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418" r:id="rId4"/>
    <p:sldId id="258" r:id="rId5"/>
    <p:sldId id="421" r:id="rId6"/>
    <p:sldId id="422" r:id="rId7"/>
    <p:sldId id="419" r:id="rId8"/>
    <p:sldId id="420" r:id="rId9"/>
    <p:sldId id="423" r:id="rId10"/>
    <p:sldId id="424" r:id="rId11"/>
    <p:sldId id="425" r:id="rId12"/>
    <p:sldId id="426" r:id="rId13"/>
    <p:sldId id="427" r:id="rId14"/>
    <p:sldId id="428" r:id="rId15"/>
    <p:sldId id="430" r:id="rId16"/>
    <p:sldId id="429" r:id="rId17"/>
    <p:sldId id="433" r:id="rId18"/>
    <p:sldId id="431" r:id="rId19"/>
    <p:sldId id="432" r:id="rId20"/>
    <p:sldId id="434" r:id="rId21"/>
    <p:sldId id="435" r:id="rId22"/>
    <p:sldId id="436" r:id="rId23"/>
    <p:sldId id="437" r:id="rId24"/>
    <p:sldId id="439" r:id="rId25"/>
    <p:sldId id="438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80" r:id="rId38"/>
    <p:sldId id="451" r:id="rId39"/>
    <p:sldId id="452" r:id="rId40"/>
    <p:sldId id="453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81" r:id="rId63"/>
    <p:sldId id="482" r:id="rId64"/>
    <p:sldId id="483" r:id="rId65"/>
    <p:sldId id="484" r:id="rId66"/>
    <p:sldId id="476" r:id="rId67"/>
    <p:sldId id="477" r:id="rId68"/>
    <p:sldId id="478" r:id="rId69"/>
    <p:sldId id="479" r:id="rId70"/>
    <p:sldId id="454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421"/>
            <p14:sldId id="422"/>
            <p14:sldId id="419"/>
            <p14:sldId id="420"/>
            <p14:sldId id="423"/>
            <p14:sldId id="424"/>
            <p14:sldId id="425"/>
            <p14:sldId id="426"/>
            <p14:sldId id="427"/>
            <p14:sldId id="428"/>
            <p14:sldId id="430"/>
            <p14:sldId id="429"/>
            <p14:sldId id="433"/>
            <p14:sldId id="431"/>
            <p14:sldId id="432"/>
            <p14:sldId id="434"/>
            <p14:sldId id="435"/>
            <p14:sldId id="436"/>
            <p14:sldId id="437"/>
            <p14:sldId id="439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80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81"/>
            <p14:sldId id="482"/>
            <p14:sldId id="483"/>
            <p14:sldId id="484"/>
            <p14:sldId id="476"/>
            <p14:sldId id="477"/>
            <p14:sldId id="478"/>
            <p14:sldId id="479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6C0"/>
    <a:srgbClr val="B5CEA8"/>
    <a:srgbClr val="DCDCAA"/>
    <a:srgbClr val="D4D4D4"/>
    <a:srgbClr val="4EC9B0"/>
    <a:srgbClr val="569CD6"/>
    <a:srgbClr val="9CDCFE"/>
    <a:srgbClr val="FFD700"/>
    <a:srgbClr val="DA70D6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5455" autoAdjust="0"/>
  </p:normalViewPr>
  <p:slideViewPr>
    <p:cSldViewPr>
      <p:cViewPr varScale="1">
        <p:scale>
          <a:sx n="87" d="100"/>
          <a:sy n="87" d="100"/>
        </p:scale>
        <p:origin x="1476" y="78"/>
      </p:cViewPr>
      <p:guideLst>
        <p:guide orient="horz" pos="2160"/>
        <p:guide pos="49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ogu.com.cn/problem/P711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48.xml"/><Relationship Id="rId4" Type="http://schemas.openxmlformats.org/officeDocument/2006/relationships/slide" Target="slide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1604" TargetMode="External"/><Relationship Id="rId3" Type="http://schemas.openxmlformats.org/officeDocument/2006/relationships/hyperlink" Target="https://www.luogu.com.cn/problem/U135365" TargetMode="External"/><Relationship Id="rId7" Type="http://schemas.openxmlformats.org/officeDocument/2006/relationships/hyperlink" Target="https://www.luogu.com.cn/problem/P1932" TargetMode="External"/><Relationship Id="rId2" Type="http://schemas.openxmlformats.org/officeDocument/2006/relationships/hyperlink" Target="https://www.luogu.com.cn/training/6579#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U107855" TargetMode="External"/><Relationship Id="rId5" Type="http://schemas.openxmlformats.org/officeDocument/2006/relationships/hyperlink" Target="https://www.luogu.com.cn/problem/P1480" TargetMode="External"/><Relationship Id="rId10" Type="http://schemas.openxmlformats.org/officeDocument/2006/relationships/slide" Target="slide4.xml"/><Relationship Id="rId4" Type="http://schemas.openxmlformats.org/officeDocument/2006/relationships/hyperlink" Target="https://www.luogu.com.cn/problem/U135270" TargetMode="External"/><Relationship Id="rId9" Type="http://schemas.openxmlformats.org/officeDocument/2006/relationships/hyperlink" Target="https://www.luogu.com.cn/problem/P229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njoy_pascal/article/details/81478582" TargetMode="External"/><Relationship Id="rId2" Type="http://schemas.openxmlformats.org/officeDocument/2006/relationships/hyperlink" Target="https://baike.baidu.com/item/%E5%A4%8D%E6%95%B0/2543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blog/fusu2333/solution-p380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zh-CN" altLang="en-US" sz="1973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高精度</a:t>
            </a:r>
            <a:endParaRPr lang="zh-CN" altLang="en-US" sz="1973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减法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与加法类似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我们还是模拟竖式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只需要在不够减的位向上一位借一即可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0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CDCAA"/>
                </a:solidFill>
              </a:rPr>
              <a:t>operator-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, </a:t>
            </a:r>
            <a:r>
              <a:rPr lang="en-US" altLang="zh-CN" sz="1500" dirty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 smtClean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6A9955"/>
                </a:solidFill>
              </a:rPr>
              <a:t>// A should greater than 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{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resize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9CDCFE"/>
                </a:solidFill>
              </a:rPr>
              <a:t>A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());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+=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-=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C586C0"/>
                </a:solidFill>
              </a:rPr>
              <a:t>if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&lt;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+=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B5CEA8"/>
                </a:solidFill>
              </a:rPr>
              <a:t>10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--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CDCAA"/>
                </a:solidFill>
              </a:rPr>
              <a:t>[</a:t>
            </a:r>
            <a:r>
              <a:rPr lang="en-US" altLang="zh-CN" sz="1500" dirty="0" smtClean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+ 1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    </a:t>
            </a:r>
            <a:r>
              <a:rPr lang="en-US" altLang="zh-CN" sz="1500" smtClean="0">
                <a:solidFill>
                  <a:srgbClr val="D4D4D4"/>
                </a:solidFill>
              </a:rPr>
              <a:t> </a:t>
            </a:r>
            <a:r>
              <a:rPr lang="en-US" altLang="zh-CN" sz="1500" smtClean="0">
                <a:solidFill>
                  <a:srgbClr val="C586C0"/>
                </a:solidFill>
              </a:rPr>
              <a:t>while</a:t>
            </a:r>
            <a:r>
              <a:rPr lang="en-US" altLang="zh-CN" sz="150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(!(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empty</a:t>
            </a:r>
            <a:r>
              <a:rPr lang="en-US" altLang="zh-CN" sz="1500" dirty="0">
                <a:solidFill>
                  <a:srgbClr val="D4D4D4"/>
                </a:solidFill>
              </a:rPr>
              <a:t>() || 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back</a:t>
            </a:r>
            <a:r>
              <a:rPr lang="en-US" altLang="zh-CN" sz="15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pop_back</a:t>
            </a:r>
            <a:r>
              <a:rPr lang="en-US" altLang="zh-CN" sz="15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return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}</a:t>
            </a:r>
            <a:endParaRPr lang="en-US" altLang="zh-CN" sz="15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乘法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>
                <a:hlinkClick r:id="rId2" action="ppaction://hlinksldjump"/>
              </a:rPr>
              <a:t>高</a:t>
            </a:r>
            <a:r>
              <a:rPr lang="zh-CN" altLang="en-US" sz="5000" dirty="0" smtClean="0">
                <a:hlinkClick r:id="rId2" action="ppaction://hlinksldjump"/>
              </a:rPr>
              <a:t>精度乘单精度</a:t>
            </a:r>
            <a:endParaRPr lang="en-US" altLang="zh-CN" sz="5000" dirty="0" smtClean="0"/>
          </a:p>
          <a:p>
            <a:r>
              <a:rPr lang="zh-CN" altLang="en-US" sz="5000" dirty="0">
                <a:hlinkClick r:id="rId3" action="ppaction://hlinksldjump"/>
              </a:rPr>
              <a:t>高</a:t>
            </a:r>
            <a:r>
              <a:rPr lang="zh-CN" altLang="en-US" sz="5000" dirty="0" smtClean="0">
                <a:hlinkClick r:id="rId3" action="ppaction://hlinksldjump"/>
              </a:rPr>
              <a:t>精度乘高精度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高精度乘</a:t>
            </a:r>
            <a:r>
              <a:rPr lang="zh-CN" altLang="en-US" sz="5000" dirty="0" smtClean="0"/>
              <a:t>单精度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我们考虑竖式中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多位数乘一位数的方法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即多位数的每一位依次与一位数相乘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最后相加得到结果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直接模拟即可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6A9955"/>
                </a:solidFill>
              </a:rPr>
              <a:t>// B should not greater than 214748364.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>
                <a:solidFill>
                  <a:srgbClr val="D4D4D4"/>
                </a:solidFill>
              </a:rPr>
              <a:t>    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D4D4D4"/>
                </a:solidFill>
              </a:rPr>
              <a:t>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 ||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   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</a:t>
            </a:r>
            <a:r>
              <a:rPr lang="zh-CN" altLang="en-US" sz="5000" dirty="0" smtClean="0"/>
              <a:t>乘高精度</a:t>
            </a:r>
            <a:endParaRPr lang="zh-CN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之前高精度乘低精度本质上就是运用了乘法分配律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直接推广一下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可以发现是两数的每位互相相乘即为答案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 smtClean="0"/>
                  <a:t>然后再进位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同时这个式子也是多项式乘法的式子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" b="-3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0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2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除法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>
                <a:hlinkClick r:id="rId2" action="ppaction://hlinksldjump"/>
              </a:rPr>
              <a:t>单精度除高精度</a:t>
            </a:r>
            <a:endParaRPr lang="en-US" altLang="zh-CN" sz="5000" dirty="0" smtClean="0"/>
          </a:p>
          <a:p>
            <a:r>
              <a:rPr lang="zh-CN" altLang="en-US" sz="5000" dirty="0" smtClean="0">
                <a:hlinkClick r:id="rId3" action="ppaction://hlinksldjump"/>
              </a:rPr>
              <a:t>高精度除高精度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单精度除高精度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考虑单位数除多位数的竖式计算方法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我们从高到低位一一计算每一位的答案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余数用于下一位的运算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这样即可计算出商和余数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2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operator/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 smtClean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6A9955"/>
                </a:solidFill>
              </a:rPr>
              <a:t>//</a:t>
            </a:r>
            <a:r>
              <a:rPr lang="en-US" altLang="zh-CN" sz="1600" dirty="0">
                <a:solidFill>
                  <a:srgbClr val="6A9955"/>
                </a:solidFill>
              </a:rPr>
              <a:t> B should not greater than 214748364</a:t>
            </a:r>
            <a:r>
              <a:rPr lang="en-US" altLang="zh-CN" sz="1600" dirty="0" smtClean="0">
                <a:solidFill>
                  <a:srgbClr val="6A9955"/>
                </a:solidFill>
              </a:rPr>
              <a:t>.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之前我们已经学习了</a:t>
                </a:r>
                <a:r>
                  <a:rPr lang="en-US" altLang="zh-CN" dirty="0" smtClean="0"/>
                  <a:t>C++98</a:t>
                </a:r>
                <a:r>
                  <a:rPr lang="zh-CN" altLang="en-US" dirty="0" smtClean="0"/>
                  <a:t>标准的基本内置类型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整型最大能存储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18446744073709551616</a:t>
                </a:r>
                <a:r>
                  <a:rPr lang="zh-CN" altLang="en-US" dirty="0"/>
                  <a:t>种</a:t>
                </a:r>
                <a:r>
                  <a:rPr lang="zh-CN" altLang="en-US" dirty="0" smtClean="0"/>
                  <a:t>不同的数值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而浮点类型也能支持非常多的运算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但是如果我们把数据范围开到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精度要求精确到小数点后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dirty="0" smtClean="0"/>
                  <a:t>位呢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功亏一篑</a:t>
                </a:r>
                <a:r>
                  <a:rPr lang="en-US" altLang="zh-CN" dirty="0" smtClean="0"/>
                  <a:t>!</a:t>
                </a:r>
              </a:p>
              <a:p>
                <a:r>
                  <a:rPr lang="zh-CN" altLang="en-US" dirty="0" smtClean="0"/>
                  <a:t>这时候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我们就需要用到高精度来帮助我们计算了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2"/>
                <a:stretch>
                  <a:fillRect l="-1704" t="-1709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DCDCAA"/>
                </a:solidFill>
              </a:rPr>
              <a:t>operator%</a:t>
            </a:r>
            <a:r>
              <a:rPr lang="en-US" altLang="zh-CN" sz="2100" dirty="0">
                <a:solidFill>
                  <a:srgbClr val="D4D4D4"/>
                </a:solidFill>
              </a:rPr>
              <a:t>(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4EC9B0"/>
                </a:solidFill>
              </a:rPr>
              <a:t>bigint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, 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6A9955"/>
                </a:solidFill>
              </a:rPr>
              <a:t>//</a:t>
            </a:r>
            <a:r>
              <a:rPr lang="en-US" altLang="zh-CN" sz="2100" dirty="0">
                <a:solidFill>
                  <a:srgbClr val="6A9955"/>
                </a:solidFill>
              </a:rPr>
              <a:t> B should not greater than 214748364.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{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B5CEA8"/>
                </a:solidFill>
              </a:rPr>
              <a:t>0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C586C0"/>
                </a:solidFill>
              </a:rPr>
              <a:t>for</a:t>
            </a:r>
            <a:r>
              <a:rPr lang="en-US" altLang="zh-CN" sz="2100" dirty="0">
                <a:solidFill>
                  <a:srgbClr val="D4D4D4"/>
                </a:solidFill>
              </a:rPr>
              <a:t> (</a:t>
            </a:r>
            <a:r>
              <a:rPr lang="en-US" altLang="zh-CN" sz="2100" dirty="0">
                <a:solidFill>
                  <a:srgbClr val="569CD6"/>
                </a:solidFill>
              </a:rPr>
              <a:t>unsigned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DCDCAA"/>
                </a:solidFill>
              </a:rPr>
              <a:t>size</a:t>
            </a:r>
            <a:r>
              <a:rPr lang="en-US" altLang="zh-CN" sz="2100" dirty="0">
                <a:solidFill>
                  <a:srgbClr val="D4D4D4"/>
                </a:solidFill>
              </a:rPr>
              <a:t>();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--;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*= </a:t>
            </a:r>
            <a:r>
              <a:rPr lang="en-US" altLang="zh-CN" sz="2100" dirty="0">
                <a:solidFill>
                  <a:srgbClr val="B5CEA8"/>
                </a:solidFill>
              </a:rPr>
              <a:t>10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{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+=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CDCAA"/>
                </a:solidFill>
              </a:rPr>
              <a:t>[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CDCAA"/>
                </a:solidFill>
              </a:rPr>
              <a:t>]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%= 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}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</a:t>
            </a:r>
            <a:r>
              <a:rPr lang="en-US" altLang="zh-CN" sz="2100" dirty="0">
                <a:solidFill>
                  <a:srgbClr val="C586C0"/>
                </a:solidFill>
              </a:rPr>
              <a:t>return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}</a:t>
            </a:r>
            <a:endParaRPr lang="en-US" altLang="zh-CN" sz="21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高精度除高精度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与单精度除高精度相似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依然是考虑每位的答案是多少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对于每位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倍增</a:t>
            </a:r>
            <a:r>
              <a:rPr lang="en-US" altLang="zh-CN" dirty="0"/>
              <a:t>,</a:t>
            </a:r>
            <a:r>
              <a:rPr lang="zh-CN" altLang="en-US" dirty="0" smtClean="0"/>
              <a:t>二分亦可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其答案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然后检查其是否合法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</a:rPr>
              <a:t>operator/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{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resize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insert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</a:rPr>
              <a:t>(),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569CD6"/>
                </a:solidFill>
              </a:rPr>
              <a:t>bool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C586C0"/>
                </a:solidFill>
              </a:rPr>
              <a:t>do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&gt;=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==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&amp;&amp;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&lt;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&gt;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}</a:t>
            </a:r>
            <a:endParaRPr lang="en-US" altLang="zh-CN" sz="12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for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569CD6"/>
                </a:solidFill>
              </a:rPr>
              <a:t>unsigned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=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;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!=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size</a:t>
            </a:r>
            <a:r>
              <a:rPr lang="en-US" altLang="zh-CN" sz="1300" dirty="0">
                <a:solidFill>
                  <a:srgbClr val="D4D4D4"/>
                </a:solidFill>
              </a:rPr>
              <a:t>(); ++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-=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&lt;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+= </a:t>
            </a:r>
            <a:r>
              <a:rPr lang="en-US" altLang="zh-CN" sz="1300" dirty="0">
                <a:solidFill>
                  <a:srgbClr val="B5CEA8"/>
                </a:solidFill>
              </a:rPr>
              <a:t>10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--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+ </a:t>
            </a:r>
            <a:r>
              <a:rPr lang="en-US" altLang="zh-CN" sz="1300" dirty="0">
                <a:solidFill>
                  <a:srgbClr val="B5CEA8"/>
                </a:solidFill>
              </a:rPr>
              <a:t>1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++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i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}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>
                <a:solidFill>
                  <a:srgbClr val="C586C0"/>
                </a:solidFill>
              </a:rPr>
              <a:t>return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 smtClean="0">
                <a:solidFill>
                  <a:srgbClr val="D4D4D4"/>
                </a:solidFill>
              </a:rPr>
              <a:t> }</a:t>
            </a:r>
            <a:endParaRPr lang="en-US" altLang="zh-CN" sz="13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operator%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insert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569CD6"/>
                </a:solidFill>
              </a:rPr>
              <a:t>bool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do</a:t>
            </a:r>
            <a:endParaRPr lang="en-US" altLang="zh-CN" sz="16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&gt;=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==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&amp;&amp;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&lt;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break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  <a:endParaRPr lang="en-US" altLang="zh-CN" sz="16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for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=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;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!=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size</a:t>
            </a:r>
            <a:r>
              <a:rPr lang="en-US" altLang="zh-CN" sz="1800" dirty="0" smtClean="0">
                <a:solidFill>
                  <a:srgbClr val="D4D4D4"/>
                </a:solidFill>
              </a:rPr>
              <a:t>(); ++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-=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&lt;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+= </a:t>
            </a:r>
            <a:r>
              <a:rPr lang="en-US" altLang="zh-CN" sz="1800" dirty="0" smtClean="0">
                <a:solidFill>
                  <a:srgbClr val="B5CEA8"/>
                </a:solidFill>
              </a:rPr>
              <a:t>10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--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+ </a:t>
            </a:r>
            <a:r>
              <a:rPr lang="en-US" altLang="zh-CN" sz="1800" dirty="0" smtClean="0">
                <a:solidFill>
                  <a:srgbClr val="B5CEA8"/>
                </a:solidFill>
              </a:rPr>
              <a:t>1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(!(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empty</a:t>
            </a:r>
            <a:r>
              <a:rPr lang="en-US" altLang="zh-CN" sz="1800" dirty="0" smtClean="0">
                <a:solidFill>
                  <a:srgbClr val="D4D4D4"/>
                </a:solidFill>
              </a:rPr>
              <a:t>() ||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()))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pop_back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}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}</a:t>
            </a:r>
            <a:endParaRPr lang="en-US" altLang="zh-CN" sz="18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900" dirty="0" smtClean="0"/>
              <a:t>其他操作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500" dirty="0" smtClean="0">
                <a:hlinkClick r:id="rId2" action="ppaction://hlinksldjump"/>
              </a:rPr>
              <a:t>读入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3" action="ppaction://hlinksldjump"/>
              </a:rPr>
              <a:t>输出</a:t>
            </a:r>
            <a:endParaRPr lang="en-US" altLang="zh-CN" sz="4500" dirty="0" smtClean="0"/>
          </a:p>
          <a:p>
            <a:r>
              <a:rPr lang="zh-CN" altLang="en-US" sz="4500" dirty="0">
                <a:hlinkClick r:id="rId4" action="ppaction://hlinksldjump"/>
              </a:rPr>
              <a:t>压</a:t>
            </a:r>
            <a:r>
              <a:rPr lang="zh-CN" altLang="en-US" sz="4500" dirty="0" smtClean="0">
                <a:hlinkClick r:id="rId4" action="ppaction://hlinksldjump"/>
              </a:rPr>
              <a:t>位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5" action="ppaction://hlinksldjump"/>
              </a:rPr>
              <a:t>比较操作</a:t>
            </a:r>
            <a:endParaRPr lang="en-US" altLang="zh-CN" sz="4500" dirty="0" smtClean="0"/>
          </a:p>
          <a:p>
            <a:r>
              <a:rPr lang="zh-CN" altLang="en-US" sz="4500" dirty="0"/>
              <a:t>进</a:t>
            </a:r>
            <a:r>
              <a:rPr lang="zh-CN" altLang="en-US" sz="4500" dirty="0" smtClean="0"/>
              <a:t>制转换</a:t>
            </a:r>
            <a:endParaRPr lang="en-US" altLang="zh-CN" sz="45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整型的读入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字符串的读入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整型的</a:t>
            </a:r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取出每一位后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template</a:t>
            </a:r>
            <a:r>
              <a:rPr lang="en-US" altLang="zh-CN" sz="2900" dirty="0">
                <a:solidFill>
                  <a:srgbClr val="D4D4D4"/>
                </a:solidFill>
              </a:rPr>
              <a:t> &lt;</a:t>
            </a:r>
            <a:r>
              <a:rPr lang="en-US" altLang="zh-CN" sz="2900" dirty="0">
                <a:solidFill>
                  <a:srgbClr val="569CD6"/>
                </a:solidFill>
              </a:rPr>
              <a:t>class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void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bigint</a:t>
            </a:r>
            <a:r>
              <a:rPr lang="en-US" altLang="zh-CN" sz="2900" dirty="0">
                <a:solidFill>
                  <a:srgbClr val="D4D4D4"/>
                </a:solidFill>
              </a:rPr>
              <a:t>::</a:t>
            </a:r>
            <a:r>
              <a:rPr lang="en-US" altLang="zh-CN" sz="2900" dirty="0">
                <a:solidFill>
                  <a:srgbClr val="DCDCAA"/>
                </a:solidFill>
              </a:rPr>
              <a:t>read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clear</a:t>
            </a:r>
            <a:r>
              <a:rPr lang="en-US" altLang="zh-CN" sz="29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>
                <a:solidFill>
                  <a:srgbClr val="C586C0"/>
                </a:solidFill>
              </a:rPr>
              <a:t>if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</a:t>
            </a:r>
            <a:r>
              <a:rPr lang="en-US" altLang="zh-CN" sz="2900" dirty="0">
                <a:solidFill>
                  <a:srgbClr val="C586C0"/>
                </a:solidFill>
              </a:rPr>
              <a:t>do</a:t>
            </a:r>
            <a:endParaRPr lang="en-US" altLang="zh-CN" sz="29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push_back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%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</a:t>
            </a:r>
            <a:r>
              <a:rPr lang="en-US" altLang="zh-CN" sz="2900">
                <a:solidFill>
                  <a:srgbClr val="D4D4D4"/>
                </a:solidFill>
              </a:rPr>
              <a:t> </a:t>
            </a:r>
            <a:r>
              <a:rPr lang="en-US" altLang="zh-CN" sz="2900" smtClean="0">
                <a:solidFill>
                  <a:srgbClr val="C586C0"/>
                </a:solidFill>
              </a:rPr>
              <a:t>while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/=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学高精度的必要性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/>
                  <a:t>年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位同学在</a:t>
                </a:r>
                <a:r>
                  <a:rPr lang="en-US" altLang="zh-CN" dirty="0" smtClean="0">
                    <a:hlinkClick r:id="rId2"/>
                  </a:rPr>
                  <a:t>[NOIP2020] </a:t>
                </a:r>
                <a:r>
                  <a:rPr lang="zh-CN" altLang="en-US" dirty="0">
                    <a:hlinkClick r:id="rId2"/>
                  </a:rPr>
                  <a:t>排水系统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</a:t>
                </a:r>
                <a:r>
                  <a:rPr lang="zh-CN" altLang="en-US" dirty="0"/>
                  <a:t>没打算</a:t>
                </a:r>
                <a:r>
                  <a:rPr lang="zh-CN" altLang="en-US" dirty="0" smtClean="0"/>
                  <a:t>写高精度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然后呢</a:t>
                </a:r>
                <a:r>
                  <a:rPr lang="en-US" altLang="zh-CN" dirty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𝑁𝑂𝐼𝑃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322→282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他因此没</a:t>
                </a:r>
                <a:r>
                  <a:rPr lang="zh-CN" altLang="en-US" dirty="0" smtClean="0"/>
                  <a:t>能冲进初中生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/>
                  <a:t>Chinese_zjc_</a:t>
                </a:r>
                <a:r>
                  <a:rPr lang="zh-CN" altLang="en-US" dirty="0"/>
                  <a:t>衷心祝愿大家不再重蹈覆辙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考虑如何使字符与每一位一一对应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不难发现字符串是倒着存的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于是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zh-CN" altLang="en-US" dirty="0" smtClean="0"/>
              <a:t>后直接赋值即可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reverse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 err="1">
                <a:solidFill>
                  <a:srgbClr val="9CDCFE"/>
                </a:solidFill>
              </a:rPr>
              <a:t>num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&amp; </a:t>
            </a:r>
            <a:r>
              <a:rPr lang="en-US" altLang="zh-CN" sz="1600" dirty="0">
                <a:solidFill>
                  <a:srgbClr val="B5CEA8"/>
                </a:solidFill>
              </a:rPr>
              <a:t>15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直接从高位到低位输出即可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记得特判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569CD6"/>
                </a:solidFill>
              </a:rPr>
              <a:t>void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smtClean="0">
                <a:solidFill>
                  <a:srgbClr val="4EC9B0"/>
                </a:solidFill>
              </a:rPr>
              <a:t>bigint</a:t>
            </a:r>
            <a:r>
              <a:rPr lang="en-US" altLang="zh-CN" sz="2700" smtClean="0">
                <a:solidFill>
                  <a:srgbClr val="D4D4D4"/>
                </a:solidFill>
              </a:rPr>
              <a:t>::</a:t>
            </a:r>
            <a:r>
              <a:rPr lang="en-US" altLang="zh-CN" sz="2700" smtClean="0">
                <a:solidFill>
                  <a:srgbClr val="DCDCAA"/>
                </a:solidFill>
              </a:rPr>
              <a:t>write</a:t>
            </a:r>
            <a:r>
              <a:rPr lang="en-US" altLang="zh-CN" sz="2700" dirty="0" smtClean="0">
                <a:solidFill>
                  <a:srgbClr val="D4D4D4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if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empty</a:t>
            </a:r>
            <a:r>
              <a:rPr lang="en-US" altLang="zh-CN" sz="2700" dirty="0" smtClean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for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 = 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size</a:t>
            </a:r>
            <a:r>
              <a:rPr lang="en-US" altLang="zh-CN" sz="2700" dirty="0" smtClean="0">
                <a:solidFill>
                  <a:srgbClr val="D4D4D4"/>
                </a:solidFill>
              </a:rPr>
              <a:t>();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CDCAA"/>
                </a:solidFill>
              </a:rPr>
              <a:t>[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CDCAA"/>
                </a:solidFill>
              </a:rPr>
              <a:t>]</a:t>
            </a:r>
            <a:r>
              <a:rPr lang="en-US" altLang="zh-CN" sz="2700" dirty="0" smtClean="0">
                <a:solidFill>
                  <a:srgbClr val="D4D4D4"/>
                </a:solidFill>
              </a:rPr>
              <a:t> | 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}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6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所谓的压位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就是把传统的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 smtClean="0"/>
                  <a:t>进制修改为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进制甚至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但是由于整型最大只能存储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18446744073709551615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因此一般最大压位不超过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压</a:t>
                </a:r>
                <a:r>
                  <a:rPr lang="zh-CN" altLang="en-US" dirty="0" smtClean="0"/>
                  <a:t>位后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要注意所有可能会整型溢出的地方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内置的比较运算符一共有</a:t>
            </a:r>
            <a:r>
              <a:rPr lang="en-US" altLang="zh-CN" dirty="0" smtClean="0">
                <a:solidFill>
                  <a:srgbClr val="B5CEA8"/>
                </a:solidFill>
              </a:rPr>
              <a:t>6</a:t>
            </a:r>
            <a:r>
              <a:rPr lang="zh-CN" altLang="en-US" dirty="0" smtClean="0"/>
              <a:t>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基础语法与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中均有提及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我们只需要实现一个严格弱序的比较方式即可实现其它所有操作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而整数的比较恰好满足条件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因此我们只需要实现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即可实现所有比较运算符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只需要把长度作为第一关键字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字典序作为第二关键字比较即可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for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569CD6"/>
                </a:solidFill>
              </a:rPr>
              <a:t>unsigned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 =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false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&gt;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operator==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operator!=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6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000" dirty="0" smtClean="0"/>
                  <a:t>进制下一个数可以表示成</a:t>
                </a:r>
                <a:r>
                  <a:rPr lang="en-US" altLang="zh-CN" sz="3000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000" b="0" dirty="0" smtClean="0"/>
              </a:p>
              <a:p>
                <a:r>
                  <a:rPr lang="zh-CN" altLang="en-US" sz="3000" b="0" dirty="0" smtClean="0"/>
                  <a:t>显然可以变换成这样的形式</a:t>
                </a:r>
                <a:r>
                  <a:rPr lang="en-US" altLang="zh-CN" sz="3000" b="0" dirty="0" smtClean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e>
                            </m:d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000" b="0" dirty="0" smtClean="0"/>
              </a:p>
              <a:p>
                <a:r>
                  <a:rPr lang="zh-CN" altLang="en-US" sz="3000" b="0" dirty="0" smtClean="0"/>
                  <a:t>取模</a:t>
                </a:r>
                <a:r>
                  <a:rPr lang="en-US" altLang="zh-CN" sz="3000" b="0" dirty="0" smtClean="0"/>
                  <a:t>+</a:t>
                </a:r>
                <a:r>
                  <a:rPr lang="zh-CN" altLang="en-US" sz="3000" b="0" dirty="0" smtClean="0"/>
                  <a:t>除法即可完成</a:t>
                </a:r>
                <a:r>
                  <a:rPr lang="en-US" altLang="zh-CN" sz="3000" b="0" dirty="0" smtClean="0"/>
                  <a:t>,</a:t>
                </a:r>
                <a:r>
                  <a:rPr lang="zh-CN" altLang="en-US" sz="3000" b="0" dirty="0" smtClean="0"/>
                  <a:t>单次</a:t>
                </a:r>
                <a14:m>
                  <m:oMath xmlns:m="http://schemas.openxmlformats.org/officeDocument/2006/math"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^2)</m:t>
                    </m:r>
                  </m:oMath>
                </a14:m>
                <a:r>
                  <a:rPr lang="en-US" altLang="zh-CN" sz="3000" b="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77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*乘除</a:t>
            </a:r>
            <a:r>
              <a:rPr lang="zh-CN" altLang="en-US" dirty="0"/>
              <a:t>运算的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hlinkClick r:id="rId2" action="ppaction://hlinksldjump"/>
              </a:rPr>
              <a:t>前置知识</a:t>
            </a:r>
            <a:endParaRPr lang="en-US" altLang="zh-CN" sz="4000" dirty="0" smtClean="0"/>
          </a:p>
          <a:p>
            <a:r>
              <a:rPr lang="zh-CN" altLang="en-US" sz="4000" dirty="0" smtClean="0">
                <a:hlinkClick r:id="rId3" action="ppaction://hlinksldjump"/>
              </a:rPr>
              <a:t>高精度乘法的优化</a:t>
            </a:r>
            <a:endParaRPr lang="en-US" altLang="zh-CN" sz="4000" dirty="0" smtClean="0"/>
          </a:p>
          <a:p>
            <a:r>
              <a:rPr lang="zh-CN" altLang="en-US" sz="4000" dirty="0">
                <a:hlinkClick r:id="rId4" action="ppaction://hlinksldjump"/>
              </a:rPr>
              <a:t>高</a:t>
            </a:r>
            <a:r>
              <a:rPr lang="zh-CN" altLang="en-US" sz="4000" dirty="0" smtClean="0">
                <a:hlinkClick r:id="rId4" action="ppaction://hlinksldjump"/>
              </a:rPr>
              <a:t>精度除法的优化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复数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三角函数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多项式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快速傅里叶变换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7000" dirty="0" smtClean="0">
                <a:hlinkClick r:id="rId2" action="ppaction://hlinksldjump"/>
              </a:rPr>
              <a:t>构造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zh-CN" altLang="en-US" sz="7000" dirty="0" smtClean="0">
                <a:solidFill>
                  <a:schemeClr val="bg1"/>
                </a:solidFill>
                <a:hlinkClick r:id="rId3" action="ppaction://hlinksldjump"/>
              </a:rPr>
              <a:t>四则运算</a:t>
            </a:r>
            <a:endParaRPr lang="en-US" altLang="zh-CN" sz="7000" dirty="0"/>
          </a:p>
          <a:p>
            <a:r>
              <a:rPr lang="zh-CN" altLang="en-US" sz="7000" dirty="0" smtClean="0">
                <a:hlinkClick r:id="rId4" action="ppaction://hlinksldjump"/>
              </a:rPr>
              <a:t>其他操作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en-US" altLang="zh-CN" sz="7000" dirty="0" smtClean="0">
                <a:hlinkClick r:id="rId5" action="ppaction://hlinksldjump"/>
              </a:rPr>
              <a:t>*</a:t>
            </a:r>
            <a:r>
              <a:rPr lang="zh-CN" altLang="en-US" sz="7000" dirty="0" smtClean="0">
                <a:hlinkClick r:id="rId5" action="ppaction://hlinksldjump"/>
              </a:rPr>
              <a:t>乘除运算的优化</a:t>
            </a:r>
            <a:endParaRPr lang="en-US" altLang="zh-CN" sz="7000" dirty="0" smtClean="0"/>
          </a:p>
          <a:p>
            <a:r>
              <a:rPr lang="zh-CN" altLang="en-US" sz="7000" dirty="0" smtClean="0">
                <a:solidFill>
                  <a:schemeClr val="bg1"/>
                </a:solidFill>
              </a:rPr>
              <a:t>作业</a:t>
            </a:r>
            <a:endParaRPr lang="en-US" altLang="zh-CN" sz="7000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我们把形如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均为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数称为</a:t>
                </a:r>
                <a:r>
                  <a:rPr lang="zh-CN" altLang="en-US" b="1" dirty="0" smtClean="0"/>
                  <a:t>复数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实部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虚数单位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当</a:t>
                </a:r>
                <a:r>
                  <a:rPr lang="zh-CN" altLang="en-US" dirty="0"/>
                  <a:t>虚部等于零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这个</a:t>
                </a:r>
                <a:r>
                  <a:rPr lang="zh-CN" altLang="en-US" dirty="0"/>
                  <a:t>复数可以视为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当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的虚部不等于零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实部</a:t>
                </a:r>
                <a:r>
                  <a:rPr lang="zh-CN" altLang="en-US" dirty="0"/>
                  <a:t>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常</a:t>
                </a:r>
                <a:r>
                  <a:rPr lang="zh-CN" altLang="en-US" dirty="0"/>
                  <a:t>称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纯虚数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复数域</a:t>
                </a:r>
                <a:r>
                  <a:rPr lang="zh-CN" altLang="en-US" dirty="0"/>
                  <a:t>是实数域的</a:t>
                </a:r>
                <a:r>
                  <a:rPr lang="zh-CN" altLang="en-US" dirty="0" smtClean="0"/>
                  <a:t>代数闭包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也</a:t>
                </a:r>
                <a:r>
                  <a:rPr lang="zh-CN" altLang="en-US" dirty="0"/>
                  <a:t>即任何复系数多项式在复数域中总有</a:t>
                </a:r>
                <a:r>
                  <a:rPr lang="zh-CN" altLang="en-US" dirty="0" smtClean="0"/>
                  <a:t>根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</a:t>
                </a:r>
                <a:r>
                  <a:rPr lang="zh-CN" altLang="en-US" dirty="0"/>
                  <a:t>是由意大利米兰学者卡当在十六世纪首次</a:t>
                </a: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经过达朗贝尔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棣</a:t>
                </a:r>
                <a:r>
                  <a:rPr lang="zh-CN" altLang="en-US" dirty="0"/>
                  <a:t>莫</a:t>
                </a:r>
                <a:r>
                  <a:rPr lang="zh-CN" altLang="en-US" dirty="0" smtClean="0"/>
                  <a:t>弗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欧拉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高斯</a:t>
                </a:r>
                <a:r>
                  <a:rPr lang="zh-CN" altLang="en-US" dirty="0"/>
                  <a:t>等人的</a:t>
                </a:r>
                <a:r>
                  <a:rPr lang="zh-CN" altLang="en-US" dirty="0" smtClean="0"/>
                  <a:t>工作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此</a:t>
                </a:r>
                <a:r>
                  <a:rPr lang="zh-CN" altLang="en-US" dirty="0"/>
                  <a:t>概念逐渐为数学家所</a:t>
                </a:r>
                <a:r>
                  <a:rPr lang="zh-CN" altLang="en-US" dirty="0" smtClean="0"/>
                  <a:t>接受</a:t>
                </a:r>
                <a:r>
                  <a:rPr lang="en-US" altLang="zh-CN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dirty="0" smtClean="0"/>
                  <a:t>----</a:t>
                </a:r>
                <a:r>
                  <a:rPr lang="zh-CN" altLang="en-US" dirty="0" smtClean="0"/>
                  <a:t>摘自百度百科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9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一般初中数学老师会说不存在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但是这仅限于</a:t>
                </a:r>
                <a:r>
                  <a:rPr lang="zh-CN" altLang="en-US" b="1" dirty="0" smtClean="0"/>
                  <a:t>实数域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</a:t>
                </a:r>
                <a:r>
                  <a:rPr lang="zh-CN" altLang="en-US" b="1" dirty="0" smtClean="0"/>
                  <a:t>复数域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定义</a:t>
                </a:r>
                <a:r>
                  <a:rPr lang="zh-CN" altLang="en-US" b="1" dirty="0" smtClean="0"/>
                  <a:t>虚数单位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可以表示成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dirty="0" smtClean="0"/>
                  <a:t>的形式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分别称为</a:t>
                </a:r>
                <a:r>
                  <a:rPr lang="zh-CN" altLang="en-US" b="1" dirty="0" smtClean="0"/>
                  <a:t>实部</a:t>
                </a:r>
                <a:r>
                  <a:rPr lang="zh-CN" altLang="en-US" dirty="0" smtClean="0"/>
                  <a:t>与</a:t>
                </a:r>
                <a:r>
                  <a:rPr lang="zh-CN" altLang="en-US" b="1" dirty="0" smtClean="0"/>
                  <a:t>虚部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有了复数之后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我们就可以用复数表示负数的平方根了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809" r="-74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除此之外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我们还可以把一个复数当成</a:t>
                </a:r>
                <a:r>
                  <a:rPr lang="zh-CN" altLang="en-US" b="1" dirty="0" smtClean="0"/>
                  <a:t>复平面</a:t>
                </a:r>
                <a:r>
                  <a:rPr lang="zh-CN" altLang="en-US" dirty="0" smtClean="0"/>
                  <a:t>上的一个点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就可以表示成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其中图中的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b="1" dirty="0" smtClean="0"/>
                  <a:t>辐角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zh-CN" altLang="en-US" dirty="0" smtClean="0"/>
                  <a:t>组成的线段长度为</a:t>
                </a:r>
                <a:r>
                  <a:rPr lang="zh-CN" altLang="en-US" b="1" dirty="0" smtClean="0"/>
                  <a:t>模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易</a:t>
                </a:r>
                <a:r>
                  <a:rPr lang="zh-CN" altLang="en-US" dirty="0" smtClean="0"/>
                  <a:t>证一对辐角和模可以唯一确定一个复数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共轭复数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实部相等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虚部互为相反数的复数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72200" y="2060848"/>
            <a:ext cx="1521366" cy="1376475"/>
            <a:chOff x="8344202" y="4064369"/>
            <a:chExt cx="1521366" cy="1376475"/>
          </a:xfrm>
        </p:grpSpPr>
        <p:sp>
          <p:nvSpPr>
            <p:cNvPr id="10" name="矩形 9"/>
            <p:cNvSpPr/>
            <p:nvPr/>
          </p:nvSpPr>
          <p:spPr>
            <a:xfrm>
              <a:off x="8344202" y="4064369"/>
              <a:ext cx="1521366" cy="1376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62" t="34535" r="49601" b="34558"/>
            <a:stretch/>
          </p:blipFill>
          <p:spPr>
            <a:xfrm>
              <a:off x="8344202" y="4064369"/>
              <a:ext cx="1521366" cy="1376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6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对于任意复数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zh-CN" altLang="en-US" dirty="0" smtClean="0"/>
                  <a:t>有下列运算法则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𝑏𝑖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推导过程都放了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不会还有人不懂吧</a:t>
                </a:r>
                <a:r>
                  <a:rPr lang="en-US" altLang="zh-CN" dirty="0" smtClean="0"/>
                  <a:t>?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复数相加满足平行四边形定则</a:t>
            </a:r>
            <a:r>
              <a:rPr lang="en-US" altLang="zh-CN" dirty="0" smtClean="0"/>
              <a:t>.</a:t>
            </a:r>
          </a:p>
          <a:p>
            <a:r>
              <a:rPr lang="zh-CN" altLang="en-US" b="0" dirty="0" smtClean="0"/>
              <a:t>复数相乘的结果等于模相乘</a:t>
            </a:r>
            <a:r>
              <a:rPr lang="en-US" altLang="zh-CN" b="0" dirty="0" smtClean="0"/>
              <a:t>,</a:t>
            </a:r>
            <a:r>
              <a:rPr lang="zh-CN" altLang="en-US" dirty="0" smtClean="0"/>
              <a:t>辐角相加</a:t>
            </a:r>
            <a:r>
              <a:rPr lang="en-US" altLang="zh-CN" dirty="0" smtClean="0"/>
              <a:t>.</a:t>
            </a:r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我觉得这个不用多说吧</a:t>
                </a:r>
                <a:r>
                  <a:rPr lang="en-US" altLang="zh-CN" dirty="0" smtClean="0"/>
                  <a:t>...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796136" y="1656270"/>
            <a:ext cx="2173766" cy="2026736"/>
            <a:chOff x="2123728" y="2849813"/>
            <a:chExt cx="2173766" cy="2026736"/>
          </a:xfrm>
        </p:grpSpPr>
        <p:sp>
          <p:nvSpPr>
            <p:cNvPr id="8" name="矩形 7"/>
            <p:cNvSpPr/>
            <p:nvPr/>
          </p:nvSpPr>
          <p:spPr>
            <a:xfrm>
              <a:off x="2123728" y="2849813"/>
              <a:ext cx="2171078" cy="2026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849813"/>
              <a:ext cx="2173766" cy="2026736"/>
            </a:xfrm>
            <a:prstGeom prst="rect">
              <a:avLst/>
            </a:prstGeom>
          </p:spPr>
        </p:pic>
      </p:grpSp>
      <p:sp>
        <p:nvSpPr>
          <p:cNvPr id="10" name="左箭头 9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8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一般多项式有两种表示法</a:t>
                </a:r>
                <a:r>
                  <a:rPr lang="en-US" altLang="zh-CN" dirty="0" smtClean="0"/>
                  <a:t>:</a:t>
                </a:r>
                <a:r>
                  <a:rPr lang="zh-CN" altLang="en-US" b="1" dirty="0"/>
                  <a:t>系数表示</a:t>
                </a:r>
                <a:r>
                  <a:rPr lang="zh-CN" altLang="en-US" b="1" dirty="0" smtClean="0"/>
                  <a:t>法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点值表示法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两种表示法的计算复杂度不同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一般我们用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来表示一个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这就是系数表示法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而点值表示法则用至少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个点来表示该多项式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个点可以确定一个唯一的至多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点值表示法下多项式的运算法则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对于点值表示法的多项式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大部分运算均为对对应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的值进行相同运算操作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FFT(Fast Fourier Transformation),</a:t>
                </a:r>
                <a:r>
                  <a:rPr lang="zh-CN" altLang="en-US" dirty="0" smtClean="0"/>
                  <a:t>即快速傅里叶变换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的时间复杂度内将一个多项式从一种表示法转化为另一种表示法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正是由于点值表示法的多项式乘法效率更高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因此我们使用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来优化多项式乘法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为了方便描述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我们默认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考虑暴力选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代入多项式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自然是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我们考虑选取有特征和关联的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</a:t>
                </a:r>
                <a:r>
                  <a:rPr lang="zh-CN" altLang="en-US" dirty="0" smtClean="0"/>
                  <a:t>能令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就可以少很多次运算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光</a:t>
                </a:r>
                <a:r>
                  <a:rPr lang="zh-CN" altLang="en-US" dirty="0" smtClean="0"/>
                  <a:t>有这么几个显然是不够的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考虑复数乘法中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辐角相加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模相乘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因此可以限制模为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辐角取有规律的值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构造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高精度的本质就是把每一位都存下来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然后一位一位单独处理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要构造一个高精度类型对象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我们首先需要给它分配内存空间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很</a:t>
            </a:r>
            <a:r>
              <a:rPr lang="zh-CN" altLang="en-US" dirty="0" smtClean="0"/>
              <a:t>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只需要开一个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zh-CN" altLang="en-US" dirty="0" smtClean="0"/>
              <a:t>就可以存了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然后我们可能还需要一个</a:t>
            </a:r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zh-CN" altLang="en-US" dirty="0" smtClean="0"/>
              <a:t>以存储正负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如果是浮点数的话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我们还需要存阶码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下面为了简便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我们只考虑自然数的情况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我们可以在复平面上画一个以原点为圆心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半径为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样圆上的点无论怎么乘模长都是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再考虑要令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因此辐角要取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因此我们定义单位根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单位根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即为我们要代入的式子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但是单位根直接代入计算肯定还是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我们还需要一些单位根的性质来帮助我们实现</a:t>
                </a:r>
                <a:r>
                  <a:rPr lang="en-US" altLang="zh-CN" dirty="0" smtClean="0"/>
                  <a:t>FFT.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考虑有一个多项式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按照每一项次数的奇偶性划分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构造两个多项式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显然有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我们只要知道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的点值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就能知道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转成点值表示法后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还要转回系数表示法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但是上面的方法并不适用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我们还要另辟蹊径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推导过程较复杂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我们有下列公式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有异曲同工之妙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这就是</a:t>
                </a:r>
                <a:r>
                  <a:rPr lang="en-US" altLang="zh-CN" dirty="0"/>
                  <a:t>IFFT(Inverse Fast Fourier </a:t>
                </a:r>
                <a:r>
                  <a:rPr lang="en-US" altLang="zh-CN" dirty="0" smtClean="0"/>
                  <a:t>Transform),</a:t>
                </a:r>
                <a:r>
                  <a:rPr lang="zh-CN" altLang="en-US" dirty="0" smtClean="0"/>
                  <a:t>快速傅里叶逆变换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下面来证明一下这个公式是正确的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分类讨论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的关系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就是一个公比不为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的等比数列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用等比数列求和公式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 smtClean="0"/>
                  <a:t>代入即得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6A9955"/>
                </a:solidFill>
              </a:rPr>
              <a:t>//This Code </a:t>
            </a:r>
            <a:r>
              <a:rPr lang="en-US" altLang="zh-CN" sz="2700" dirty="0" smtClean="0">
                <a:solidFill>
                  <a:srgbClr val="6A9955"/>
                </a:solidFill>
              </a:rPr>
              <a:t>was</a:t>
            </a:r>
            <a:r>
              <a:rPr lang="en-US" altLang="zh-CN" sz="2700" dirty="0">
                <a:solidFill>
                  <a:srgbClr val="6A9955"/>
                </a:solidFill>
              </a:rPr>
              <a:t> made by Chinese_zjc_.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&lt;vector&gt;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&lt;cstdio&gt;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&lt;string&gt;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&lt;algorithm</a:t>
            </a:r>
            <a:r>
              <a:rPr lang="en-US" altLang="zh-CN" sz="2700" dirty="0" smtClean="0">
                <a:solidFill>
                  <a:srgbClr val="CE9178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class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4EC9B0"/>
                </a:solidFill>
              </a:rPr>
              <a:t>bigint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private</a:t>
            </a:r>
            <a:r>
              <a:rPr lang="en-US" altLang="zh-CN" sz="2700" dirty="0" smtClean="0">
                <a:solidFill>
                  <a:srgbClr val="D4D4D4"/>
                </a:solidFill>
              </a:rPr>
              <a:t>: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/>
              <a:t>    </a:t>
            </a:r>
            <a:r>
              <a:rPr lang="en-US" altLang="zh-CN" sz="2700" dirty="0">
                <a:solidFill>
                  <a:srgbClr val="4EC9B0"/>
                </a:solidFill>
              </a:rPr>
              <a:t>std</a:t>
            </a:r>
            <a:r>
              <a:rPr lang="en-US" altLang="zh-CN" sz="2700" dirty="0">
                <a:solidFill>
                  <a:srgbClr val="D4D4D4"/>
                </a:solidFill>
              </a:rPr>
              <a:t>::</a:t>
            </a:r>
            <a:r>
              <a:rPr lang="en-US" altLang="zh-CN" sz="2700" dirty="0">
                <a:solidFill>
                  <a:srgbClr val="4EC9B0"/>
                </a:solidFill>
              </a:rPr>
              <a:t>vector</a:t>
            </a:r>
            <a:r>
              <a:rPr lang="en-US" altLang="zh-CN" sz="2700" dirty="0">
                <a:solidFill>
                  <a:srgbClr val="D4D4D4"/>
                </a:solidFill>
              </a:rPr>
              <a:t>&lt;</a:t>
            </a:r>
            <a:r>
              <a:rPr lang="en-US" altLang="zh-CN" sz="2700" dirty="0">
                <a:solidFill>
                  <a:srgbClr val="569CD6"/>
                </a:solidFill>
              </a:rPr>
              <a:t>int</a:t>
            </a:r>
            <a:r>
              <a:rPr lang="en-US" altLang="zh-CN" sz="2700" dirty="0">
                <a:solidFill>
                  <a:srgbClr val="D4D4D4"/>
                </a:solidFill>
              </a:rPr>
              <a:t>&gt;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};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58438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提供代码均仅作参考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常数以及特殊情况不一定保证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下文亦同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到这里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我们就完成了</a:t>
            </a:r>
            <a:r>
              <a:rPr lang="zh-CN" altLang="en-US" b="1" dirty="0" smtClean="0"/>
              <a:t>快速傅里叶变换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快速傅里叶逆变换</a:t>
            </a:r>
            <a:r>
              <a:rPr lang="zh-CN" altLang="en-US" dirty="0" smtClean="0"/>
              <a:t>的证明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接下来我们需要实现它们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 err="1">
                <a:solidFill>
                  <a:srgbClr val="DCDCAA"/>
                </a:solidFill>
              </a:rPr>
              <a:t>acos</a:t>
            </a:r>
            <a:r>
              <a:rPr lang="en-US" altLang="zh-CN" dirty="0">
                <a:solidFill>
                  <a:srgbClr val="D4D4D4"/>
                </a:solidFill>
              </a:rPr>
              <a:t>(-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int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if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==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C586C0"/>
                </a:solidFill>
              </a:rPr>
              <a:t>return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static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&lt;&lt; </a:t>
            </a:r>
            <a:r>
              <a:rPr lang="en-US" altLang="zh-CN" dirty="0">
                <a:solidFill>
                  <a:srgbClr val="B5CEA8"/>
                </a:solidFill>
              </a:rPr>
              <a:t>21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+ (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&amp;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?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: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DCDCAA"/>
                </a:solidFill>
              </a:rPr>
              <a:t>copy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6A9955"/>
                </a:solidFill>
              </a:rPr>
              <a:t> /* */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DCDCAA"/>
                </a:solidFill>
              </a:rPr>
              <a:t>cos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DCDCAA"/>
                </a:solidFill>
              </a:rPr>
              <a:t>sin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)),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-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zh-CN" altLang="en-US" dirty="0">
                <a:solidFill>
                  <a:srgbClr val="6A9955"/>
                </a:solidFill>
              </a:rPr>
              <a:t> </a:t>
            </a:r>
            <a:r>
              <a:rPr lang="en-US" altLang="zh-CN" dirty="0">
                <a:solidFill>
                  <a:srgbClr val="6A9955"/>
                </a:solidFill>
              </a:rPr>
              <a:t>/* </a:t>
            </a:r>
            <a:r>
              <a:rPr lang="en-US" altLang="zh-CN" dirty="0" smtClean="0">
                <a:solidFill>
                  <a:srgbClr val="6A9955"/>
                </a:solidFill>
              </a:rPr>
              <a:t>*/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+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err="1" smtClean="0">
                <a:solidFill>
                  <a:srgbClr val="9CDCFE"/>
                </a:solidFill>
              </a:rPr>
              <a:t>tmp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CDCAA"/>
                </a:solidFill>
              </a:rPr>
              <a:t>IFFT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complex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double</a:t>
            </a:r>
            <a:r>
              <a:rPr lang="en-US" altLang="zh-CN" dirty="0" smtClean="0">
                <a:solidFill>
                  <a:srgbClr val="D4D4D4"/>
                </a:solidFill>
              </a:rPr>
              <a:t>&gt; 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DCDCAA"/>
                </a:solidFill>
              </a:rPr>
              <a:t>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 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C586C0"/>
                </a:solidFill>
              </a:rPr>
              <a:t>for</a:t>
            </a:r>
            <a:r>
              <a:rPr lang="en-US" altLang="zh-CN" dirty="0" smtClean="0">
                <a:solidFill>
                  <a:srgbClr val="D4D4D4"/>
                </a:solidFill>
              </a:rPr>
              <a:t> (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= 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</a:rPr>
              <a:t>;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!=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 ++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/=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}</a:t>
            </a:r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有啥用</a:t>
                </a:r>
                <a:r>
                  <a:rPr lang="en-US" altLang="zh-CN" dirty="0" smtClean="0"/>
                  <a:t>?</a:t>
                </a:r>
              </a:p>
              <a:p>
                <a:r>
                  <a:rPr lang="en-US" altLang="zh-CN" dirty="0" smtClean="0"/>
                  <a:t>NOI</a:t>
                </a:r>
                <a:r>
                  <a:rPr lang="zh-CN" altLang="en-US" dirty="0" smtClean="0"/>
                  <a:t>系列赛事以后可能不考</a:t>
                </a:r>
                <a:r>
                  <a:rPr lang="en-US" altLang="zh-CN" strike="sngStrike" dirty="0" smtClean="0"/>
                  <a:t>(</a:t>
                </a:r>
                <a:r>
                  <a:rPr lang="zh-CN" altLang="en-US" strike="sngStrike" dirty="0" smtClean="0"/>
                  <a:t>但是写这篇课件之前还考的</a:t>
                </a:r>
                <a:r>
                  <a:rPr lang="en-US" altLang="zh-CN" strike="sngStrike" dirty="0" smtClean="0"/>
                  <a:t>)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可以用来做多项式的卷积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顺便提一句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的单位根的性质</a:t>
                </a:r>
                <a:r>
                  <a:rPr lang="en-US" altLang="zh-CN" dirty="0" smtClean="0"/>
                  <a:t>3,</a:t>
                </a:r>
                <a:r>
                  <a:rPr lang="zh-CN" altLang="en-US" dirty="0" smtClean="0"/>
                  <a:t>其实卷完后乘起来实际是在做对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取模的循环卷积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65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快速数论变换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有时我们的答案需要取模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就报废了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因此这时快速数论变换</a:t>
                </a:r>
                <a:r>
                  <a:rPr lang="en-US" altLang="zh-CN" dirty="0" smtClean="0"/>
                  <a:t>(NTT)</a:t>
                </a:r>
                <a:r>
                  <a:rPr lang="zh-CN" altLang="en-US" dirty="0" smtClean="0"/>
                  <a:t>就出现了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这时我们需要利用模数的性质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之前学过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一个模数的原根的循环节长度为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我们试试令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作为单位根来试探其性质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126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这些性质与之前复数下的单位根性质完全相同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亦可作为单位根进行</a:t>
                </a:r>
                <a:r>
                  <a:rPr lang="en-US" altLang="zh-CN" dirty="0" smtClean="0"/>
                  <a:t>DFT.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34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快速数论变换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这样快速数论变换的正确性就证明完毕了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</a:t>
            </a:r>
            <a:r>
              <a:rPr lang="en-US" altLang="zh-CN" dirty="0" smtClean="0"/>
              <a:t>NTT</a:t>
            </a:r>
            <a:r>
              <a:rPr lang="zh-CN" altLang="en-US" dirty="0" smtClean="0"/>
              <a:t>的作用广泛性是大于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</a:p>
          <a:p>
            <a:r>
              <a:rPr lang="zh-CN" altLang="en-US" strike="sngStrike" dirty="0"/>
              <a:t>模拟赛可能会来一道试试手</a:t>
            </a:r>
            <a:r>
              <a:rPr lang="en-US" altLang="zh-CN" strike="sngStrike" dirty="0" smtClean="0"/>
              <a:t>.(?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52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学会了</a:t>
            </a:r>
            <a:r>
              <a:rPr lang="en-US" altLang="zh-CN" dirty="0" smtClean="0"/>
              <a:t>FFT/NTT,</a:t>
            </a:r>
            <a:r>
              <a:rPr lang="zh-CN" altLang="en-US" dirty="0"/>
              <a:t>我们就可以直接把</a:t>
            </a:r>
            <a:r>
              <a:rPr lang="zh-CN" altLang="en-US" dirty="0" smtClean="0"/>
              <a:t>高精度当成一个多项式后直接暴力多项式乘法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最后再判断进位即可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精度除法</a:t>
            </a:r>
            <a:r>
              <a:rPr lang="zh-CN" altLang="en-US" dirty="0"/>
              <a:t>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直接暴力模拟竖式除是很慢的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小学学过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除以一个数和乘上它的倒数是等价的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因此我们求出其倒数即可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注意要实现浮点数类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然而除了模板题貌似没什么用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求倒数迭代公式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考虑方程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设当前近似解为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误差为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b="0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就是求倒数迭代公式</a:t>
                </a:r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每次迭代后误差平方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即精度翻倍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A+B Problem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A*B Problem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A/B Problem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奇怪的扇子</a:t>
            </a:r>
            <a:endParaRPr lang="en-US" altLang="zh-CN" dirty="0" smtClean="0"/>
          </a:p>
          <a:p>
            <a:r>
              <a:rPr lang="pt-BR" altLang="zh-CN" dirty="0" smtClean="0">
                <a:hlinkClick r:id="rId7"/>
              </a:rPr>
              <a:t>A+B </a:t>
            </a:r>
            <a:r>
              <a:rPr lang="pt-BR" altLang="zh-CN" dirty="0">
                <a:hlinkClick r:id="rId7"/>
              </a:rPr>
              <a:t>A-B A*B A/B A%B </a:t>
            </a:r>
            <a:r>
              <a:rPr lang="pt-BR" altLang="zh-CN" dirty="0" smtClean="0">
                <a:hlinkClick r:id="rId7"/>
              </a:rPr>
              <a:t>Problem</a:t>
            </a:r>
            <a:endParaRPr lang="pt-BR" altLang="zh-CN" dirty="0" smtClean="0"/>
          </a:p>
          <a:p>
            <a:r>
              <a:rPr lang="en-US" altLang="zh-CN" dirty="0" smtClean="0">
                <a:hlinkClick r:id="rId8"/>
              </a:rPr>
              <a:t>B</a:t>
            </a:r>
            <a:r>
              <a:rPr lang="zh-CN" altLang="en-US" dirty="0" smtClean="0">
                <a:hlinkClick r:id="rId8"/>
              </a:rPr>
              <a:t>进制星球</a:t>
            </a:r>
            <a:endParaRPr lang="en-US" altLang="zh-CN" dirty="0" smtClean="0"/>
          </a:p>
          <a:p>
            <a:r>
              <a:rPr lang="zh-CN" altLang="en-US" dirty="0">
                <a:hlinkClick r:id="rId9"/>
              </a:rPr>
              <a:t>高精度开根</a:t>
            </a:r>
            <a:endParaRPr lang="pt-BR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7" name="左箭头 6">
            <a:hlinkClick r:id="rId10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8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四则运算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hlinkClick r:id="rId2" action="ppaction://hlinksldjump"/>
              </a:rPr>
              <a:t>加法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3" action="ppaction://hlinksldjump"/>
              </a:rPr>
              <a:t>减法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4" action="ppaction://hlinksldjump"/>
              </a:rPr>
              <a:t>乘法</a:t>
            </a:r>
            <a:endParaRPr lang="en-US" altLang="zh-CN" sz="6000" dirty="0" smtClean="0"/>
          </a:p>
          <a:p>
            <a:r>
              <a:rPr lang="zh-CN" altLang="en-US" sz="6000" dirty="0">
                <a:hlinkClick r:id="rId5" action="ppaction://hlinksldjump"/>
              </a:rPr>
              <a:t>除法</a:t>
            </a:r>
            <a:endParaRPr lang="en-US" altLang="zh-CN" sz="6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hlinkClick r:id="rId2"/>
              </a:rPr>
              <a:t>复数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3"/>
              </a:rPr>
              <a:t>十分简明易懂的</a:t>
            </a:r>
            <a:r>
              <a:rPr lang="en-US" altLang="zh-CN" b="1" dirty="0" smtClean="0">
                <a:hlinkClick r:id="rId3"/>
              </a:rPr>
              <a:t>FFT(</a:t>
            </a:r>
            <a:r>
              <a:rPr lang="zh-CN" altLang="en-US" b="1" dirty="0" smtClean="0">
                <a:hlinkClick r:id="rId3"/>
              </a:rPr>
              <a:t>快速傅里叶变换</a:t>
            </a:r>
            <a:r>
              <a:rPr lang="en-US" altLang="zh-CN" b="1" dirty="0" smtClean="0">
                <a:hlinkClick r:id="rId3"/>
              </a:rPr>
              <a:t>)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4"/>
              </a:rPr>
              <a:t>题解 </a:t>
            </a:r>
            <a:r>
              <a:rPr lang="en-US" altLang="zh-CN" b="1" dirty="0" smtClean="0">
                <a:hlinkClick r:id="rId4"/>
              </a:rPr>
              <a:t>P3803【</a:t>
            </a:r>
            <a:r>
              <a:rPr lang="zh-CN" altLang="en-US" b="1" dirty="0">
                <a:hlinkClick r:id="rId4"/>
              </a:rPr>
              <a:t>模板</a:t>
            </a:r>
            <a:r>
              <a:rPr lang="en-US" altLang="zh-CN" b="1" dirty="0">
                <a:hlinkClick r:id="rId4"/>
              </a:rPr>
              <a:t>】</a:t>
            </a:r>
            <a:r>
              <a:rPr lang="zh-CN" altLang="en-US" b="1" dirty="0">
                <a:hlinkClick r:id="rId4"/>
              </a:rPr>
              <a:t>多项式</a:t>
            </a:r>
            <a:r>
              <a:rPr lang="zh-CN" altLang="en-US" b="1" dirty="0" smtClean="0">
                <a:hlinkClick r:id="rId4"/>
              </a:rPr>
              <a:t>乘法</a:t>
            </a:r>
            <a:r>
              <a:rPr lang="en-US" altLang="zh-CN" b="1" dirty="0" smtClean="0">
                <a:hlinkClick r:id="rId4"/>
              </a:rPr>
              <a:t>(FFT)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加法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相信大家在小学就学过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竖式的加法如何运算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即同位对齐相加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结果不小于进制</a:t>
            </a:r>
            <a:r>
              <a:rPr lang="en-US" altLang="zh-CN" dirty="0" smtClean="0">
                <a:solidFill>
                  <a:srgbClr val="4EC9B0"/>
                </a:solidFill>
              </a:rPr>
              <a:t>base</a:t>
            </a:r>
            <a:r>
              <a:rPr lang="zh-CN" altLang="en-US" dirty="0" smtClean="0"/>
              <a:t>就向前进一位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高</a:t>
            </a:r>
            <a:r>
              <a:rPr lang="zh-CN" altLang="en-US" dirty="0" smtClean="0"/>
              <a:t>精度加法亦是如此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我们只需要每一位对齐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然后两两相加再判进位即可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</a:rPr>
              <a:t>operator+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{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resize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4EC9B0"/>
                </a:solidFill>
              </a:rPr>
              <a:t>std</a:t>
            </a:r>
            <a:r>
              <a:rPr lang="en-US" altLang="zh-CN" sz="2000" dirty="0">
                <a:solidFill>
                  <a:srgbClr val="D4D4D4"/>
                </a:solidFill>
              </a:rPr>
              <a:t>::</a:t>
            </a:r>
            <a:r>
              <a:rPr lang="en-US" altLang="zh-CN" sz="2000" dirty="0">
                <a:solidFill>
                  <a:srgbClr val="DCDCAA"/>
                </a:solidFill>
              </a:rPr>
              <a:t>max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(),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()) + 1);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C586C0"/>
                </a:solidFill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&gt;=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-=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++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+ 1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 smtClean="0">
                <a:solidFill>
                  <a:srgbClr val="D4D4D4"/>
                </a:solidFill>
              </a:rPr>
              <a:t>}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   </a:t>
            </a:r>
            <a:r>
              <a:rPr lang="en-US" altLang="zh-CN" sz="2000" dirty="0" smtClean="0">
                <a:solidFill>
                  <a:srgbClr val="C586C0"/>
                </a:solidFill>
              </a:rPr>
              <a:t>while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(!(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empty</a:t>
            </a:r>
            <a:r>
              <a:rPr lang="en-US" altLang="zh-CN" sz="2000" dirty="0">
                <a:solidFill>
                  <a:srgbClr val="D4D4D4"/>
                </a:solidFill>
              </a:rPr>
              <a:t>() || 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back</a:t>
            </a:r>
            <a:r>
              <a:rPr lang="en-US" altLang="zh-CN" sz="20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pop_back</a:t>
            </a:r>
            <a:r>
              <a:rPr lang="en-US" altLang="zh-CN" sz="20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}</a:t>
            </a:r>
            <a:endParaRPr lang="en-US" altLang="zh-CN" sz="20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4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19265</TotalTime>
  <Words>1832</Words>
  <Application>Microsoft Office PowerPoint</Application>
  <PresentationFormat>全屏显示(4:3)</PresentationFormat>
  <Paragraphs>752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8" baseType="lpstr">
      <vt:lpstr>等线</vt:lpstr>
      <vt:lpstr>宋体</vt:lpstr>
      <vt:lpstr>微软雅黑</vt:lpstr>
      <vt:lpstr>Arial</vt:lpstr>
      <vt:lpstr>Calibri</vt:lpstr>
      <vt:lpstr>Cambria Math</vt:lpstr>
      <vt:lpstr>Consolas</vt:lpstr>
      <vt:lpstr>Office 主题​​</vt:lpstr>
      <vt:lpstr>高精度</vt:lpstr>
      <vt:lpstr>写在前面</vt:lpstr>
      <vt:lpstr>学高精度的必要性</vt:lpstr>
      <vt:lpstr>目录</vt:lpstr>
      <vt:lpstr>构造</vt:lpstr>
      <vt:lpstr>简单代码实现</vt:lpstr>
      <vt:lpstr>四则运算</vt:lpstr>
      <vt:lpstr>加法</vt:lpstr>
      <vt:lpstr>简单代码实现</vt:lpstr>
      <vt:lpstr>减法</vt:lpstr>
      <vt:lpstr>简单代码实现</vt:lpstr>
      <vt:lpstr>乘法</vt:lpstr>
      <vt:lpstr>高精度乘单精度</vt:lpstr>
      <vt:lpstr>简单代码实现</vt:lpstr>
      <vt:lpstr>高精度乘高精度</vt:lpstr>
      <vt:lpstr>简单代码实现</vt:lpstr>
      <vt:lpstr>除法</vt:lpstr>
      <vt:lpstr>单精度除高精度</vt:lpstr>
      <vt:lpstr>简单代码实现</vt:lpstr>
      <vt:lpstr>简单代码实现</vt:lpstr>
      <vt:lpstr>高精度除高精度</vt:lpstr>
      <vt:lpstr>简单代码实现</vt:lpstr>
      <vt:lpstr>简单代码实现</vt:lpstr>
      <vt:lpstr>简单代码实现</vt:lpstr>
      <vt:lpstr>简单代码实现</vt:lpstr>
      <vt:lpstr>其他操作</vt:lpstr>
      <vt:lpstr>读入</vt:lpstr>
      <vt:lpstr>整型的读入</vt:lpstr>
      <vt:lpstr>简单代码实现</vt:lpstr>
      <vt:lpstr>字符串的读入</vt:lpstr>
      <vt:lpstr>简单代码实现</vt:lpstr>
      <vt:lpstr>输出</vt:lpstr>
      <vt:lpstr>简单代码实现</vt:lpstr>
      <vt:lpstr>压位</vt:lpstr>
      <vt:lpstr>比较操作</vt:lpstr>
      <vt:lpstr>简单代码实现</vt:lpstr>
      <vt:lpstr>进制转换</vt:lpstr>
      <vt:lpstr>*乘除运算的优化</vt:lpstr>
      <vt:lpstr>前置知识</vt:lpstr>
      <vt:lpstr>复数</vt:lpstr>
      <vt:lpstr>复数</vt:lpstr>
      <vt:lpstr>复数</vt:lpstr>
      <vt:lpstr>复数的运算法则</vt:lpstr>
      <vt:lpstr>复数运算的性质</vt:lpstr>
      <vt:lpstr>三角函数</vt:lpstr>
      <vt:lpstr>多项式</vt:lpstr>
      <vt:lpstr>点值表示法下多项式的运算法则</vt:lpstr>
      <vt:lpstr>快速傅里叶变换</vt:lpstr>
      <vt:lpstr>快速傅里叶变换</vt:lpstr>
      <vt:lpstr>快速傅里叶变换</vt:lpstr>
      <vt:lpstr>快速傅里叶变换</vt:lpstr>
      <vt:lpstr>单位根的性质</vt:lpstr>
      <vt:lpstr>快速傅里叶变换</vt:lpstr>
      <vt:lpstr>快速傅里叶变换</vt:lpstr>
      <vt:lpstr>快速傅里叶变换</vt:lpstr>
      <vt:lpstr>快速傅里叶逆变换</vt:lpstr>
      <vt:lpstr>快速傅里叶逆变换</vt:lpstr>
      <vt:lpstr>快速傅里叶逆变换</vt:lpstr>
      <vt:lpstr>快速傅里叶逆变换</vt:lpstr>
      <vt:lpstr>快速傅里叶变换</vt:lpstr>
      <vt:lpstr>简单代码实现</vt:lpstr>
      <vt:lpstr>快速傅里叶变换</vt:lpstr>
      <vt:lpstr>快速数论变换</vt:lpstr>
      <vt:lpstr>单位根的性质</vt:lpstr>
      <vt:lpstr>快速数论变换</vt:lpstr>
      <vt:lpstr>高精度乘法的优化</vt:lpstr>
      <vt:lpstr>高精度除法的优化</vt:lpstr>
      <vt:lpstr>求倒数迭代公式</vt:lpstr>
      <vt:lpstr>作业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1515</cp:revision>
  <dcterms:created xsi:type="dcterms:W3CDTF">2020-12-17T05:38:01Z</dcterms:created>
  <dcterms:modified xsi:type="dcterms:W3CDTF">2021-05-17T06:17:50Z</dcterms:modified>
</cp:coreProperties>
</file>