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0"/>
  </p:notesMasterIdLst>
  <p:handoutMasterIdLst>
    <p:handoutMasterId r:id="rId151"/>
  </p:handoutMasterIdLst>
  <p:sldIdLst>
    <p:sldId id="256" r:id="rId2"/>
    <p:sldId id="257" r:id="rId3"/>
    <p:sldId id="418" r:id="rId4"/>
    <p:sldId id="258" r:id="rId5"/>
    <p:sldId id="272" r:id="rId6"/>
    <p:sldId id="273" r:id="rId7"/>
    <p:sldId id="302" r:id="rId8"/>
    <p:sldId id="274" r:id="rId9"/>
    <p:sldId id="404" r:id="rId10"/>
    <p:sldId id="403" r:id="rId11"/>
    <p:sldId id="411" r:id="rId12"/>
    <p:sldId id="412" r:id="rId13"/>
    <p:sldId id="415" r:id="rId14"/>
    <p:sldId id="405" r:id="rId15"/>
    <p:sldId id="417" r:id="rId16"/>
    <p:sldId id="410" r:id="rId17"/>
    <p:sldId id="414" r:id="rId18"/>
    <p:sldId id="416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9" r:id="rId28"/>
    <p:sldId id="430" r:id="rId29"/>
    <p:sldId id="409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9" r:id="rId40"/>
    <p:sldId id="270" r:id="rId41"/>
    <p:sldId id="271" r:id="rId42"/>
    <p:sldId id="275" r:id="rId43"/>
    <p:sldId id="278" r:id="rId44"/>
    <p:sldId id="280" r:id="rId45"/>
    <p:sldId id="281" r:id="rId46"/>
    <p:sldId id="282" r:id="rId47"/>
    <p:sldId id="283" r:id="rId48"/>
    <p:sldId id="284" r:id="rId49"/>
    <p:sldId id="285" r:id="rId50"/>
    <p:sldId id="288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3" r:id="rId63"/>
    <p:sldId id="304" r:id="rId64"/>
    <p:sldId id="305" r:id="rId65"/>
    <p:sldId id="307" r:id="rId66"/>
    <p:sldId id="316" r:id="rId67"/>
    <p:sldId id="317" r:id="rId68"/>
    <p:sldId id="308" r:id="rId69"/>
    <p:sldId id="309" r:id="rId70"/>
    <p:sldId id="310" r:id="rId71"/>
    <p:sldId id="311" r:id="rId72"/>
    <p:sldId id="312" r:id="rId73"/>
    <p:sldId id="346" r:id="rId74"/>
    <p:sldId id="347" r:id="rId75"/>
    <p:sldId id="315" r:id="rId76"/>
    <p:sldId id="318" r:id="rId77"/>
    <p:sldId id="319" r:id="rId78"/>
    <p:sldId id="320" r:id="rId79"/>
    <p:sldId id="321" r:id="rId80"/>
    <p:sldId id="394" r:id="rId81"/>
    <p:sldId id="396" r:id="rId82"/>
    <p:sldId id="322" r:id="rId83"/>
    <p:sldId id="323" r:id="rId84"/>
    <p:sldId id="324" r:id="rId85"/>
    <p:sldId id="325" r:id="rId86"/>
    <p:sldId id="326" r:id="rId87"/>
    <p:sldId id="327" r:id="rId88"/>
    <p:sldId id="329" r:id="rId89"/>
    <p:sldId id="328" r:id="rId90"/>
    <p:sldId id="330" r:id="rId91"/>
    <p:sldId id="331" r:id="rId92"/>
    <p:sldId id="332" r:id="rId93"/>
    <p:sldId id="333" r:id="rId94"/>
    <p:sldId id="393" r:id="rId95"/>
    <p:sldId id="334" r:id="rId96"/>
    <p:sldId id="336" r:id="rId97"/>
    <p:sldId id="337" r:id="rId98"/>
    <p:sldId id="338" r:id="rId99"/>
    <p:sldId id="339" r:id="rId100"/>
    <p:sldId id="340" r:id="rId101"/>
    <p:sldId id="341" r:id="rId102"/>
    <p:sldId id="348" r:id="rId103"/>
    <p:sldId id="349" r:id="rId104"/>
    <p:sldId id="350" r:id="rId105"/>
    <p:sldId id="351" r:id="rId106"/>
    <p:sldId id="352" r:id="rId107"/>
    <p:sldId id="353" r:id="rId108"/>
    <p:sldId id="355" r:id="rId109"/>
    <p:sldId id="356" r:id="rId110"/>
    <p:sldId id="357" r:id="rId111"/>
    <p:sldId id="358" r:id="rId112"/>
    <p:sldId id="359" r:id="rId113"/>
    <p:sldId id="360" r:id="rId114"/>
    <p:sldId id="361" r:id="rId115"/>
    <p:sldId id="362" r:id="rId116"/>
    <p:sldId id="363" r:id="rId117"/>
    <p:sldId id="364" r:id="rId118"/>
    <p:sldId id="365" r:id="rId119"/>
    <p:sldId id="366" r:id="rId120"/>
    <p:sldId id="368" r:id="rId121"/>
    <p:sldId id="369" r:id="rId122"/>
    <p:sldId id="370" r:id="rId123"/>
    <p:sldId id="371" r:id="rId124"/>
    <p:sldId id="372" r:id="rId125"/>
    <p:sldId id="373" r:id="rId126"/>
    <p:sldId id="374" r:id="rId127"/>
    <p:sldId id="375" r:id="rId128"/>
    <p:sldId id="376" r:id="rId129"/>
    <p:sldId id="377" r:id="rId130"/>
    <p:sldId id="378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7" r:id="rId145"/>
    <p:sldId id="398" r:id="rId146"/>
    <p:sldId id="399" r:id="rId147"/>
    <p:sldId id="401" r:id="rId148"/>
    <p:sldId id="428" r:id="rId1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1C9405-1219-45F3-8B72-BD75506A68A3}">
          <p14:sldIdLst>
            <p14:sldId id="256"/>
            <p14:sldId id="257"/>
            <p14:sldId id="418"/>
            <p14:sldId id="258"/>
            <p14:sldId id="272"/>
            <p14:sldId id="273"/>
            <p14:sldId id="302"/>
            <p14:sldId id="274"/>
            <p14:sldId id="404"/>
            <p14:sldId id="403"/>
            <p14:sldId id="411"/>
            <p14:sldId id="412"/>
            <p14:sldId id="415"/>
            <p14:sldId id="405"/>
            <p14:sldId id="417"/>
            <p14:sldId id="410"/>
            <p14:sldId id="414"/>
            <p14:sldId id="416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9"/>
            <p14:sldId id="430"/>
            <p14:sldId id="409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5"/>
            <p14:sldId id="278"/>
            <p14:sldId id="280"/>
            <p14:sldId id="281"/>
            <p14:sldId id="282"/>
            <p14:sldId id="283"/>
            <p14:sldId id="284"/>
            <p14:sldId id="285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3"/>
            <p14:sldId id="304"/>
            <p14:sldId id="305"/>
            <p14:sldId id="307"/>
            <p14:sldId id="316"/>
            <p14:sldId id="317"/>
            <p14:sldId id="308"/>
            <p14:sldId id="309"/>
            <p14:sldId id="310"/>
            <p14:sldId id="311"/>
            <p14:sldId id="312"/>
            <p14:sldId id="346"/>
            <p14:sldId id="347"/>
            <p14:sldId id="315"/>
            <p14:sldId id="318"/>
            <p14:sldId id="319"/>
            <p14:sldId id="320"/>
            <p14:sldId id="321"/>
            <p14:sldId id="394"/>
            <p14:sldId id="396"/>
            <p14:sldId id="322"/>
            <p14:sldId id="323"/>
            <p14:sldId id="324"/>
            <p14:sldId id="325"/>
            <p14:sldId id="326"/>
            <p14:sldId id="327"/>
            <p14:sldId id="329"/>
            <p14:sldId id="328"/>
            <p14:sldId id="330"/>
            <p14:sldId id="331"/>
            <p14:sldId id="332"/>
            <p14:sldId id="333"/>
            <p14:sldId id="393"/>
            <p14:sldId id="334"/>
            <p14:sldId id="336"/>
            <p14:sldId id="337"/>
            <p14:sldId id="338"/>
            <p14:sldId id="339"/>
            <p14:sldId id="340"/>
            <p14:sldId id="341"/>
            <p14:sldId id="348"/>
            <p14:sldId id="349"/>
            <p14:sldId id="350"/>
            <p14:sldId id="351"/>
            <p14:sldId id="352"/>
            <p14:sldId id="353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7"/>
            <p14:sldId id="398"/>
            <p14:sldId id="399"/>
            <p14:sldId id="401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CFE"/>
    <a:srgbClr val="569CD6"/>
    <a:srgbClr val="DA70D6"/>
    <a:srgbClr val="C586C0"/>
    <a:srgbClr val="4EC9B0"/>
    <a:srgbClr val="CE9178"/>
    <a:srgbClr val="D4D4D4"/>
    <a:srgbClr val="DCDCAA"/>
    <a:srgbClr val="B5CEA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5455" autoAdjust="0"/>
  </p:normalViewPr>
  <p:slideViewPr>
    <p:cSldViewPr>
      <p:cViewPr varScale="1">
        <p:scale>
          <a:sx n="91" d="100"/>
          <a:sy n="91" d="100"/>
        </p:scale>
        <p:origin x="1422" y="90"/>
      </p:cViewPr>
      <p:guideLst>
        <p:guide orient="horz" pos="2160"/>
        <p:guide pos="49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18ED-E107-436D-A73F-637C7F00A202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47DC8-DDCB-46F3-B10F-0C0529728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72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03B1B-581E-494D-8612-577FD2B6EDF3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0703-D257-43C2-AC42-F04ADD16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82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A28740FE-FDB4-4C78-B2A6-3A45F7E96EDD}" type="datetime1">
              <a:rPr lang="zh-CN" altLang="en-US" smtClean="0"/>
              <a:pPr/>
              <a:t>2021/1/11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00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D880-E034-41A6-B2D4-C78F2D58712D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C865-EEEE-45C0-AA62-802AC25E79A1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5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2pPr>
            <a:lvl3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3pPr>
            <a:lvl4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4pPr>
            <a:lvl5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39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F45B-511F-49EF-A590-C58817B241A2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6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6617-0720-4939-B4EB-F186D3B31B43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780E-ABDE-4188-B876-17F8B53970E5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5374-1E5B-4430-92CD-874AF0E76569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5F84-4E38-4397-9CEC-188E9014EA4C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780A-FCD3-40C5-A98B-203CC8756351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5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BD5C-45EB-4C88-B378-666A8E035C59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9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9D5F-AC33-45F2-82DF-6E73E26FF8A1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0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104.xml"/><Relationship Id="rId2" Type="http://schemas.openxmlformats.org/officeDocument/2006/relationships/slide" Target="slide10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6.xml"/><Relationship Id="rId4" Type="http://schemas.openxmlformats.org/officeDocument/2006/relationships/slide" Target="slide10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140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2.xml"/><Relationship Id="rId4" Type="http://schemas.openxmlformats.org/officeDocument/2006/relationships/slide" Target="slide14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140.xml"/><Relationship Id="rId2" Type="http://schemas.openxmlformats.org/officeDocument/2006/relationships/slide" Target="slide12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2.xml"/><Relationship Id="rId4" Type="http://schemas.openxmlformats.org/officeDocument/2006/relationships/slide" Target="slide129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slide" Target="slide140.xml"/><Relationship Id="rId2" Type="http://schemas.openxmlformats.org/officeDocument/2006/relationships/slide" Target="slide13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2.xml"/><Relationship Id="rId4" Type="http://schemas.openxmlformats.org/officeDocument/2006/relationships/slide" Target="slide14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oi-wiki.org/lang/pb-d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uogu.com.cn/problem/P707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83.xml"/><Relationship Id="rId13" Type="http://schemas.openxmlformats.org/officeDocument/2006/relationships/slide" Target="slide144.xml"/><Relationship Id="rId3" Type="http://schemas.openxmlformats.org/officeDocument/2006/relationships/slide" Target="slide50.xml"/><Relationship Id="rId7" Type="http://schemas.openxmlformats.org/officeDocument/2006/relationships/slide" Target="slide80.xml"/><Relationship Id="rId12" Type="http://schemas.openxmlformats.org/officeDocument/2006/relationships/slide" Target="slide131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8.xml"/><Relationship Id="rId11" Type="http://schemas.openxmlformats.org/officeDocument/2006/relationships/slide" Target="slide119.xml"/><Relationship Id="rId5" Type="http://schemas.openxmlformats.org/officeDocument/2006/relationships/slide" Target="slide76.xml"/><Relationship Id="rId10" Type="http://schemas.openxmlformats.org/officeDocument/2006/relationships/slide" Target="slide107.xml"/><Relationship Id="rId4" Type="http://schemas.openxmlformats.org/officeDocument/2006/relationships/slide" Target="slide62.xml"/><Relationship Id="rId9" Type="http://schemas.openxmlformats.org/officeDocument/2006/relationships/slide" Target="slide9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1.xml"/><Relationship Id="rId4" Type="http://schemas.openxmlformats.org/officeDocument/2006/relationships/slide" Target="slide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0.xml"/><Relationship Id="rId4" Type="http://schemas.openxmlformats.org/officeDocument/2006/relationships/slide" Target="slide5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4.xml"/><Relationship Id="rId4" Type="http://schemas.openxmlformats.org/officeDocument/2006/relationships/slide" Target="slide7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02624" cy="5040559"/>
          </a:xfrm>
        </p:spPr>
        <p:txBody>
          <a:bodyPr>
            <a:noAutofit/>
          </a:bodyPr>
          <a:lstStyle/>
          <a:p>
            <a:r>
              <a:rPr lang="en-US" altLang="zh-CN" sz="35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STL</a:t>
            </a:r>
            <a:endParaRPr lang="zh-CN" altLang="en-US" sz="35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7704" y="5517232"/>
            <a:ext cx="6400800" cy="672480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rgbClr val="767676"/>
                </a:solidFill>
                <a:latin typeface="Consolas" pitchFamily="49" charset="0"/>
                <a:cs typeface="Consolas" pitchFamily="49" charset="0"/>
              </a:rPr>
              <a:t>----Chinese_zjc_</a:t>
            </a:r>
            <a:endParaRPr lang="zh-CN" altLang="en-US" dirty="0">
              <a:solidFill>
                <a:srgbClr val="76767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9A62-6F28-46FA-B6C3-769409B488FB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6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457200" y="1462659"/>
            <a:ext cx="8244408" cy="4525962"/>
            <a:chOff x="0" y="1624013"/>
            <a:chExt cx="8244408" cy="4525962"/>
          </a:xfrm>
        </p:grpSpPr>
        <p:grpSp>
          <p:nvGrpSpPr>
            <p:cNvPr id="94" name="组合 93"/>
            <p:cNvGrpSpPr/>
            <p:nvPr/>
          </p:nvGrpSpPr>
          <p:grpSpPr>
            <a:xfrm>
              <a:off x="0" y="1624013"/>
              <a:ext cx="8244408" cy="4525962"/>
              <a:chOff x="0" y="1624013"/>
              <a:chExt cx="8244408" cy="452596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0" y="1624013"/>
                <a:ext cx="8244408" cy="45259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130661" y="1724621"/>
                <a:ext cx="1200979" cy="4320480"/>
                <a:chOff x="724744" y="1724621"/>
                <a:chExt cx="1800200" cy="4320480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724744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868760" y="2132856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ios_base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868760" y="3068960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462301" y="1724621"/>
                <a:ext cx="1314365" cy="4317280"/>
                <a:chOff x="1817475" y="1724621"/>
                <a:chExt cx="1314365" cy="4317280"/>
              </a:xfrm>
            </p:grpSpPr>
            <p:grpSp>
              <p:nvGrpSpPr>
                <p:cNvPr id="61" name="组合 60"/>
                <p:cNvGrpSpPr/>
                <p:nvPr/>
              </p:nvGrpSpPr>
              <p:grpSpPr>
                <a:xfrm>
                  <a:off x="1820367" y="1724621"/>
                  <a:ext cx="1311473" cy="2124192"/>
                  <a:chOff x="2069590" y="1724621"/>
                  <a:chExt cx="1800200" cy="2124192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2069590" y="1724621"/>
                    <a:ext cx="1800200" cy="2124192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istream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2213606" y="2294210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9" name="矩形 48"/>
                  <p:cNvSpPr/>
                  <p:nvPr/>
                </p:nvSpPr>
                <p:spPr>
                  <a:xfrm>
                    <a:off x="2209954" y="3065760"/>
                    <a:ext cx="1515504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iostream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1817475" y="4023718"/>
                  <a:ext cx="1314365" cy="907504"/>
                  <a:chOff x="2740969" y="3889649"/>
                  <a:chExt cx="1800200" cy="907504"/>
                </a:xfrm>
              </p:grpSpPr>
              <p:sp>
                <p:nvSpPr>
                  <p:cNvPr id="47" name="矩形 46"/>
                  <p:cNvSpPr/>
                  <p:nvPr/>
                </p:nvSpPr>
                <p:spPr>
                  <a:xfrm>
                    <a:off x="2740969" y="3889649"/>
                    <a:ext cx="1800200" cy="907504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ostream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>
                    <a:off x="2884985" y="3970344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ostream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66" name="组合 65"/>
                <p:cNvGrpSpPr/>
                <p:nvPr/>
              </p:nvGrpSpPr>
              <p:grpSpPr>
                <a:xfrm>
                  <a:off x="1817475" y="5134397"/>
                  <a:ext cx="1314365" cy="907504"/>
                  <a:chOff x="2740969" y="3889649"/>
                  <a:chExt cx="1800200" cy="907504"/>
                </a:xfrm>
              </p:grpSpPr>
              <p:sp>
                <p:nvSpPr>
                  <p:cNvPr id="67" name="矩形 66"/>
                  <p:cNvSpPr/>
                  <p:nvPr/>
                </p:nvSpPr>
                <p:spPr>
                  <a:xfrm>
                    <a:off x="2740969" y="3889649"/>
                    <a:ext cx="1800200" cy="907504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streambuf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68" name="矩形 67">
                    <a:hlinkClick r:id="rId2" action="ppaction://hlinksldjump"/>
                  </p:cNvPr>
                  <p:cNvSpPr/>
                  <p:nvPr/>
                </p:nvSpPr>
                <p:spPr>
                  <a:xfrm>
                    <a:off x="2884985" y="3970344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streambuf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75" name="组合 74"/>
              <p:cNvGrpSpPr/>
              <p:nvPr/>
            </p:nvGrpSpPr>
            <p:grpSpPr>
              <a:xfrm>
                <a:off x="2907327" y="1721421"/>
                <a:ext cx="1922836" cy="4320480"/>
                <a:chOff x="709289" y="1724621"/>
                <a:chExt cx="1800200" cy="4320480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709289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iostream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868760" y="2599324"/>
                  <a:ext cx="1512168" cy="36004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bg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cin</a:t>
                  </a:r>
                  <a:endParaRPr lang="zh-CN" altLang="en-US" sz="14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868760" y="4574382"/>
                  <a:ext cx="1512168" cy="36004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bg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cout,cerr,clog</a:t>
                  </a:r>
                  <a:endParaRPr lang="zh-CN" altLang="en-US" sz="14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83" name="组合 82"/>
            <p:cNvGrpSpPr/>
            <p:nvPr/>
          </p:nvGrpSpPr>
          <p:grpSpPr>
            <a:xfrm>
              <a:off x="6303600" y="1721421"/>
              <a:ext cx="1777572" cy="4320480"/>
              <a:chOff x="724744" y="1724621"/>
              <a:chExt cx="1800200" cy="432048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724744" y="1724621"/>
                <a:ext cx="1800200" cy="432048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sstream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868760" y="2294570"/>
                <a:ext cx="1512168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istringstream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868760" y="3068960"/>
                <a:ext cx="1512168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stringstream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4956948" y="1721421"/>
              <a:ext cx="1218549" cy="4320480"/>
              <a:chOff x="5225659" y="1738371"/>
              <a:chExt cx="1218549" cy="4320480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5225659" y="1738371"/>
                <a:ext cx="1218549" cy="4320480"/>
                <a:chOff x="724744" y="1724621"/>
                <a:chExt cx="1800200" cy="4320480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724744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fstream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868760" y="2009378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ifstream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868756" y="2824904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fstream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89" name="矩形 88"/>
              <p:cNvSpPr/>
              <p:nvPr/>
            </p:nvSpPr>
            <p:spPr>
              <a:xfrm>
                <a:off x="5323141" y="3847425"/>
                <a:ext cx="1023581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5323142" y="4972180"/>
                <a:ext cx="1023581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filebuf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CFC6-A675-48FA-9891-337DC7C786BA}" type="datetime1">
              <a:rPr lang="zh-CN" altLang="en-US" smtClean="0"/>
              <a:t>2021/1/11</a:t>
            </a:fld>
            <a:endParaRPr lang="zh-CN" altLang="en-US" dirty="0"/>
          </a:p>
        </p:txBody>
      </p:sp>
      <p:cxnSp>
        <p:nvCxnSpPr>
          <p:cNvPr id="42" name="直接箭头连接符 41"/>
          <p:cNvCxnSpPr>
            <a:stCxn id="40" idx="2"/>
            <a:endCxn id="45" idx="0"/>
          </p:cNvCxnSpPr>
          <p:nvPr/>
        </p:nvCxnSpPr>
        <p:spPr>
          <a:xfrm>
            <a:off x="1188350" y="2331542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直接箭头连接符 1024"/>
          <p:cNvCxnSpPr>
            <a:stCxn id="68" idx="3"/>
            <a:endCxn id="90" idx="1"/>
          </p:cNvCxnSpPr>
          <p:nvPr/>
        </p:nvCxnSpPr>
        <p:spPr>
          <a:xfrm flipV="1">
            <a:off x="3128717" y="4973896"/>
            <a:ext cx="2382914" cy="25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直接箭头连接符 1028"/>
          <p:cNvCxnSpPr>
            <a:stCxn id="68" idx="3"/>
            <a:endCxn id="105" idx="1"/>
          </p:cNvCxnSpPr>
          <p:nvPr/>
        </p:nvCxnSpPr>
        <p:spPr>
          <a:xfrm>
            <a:off x="3128717" y="5233758"/>
            <a:ext cx="3774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6903006" y="3937614"/>
            <a:ext cx="149316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ostringstream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903006" y="5053738"/>
            <a:ext cx="149316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stringbuf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36" name="直接箭头连接符 1035"/>
          <p:cNvCxnSpPr>
            <a:stCxn id="51" idx="3"/>
            <a:endCxn id="78" idx="1"/>
          </p:cNvCxnSpPr>
          <p:nvPr/>
        </p:nvCxnSpPr>
        <p:spPr>
          <a:xfrm>
            <a:off x="3128717" y="4123079"/>
            <a:ext cx="406145" cy="4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直接箭头连接符 1037"/>
          <p:cNvCxnSpPr>
            <a:stCxn id="48" idx="3"/>
            <a:endCxn id="77" idx="1"/>
          </p:cNvCxnSpPr>
          <p:nvPr/>
        </p:nvCxnSpPr>
        <p:spPr>
          <a:xfrm>
            <a:off x="3128948" y="2312876"/>
            <a:ext cx="405914" cy="30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直接箭头连接符 1039"/>
          <p:cNvCxnSpPr>
            <a:stCxn id="48" idx="2"/>
            <a:endCxn id="49" idx="0"/>
          </p:cNvCxnSpPr>
          <p:nvPr/>
        </p:nvCxnSpPr>
        <p:spPr>
          <a:xfrm flipH="1">
            <a:off x="2576684" y="2492896"/>
            <a:ext cx="1446" cy="4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直接箭头连接符 1041"/>
          <p:cNvCxnSpPr>
            <a:stCxn id="51" idx="0"/>
            <a:endCxn id="49" idx="2"/>
          </p:cNvCxnSpPr>
          <p:nvPr/>
        </p:nvCxnSpPr>
        <p:spPr>
          <a:xfrm flipV="1">
            <a:off x="2576684" y="3264446"/>
            <a:ext cx="0" cy="67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3" name="直接箭头连接符 1052"/>
          <p:cNvCxnSpPr>
            <a:endCxn id="89" idx="1"/>
          </p:cNvCxnSpPr>
          <p:nvPr/>
        </p:nvCxnSpPr>
        <p:spPr>
          <a:xfrm flipV="1">
            <a:off x="3128717" y="3849141"/>
            <a:ext cx="2382913" cy="26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49" idx="3"/>
            <a:endCxn id="86" idx="1"/>
          </p:cNvCxnSpPr>
          <p:nvPr/>
        </p:nvCxnSpPr>
        <p:spPr>
          <a:xfrm>
            <a:off x="3128718" y="3084426"/>
            <a:ext cx="3774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49" idx="3"/>
            <a:endCxn id="82" idx="1"/>
          </p:cNvCxnSpPr>
          <p:nvPr/>
        </p:nvCxnSpPr>
        <p:spPr>
          <a:xfrm flipV="1">
            <a:off x="3128718" y="2840370"/>
            <a:ext cx="2382911" cy="2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48" idx="3"/>
            <a:endCxn id="81" idx="1"/>
          </p:cNvCxnSpPr>
          <p:nvPr/>
        </p:nvCxnSpPr>
        <p:spPr>
          <a:xfrm flipV="1">
            <a:off x="3128948" y="2024844"/>
            <a:ext cx="238268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48" idx="3"/>
            <a:endCxn id="85" idx="1"/>
          </p:cNvCxnSpPr>
          <p:nvPr/>
        </p:nvCxnSpPr>
        <p:spPr>
          <a:xfrm flipV="1">
            <a:off x="3128948" y="2310036"/>
            <a:ext cx="3774058" cy="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45" idx="3"/>
            <a:endCxn id="48" idx="1"/>
          </p:cNvCxnSpPr>
          <p:nvPr/>
        </p:nvCxnSpPr>
        <p:spPr>
          <a:xfrm flipV="1">
            <a:off x="1692761" y="2312876"/>
            <a:ext cx="334550" cy="77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45" idx="3"/>
            <a:endCxn id="51" idx="1"/>
          </p:cNvCxnSpPr>
          <p:nvPr/>
        </p:nvCxnSpPr>
        <p:spPr>
          <a:xfrm>
            <a:off x="1692761" y="3087626"/>
            <a:ext cx="331889" cy="103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51" idx="3"/>
            <a:endCxn id="104" idx="1"/>
          </p:cNvCxnSpPr>
          <p:nvPr/>
        </p:nvCxnSpPr>
        <p:spPr>
          <a:xfrm flipV="1">
            <a:off x="3128717" y="4117634"/>
            <a:ext cx="3774289" cy="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6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7E03-C35A-498F-80B1-B2EF38D6AC07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5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其中所有元素键值均为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9E49-8E03-464E-A673-2E551FCE1C43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7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28AE-6E51-4B80-B4EB-C8475A185C5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9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E731-F23E-4E1F-86F3-EAC45AD4C74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2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60FD-56F4-489F-ACB9-9D42F9A9A731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45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C478-CBF5-4B55-BF9E-C78CB2DE941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34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9074-1471-42FD-B50B-D13B273C2E90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25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multimap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用法与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大体相同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只是其可以存储多个相同键值的元素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b="1" i="1" u="sng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不能将其当做动态数组</a:t>
            </a:r>
            <a:r>
              <a:rPr lang="en-US" altLang="zh-CN" b="1" i="1" u="sng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C0CC-49E6-4728-9A88-44DFD6D7E46B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的键值的比较函数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6CF8-26F2-4C16-AFD3-8CA8F83F1301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8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A688-3108-4FB0-BF6B-0B606C3C0D0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44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DCDCAA"/>
                </a:solidFill>
              </a:rPr>
              <a:t>sync_with_stdio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endParaRPr lang="zh-CN" altLang="en-US" dirty="0">
              <a:solidFill>
                <a:srgbClr val="DA70D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为什么这个单独挑出来讲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因为这个是让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的输入输出流快起来的第一要素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所以尽可能保证在程序开始时运行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DCDCAA"/>
                </a:solidFill>
              </a:rPr>
              <a:t>sync_with_stdio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r>
              <a:rPr lang="zh-CN" altLang="en-US" b="1" dirty="0" smtClean="0"/>
              <a:t>但是运行这句话之后就不能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语言中的输入输出函数和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的输入输出流混用了</a:t>
            </a:r>
            <a:r>
              <a:rPr lang="en-US" altLang="zh-CN" b="1" dirty="0" smtClean="0"/>
              <a:t>!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62410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6E4F-84DB-4B63-9F32-5FAB5628AC43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6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插入以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若已存在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multimap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26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57D6-CF03-48B5-A64D-66CD9EE86389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7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7E2C-41CF-4237-9965-490337488A75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09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其中所有元素键值均为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ED15-2695-468A-AF94-3157D7555F00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3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05D9-662D-4BCD-B1C2-E0CA96294513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1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07DF-47BD-4895-BEE2-CBDF102C266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19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.s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3D10-E37C-49BB-849D-F5644B39A062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73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C0C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95FA-2075-4DC2-8BD4-5E051E5EA2CA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DCC6-4DB8-4D68-84E3-83E7E9496A7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2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内部元素不可重复且有序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可以用来作为离散化的工具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81CB-A439-41A2-B334-5FAF4DCC7452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9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zh-CN" altLang="en-US" dirty="0" smtClean="0"/>
              <a:t>有下面</a:t>
            </a:r>
            <a:r>
              <a:rPr lang="en-US" altLang="zh-CN" dirty="0"/>
              <a:t>6</a:t>
            </a:r>
            <a:r>
              <a:rPr lang="zh-CN" altLang="en-US" dirty="0" smtClean="0"/>
              <a:t>个值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in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in</a:t>
            </a:r>
            <a:r>
              <a:rPr lang="en-US" altLang="zh-CN" dirty="0" err="1" smtClean="0"/>
              <a:t>put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支持读入操作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文件不存在会失败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out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out</a:t>
            </a:r>
            <a:r>
              <a:rPr lang="en-US" altLang="zh-CN" dirty="0" err="1" smtClean="0"/>
              <a:t>put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支持输出操作</a:t>
            </a:r>
            <a:r>
              <a:rPr lang="en-US" altLang="zh-CN" dirty="0" smtClean="0"/>
              <a:t>,</a:t>
            </a:r>
            <a:r>
              <a:rPr lang="zh-CN" altLang="en-US" dirty="0"/>
              <a:t>文件不存在会新建空文件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app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app</a:t>
            </a:r>
            <a:r>
              <a:rPr lang="en-US" altLang="zh-CN" dirty="0" err="1" smtClean="0"/>
              <a:t>end</a:t>
            </a:r>
            <a:r>
              <a:rPr lang="en-US" altLang="zh-CN" dirty="0" smtClean="0"/>
              <a:t>,</a:t>
            </a:r>
            <a:r>
              <a:rPr lang="zh-CN" altLang="en-US" dirty="0"/>
              <a:t>无论你如何</a:t>
            </a:r>
            <a:r>
              <a:rPr lang="zh-CN" altLang="en-US" dirty="0" smtClean="0"/>
              <a:t>更改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每次输出都将指针指向</a:t>
            </a:r>
            <a:r>
              <a:rPr lang="zh-CN" altLang="en-US" dirty="0"/>
              <a:t>文件</a:t>
            </a:r>
            <a:r>
              <a:rPr lang="zh-CN" altLang="en-US" dirty="0" smtClean="0"/>
              <a:t>末尾</a:t>
            </a:r>
            <a:r>
              <a:rPr lang="en-US" altLang="zh-CN" dirty="0" smtClean="0"/>
              <a:t>,</a:t>
            </a:r>
            <a:r>
              <a:rPr lang="zh-CN" altLang="en-US" dirty="0"/>
              <a:t>文件不存在会新建空文件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ate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at</a:t>
            </a:r>
            <a:r>
              <a:rPr lang="en-US" altLang="zh-CN" b="1" dirty="0" smtClean="0"/>
              <a:t> e</a:t>
            </a:r>
            <a:r>
              <a:rPr lang="en-US" altLang="zh-CN" dirty="0" smtClean="0"/>
              <a:t>nd,</a:t>
            </a:r>
            <a:r>
              <a:rPr lang="zh-CN" altLang="en-US" dirty="0" smtClean="0"/>
              <a:t>初始时将指针指向文件末尾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trunc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trunc</a:t>
            </a:r>
            <a:r>
              <a:rPr lang="en-US" altLang="zh-CN" dirty="0" err="1" smtClean="0"/>
              <a:t>ate</a:t>
            </a:r>
            <a:r>
              <a:rPr lang="en-US" altLang="zh-CN" dirty="0" smtClean="0"/>
              <a:t>,</a:t>
            </a:r>
            <a:r>
              <a:rPr lang="zh-CN" altLang="en-US" dirty="0" smtClean="0"/>
              <a:t>打开文件时清除文件所有内容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binary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binary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以二进制模式打开文件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默认为文本模式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01661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上面两个函数在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中是相同的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7313-9DC6-48D4-88F0-6C199D0EE27A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66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C41-2662-4BFB-9CDC-D78DB1C7C711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36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0675-0185-4D0E-9E96-2563DA42384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05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存在元素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0E06-F9B1-41C8-AE19-9B7A2943D864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4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删除等于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431D-EA9F-4A0A-A71D-08B5924C5715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0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7743-CBEE-478E-93BA-29E0431EDE5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402A-2691-4F8D-AD6C-E3085BBE4E3B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5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2AA6-7E4F-4075-A84E-158E371609D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5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FCBF-070A-4CE8-8A00-A2F1CEF06545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05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0C4E-27B0-4337-AADF-A4FB65386F7C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08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seekdir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seekdir</a:t>
            </a:r>
            <a:r>
              <a:rPr lang="zh-CN" altLang="en-US" dirty="0" smtClean="0"/>
              <a:t>有下面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值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beg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序列的首部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cur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序列的当前位置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end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序列的末尾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60750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41C9-B886-4C4C-A082-E7F8E6991ADA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8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用法与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大体相同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只是其可以存储多个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0CFE-77A7-48D6-9A7F-97B7D1A31AC1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2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上面两个函数在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中是相同的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2292-7DAC-489D-8649-1A71E8B6C949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1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A982-787A-487E-9279-10CC4C11562F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6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712F-47E5-47D2-BE64-64E7F85BDF3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4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存在元素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multiset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40B2-4CB5-461E-94C9-D20F7A2C65F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50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删除等于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FBA4-1D66-48EF-8F57-EA345A328137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58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B295-A1B5-46D7-B626-0E04B54F5CCA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9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C692-80FA-446F-BDF6-C5ECE80D899A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29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D31C-D90D-4606-8439-1D4A97714BA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8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streambuf</a:t>
            </a:r>
            <a:r>
              <a:rPr lang="zh-CN" altLang="en-US" dirty="0" smtClean="0"/>
              <a:t>中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zh-CN" altLang="en-US" dirty="0" smtClean="0"/>
              <a:t>基本不会在</a:t>
            </a:r>
            <a:r>
              <a:rPr lang="en-US" altLang="zh-CN" dirty="0" smtClean="0"/>
              <a:t>OI</a:t>
            </a:r>
            <a:r>
              <a:rPr lang="zh-CN" altLang="en-US" dirty="0" smtClean="0"/>
              <a:t>中直接用到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因此这里不细讲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由于其构造函数访问控制声明为</a:t>
            </a:r>
            <a:r>
              <a:rPr lang="en-US" altLang="zh-CN" dirty="0" smtClean="0">
                <a:solidFill>
                  <a:srgbClr val="569CD6"/>
                </a:solidFill>
              </a:rPr>
              <a:t>protected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因此不能直接创建其对象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其派生了两个类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其为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等类的基层缓存区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它的函数都不干活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因为指向了虚函数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会被子类覆盖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因此需要其派生类实现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C980-8763-4053-AC59-D524D8E5CCAE}" type="datetime1">
              <a:rPr lang="zh-CN" altLang="en-US" smtClean="0"/>
              <a:t>2021/1/11</a:t>
            </a:fld>
            <a:endParaRPr lang="zh-CN" altLang="en-US" dirty="0"/>
          </a:p>
        </p:txBody>
      </p:sp>
      <p:sp>
        <p:nvSpPr>
          <p:cNvPr id="6" name="左箭头 5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8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AD00-6961-4C2F-AD9C-2B61183A877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21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7920-777C-4D13-A4A8-32183C3534C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4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1506-D65F-451D-91F1-17415B3CB2A9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5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的比较函数并非元素本身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而是其键值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的比较函数则是元素本身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8BD8-5765-45E1-A5F8-3367D41CA695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0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可以用来当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数组使用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长度大小不可更改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经常在一些</a:t>
            </a:r>
            <a:r>
              <a:rPr lang="en-US" altLang="zh-CN" sz="1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gb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卡常题中用来优化常数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其实现了大量运算符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|=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^=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&lt;&lt;=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&gt;&gt;=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&lt;&lt;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&gt;&gt;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!=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|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还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可以用来当二进制输入输出的工具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1B51-51FB-4660-A841-6278607DC9DA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1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的数量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test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位的值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29B4-C917-4D93-9195-CAE9046C5E27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8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any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返回是否一位为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none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返回是否没有一位为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将每一位都设为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reset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将每一位都设为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false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flip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将每一位都取反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flip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取反第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E13D-5220-4F60-AFAA-3BE2C22CDDA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3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to_string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转为二进制字符串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unsigned long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to_ulong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视为二进制数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转为无符号长整数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D39F-48B6-4713-8673-809583F7F983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3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写在末尾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感谢大家听我口胡了这么久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这个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也是做</a:t>
            </a:r>
            <a:r>
              <a:rPr lang="zh-CN" altLang="en-US" dirty="0" smtClean="0"/>
              <a:t>了两个多月</a:t>
            </a:r>
            <a:r>
              <a:rPr lang="en-US" altLang="zh-CN" dirty="0" smtClean="0"/>
              <a:t>,</a:t>
            </a:r>
            <a:r>
              <a:rPr lang="zh-CN" altLang="en-US" dirty="0" smtClean="0"/>
              <a:t>语法高亮都是我手动加的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STL</a:t>
            </a:r>
            <a:r>
              <a:rPr lang="zh-CN" altLang="en-US" dirty="0" smtClean="0"/>
              <a:t>进阶版感兴趣的可以去看看</a:t>
            </a:r>
            <a:r>
              <a:rPr lang="en-US" altLang="zh-CN" dirty="0" err="1" smtClean="0">
                <a:hlinkClick r:id="rId2"/>
              </a:rPr>
              <a:t>pb_ds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945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filebuf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fstream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可以用来做基础的文件输入输出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会将输入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输出的字符暂存于缓存区中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是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zh-CN" altLang="en-US" dirty="0" smtClean="0"/>
              <a:t>的底层数据结构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用</a:t>
            </a:r>
            <a:r>
              <a:rPr lang="zh-CN" altLang="en-US" dirty="0" smtClean="0"/>
              <a:t>得好的话可以跟</a:t>
            </a:r>
            <a:r>
              <a:rPr lang="en-US" altLang="zh-CN" dirty="0" err="1" smtClean="0">
                <a:solidFill>
                  <a:srgbClr val="DCDCAA"/>
                </a:solidFill>
              </a:rPr>
              <a:t>fread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DCDCAA"/>
                </a:solidFill>
              </a:rPr>
              <a:t>fwrite</a:t>
            </a:r>
            <a:r>
              <a:rPr lang="zh-CN" altLang="en-US" dirty="0" smtClean="0"/>
              <a:t>相媲美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30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open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4D4D4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zh-CN" altLang="en-US" dirty="0" smtClean="0"/>
              <a:t>模式打开文件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若打开成功返回</a:t>
            </a:r>
            <a:r>
              <a:rPr lang="en-US" altLang="zh-CN" dirty="0" smtClean="0">
                <a:solidFill>
                  <a:srgbClr val="569CD6"/>
                </a:solidFill>
              </a:rPr>
              <a:t>this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is_open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返回是否已经打开文件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close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关闭已打开的文件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若关闭成功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>
                <a:solidFill>
                  <a:srgbClr val="569CD6"/>
                </a:solidFill>
              </a:rPr>
              <a:t>this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00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继承的成员函数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pubsetbuf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streamsize</a:t>
            </a:r>
            <a:r>
              <a:rPr lang="en-US" altLang="zh-CN" dirty="0">
                <a:solidFill>
                  <a:srgbClr val="DA70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调用虚函数</a:t>
            </a:r>
            <a:r>
              <a:rPr lang="en-US" altLang="zh-CN" dirty="0" err="1" smtClean="0">
                <a:solidFill>
                  <a:srgbClr val="DCDCAA"/>
                </a:solidFill>
              </a:rPr>
              <a:t>setbuf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将流缓冲区设置到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长度为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pubsync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同步缓存区与文件</a:t>
            </a:r>
            <a:r>
              <a:rPr lang="en-US" altLang="zh-CN" dirty="0" smtClean="0"/>
              <a:t>.</a:t>
            </a:r>
            <a:r>
              <a:rPr lang="zh-CN" altLang="en-US" dirty="0" smtClean="0"/>
              <a:t>具体的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若为输入模式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则取决库实现方式</a:t>
            </a:r>
            <a:r>
              <a:rPr lang="en-US" altLang="zh-CN" dirty="0" smtClean="0"/>
              <a:t>;</a:t>
            </a:r>
            <a:r>
              <a:rPr lang="zh-CN" altLang="en-US" dirty="0" smtClean="0"/>
              <a:t>若为输出模式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则将缓存区内的所有内容写入到文件中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并将缓存区指针指向首部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081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pubseekoff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streamoff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seekdir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openmode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in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CDCAA"/>
                </a:solidFill>
              </a:rPr>
              <a:t>|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out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调用虚函数</a:t>
            </a:r>
            <a:r>
              <a:rPr lang="en-US" altLang="zh-CN" dirty="0" err="1">
                <a:solidFill>
                  <a:srgbClr val="9CDCFE"/>
                </a:solidFill>
              </a:rPr>
              <a:t>seekoff</a:t>
            </a:r>
            <a:r>
              <a:rPr lang="en-US" altLang="zh-CN" dirty="0"/>
              <a:t>,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/>
              <a:t>,</a:t>
            </a:r>
            <a:r>
              <a:rPr lang="zh-CN" altLang="en-US" dirty="0"/>
              <a:t>并</a:t>
            </a:r>
            <a:r>
              <a:rPr lang="zh-CN" altLang="en-US" dirty="0" smtClean="0"/>
              <a:t>修改模式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pubseekpos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</a:rPr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将指针更改为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并修改模式为</a:t>
            </a:r>
            <a:r>
              <a:rPr lang="en-US" altLang="zh-CN" dirty="0" smtClean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75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in_avail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返回剩余可读的字符数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CDCAA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snextc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将指针前进一位并返回移动后字符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sbumpc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返回当前字符并将指针前进一位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sungetc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sputbackc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若移动后字符为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则返回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569CD6"/>
                </a:solidFill>
              </a:rPr>
              <a:t>EOF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03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1E1E1E"/>
          </a:solidFill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即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Standard Template Library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的缩写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的标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准模板库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里面包含了大量实用的数据结构与函数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其全部包含于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namespace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std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因此下文默认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using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namespace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可以非常有效地缩短编写者写代码的时间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常用它的人都说好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某些人认为其常数过大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容易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TLE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而不愿意使用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因此在一些毒瘤的题目中可能需要把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修改为自己的模板方能通过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由于篇幅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此处我们只讲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C++98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STL.</a:t>
            </a:r>
          </a:p>
          <a:p>
            <a:pPr marL="0" indent="0" algn="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----</a:t>
            </a:r>
            <a:r>
              <a:rPr lang="zh-CN" altLang="en-US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以上内容为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zh-CN" altLang="en-US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临时瞎编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基本正确</a:t>
            </a:r>
            <a:endParaRPr lang="en-US" altLang="zh-CN" sz="1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4303-3130-4E88-82DF-C0DA29CD38B1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写入缓存区中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的前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个字符写入缓存区中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83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位于</a:t>
            </a:r>
            <a:r>
              <a:rPr lang="zh-CN" altLang="en-US" dirty="0" smtClean="0"/>
              <a:t>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sstream</a:t>
            </a:r>
            <a:r>
              <a:rPr lang="zh-CN" altLang="en-US" dirty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可以将字符暂存于缓存区中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是</a:t>
            </a:r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r>
              <a:rPr lang="zh-CN" altLang="en-US" dirty="0" smtClean="0"/>
              <a:t>的</a:t>
            </a:r>
            <a:r>
              <a:rPr lang="zh-CN" altLang="en-US" dirty="0"/>
              <a:t>底层数据结构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本质上其实就是一个</a:t>
            </a:r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zh-CN" altLang="en-US" dirty="0" smtClean="0"/>
              <a:t>的简单实现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貌似是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的退化版</a:t>
            </a:r>
            <a:r>
              <a:rPr lang="en-US" altLang="zh-CN" dirty="0" smtClean="0"/>
              <a:t>(?).</a:t>
            </a:r>
          </a:p>
          <a:p>
            <a:r>
              <a:rPr lang="zh-CN" altLang="en-US" dirty="0" smtClean="0"/>
              <a:t>定义实例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  <a:endParaRPr lang="en-US" altLang="zh-CN" dirty="0">
              <a:solidFill>
                <a:srgbClr val="D4D4D4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431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pubsetbuf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streamsize</a:t>
            </a:r>
            <a:r>
              <a:rPr lang="en-US" altLang="zh-CN" dirty="0">
                <a:solidFill>
                  <a:srgbClr val="DA70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调用虚函数</a:t>
            </a:r>
            <a:r>
              <a:rPr lang="en-US" altLang="zh-CN" dirty="0" err="1" smtClean="0">
                <a:solidFill>
                  <a:srgbClr val="DCDCAA"/>
                </a:solidFill>
              </a:rPr>
              <a:t>setbuf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将流缓冲区设置到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长度为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pubsync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/>
              <a:t>调用虚</a:t>
            </a:r>
            <a:r>
              <a:rPr lang="zh-CN" altLang="en-US" dirty="0" smtClean="0"/>
              <a:t>函数</a:t>
            </a:r>
            <a:r>
              <a:rPr lang="en-US" altLang="zh-CN" dirty="0" smtClean="0">
                <a:solidFill>
                  <a:srgbClr val="DCDCAA"/>
                </a:solidFill>
              </a:rPr>
              <a:t>sync</a:t>
            </a:r>
            <a:r>
              <a:rPr lang="en-US" altLang="zh-CN" dirty="0" smtClean="0"/>
              <a:t>,</a:t>
            </a:r>
            <a:r>
              <a:rPr lang="zh-CN" altLang="en-US" dirty="0" smtClean="0"/>
              <a:t>什么也不做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是个废物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63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pubseekoff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streamoff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seekdir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openmode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in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CDCAA"/>
                </a:solidFill>
              </a:rPr>
              <a:t>|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out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调用虚函数</a:t>
            </a:r>
            <a:r>
              <a:rPr lang="en-US" altLang="zh-CN" dirty="0" err="1">
                <a:solidFill>
                  <a:srgbClr val="9CDCFE"/>
                </a:solidFill>
              </a:rPr>
              <a:t>seekoff</a:t>
            </a:r>
            <a:r>
              <a:rPr lang="en-US" altLang="zh-CN" dirty="0"/>
              <a:t>,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/>
              <a:t>,</a:t>
            </a:r>
            <a:r>
              <a:rPr lang="zh-CN" altLang="en-US" dirty="0"/>
              <a:t>并</a:t>
            </a:r>
            <a:r>
              <a:rPr lang="zh-CN" altLang="en-US" dirty="0" smtClean="0"/>
              <a:t>修改模式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pubseekpos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</a:rPr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将指针更改为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并修改模式为</a:t>
            </a:r>
            <a:r>
              <a:rPr lang="en-US" altLang="zh-CN" dirty="0" smtClean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196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in_avail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返回剩余可读的字符数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CDCAA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snextc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将指针前进一位并返回移动后字符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sbumpc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返回当前字符并将指针前进一位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sungetc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sputbackc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若移动后字符为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则返回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569CD6"/>
                </a:solidFill>
              </a:rPr>
              <a:t>EOF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276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写入缓存</a:t>
            </a:r>
            <a:r>
              <a:rPr lang="zh-CN" altLang="en-US" dirty="0"/>
              <a:t>区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的前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个字符写入缓存区中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502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比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多了三个关于文件操作的成员函数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可以用来作为快读的底层容器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不行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若未打开文件则不能执行任何读写操作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880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位于</a:t>
            </a:r>
            <a:r>
              <a:rPr lang="zh-CN" altLang="en-US" dirty="0" smtClean="0"/>
              <a:t>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istream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</a:t>
            </a:r>
            <a:r>
              <a:rPr lang="zh-CN" altLang="en-US" dirty="0"/>
              <a:t>派生</a:t>
            </a:r>
            <a:r>
              <a:rPr lang="zh-CN" altLang="en-US" dirty="0" smtClean="0"/>
              <a:t>了三个</a:t>
            </a:r>
            <a:r>
              <a:rPr lang="zh-CN" altLang="en-US" dirty="0"/>
              <a:t>类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iostream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istringstream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在头文件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iostream</a:t>
            </a:r>
            <a:r>
              <a:rPr lang="zh-CN" altLang="en-US" dirty="0" smtClean="0"/>
              <a:t>中有一个实例化对象</a:t>
            </a:r>
            <a:r>
              <a:rPr lang="en-US" altLang="zh-CN" dirty="0" err="1" smtClean="0">
                <a:solidFill>
                  <a:srgbClr val="9CDCFE"/>
                </a:solidFill>
              </a:rPr>
              <a:t>cin</a:t>
            </a:r>
            <a:r>
              <a:rPr lang="en-US" altLang="zh-CN" dirty="0" smtClean="0"/>
              <a:t>.(</a:t>
            </a:r>
            <a:r>
              <a:rPr lang="zh-CN" altLang="en-US" dirty="0" smtClean="0"/>
              <a:t>相信大家都听说过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可以链接</a:t>
            </a:r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zh-CN" altLang="en-US" dirty="0" smtClean="0"/>
              <a:t>的指针来创建对象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定义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Chinese_zjc_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>
                <a:solidFill>
                  <a:srgbClr val="9CDCFE"/>
                </a:solidFill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075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C586C0"/>
                </a:solidFill>
              </a:rPr>
              <a:t>operator&gt;&gt;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</a:rPr>
              <a:t>Type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&amp;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</a:t>
            </a:r>
            <a:r>
              <a:rPr lang="en-US" altLang="zh-CN" dirty="0" err="1" smtClean="0">
                <a:solidFill>
                  <a:srgbClr val="9CDCFE"/>
                </a:solidFill>
              </a:rPr>
              <a:t>istream</a:t>
            </a:r>
            <a:r>
              <a:rPr lang="zh-CN" altLang="en-US" dirty="0" smtClean="0"/>
              <a:t>链接的</a:t>
            </a:r>
            <a:r>
              <a:rPr lang="en-US" altLang="zh-CN" dirty="0" err="1" smtClean="0">
                <a:solidFill>
                  <a:srgbClr val="9CDCFE"/>
                </a:solidFill>
              </a:rPr>
              <a:t>streambuf</a:t>
            </a:r>
            <a:r>
              <a:rPr lang="zh-CN" altLang="en-US" dirty="0" smtClean="0"/>
              <a:t>中读取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331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容器是可以用来存储数据的模板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STL</a:t>
            </a:r>
            <a:r>
              <a:rPr lang="zh-CN" altLang="en-US" dirty="0" smtClean="0"/>
              <a:t>中实现了</a:t>
            </a:r>
            <a:r>
              <a:rPr lang="en-US" altLang="zh-CN" dirty="0" smtClean="0"/>
              <a:t>12</a:t>
            </a:r>
            <a:r>
              <a:rPr lang="zh-CN" altLang="en-US" dirty="0" smtClean="0"/>
              <a:t>种容器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还有几个简单的容器会在其它中讲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容器主要分为两大类</a:t>
            </a:r>
            <a:r>
              <a:rPr lang="en-US" altLang="zh-CN" dirty="0" smtClean="0"/>
              <a:t>:</a:t>
            </a:r>
            <a:r>
              <a:rPr lang="zh-CN" altLang="en-US" dirty="0" smtClean="0"/>
              <a:t>顺序容器和关联容器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顺序容器与元素本身无关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即容器不会自行更改其相对位置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关联容器会将元素进行排序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使其有序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因此不能指定插入位置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8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</a:t>
            </a:r>
            <a:r>
              <a:rPr lang="en-US" altLang="zh-CN" dirty="0" smtClean="0"/>
              <a:t>STL</a:t>
            </a:r>
            <a:r>
              <a:rPr lang="zh-CN" altLang="en-US" dirty="0" smtClean="0"/>
              <a:t>的必要性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2020 </a:t>
                </a:r>
                <a:r>
                  <a:rPr lang="zh-CN" altLang="en-US" dirty="0"/>
                  <a:t>年 </a:t>
                </a:r>
                <a:r>
                  <a:rPr lang="en-US" altLang="zh-CN" dirty="0" smtClean="0"/>
                  <a:t>11 </a:t>
                </a:r>
                <a:r>
                  <a:rPr lang="zh-CN" altLang="en-US" dirty="0"/>
                  <a:t>月 </a:t>
                </a:r>
                <a:r>
                  <a:rPr lang="en-US" altLang="zh-CN" dirty="0" smtClean="0"/>
                  <a:t>7 </a:t>
                </a:r>
                <a:r>
                  <a:rPr lang="zh-CN" altLang="en-US" dirty="0" smtClean="0"/>
                  <a:t>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某</a:t>
                </a:r>
                <a:r>
                  <a:rPr lang="zh-CN" altLang="en-US" dirty="0"/>
                  <a:t>位同学在 </a:t>
                </a:r>
                <a:r>
                  <a:rPr lang="en-US" altLang="zh-CN" dirty="0">
                    <a:hlinkClick r:id="rId2"/>
                  </a:rPr>
                  <a:t>[CSP-S2020] </a:t>
                </a:r>
                <a:r>
                  <a:rPr lang="zh-CN" altLang="en-US" dirty="0">
                    <a:hlinkClick r:id="rId2"/>
                  </a:rPr>
                  <a:t>贪吃</a:t>
                </a:r>
                <a:r>
                  <a:rPr lang="zh-CN" altLang="en-US" dirty="0" smtClean="0">
                    <a:hlinkClick r:id="rId2"/>
                  </a:rPr>
                  <a:t>蛇</a:t>
                </a:r>
                <a:r>
                  <a:rPr lang="zh-CN" altLang="en-US" dirty="0"/>
                  <a:t> 一题</a:t>
                </a:r>
                <a:r>
                  <a:rPr lang="zh-CN" altLang="en-US" dirty="0" smtClean="0"/>
                  <a:t>里忘记了</a:t>
                </a:r>
                <a:r>
                  <a:rPr lang="en-US" altLang="zh-CN" dirty="0" smtClean="0"/>
                  <a:t>STL</a:t>
                </a:r>
                <a:r>
                  <a:rPr lang="zh-CN" altLang="en-US" dirty="0" smtClean="0"/>
                  <a:t>的用法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zh-CN" altLang="en-US" dirty="0"/>
                  <a:t>然后</a:t>
                </a:r>
                <a:r>
                  <a:rPr lang="zh-CN" altLang="en-US" dirty="0" smtClean="0"/>
                  <a:t>呢</a:t>
                </a:r>
                <a:r>
                  <a:rPr lang="en-US" altLang="zh-CN" dirty="0" smtClean="0"/>
                  <a:t>?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70→0</m:t>
                    </m:r>
                  </m:oMath>
                </a14:m>
                <a:r>
                  <a:rPr lang="en-US" altLang="zh-CN" dirty="0" smtClean="0"/>
                  <a:t>;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𝐼𝑆𝐼𝐽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2021 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𝑁𝑜𝑛𝑒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zh-CN" altLang="en-US" dirty="0" smtClean="0"/>
                  <a:t>最终</a:t>
                </a:r>
                <a:r>
                  <a:rPr lang="en-US" altLang="zh-CN" dirty="0"/>
                  <a:t>,</a:t>
                </a:r>
                <a:r>
                  <a:rPr lang="zh-CN" altLang="en-US" dirty="0" smtClean="0"/>
                  <a:t>他因此没能捧杯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en-US" altLang="zh-CN" dirty="0" smtClean="0"/>
                  <a:t>Chinese_zjc_</a:t>
                </a:r>
                <a:r>
                  <a:rPr lang="zh-CN" altLang="en-US" dirty="0" smtClean="0"/>
                  <a:t>衷心</a:t>
                </a:r>
                <a:r>
                  <a:rPr lang="zh-CN" altLang="en-US" dirty="0"/>
                  <a:t>祝愿大家不再</a:t>
                </a:r>
                <a:r>
                  <a:rPr lang="zh-CN" altLang="en-US" dirty="0" smtClean="0"/>
                  <a:t>重蹈覆辙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887" r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299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299" y="16288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2" action="ppaction://hlinksldjump"/>
              </a:rPr>
              <a:t>vector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3" action="ppaction://hlinksldjump"/>
              </a:rPr>
              <a:t>deque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4" action="ppaction://hlinksldjump"/>
              </a:rPr>
              <a:t>list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5" action="ppaction://hlinksldjump"/>
              </a:rPr>
              <a:t>stack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6" action="ppaction://hlinksldjump"/>
              </a:rPr>
              <a:t>queue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7" action="ppaction://hlinksldjump"/>
              </a:rPr>
              <a:t>priority_queue</a:t>
            </a:r>
            <a:endParaRPr lang="en-US" altLang="zh-CN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54099" y="16288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8" action="ppaction://hlinksldjump"/>
              </a:rPr>
              <a:t>string</a:t>
            </a:r>
            <a:endParaRPr lang="en-US" altLang="zh-CN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9" action="ppaction://hlinksldjump"/>
              </a:rPr>
              <a:t>map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0" action="ppaction://hlinksldjump"/>
              </a:rPr>
              <a:t>multimap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1" action="ppaction://hlinksldjump"/>
              </a:rPr>
              <a:t>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2" action="ppaction://hlinksldjump"/>
              </a:rPr>
              <a:t>multiset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3" action="ppaction://hlinksldjump"/>
              </a:rPr>
              <a:t>bitset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17D8-CD3F-4AD1-AE82-7D3DD1B8EC7C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0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endParaRPr lang="zh-CN" altLang="en-US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其迭代器为随机访问迭代器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相比数组而言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有更多的功能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左箭头 5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8C3E-E99E-4BCA-8025-587EF2C45F49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17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reserve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给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的内存分配设置为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个元素的大小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.(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并不改变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本身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9C10-E1C5-4242-8D5A-08835B9265D3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3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at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相比使用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多了访问越界会报错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80E4-FDA9-4D91-B2AE-97976F4C82C7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748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pop_back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92F0-F6D9-4E9A-97E1-12CBB8A51F6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232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1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1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1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AC81-0C98-44AB-B2E6-A163B70A0DC3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98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1D89-9D92-49FB-9C68-D68D77BA8C81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5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9A8A-05E0-494E-B458-A0E4639F666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2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D2A8-41A3-40F2-917D-08E96553287B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37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1502-CAC7-463A-A718-8F0547750EC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7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前置知识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输入输出流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容器</a:t>
            </a:r>
            <a:endParaRPr lang="en-US" altLang="zh-CN" sz="4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异常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/>
              <a:t>其它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例题</a:t>
            </a:r>
            <a:endParaRPr lang="en-US" altLang="zh-CN" sz="4000" b="1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6B1E-C684-4F20-AC14-057889C9E20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DFA4-62BA-46CA-93BF-5ECD5C3F958B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1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25E0-DEF7-4A0E-B11D-6CFD85CB03A2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53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0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44427"/>
              </p:ext>
            </p:extLst>
          </p:nvPr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34856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483542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rgbClr val="B5CEA8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9EDE-704B-42B5-827D-D2CAB73D2175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85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72300" y="4077072"/>
            <a:ext cx="1306488" cy="1047488"/>
            <a:chOff x="7272300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44418" y="4077072"/>
            <a:ext cx="1306488" cy="1047488"/>
            <a:chOff x="7272300" y="4077072"/>
            <a:chExt cx="1306488" cy="1047488"/>
          </a:xfrm>
        </p:grpSpPr>
        <p:sp>
          <p:nvSpPr>
            <p:cNvPr id="15" name="上箭头 14"/>
            <p:cNvSpPr/>
            <p:nvPr/>
          </p:nvSpPr>
          <p:spPr>
            <a:xfrm>
              <a:off x="7772290" y="4077072"/>
              <a:ext cx="319970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6311-AC9D-4D9C-9553-77DC766C6ADB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8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72300" y="4077072"/>
            <a:ext cx="1306488" cy="1047488"/>
            <a:chOff x="7272300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44418" y="4077072"/>
            <a:ext cx="1306488" cy="1047488"/>
            <a:chOff x="7272300" y="4077072"/>
            <a:chExt cx="1306488" cy="1047488"/>
          </a:xfrm>
        </p:grpSpPr>
        <p:sp>
          <p:nvSpPr>
            <p:cNvPr id="15" name="上箭头 14"/>
            <p:cNvSpPr/>
            <p:nvPr/>
          </p:nvSpPr>
          <p:spPr>
            <a:xfrm>
              <a:off x="7772290" y="4077072"/>
              <a:ext cx="319970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41FB-1967-4ACE-9868-E360B3CAC5E5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5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29009"/>
              </p:ext>
            </p:extLst>
          </p:nvPr>
        </p:nvGraphicFramePr>
        <p:xfrm>
          <a:off x="1558014" y="3212975"/>
          <a:ext cx="66195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25952" y="4077072"/>
            <a:ext cx="1306488" cy="1285111"/>
            <a:chOff x="7225952" y="4077072"/>
            <a:chExt cx="1306488" cy="1285111"/>
          </a:xfrm>
        </p:grpSpPr>
        <p:grpSp>
          <p:nvGrpSpPr>
            <p:cNvPr id="4" name="组合 3"/>
            <p:cNvGrpSpPr/>
            <p:nvPr/>
          </p:nvGrpSpPr>
          <p:grpSpPr>
            <a:xfrm>
              <a:off x="7225952" y="4077072"/>
              <a:ext cx="1306488" cy="1047488"/>
              <a:chOff x="7272300" y="4077072"/>
              <a:chExt cx="1306488" cy="1047488"/>
            </a:xfrm>
          </p:grpSpPr>
          <p:sp>
            <p:nvSpPr>
              <p:cNvPr id="6" name="上箭头 5"/>
              <p:cNvSpPr/>
              <p:nvPr/>
            </p:nvSpPr>
            <p:spPr>
              <a:xfrm>
                <a:off x="7776356" y="4077072"/>
                <a:ext cx="298376" cy="64807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272300" y="4847561"/>
                <a:ext cx="1306488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rgbClr val="9CDCFE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position</a:t>
                </a:r>
                <a:endParaRPr lang="zh-CN" altLang="en-US" sz="1200" dirty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225952" y="5085184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240F-A894-45BF-8EAA-6AD5190A42F0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6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33478"/>
              </p:ext>
            </p:extLst>
          </p:nvPr>
        </p:nvGraphicFramePr>
        <p:xfrm>
          <a:off x="1558014" y="3212975"/>
          <a:ext cx="56011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28184" y="4077072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24128" y="4077072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ADD2-8AE2-4C84-9069-5FDE166C5FC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8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24888"/>
              </p:ext>
            </p:extLst>
          </p:nvPr>
        </p:nvGraphicFramePr>
        <p:xfrm>
          <a:off x="1558014" y="3821671"/>
          <a:ext cx="56011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28184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24128" y="4685768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4262-412A-48A5-B255-A4AEACAA33F0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8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798966"/>
              </p:ext>
            </p:extLst>
          </p:nvPr>
        </p:nvGraphicFramePr>
        <p:xfrm>
          <a:off x="1558014" y="3821671"/>
          <a:ext cx="6110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4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62715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zh-CN" alt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32240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93504" y="4685768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B80C-2E5F-455C-A7E2-B74791FB25F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4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01400"/>
              </p:ext>
            </p:extLst>
          </p:nvPr>
        </p:nvGraphicFramePr>
        <p:xfrm>
          <a:off x="1558015" y="3821671"/>
          <a:ext cx="73344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64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627156540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43619610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942393486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1367687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zh-CN" alt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956376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77280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59832" y="4685768"/>
            <a:ext cx="1306488" cy="1047488"/>
            <a:chOff x="7272300" y="4077072"/>
            <a:chExt cx="1306488" cy="1047488"/>
          </a:xfrm>
        </p:grpSpPr>
        <p:sp>
          <p:nvSpPr>
            <p:cNvPr id="21" name="上箭头 20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8A6B-A670-42C6-88FD-DC5B82ACDF2C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2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迭代器</a:t>
            </a:r>
            <a:endParaRPr lang="en-US" altLang="zh-CN" sz="44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区间</a:t>
            </a:r>
            <a:endParaRPr lang="en-US" altLang="zh-CN" sz="44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1ED0-73E4-4EAE-A9A5-FF1A16815A8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19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其迭代器为随机访问迭代器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而言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有更多的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功能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但是总体常数更大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569CD6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569CD6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zh-CN" dirty="0">
              <a:solidFill>
                <a:srgbClr val="D4D4D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382D-37CC-463C-A4AE-DB171A8C0CB0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8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28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sz="28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28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28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28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新增的元素位于末尾且值为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err="1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2654-53F8-4952-89C5-B72A33B50C0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8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相比使用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多了访问越界会报错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空返回与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4E6D-0014-4CFB-9489-FF31902D398F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5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push_front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的首部追加一个元素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的首个元素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eque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5C28-C45C-49D5-B06C-8078387B94FA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5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1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1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1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24C-44AB-4F90-A23D-047E2C55EA6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90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108-FAE4-4A54-90F3-6FFD8CB56BE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0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AC7F-8F65-48E1-BD45-6078FAD10C29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16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EAC8-F750-46C3-BD20-7ED863C226B5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46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606-6B78-4F98-AE9E-36B5ED555334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6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620E-0434-493B-878E-1CF175708199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18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(iterator)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又称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光标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(cursor)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程序设计的软件设计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模式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在容器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(container,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例如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链表或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遍访的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接口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设计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人员无需关心容器对象的内存分配的实现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细节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指针也是一种迭代器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FE50-B9E9-4B2F-94F9-FA6C9714F73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1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4FE-DDC4-4DF5-81E1-FE13F480906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26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相比而言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常数更为优秀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当程序员不需要频繁地对双端进行操作时可以使用它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虽然使用起来相像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但是它们内部实现是完全不同的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占用的内存是绝对连续的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不一定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会比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稍慢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91DA-3CF7-42ED-ACC2-919D0D71BB09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3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为双向迭代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能高效插入删除单个元素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zh-CN" dirty="0">
              <a:solidFill>
                <a:srgbClr val="D4D4D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B1C-6661-4AF2-86EA-E9D9148D103C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24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长度设置为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翻转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B5C6-940A-4E88-9C57-F6E6274F9897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5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B4E-BEB4-49CA-BFA8-AD3112E1EAB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51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push_front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的首部追加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一个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pop_front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的首个元素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push_back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pop_back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swap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list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元素的引用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39F-C374-49FA-BFF5-1A52E582CA62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2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sort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排序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unique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重复出现的元素修改为一个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merge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合并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若两者有序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则结果依然有序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remove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将值为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的元素删除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remove_if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Predicate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将满足函数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的元素删除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3A15-43EE-4AD8-BAE2-F6CD471273D1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3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按顺序移动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的所有元素至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移动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移动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92E-D29B-49E1-9104-1864A554377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56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91-29B7-45A2-9429-AD4A4A44FAE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66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C9BF-C20D-4B35-8485-3B0F29978290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4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060615"/>
              </p:ext>
            </p:extLst>
          </p:nvPr>
        </p:nvGraphicFramePr>
        <p:xfrm>
          <a:off x="467027" y="1143000"/>
          <a:ext cx="8229600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8200872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244188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221320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7029777"/>
                    </a:ext>
                  </a:extLst>
                </a:gridCol>
                <a:gridCol w="3089965">
                  <a:extLst>
                    <a:ext uri="{9D8B030D-6E8A-4147-A177-3AD203B41FA5}">
                      <a16:colId xmlns:a16="http://schemas.microsoft.com/office/drawing/2014/main" val="4032984719"/>
                    </a:ext>
                  </a:extLst>
                </a:gridCol>
                <a:gridCol w="2396435">
                  <a:extLst>
                    <a:ext uri="{9D8B030D-6E8A-4147-A177-3AD203B41FA5}">
                      <a16:colId xmlns:a16="http://schemas.microsoft.com/office/drawing/2014/main" val="4502503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类别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属性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有效表达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28045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全部类别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可自增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++;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17696"/>
                  </a:ext>
                </a:extLst>
              </a:tr>
              <a:tr h="185420"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随机访问迭代器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双向迭代器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单向迭代器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输入迭代器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支持等于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不等于比较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a==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!=b;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6121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可解除引用为右值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-&gt;m;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756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可解除引用为左值</a:t>
                      </a:r>
                      <a:endParaRPr lang="en-US" altLang="zh-CN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仅可修改迭代器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a=t;*a++=t;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455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可多次自增和引用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{b=a;*a++;*b;}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20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可自减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--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--;*a--;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5834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4" gridSpan="3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支持加减算术运算符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a+n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n+a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a-n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a-b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4005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支持不等号比较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a&lt;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&lt;=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&gt;=b;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0633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支持加减复合赋值运算符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a+=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-=n;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7435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支持偏移量解除引用运算符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a[n]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283069"/>
                  </a:ext>
                </a:extLst>
              </a:tr>
            </a:tbl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6B3B-668C-4A85-9A8D-43D680B55625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8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B3A-5397-48A3-BA8E-E629DE016253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01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D3D8-FC7A-4D09-91F3-B659BA373849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9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B7B-881C-4FF7-B2B0-E3A8E88F571F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19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BCC9-C251-4A7F-BDD1-AF932D57AE54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8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91B1-AA40-4EC6-B513-615D178B29C7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7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的在中间插入删除的速度明显高于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可以快速访问任意元素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需要线性时间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的迭代器的特殊性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并不能使用部分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可以使用的函数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FF70-0D3F-425C-9F13-3D7161FEE2F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1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B24E-1020-41B0-B798-0E79BE5D4C0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3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顶部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5FEA-1F56-4406-8483-2D33D1CDBBA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rgbClr val="CE9178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属于基础数据结构之一队列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E06-0EB2-468D-BE65-A218D002595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4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左端元素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右端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删除左端元素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9FC9-52CD-4A25-A46E-020FDD5CC12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7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区间一般分为四种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闭区间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]: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左闭右开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左开右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闭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]: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开区间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STL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几乎所有的区间都是左闭右开的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zh-CN" altLang="en-US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箭头 3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252C-76FB-4464-AF80-480E5033B663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58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属于基础数据结构之一队列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57E2-2A92-4774-A5CF-BF0747B4731C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2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的大小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E5AE-CC2B-46E7-B6B2-EACE6BB8AB17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73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2074242"/>
          </a:xfrm>
        </p:spPr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先进后出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后进后出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大者先出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D61C-7FCE-4827-8D4C-A3D77DEF73E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9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自带的字符串类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提供了大量方便的字符串函数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选手带来了很多便利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内容很多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需要较长时间掌握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BA7E-0D2A-461D-8E9E-41C50A2A6DD0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2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简化版的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D31-123D-4E8D-A438-0B1398E7D641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24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E1F-6AE1-4D08-9C14-8DB9D99C0BE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76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清空整个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boll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char&amp;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rgbClr val="C586C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char&amp;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有越界保护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首个元素的正向迭代器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末尾元素的迭代器的下一个正向迭代器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80A2-E853-4A87-8F3F-62F2B33CE851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0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返回与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关联的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/</a:t>
            </a:r>
            <a:r>
              <a:rPr lang="en-US" altLang="zh-CN" dirty="0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length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2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capacity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占用的字节数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substr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copy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个字符复制到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返回复制的字符数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data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返回一个等于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风格字符串的头指针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char*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c_str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返回一个等于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风格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字符串的头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以一个空字符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’\0’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结尾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D9DB-F9AF-4938-8AB9-304DA8E6A33A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4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pos2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pos1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个位置插入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pos2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个开始的后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的位置前插入一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的位置前插入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的位置前依次插入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DB2E-5077-45BB-8E97-5C66AEDE6605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7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删除从第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个开始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6AAE-F948-4158-9262-48763227A39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38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想必大家都会使用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</a:t>
            </a:r>
            <a:r>
              <a:rPr lang="en-US" altLang="zh-CN" dirty="0" err="1" smtClean="0">
                <a:solidFill>
                  <a:srgbClr val="DCDCAA"/>
                </a:solidFill>
              </a:rPr>
              <a:t>scanf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DCDCAA"/>
                </a:solidFill>
              </a:rPr>
              <a:t>printf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语言在</a:t>
            </a:r>
            <a:r>
              <a:rPr lang="en-US" altLang="zh-CN" dirty="0" smtClean="0"/>
              <a:t>STL</a:t>
            </a:r>
            <a:r>
              <a:rPr lang="zh-CN" altLang="en-US" dirty="0" smtClean="0"/>
              <a:t>中加入了输入输出流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从此程序员不需要再担忧输出类型上的问题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篇幅原因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不细讲</a:t>
            </a:r>
            <a:r>
              <a:rPr lang="en-US" altLang="zh-CN" dirty="0" smtClean="0"/>
              <a:t>,</a:t>
            </a:r>
            <a:r>
              <a:rPr lang="zh-CN" altLang="en-US" dirty="0" smtClean="0"/>
              <a:t>仅</a:t>
            </a:r>
            <a:r>
              <a:rPr lang="zh-CN" altLang="en-US" b="1" dirty="0" smtClean="0"/>
              <a:t>简单</a:t>
            </a:r>
            <a:r>
              <a:rPr lang="zh-CN" altLang="en-US" dirty="0" smtClean="0"/>
              <a:t>描述其用法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5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pos2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将两个字符串进行比较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说明两串相等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若返回值小于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字典序较小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若返回值大于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字典序较大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B82-0EE5-474B-9A11-C7FC7E65513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中寻找字符串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并返回第一个找到的子串的第一个位置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若找不到会返回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rfind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最后一个找到的字符串的第一个位置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7C2-4435-4635-A331-78B093E665D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5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find_first_of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寻找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第一个是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...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中第一个字符的位置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该字符为给定字符串的任意一个字符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find_first_not_of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寻找第一个不是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find_last_of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寻找最后一个是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find_last_not_of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寻找最后一个不是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个函数十分类似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因此照懂的都懂处理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E8EC-B842-48F3-9E7A-B4FF2BFDB26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成员类型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几个迭代器用法同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想必大家均已掌握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因此不再赘述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0BB3-360D-44D3-85A6-2D6298AF6D2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7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成员常量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无限大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本质为利用有符号负整数转无符号整数变为极大值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D2B3-FECE-40A3-8557-CB19ED232DE2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6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位于头文件</a:t>
                </a:r>
                <a:r>
                  <a:rPr lang="en-US" altLang="zh-CN" dirty="0" smtClean="0">
                    <a:solidFill>
                      <a:srgbClr val="CE9178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/>
                  <a:t>属于关联容器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可以把它当成一个动态数组使用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但是单次访问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O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默认创建的新值为其无参构造函数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内部元素按照键值排序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定义实例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_Key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_</a:t>
                </a:r>
                <a:r>
                  <a:rPr lang="en-US" altLang="zh-CN" dirty="0" err="1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Tp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altLang="zh-CN" dirty="0">
                    <a:latin typeface="Consolas" pitchFamily="49" charset="0"/>
                    <a:cs typeface="Consolas" pitchFamily="49" charset="0"/>
                  </a:rPr>
                  <a:t> </a:t>
                </a:r>
                <a:r>
                  <a:rPr lang="en-US" altLang="zh-CN" dirty="0" err="1">
                    <a:solidFill>
                      <a:srgbClr val="9CDCFE"/>
                    </a:solidFill>
                    <a:latin typeface="Consolas" pitchFamily="49" charset="0"/>
                    <a:cs typeface="Consolas" pitchFamily="49" charset="0"/>
                  </a:rPr>
                  <a:t>Chinese_zjc</a:t>
                </a:r>
                <a:r>
                  <a:rPr lang="en-US" altLang="zh-CN" dirty="0" smtClean="0">
                    <a:solidFill>
                      <a:srgbClr val="9CDCFE"/>
                    </a:solidFill>
                    <a:latin typeface="Consolas" pitchFamily="49" charset="0"/>
                    <a:cs typeface="Consolas" pitchFamily="49" charset="0"/>
                  </a:rPr>
                  <a:t>_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;</a:t>
                </a:r>
                <a:endParaRPr lang="zh-CN" altLang="en-US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4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箭头 3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2B1-F595-450A-BF7B-7B0EF0978CB3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的键值的比较函数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15-364C-43E2-960A-BF2927AEA04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1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中键值为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459B-EEBA-4DD6-A22A-D798D9D10BCB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C03A-3F09-4F8E-A84B-4017C3B3179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4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插入以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若已存在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26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FD1D-1332-4198-956F-3DCA5D6CE419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65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9042</TotalTime>
  <Words>8974</Words>
  <Application>Microsoft Office PowerPoint</Application>
  <PresentationFormat>全屏显示(4:3)</PresentationFormat>
  <Paragraphs>1270</Paragraphs>
  <Slides>148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148</vt:i4>
      </vt:variant>
    </vt:vector>
  </HeadingPairs>
  <TitlesOfParts>
    <vt:vector size="158" baseType="lpstr">
      <vt:lpstr>Adobe 仿宋 Std R</vt:lpstr>
      <vt:lpstr>等线</vt:lpstr>
      <vt:lpstr>宋体</vt:lpstr>
      <vt:lpstr>微软雅黑</vt:lpstr>
      <vt:lpstr>Arial</vt:lpstr>
      <vt:lpstr>Calibri</vt:lpstr>
      <vt:lpstr>Cambria Math</vt:lpstr>
      <vt:lpstr>Consolas</vt:lpstr>
      <vt:lpstr>Wingdings</vt:lpstr>
      <vt:lpstr>Office 主题​​</vt:lpstr>
      <vt:lpstr>STL</vt:lpstr>
      <vt:lpstr>简述</vt:lpstr>
      <vt:lpstr>学STL的必要性</vt:lpstr>
      <vt:lpstr>目录</vt:lpstr>
      <vt:lpstr>前置知识</vt:lpstr>
      <vt:lpstr>迭代器</vt:lpstr>
      <vt:lpstr>迭代器</vt:lpstr>
      <vt:lpstr>区间</vt:lpstr>
      <vt:lpstr>输入输出流</vt:lpstr>
      <vt:lpstr>输入输出流</vt:lpstr>
      <vt:lpstr>ios_base::sync_with_stdio()</vt:lpstr>
      <vt:lpstr>ios_base::openmode</vt:lpstr>
      <vt:lpstr>ios_base::seekdir</vt:lpstr>
      <vt:lpstr>streambuf</vt:lpstr>
      <vt:lpstr>filebuf</vt:lpstr>
      <vt:lpstr>filebuf的成员函数</vt:lpstr>
      <vt:lpstr>filebuf继承的成员函数</vt:lpstr>
      <vt:lpstr>filebuf继承的成员函数</vt:lpstr>
      <vt:lpstr>filebuf继承的成员函数</vt:lpstr>
      <vt:lpstr>filebuf继承的成员函数</vt:lpstr>
      <vt:lpstr>stringbuf</vt:lpstr>
      <vt:lpstr>stringbuf继承的成员函数</vt:lpstr>
      <vt:lpstr>stringbuf继承的成员函数</vt:lpstr>
      <vt:lpstr>stringbuf继承的成员函数</vt:lpstr>
      <vt:lpstr>stringbuf继承的成员函数</vt:lpstr>
      <vt:lpstr>filebuf与stringbuf的区别</vt:lpstr>
      <vt:lpstr>istream</vt:lpstr>
      <vt:lpstr>istream的成员函数</vt:lpstr>
      <vt:lpstr>容器</vt:lpstr>
      <vt:lpstr>容器</vt:lpstr>
      <vt:lpstr>vector</vt:lpstr>
      <vt:lpstr>vector的成员函数</vt:lpstr>
      <vt:lpstr>vector的成员函数</vt:lpstr>
      <vt:lpstr>vector的成员函数</vt:lpstr>
      <vt:lpstr>vector的成员函数</vt:lpstr>
      <vt:lpstr>vector的成员函数</vt:lpstr>
      <vt:lpstr>vector的成员类型</vt:lpstr>
      <vt:lpstr>vector::iterator</vt:lpstr>
      <vt:lpstr>vector::reverse_iterator</vt:lpstr>
      <vt:lpstr>vector::const_iterator</vt:lpstr>
      <vt:lpstr>vector::const_reverse_iterator</vt:lpstr>
      <vt:lpstr>vector实例</vt:lpstr>
      <vt:lpstr>vector实例</vt:lpstr>
      <vt:lpstr>vector实例</vt:lpstr>
      <vt:lpstr>vector实例</vt:lpstr>
      <vt:lpstr>vector实例</vt:lpstr>
      <vt:lpstr>vector实例</vt:lpstr>
      <vt:lpstr>vector实例</vt:lpstr>
      <vt:lpstr>vector实例</vt:lpstr>
      <vt:lpstr>deque</vt:lpstr>
      <vt:lpstr>deque的成员函数</vt:lpstr>
      <vt:lpstr>deque的成员函数</vt:lpstr>
      <vt:lpstr>deque的成员函数</vt:lpstr>
      <vt:lpstr>deque的成员函数</vt:lpstr>
      <vt:lpstr>deque的成员函数</vt:lpstr>
      <vt:lpstr>deque的成员类型</vt:lpstr>
      <vt:lpstr>deque::iterator</vt:lpstr>
      <vt:lpstr>deque::reverse_iterator</vt:lpstr>
      <vt:lpstr>deque::const_iterator</vt:lpstr>
      <vt:lpstr>deque::const_reverse_iterator</vt:lpstr>
      <vt:lpstr>vector与deque的主要区别</vt:lpstr>
      <vt:lpstr>list</vt:lpstr>
      <vt:lpstr>list的成员函数</vt:lpstr>
      <vt:lpstr>list的成员函数</vt:lpstr>
      <vt:lpstr>list的成员函数</vt:lpstr>
      <vt:lpstr>list的成员函数</vt:lpstr>
      <vt:lpstr>list的成员函数</vt:lpstr>
      <vt:lpstr>list的成员函数</vt:lpstr>
      <vt:lpstr>list的成员函数</vt:lpstr>
      <vt:lpstr>list的成员类型</vt:lpstr>
      <vt:lpstr>list::iterator</vt:lpstr>
      <vt:lpstr>list::reverse_iterator</vt:lpstr>
      <vt:lpstr>list::const_iterator</vt:lpstr>
      <vt:lpstr>list::const_reverse_iterator</vt:lpstr>
      <vt:lpstr>list与deque的主要区别</vt:lpstr>
      <vt:lpstr>stack</vt:lpstr>
      <vt:lpstr>stack的成员函数</vt:lpstr>
      <vt:lpstr>queue</vt:lpstr>
      <vt:lpstr>queue的成员函数</vt:lpstr>
      <vt:lpstr>priority_queue</vt:lpstr>
      <vt:lpstr>priority_queue的成员函数</vt:lpstr>
      <vt:lpstr>stack,queue与 priority_queue的主要区别</vt:lpstr>
      <vt:lpstr>string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string的成员类型</vt:lpstr>
      <vt:lpstr>string的成员常量</vt:lpstr>
      <vt:lpstr>map</vt:lpstr>
      <vt:lpstr>map的成员函数</vt:lpstr>
      <vt:lpstr>map的成员函数</vt:lpstr>
      <vt:lpstr>map的成员函数</vt:lpstr>
      <vt:lpstr>map的成员函数</vt:lpstr>
      <vt:lpstr>map的成员函数</vt:lpstr>
      <vt:lpstr>map的成员函数</vt:lpstr>
      <vt:lpstr>map的成员类型</vt:lpstr>
      <vt:lpstr>map::iterator</vt:lpstr>
      <vt:lpstr>map::reverse_iterator</vt:lpstr>
      <vt:lpstr>map::const_iterator</vt:lpstr>
      <vt:lpstr>map::const_reverse_iterator</vt:lpstr>
      <vt:lpstr>multimap</vt:lpstr>
      <vt:lpstr>multimap的成员函数</vt:lpstr>
      <vt:lpstr>multimap的成员函数</vt:lpstr>
      <vt:lpstr>multimap的成员函数</vt:lpstr>
      <vt:lpstr>multimap的成员函数</vt:lpstr>
      <vt:lpstr>multimap的成员函数</vt:lpstr>
      <vt:lpstr>multimap的成员函数</vt:lpstr>
      <vt:lpstr>multimap的成员类型</vt:lpstr>
      <vt:lpstr>multimap::iterator</vt:lpstr>
      <vt:lpstr>multimap::reverse_iterator</vt:lpstr>
      <vt:lpstr>multimap::const_iterator</vt:lpstr>
      <vt:lpstr>multimap::const_reverse_iterator</vt:lpstr>
      <vt:lpstr>set</vt:lpstr>
      <vt:lpstr>set的成员函数</vt:lpstr>
      <vt:lpstr>set的成员函数</vt:lpstr>
      <vt:lpstr>set的成员函数</vt:lpstr>
      <vt:lpstr>set的成员函数</vt:lpstr>
      <vt:lpstr>set的成员函数</vt:lpstr>
      <vt:lpstr>set的成员函数</vt:lpstr>
      <vt:lpstr>set的成员类型</vt:lpstr>
      <vt:lpstr>set::iterator</vt:lpstr>
      <vt:lpstr>set::reverse_iterator</vt:lpstr>
      <vt:lpstr>set::const_iterator</vt:lpstr>
      <vt:lpstr>set::const_reverse_iterator</vt:lpstr>
      <vt:lpstr>multiset</vt:lpstr>
      <vt:lpstr>multiset的成员函数</vt:lpstr>
      <vt:lpstr>multiset的成员函数</vt:lpstr>
      <vt:lpstr>multiset的成员函数</vt:lpstr>
      <vt:lpstr>multiset的成员函数</vt:lpstr>
      <vt:lpstr>multiset的成员函数</vt:lpstr>
      <vt:lpstr>multiset的成员函数</vt:lpstr>
      <vt:lpstr>multiset的成员类型</vt:lpstr>
      <vt:lpstr>multiset::iterator</vt:lpstr>
      <vt:lpstr>multiset::reverse_iterator</vt:lpstr>
      <vt:lpstr>multiset::const_iterator</vt:lpstr>
      <vt:lpstr>multiset::const_reverse_iterator</vt:lpstr>
      <vt:lpstr>(multi)map与(multi)set的主要区别</vt:lpstr>
      <vt:lpstr>bitset</vt:lpstr>
      <vt:lpstr>bitset的成员函数</vt:lpstr>
      <vt:lpstr>bitset的成员函数</vt:lpstr>
      <vt:lpstr>bitset的成员函数</vt:lpstr>
      <vt:lpstr>写在末尾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Chinese_zjc_</dc:creator>
  <cp:lastModifiedBy>Chinese_zjc_</cp:lastModifiedBy>
  <cp:revision>755</cp:revision>
  <dcterms:created xsi:type="dcterms:W3CDTF">2020-12-17T05:38:01Z</dcterms:created>
  <dcterms:modified xsi:type="dcterms:W3CDTF">2021-01-11T13:19:54Z</dcterms:modified>
</cp:coreProperties>
</file>