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2"/>
  </p:notesMasterIdLst>
  <p:handoutMasterIdLst>
    <p:handoutMasterId r:id="rId253"/>
  </p:handoutMasterIdLst>
  <p:sldIdLst>
    <p:sldId id="256" r:id="rId2"/>
    <p:sldId id="257" r:id="rId3"/>
    <p:sldId id="418" r:id="rId4"/>
    <p:sldId id="258" r:id="rId5"/>
    <p:sldId id="272" r:id="rId6"/>
    <p:sldId id="273" r:id="rId7"/>
    <p:sldId id="302" r:id="rId8"/>
    <p:sldId id="274" r:id="rId9"/>
    <p:sldId id="404" r:id="rId10"/>
    <p:sldId id="403" r:id="rId11"/>
    <p:sldId id="411" r:id="rId12"/>
    <p:sldId id="412" r:id="rId13"/>
    <p:sldId id="415" r:id="rId14"/>
    <p:sldId id="405" r:id="rId15"/>
    <p:sldId id="417" r:id="rId16"/>
    <p:sldId id="410" r:id="rId17"/>
    <p:sldId id="414" r:id="rId18"/>
    <p:sldId id="416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6" r:id="rId44"/>
    <p:sldId id="448" r:id="rId45"/>
    <p:sldId id="449" r:id="rId46"/>
    <p:sldId id="451" r:id="rId47"/>
    <p:sldId id="452" r:id="rId48"/>
    <p:sldId id="453" r:id="rId49"/>
    <p:sldId id="454" r:id="rId50"/>
    <p:sldId id="409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9" r:id="rId61"/>
    <p:sldId id="270" r:id="rId62"/>
    <p:sldId id="271" r:id="rId63"/>
    <p:sldId id="275" r:id="rId64"/>
    <p:sldId id="278" r:id="rId65"/>
    <p:sldId id="280" r:id="rId66"/>
    <p:sldId id="281" r:id="rId67"/>
    <p:sldId id="282" r:id="rId68"/>
    <p:sldId id="283" r:id="rId69"/>
    <p:sldId id="284" r:id="rId70"/>
    <p:sldId id="285" r:id="rId71"/>
    <p:sldId id="288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0" r:id="rId83"/>
    <p:sldId id="303" r:id="rId84"/>
    <p:sldId id="304" r:id="rId85"/>
    <p:sldId id="305" r:id="rId86"/>
    <p:sldId id="307" r:id="rId87"/>
    <p:sldId id="316" r:id="rId88"/>
    <p:sldId id="317" r:id="rId89"/>
    <p:sldId id="308" r:id="rId90"/>
    <p:sldId id="309" r:id="rId91"/>
    <p:sldId id="310" r:id="rId92"/>
    <p:sldId id="311" r:id="rId93"/>
    <p:sldId id="312" r:id="rId94"/>
    <p:sldId id="346" r:id="rId95"/>
    <p:sldId id="347" r:id="rId96"/>
    <p:sldId id="315" r:id="rId97"/>
    <p:sldId id="318" r:id="rId98"/>
    <p:sldId id="319" r:id="rId99"/>
    <p:sldId id="320" r:id="rId100"/>
    <p:sldId id="321" r:id="rId101"/>
    <p:sldId id="394" r:id="rId102"/>
    <p:sldId id="396" r:id="rId103"/>
    <p:sldId id="322" r:id="rId104"/>
    <p:sldId id="323" r:id="rId105"/>
    <p:sldId id="324" r:id="rId106"/>
    <p:sldId id="325" r:id="rId107"/>
    <p:sldId id="326" r:id="rId108"/>
    <p:sldId id="327" r:id="rId109"/>
    <p:sldId id="329" r:id="rId110"/>
    <p:sldId id="328" r:id="rId111"/>
    <p:sldId id="330" r:id="rId112"/>
    <p:sldId id="331" r:id="rId113"/>
    <p:sldId id="332" r:id="rId114"/>
    <p:sldId id="333" r:id="rId115"/>
    <p:sldId id="393" r:id="rId116"/>
    <p:sldId id="334" r:id="rId117"/>
    <p:sldId id="336" r:id="rId118"/>
    <p:sldId id="337" r:id="rId119"/>
    <p:sldId id="338" r:id="rId120"/>
    <p:sldId id="339" r:id="rId121"/>
    <p:sldId id="340" r:id="rId122"/>
    <p:sldId id="341" r:id="rId123"/>
    <p:sldId id="348" r:id="rId124"/>
    <p:sldId id="349" r:id="rId125"/>
    <p:sldId id="350" r:id="rId126"/>
    <p:sldId id="351" r:id="rId127"/>
    <p:sldId id="352" r:id="rId128"/>
    <p:sldId id="353" r:id="rId129"/>
    <p:sldId id="355" r:id="rId130"/>
    <p:sldId id="356" r:id="rId131"/>
    <p:sldId id="357" r:id="rId132"/>
    <p:sldId id="358" r:id="rId133"/>
    <p:sldId id="359" r:id="rId134"/>
    <p:sldId id="360" r:id="rId135"/>
    <p:sldId id="361" r:id="rId136"/>
    <p:sldId id="362" r:id="rId137"/>
    <p:sldId id="363" r:id="rId138"/>
    <p:sldId id="364" r:id="rId139"/>
    <p:sldId id="365" r:id="rId140"/>
    <p:sldId id="366" r:id="rId141"/>
    <p:sldId id="368" r:id="rId142"/>
    <p:sldId id="369" r:id="rId143"/>
    <p:sldId id="370" r:id="rId144"/>
    <p:sldId id="371" r:id="rId145"/>
    <p:sldId id="372" r:id="rId146"/>
    <p:sldId id="373" r:id="rId147"/>
    <p:sldId id="374" r:id="rId148"/>
    <p:sldId id="375" r:id="rId149"/>
    <p:sldId id="376" r:id="rId150"/>
    <p:sldId id="377" r:id="rId151"/>
    <p:sldId id="378" r:id="rId152"/>
    <p:sldId id="380" r:id="rId153"/>
    <p:sldId id="381" r:id="rId154"/>
    <p:sldId id="382" r:id="rId155"/>
    <p:sldId id="383" r:id="rId156"/>
    <p:sldId id="384" r:id="rId157"/>
    <p:sldId id="385" r:id="rId158"/>
    <p:sldId id="386" r:id="rId159"/>
    <p:sldId id="387" r:id="rId160"/>
    <p:sldId id="388" r:id="rId161"/>
    <p:sldId id="389" r:id="rId162"/>
    <p:sldId id="390" r:id="rId163"/>
    <p:sldId id="391" r:id="rId164"/>
    <p:sldId id="392" r:id="rId165"/>
    <p:sldId id="397" r:id="rId166"/>
    <p:sldId id="398" r:id="rId167"/>
    <p:sldId id="399" r:id="rId168"/>
    <p:sldId id="401" r:id="rId169"/>
    <p:sldId id="455" r:id="rId170"/>
    <p:sldId id="456" r:id="rId171"/>
    <p:sldId id="457" r:id="rId172"/>
    <p:sldId id="458" r:id="rId173"/>
    <p:sldId id="459" r:id="rId174"/>
    <p:sldId id="460" r:id="rId175"/>
    <p:sldId id="462" r:id="rId176"/>
    <p:sldId id="461" r:id="rId177"/>
    <p:sldId id="464" r:id="rId178"/>
    <p:sldId id="466" r:id="rId179"/>
    <p:sldId id="465" r:id="rId180"/>
    <p:sldId id="467" r:id="rId181"/>
    <p:sldId id="468" r:id="rId182"/>
    <p:sldId id="469" r:id="rId183"/>
    <p:sldId id="470" r:id="rId184"/>
    <p:sldId id="471" r:id="rId185"/>
    <p:sldId id="472" r:id="rId186"/>
    <p:sldId id="473" r:id="rId187"/>
    <p:sldId id="474" r:id="rId188"/>
    <p:sldId id="475" r:id="rId189"/>
    <p:sldId id="476" r:id="rId190"/>
    <p:sldId id="477" r:id="rId191"/>
    <p:sldId id="478" r:id="rId192"/>
    <p:sldId id="479" r:id="rId193"/>
    <p:sldId id="480" r:id="rId194"/>
    <p:sldId id="481" r:id="rId195"/>
    <p:sldId id="482" r:id="rId196"/>
    <p:sldId id="483" r:id="rId197"/>
    <p:sldId id="484" r:id="rId198"/>
    <p:sldId id="485" r:id="rId199"/>
    <p:sldId id="486" r:id="rId200"/>
    <p:sldId id="489" r:id="rId201"/>
    <p:sldId id="490" r:id="rId202"/>
    <p:sldId id="491" r:id="rId203"/>
    <p:sldId id="492" r:id="rId204"/>
    <p:sldId id="493" r:id="rId205"/>
    <p:sldId id="494" r:id="rId206"/>
    <p:sldId id="495" r:id="rId207"/>
    <p:sldId id="496" r:id="rId208"/>
    <p:sldId id="497" r:id="rId209"/>
    <p:sldId id="500" r:id="rId210"/>
    <p:sldId id="501" r:id="rId211"/>
    <p:sldId id="502" r:id="rId212"/>
    <p:sldId id="503" r:id="rId213"/>
    <p:sldId id="505" r:id="rId214"/>
    <p:sldId id="506" r:id="rId215"/>
    <p:sldId id="507" r:id="rId216"/>
    <p:sldId id="508" r:id="rId217"/>
    <p:sldId id="509" r:id="rId218"/>
    <p:sldId id="510" r:id="rId219"/>
    <p:sldId id="511" r:id="rId220"/>
    <p:sldId id="512" r:id="rId221"/>
    <p:sldId id="513" r:id="rId222"/>
    <p:sldId id="514" r:id="rId223"/>
    <p:sldId id="515" r:id="rId224"/>
    <p:sldId id="516" r:id="rId225"/>
    <p:sldId id="517" r:id="rId226"/>
    <p:sldId id="518" r:id="rId227"/>
    <p:sldId id="519" r:id="rId228"/>
    <p:sldId id="520" r:id="rId229"/>
    <p:sldId id="521" r:id="rId230"/>
    <p:sldId id="522" r:id="rId231"/>
    <p:sldId id="523" r:id="rId232"/>
    <p:sldId id="524" r:id="rId233"/>
    <p:sldId id="525" r:id="rId234"/>
    <p:sldId id="526" r:id="rId235"/>
    <p:sldId id="527" r:id="rId236"/>
    <p:sldId id="529" r:id="rId237"/>
    <p:sldId id="528" r:id="rId238"/>
    <p:sldId id="531" r:id="rId239"/>
    <p:sldId id="532" r:id="rId240"/>
    <p:sldId id="533" r:id="rId241"/>
    <p:sldId id="534" r:id="rId242"/>
    <p:sldId id="535" r:id="rId243"/>
    <p:sldId id="536" r:id="rId244"/>
    <p:sldId id="537" r:id="rId245"/>
    <p:sldId id="539" r:id="rId246"/>
    <p:sldId id="538" r:id="rId247"/>
    <p:sldId id="540" r:id="rId248"/>
    <p:sldId id="541" r:id="rId249"/>
    <p:sldId id="428" r:id="rId250"/>
    <p:sldId id="530" r:id="rId2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272"/>
            <p14:sldId id="273"/>
            <p14:sldId id="302"/>
            <p14:sldId id="274"/>
            <p14:sldId id="404"/>
            <p14:sldId id="403"/>
            <p14:sldId id="411"/>
            <p14:sldId id="412"/>
            <p14:sldId id="415"/>
            <p14:sldId id="405"/>
            <p14:sldId id="417"/>
            <p14:sldId id="410"/>
            <p14:sldId id="414"/>
            <p14:sldId id="41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8"/>
            <p14:sldId id="449"/>
            <p14:sldId id="451"/>
            <p14:sldId id="452"/>
            <p14:sldId id="453"/>
            <p14:sldId id="454"/>
            <p14:sldId id="40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5"/>
            <p14:sldId id="278"/>
            <p14:sldId id="280"/>
            <p14:sldId id="281"/>
            <p14:sldId id="282"/>
            <p14:sldId id="283"/>
            <p14:sldId id="284"/>
            <p14:sldId id="285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4"/>
            <p14:sldId id="305"/>
            <p14:sldId id="307"/>
            <p14:sldId id="316"/>
            <p14:sldId id="317"/>
            <p14:sldId id="308"/>
            <p14:sldId id="309"/>
            <p14:sldId id="310"/>
            <p14:sldId id="311"/>
            <p14:sldId id="312"/>
            <p14:sldId id="346"/>
            <p14:sldId id="347"/>
            <p14:sldId id="315"/>
            <p14:sldId id="318"/>
            <p14:sldId id="319"/>
            <p14:sldId id="320"/>
            <p14:sldId id="321"/>
            <p14:sldId id="394"/>
            <p14:sldId id="396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93"/>
            <p14:sldId id="334"/>
            <p14:sldId id="336"/>
            <p14:sldId id="337"/>
            <p14:sldId id="338"/>
            <p14:sldId id="339"/>
            <p14:sldId id="340"/>
            <p14:sldId id="341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8"/>
            <p14:sldId id="399"/>
            <p14:sldId id="401"/>
            <p14:sldId id="455"/>
            <p14:sldId id="456"/>
            <p14:sldId id="457"/>
            <p14:sldId id="458"/>
            <p14:sldId id="459"/>
            <p14:sldId id="460"/>
            <p14:sldId id="462"/>
            <p14:sldId id="461"/>
            <p14:sldId id="464"/>
            <p14:sldId id="466"/>
            <p14:sldId id="46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9"/>
            <p14:sldId id="528"/>
            <p14:sldId id="531"/>
            <p14:sldId id="532"/>
            <p14:sldId id="533"/>
            <p14:sldId id="534"/>
            <p14:sldId id="535"/>
            <p14:sldId id="536"/>
            <p14:sldId id="537"/>
            <p14:sldId id="539"/>
            <p14:sldId id="538"/>
            <p14:sldId id="540"/>
            <p14:sldId id="541"/>
            <p14:sldId id="428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4EC9B0"/>
    <a:srgbClr val="569CD6"/>
    <a:srgbClr val="DCDCAA"/>
    <a:srgbClr val="9CDCFE"/>
    <a:srgbClr val="DA70D6"/>
    <a:srgbClr val="B5CEA8"/>
    <a:srgbClr val="C586C0"/>
    <a:srgbClr val="6A9955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 autoAdjust="0"/>
    <p:restoredTop sz="95455" autoAdjust="0"/>
  </p:normalViewPr>
  <p:slideViewPr>
    <p:cSldViewPr>
      <p:cViewPr varScale="1">
        <p:scale>
          <a:sx n="91" d="100"/>
          <a:sy n="91" d="100"/>
        </p:scale>
        <p:origin x="1356" y="90"/>
      </p:cViewPr>
      <p:guideLst>
        <p:guide orient="horz" pos="2160"/>
        <p:guide pos="4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viewProps" Target="view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42.xml"/><Relationship Id="rId12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8.xml"/><Relationship Id="rId5" Type="http://schemas.openxmlformats.org/officeDocument/2006/relationships/slide" Target="slide32.xml"/><Relationship Id="rId10" Type="http://schemas.openxmlformats.org/officeDocument/2006/relationships/slide" Target="slide40.xml"/><Relationship Id="rId4" Type="http://schemas.openxmlformats.org/officeDocument/2006/relationships/slide" Target="slide35.xml"/><Relationship Id="rId9" Type="http://schemas.openxmlformats.org/officeDocument/2006/relationships/slide" Target="slide36.xml"/><Relationship Id="rId14" Type="http://schemas.openxmlformats.org/officeDocument/2006/relationships/slide" Target="slide2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7.xml"/><Relationship Id="rId4" Type="http://schemas.openxmlformats.org/officeDocument/2006/relationships/slide" Target="slide12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6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50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6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ly_ordered_set#Strict_and_non-strict_partial_order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Binary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symmetric_relation" TargetMode="External"/><Relationship Id="rId5" Type="http://schemas.openxmlformats.org/officeDocument/2006/relationships/hyperlink" Target="https://en.wikipedia.org/wiki/Reflexive_relation" TargetMode="External"/><Relationship Id="rId4" Type="http://schemas.openxmlformats.org/officeDocument/2006/relationships/hyperlink" Target="https://en.wikipedia.org/wiki/Transitive_relation" TargetMode="Externa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bzoj.tk/problem/2333" TargetMode="External"/><Relationship Id="rId13" Type="http://schemas.openxmlformats.org/officeDocument/2006/relationships/slide" Target="slide4.xml"/><Relationship Id="rId18" Type="http://schemas.openxmlformats.org/officeDocument/2006/relationships/hyperlink" Target="https://codeforces.com/problemset/problem/914/F" TargetMode="External"/><Relationship Id="rId3" Type="http://schemas.openxmlformats.org/officeDocument/2006/relationships/hyperlink" Target="https://www.luogu.com.cn/problem/P1706" TargetMode="External"/><Relationship Id="rId21" Type="http://schemas.openxmlformats.org/officeDocument/2006/relationships/hyperlink" Target="https://leetcode-cn.com/problems/closed-number-lcci/" TargetMode="External"/><Relationship Id="rId7" Type="http://schemas.openxmlformats.org/officeDocument/2006/relationships/hyperlink" Target="https://darkbzoj.tk/problem/1058" TargetMode="External"/><Relationship Id="rId12" Type="http://schemas.openxmlformats.org/officeDocument/2006/relationships/hyperlink" Target="http://poj.org/problem?id=1338" TargetMode="External"/><Relationship Id="rId17" Type="http://schemas.openxmlformats.org/officeDocument/2006/relationships/hyperlink" Target="https://codeforces.com/problemset/problem/567/D" TargetMode="External"/><Relationship Id="rId2" Type="http://schemas.openxmlformats.org/officeDocument/2006/relationships/hyperlink" Target="https://www.luogu.com.cn/problem/P1138" TargetMode="External"/><Relationship Id="rId16" Type="http://schemas.openxmlformats.org/officeDocument/2006/relationships/hyperlink" Target="https://darkbzoj.tk/problem/1208" TargetMode="External"/><Relationship Id="rId20" Type="http://schemas.openxmlformats.org/officeDocument/2006/relationships/hyperlink" Target="https://codeforces.com/problemset/problem/878/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gc020/tasks/agc020_c" TargetMode="External"/><Relationship Id="rId11" Type="http://schemas.openxmlformats.org/officeDocument/2006/relationships/hyperlink" Target="https://www.luogu.com.cn/problem/P4692" TargetMode="External"/><Relationship Id="rId5" Type="http://schemas.openxmlformats.org/officeDocument/2006/relationships/hyperlink" Target="https://www.luogu.com.cn/problem/P1049" TargetMode="External"/><Relationship Id="rId15" Type="http://schemas.openxmlformats.org/officeDocument/2006/relationships/hyperlink" Target="https://codeforces.com/problemset/problem/527/C" TargetMode="External"/><Relationship Id="rId10" Type="http://schemas.openxmlformats.org/officeDocument/2006/relationships/hyperlink" Target="https://loj.ac/p/3342" TargetMode="External"/><Relationship Id="rId19" Type="http://schemas.openxmlformats.org/officeDocument/2006/relationships/hyperlink" Target="http://codeforces.com/problemset/problem/878/C" TargetMode="External"/><Relationship Id="rId4" Type="http://schemas.openxmlformats.org/officeDocument/2006/relationships/hyperlink" Target="https://onlinejudge.org/index.php?option=com_onlinejudge&amp;Itemid=8&amp;category=16&amp;page=show_problem&amp;problem=1428" TargetMode="External"/><Relationship Id="rId9" Type="http://schemas.openxmlformats.org/officeDocument/2006/relationships/hyperlink" Target="https://darkbzoj.tk/problem/2761" TargetMode="External"/><Relationship Id="rId14" Type="http://schemas.openxmlformats.org/officeDocument/2006/relationships/hyperlink" Target="http://poj.org/problem?id=3274" TargetMode="Externa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lang/pb-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" TargetMode="External"/><Relationship Id="rId2" Type="http://schemas.openxmlformats.org/officeDocument/2006/relationships/hyperlink" Target="https://en.wikipedia.org/wiki/Weak_ordering#Strict_weak_order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i-wiki.org/lang/pb-d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70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4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7.xml"/><Relationship Id="rId5" Type="http://schemas.openxmlformats.org/officeDocument/2006/relationships/slide" Target="slide169.xml"/><Relationship Id="rId4" Type="http://schemas.openxmlformats.org/officeDocument/2006/relationships/slide" Target="slide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04.xml"/><Relationship Id="rId13" Type="http://schemas.openxmlformats.org/officeDocument/2006/relationships/slide" Target="slide165.xml"/><Relationship Id="rId3" Type="http://schemas.openxmlformats.org/officeDocument/2006/relationships/slide" Target="slide71.xml"/><Relationship Id="rId7" Type="http://schemas.openxmlformats.org/officeDocument/2006/relationships/slide" Target="slide101.xml"/><Relationship Id="rId12" Type="http://schemas.openxmlformats.org/officeDocument/2006/relationships/slide" Target="slide152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9.xml"/><Relationship Id="rId11" Type="http://schemas.openxmlformats.org/officeDocument/2006/relationships/slide" Target="slide140.xml"/><Relationship Id="rId5" Type="http://schemas.openxmlformats.org/officeDocument/2006/relationships/slide" Target="slide97.xml"/><Relationship Id="rId10" Type="http://schemas.openxmlformats.org/officeDocument/2006/relationships/slide" Target="slide128.xml"/><Relationship Id="rId4" Type="http://schemas.openxmlformats.org/officeDocument/2006/relationships/slide" Target="slide83.xml"/><Relationship Id="rId9" Type="http://schemas.openxmlformats.org/officeDocument/2006/relationships/slide" Target="slide1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2.xml"/><Relationship Id="rId4" Type="http://schemas.openxmlformats.org/officeDocument/2006/relationships/slide" Target="slide6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1.xml"/><Relationship Id="rId4" Type="http://schemas.openxmlformats.org/officeDocument/2006/relationships/slide" Target="slide8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5.xml"/><Relationship Id="rId4" Type="http://schemas.openxmlformats.org/officeDocument/2006/relationships/slide" Target="slide9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en-US" altLang="zh-CN" sz="3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STL</a:t>
            </a:r>
            <a:endParaRPr lang="zh-CN" altLang="en-US" sz="3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57200" y="1462659"/>
            <a:ext cx="8244408" cy="4525962"/>
            <a:chOff x="0" y="1624013"/>
            <a:chExt cx="8244408" cy="4525962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1624013"/>
              <a:ext cx="8244408" cy="4525962"/>
              <a:chOff x="0" y="1624013"/>
              <a:chExt cx="8244408" cy="4525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1624013"/>
                <a:ext cx="8244408" cy="45259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30661" y="1724621"/>
                <a:ext cx="1200979" cy="4320480"/>
                <a:chOff x="724744" y="1724621"/>
                <a:chExt cx="1800200" cy="432048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矩形 39">
                  <a:hlinkClick r:id="rId2" action="ppaction://hlinksldjump"/>
                </p:cNvPr>
                <p:cNvSpPr/>
                <p:nvPr/>
              </p:nvSpPr>
              <p:spPr>
                <a:xfrm>
                  <a:off x="868760" y="2132856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ios_base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68760" y="3068960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462301" y="1724621"/>
                <a:ext cx="1314365" cy="4317280"/>
                <a:chOff x="1817475" y="1724621"/>
                <a:chExt cx="1314365" cy="4317280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820367" y="1724621"/>
                  <a:ext cx="1311473" cy="2124192"/>
                  <a:chOff x="2069590" y="1724621"/>
                  <a:chExt cx="1800200" cy="212419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69590" y="1724621"/>
                    <a:ext cx="1800200" cy="2124192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矩形 47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2213606" y="2294210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矩形 48">
                    <a:hlinkClick r:id="rId4" action="ppaction://hlinksldjump"/>
                  </p:cNvPr>
                  <p:cNvSpPr/>
                  <p:nvPr/>
                </p:nvSpPr>
                <p:spPr>
                  <a:xfrm>
                    <a:off x="2209954" y="3065760"/>
                    <a:ext cx="151550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817475" y="4023718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1" name="矩形 50">
                    <a:hlinkClick r:id="rId5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17475" y="5134397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矩形 67">
                    <a:hlinkClick r:id="rId6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2907327" y="1721421"/>
                <a:ext cx="1922836" cy="4320480"/>
                <a:chOff x="709289" y="1724621"/>
                <a:chExt cx="1800200" cy="432048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709289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68760" y="2599324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cin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68760" y="4574382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cout,cerr,clog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6303600" y="1721421"/>
              <a:ext cx="1777572" cy="4320480"/>
              <a:chOff x="724744" y="1724621"/>
              <a:chExt cx="1800200" cy="432048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24744" y="1724621"/>
                <a:ext cx="1800200" cy="432048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sstream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84">
                <a:hlinkClick r:id="rId7" action="ppaction://hlinksldjump"/>
              </p:cNvPr>
              <p:cNvSpPr/>
              <p:nvPr/>
            </p:nvSpPr>
            <p:spPr>
              <a:xfrm>
                <a:off x="868760" y="229457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85">
                <a:hlinkClick r:id="rId8" action="ppaction://hlinksldjump"/>
              </p:cNvPr>
              <p:cNvSpPr/>
              <p:nvPr/>
            </p:nvSpPr>
            <p:spPr>
              <a:xfrm>
                <a:off x="868760" y="306896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956948" y="1721421"/>
              <a:ext cx="1218549" cy="4320480"/>
              <a:chOff x="5225659" y="1738371"/>
              <a:chExt cx="1218549" cy="432048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25659" y="1738371"/>
                <a:ext cx="1218549" cy="4320480"/>
                <a:chOff x="724744" y="1724621"/>
                <a:chExt cx="1800200" cy="43204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1" name="矩形 80">
                  <a:hlinkClick r:id="rId9" action="ppaction://hlinksldjump"/>
                </p:cNvPr>
                <p:cNvSpPr/>
                <p:nvPr/>
              </p:nvSpPr>
              <p:spPr>
                <a:xfrm>
                  <a:off x="868760" y="2009378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2" name="矩形 81">
                  <a:hlinkClick r:id="rId10" action="ppaction://hlinksldjump"/>
                </p:cNvPr>
                <p:cNvSpPr/>
                <p:nvPr/>
              </p:nvSpPr>
              <p:spPr>
                <a:xfrm>
                  <a:off x="868756" y="2824904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89" name="矩形 88">
                <a:hlinkClick r:id="rId11" action="ppaction://hlinksldjump"/>
              </p:cNvPr>
              <p:cNvSpPr/>
              <p:nvPr/>
            </p:nvSpPr>
            <p:spPr>
              <a:xfrm>
                <a:off x="5323141" y="3847425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矩形 89">
                <a:hlinkClick r:id="rId12" action="ppaction://hlinksldjump"/>
              </p:cNvPr>
              <p:cNvSpPr/>
              <p:nvPr/>
            </p:nvSpPr>
            <p:spPr>
              <a:xfrm>
                <a:off x="5323142" y="4972180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filebuf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869-28C9-49CA-8886-6507C6D0DDD4}" type="datetime1">
              <a:rPr lang="zh-CN" altLang="en-US" smtClean="0"/>
              <a:t>2021/2/5</a:t>
            </a:fld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45" idx="0"/>
          </p:cNvCxnSpPr>
          <p:nvPr/>
        </p:nvCxnSpPr>
        <p:spPr>
          <a:xfrm>
            <a:off x="1188350" y="233154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68" idx="3"/>
            <a:endCxn id="90" idx="1"/>
          </p:cNvCxnSpPr>
          <p:nvPr/>
        </p:nvCxnSpPr>
        <p:spPr>
          <a:xfrm flipV="1">
            <a:off x="3128717" y="4973896"/>
            <a:ext cx="2382914" cy="2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68" idx="3"/>
            <a:endCxn id="105" idx="1"/>
          </p:cNvCxnSpPr>
          <p:nvPr/>
        </p:nvCxnSpPr>
        <p:spPr>
          <a:xfrm>
            <a:off x="3128717" y="5233758"/>
            <a:ext cx="377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hlinkClick r:id="rId13" action="ppaction://hlinksldjump"/>
          </p:cNvPr>
          <p:cNvSpPr/>
          <p:nvPr/>
        </p:nvSpPr>
        <p:spPr>
          <a:xfrm>
            <a:off x="6903006" y="3937614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hlinkClick r:id="rId14" action="ppaction://hlinksldjump"/>
          </p:cNvPr>
          <p:cNvSpPr/>
          <p:nvPr/>
        </p:nvSpPr>
        <p:spPr>
          <a:xfrm>
            <a:off x="6903006" y="5053738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6" name="直接箭头连接符 1035"/>
          <p:cNvCxnSpPr>
            <a:stCxn id="51" idx="3"/>
            <a:endCxn id="78" idx="1"/>
          </p:cNvCxnSpPr>
          <p:nvPr/>
        </p:nvCxnSpPr>
        <p:spPr>
          <a:xfrm>
            <a:off x="3128717" y="4123079"/>
            <a:ext cx="406145" cy="4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8" idx="3"/>
            <a:endCxn id="77" idx="1"/>
          </p:cNvCxnSpPr>
          <p:nvPr/>
        </p:nvCxnSpPr>
        <p:spPr>
          <a:xfrm>
            <a:off x="3128948" y="2312876"/>
            <a:ext cx="405914" cy="30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48" idx="2"/>
            <a:endCxn id="49" idx="0"/>
          </p:cNvCxnSpPr>
          <p:nvPr/>
        </p:nvCxnSpPr>
        <p:spPr>
          <a:xfrm flipH="1">
            <a:off x="2576684" y="2492896"/>
            <a:ext cx="1446" cy="4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接箭头连接符 1041"/>
          <p:cNvCxnSpPr>
            <a:stCxn id="51" idx="0"/>
            <a:endCxn id="49" idx="2"/>
          </p:cNvCxnSpPr>
          <p:nvPr/>
        </p:nvCxnSpPr>
        <p:spPr>
          <a:xfrm flipV="1">
            <a:off x="2576684" y="3264446"/>
            <a:ext cx="0" cy="6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endCxn id="89" idx="1"/>
          </p:cNvCxnSpPr>
          <p:nvPr/>
        </p:nvCxnSpPr>
        <p:spPr>
          <a:xfrm flipV="1">
            <a:off x="3128717" y="3849141"/>
            <a:ext cx="2382913" cy="26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3"/>
            <a:endCxn id="86" idx="1"/>
          </p:cNvCxnSpPr>
          <p:nvPr/>
        </p:nvCxnSpPr>
        <p:spPr>
          <a:xfrm>
            <a:off x="3128718" y="3084426"/>
            <a:ext cx="377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9" idx="3"/>
            <a:endCxn id="82" idx="1"/>
          </p:cNvCxnSpPr>
          <p:nvPr/>
        </p:nvCxnSpPr>
        <p:spPr>
          <a:xfrm flipV="1">
            <a:off x="3128718" y="2840370"/>
            <a:ext cx="2382911" cy="2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8" idx="3"/>
            <a:endCxn id="81" idx="1"/>
          </p:cNvCxnSpPr>
          <p:nvPr/>
        </p:nvCxnSpPr>
        <p:spPr>
          <a:xfrm flipV="1">
            <a:off x="3128948" y="2024844"/>
            <a:ext cx="23826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48" idx="3"/>
            <a:endCxn id="85" idx="1"/>
          </p:cNvCxnSpPr>
          <p:nvPr/>
        </p:nvCxnSpPr>
        <p:spPr>
          <a:xfrm flipV="1">
            <a:off x="3128948" y="2310036"/>
            <a:ext cx="377405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5" idx="3"/>
            <a:endCxn id="48" idx="1"/>
          </p:cNvCxnSpPr>
          <p:nvPr/>
        </p:nvCxnSpPr>
        <p:spPr>
          <a:xfrm flipV="1">
            <a:off x="1692761" y="2312876"/>
            <a:ext cx="334550" cy="77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45" idx="3"/>
            <a:endCxn id="51" idx="1"/>
          </p:cNvCxnSpPr>
          <p:nvPr/>
        </p:nvCxnSpPr>
        <p:spPr>
          <a:xfrm>
            <a:off x="1692761" y="3087626"/>
            <a:ext cx="331889" cy="10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1" idx="3"/>
            <a:endCxn id="104" idx="1"/>
          </p:cNvCxnSpPr>
          <p:nvPr/>
        </p:nvCxnSpPr>
        <p:spPr>
          <a:xfrm flipV="1">
            <a:off x="3128717" y="4117634"/>
            <a:ext cx="3774289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右端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B53-7033-4843-95C8-D7DF44AB389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708-7916-4938-896C-F3660BCED85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的大小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D7E8-F305-442E-8464-E1AF0B1005D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大者先出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AD0E-56B5-4016-BAD6-F8864E447C8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自带的字符串类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提供了大量方便的字符串函数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选手带来了很多便利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内容很多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需要较长时间掌握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0D3-1134-4691-BBFF-576462E73FB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简化版的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2CB-BAE2-4819-A43D-C660CA1EB225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38F7-B1C9-48CA-8937-DBA7A319661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boll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586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有越界保护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末尾元素的迭代器的下一个正向迭代器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E7C8-2DBF-48E8-82DB-F6F163C4CC4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关联的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/</a:t>
            </a:r>
            <a:r>
              <a:rPr lang="en-US" altLang="zh-CN" dirty="0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length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2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占用的字节数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个字符复制到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返回复制的字符数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风格字符串的头指针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c_str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字符串的头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以一个空字符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’\0’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结尾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2616-E4E0-455A-863F-C794A23C8F8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个位置插入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的位置前依次插入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710-A829-4521-BC46-EC41BA1E81A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为什么这个单独挑出来讲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因为这个是让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的输入输出流快起来的第一要素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所以尽可能保证在程序开始时运行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b="1" dirty="0" smtClean="0"/>
              <a:t>但是运行这句话之后就不能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语言中的输入输出函数和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的输入输出流混用了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626B-EC5A-4A1E-A641-5527D38D5FC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474A-AC54-49D5-8064-A525806705E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将两个字符串进行比较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说明两串相等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若返回值小于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若返回值大于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CD3-9E2B-445D-8A24-092D1B8B922E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中寻找字符串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并返回第一个找到的子串的第一个位置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若找不到会返回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rfind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最后一个找到的字符串的第一个位置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4D5D-A013-4C66-8029-A4AD47923F6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find_first_of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寻找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第一个是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中第一个字符的位置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该字符为给定字符串的任意一个字符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寻找第一个不是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个函数十分类似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因此照懂的都懂处理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067-B31F-4C97-8093-BFC10A61BFC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几个迭代器用法同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想必大家均已掌握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因此不再赘述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0A94-76DF-4556-B25E-AD1E5318DAE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无限大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本质为利用有符号负整数转无符号整数变为极大值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5AE-E489-4D25-BA4C-523DE26318F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位于头文件</a:t>
                </a:r>
                <a:r>
                  <a:rPr lang="en-US" altLang="zh-CN" dirty="0" smtClean="0">
                    <a:solidFill>
                      <a:srgbClr val="CE9178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/>
                  <a:t>属于关联容器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可以把它当成一个动态数组使用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但是单次访问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默认创建的新值为其无参构造函数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内部元素按照键值排序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定义实例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_Key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err="1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Tp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 </a:t>
                </a:r>
                <a:r>
                  <a:rPr lang="en-US" altLang="zh-CN" dirty="0" err="1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Chinese_zjc</a:t>
                </a:r>
                <a:r>
                  <a:rPr lang="en-US" altLang="zh-CN" dirty="0" smtClean="0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;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FDA5-521C-44E1-B40C-AB92818D6B0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FE6-DFF9-4FBB-98C5-88FA5D76BD6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中键值为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CB85-47B4-4A17-BD29-B60B2179D7CD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55AD-0EF2-461F-822E-9CA865E276D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zh-CN" altLang="en-US" dirty="0" smtClean="0"/>
              <a:t>有下面</a:t>
            </a:r>
            <a:r>
              <a:rPr lang="en-US" altLang="zh-CN" dirty="0"/>
              <a:t>6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in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in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支持读入操作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文件不存在会失败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out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out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支持输出操作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app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app</a:t>
            </a:r>
            <a:r>
              <a:rPr lang="en-US" altLang="zh-CN" dirty="0" err="1" smtClean="0"/>
              <a:t>end</a:t>
            </a:r>
            <a:r>
              <a:rPr lang="en-US" altLang="zh-CN" dirty="0" smtClean="0"/>
              <a:t>,</a:t>
            </a:r>
            <a:r>
              <a:rPr lang="zh-CN" altLang="en-US" dirty="0"/>
              <a:t>无论你如何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每次输出都将指针指向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ate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at</a:t>
            </a:r>
            <a:r>
              <a:rPr lang="en-US" altLang="zh-CN" b="1" dirty="0" smtClean="0"/>
              <a:t> e</a:t>
            </a:r>
            <a:r>
              <a:rPr lang="en-US" altLang="zh-CN" dirty="0" smtClean="0"/>
              <a:t>nd,</a:t>
            </a:r>
            <a:r>
              <a:rPr lang="zh-CN" altLang="en-US" dirty="0" smtClean="0"/>
              <a:t>初始时将指针指向文件末尾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trunc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trunc</a:t>
            </a:r>
            <a:r>
              <a:rPr lang="en-US" altLang="zh-CN" dirty="0" err="1" smtClean="0"/>
              <a:t>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打开文件时清除文件所有内容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binary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binary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以二进制模式打开文件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默认为文本模式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5821-85A9-4FD7-82C6-4CB69D498B8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276F-4237-4E1A-87E2-E2E42136399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0FE-E808-4E27-A235-5203872423F5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6EF6-CB0C-44AA-8245-D96F3FBB06B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64A-1829-4232-A1AF-A44570EB2AB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D0D8-3AA3-42B9-86CB-CFF0DCBE6BC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A4A-2D20-4176-BB4B-5BFF3C06F05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FBEF-ACA4-4EC8-A3FD-71866033B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59D4-A5E6-41D7-9E0E-3835E820772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只是其可以存储多个相同键值的元素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b="1" i="1" dirty="0" smtClean="0">
                <a:solidFill>
                  <a:schemeClr val="bg1"/>
                </a:solidFill>
              </a:rPr>
              <a:t>不能将其当做动态数组</a:t>
            </a:r>
            <a:r>
              <a:rPr lang="en-US" altLang="zh-CN" b="1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</a:rPr>
              <a:t>_Key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E5D-D198-45A0-8D5D-900CC783A4F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8DB-6847-4695-86FF-4B73B323BB8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zh-CN" altLang="en-US" dirty="0" smtClean="0"/>
              <a:t>有下面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beg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序列的首部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cur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序列的当前位置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80B1-4C84-4775-8565-155B1508C2D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A6A3-11EB-44DB-B227-CC37E400F95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D11-1C67-4850-A1D6-16540F8AC0A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8B8A-ACD8-42AF-81A1-AAC0A0E2057E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1CEC-A9B0-46CF-B7F5-29893D733BE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E11-10E7-4364-9223-C804227C80C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B6B-2DCB-4FDD-BB87-89849F8298E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8D7-9443-4956-8064-6C8E430E2C4E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7D0-C6F3-4948-B134-146D25FDDA2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C0C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26E9-074D-47CB-8A2A-ECAE2839B9D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D5C-9376-4AC2-A7B4-62BEFB864355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基本不会在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中直接用到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因此这里不细讲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由于其构造函数访问控制声明为</a:t>
            </a:r>
            <a:r>
              <a:rPr lang="en-US" altLang="zh-CN" dirty="0" smtClean="0">
                <a:solidFill>
                  <a:srgbClr val="569CD6"/>
                </a:solidFill>
              </a:rPr>
              <a:t>protected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因此不能直接创建其对象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其派生了两个类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其为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等类的基层缓存区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它的函数都不干活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因为指向了虚函数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会被子类覆盖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因此需要其派生类实现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部分流对象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可以通过调用它们的成员函数</a:t>
            </a:r>
            <a:r>
              <a:rPr lang="en-US" altLang="zh-CN" dirty="0" err="1" smtClean="0">
                <a:solidFill>
                  <a:srgbClr val="DCDCAA"/>
                </a:solidFill>
              </a:rPr>
              <a:t>rdbuf</a:t>
            </a:r>
            <a:r>
              <a:rPr lang="zh-CN" altLang="en-US" dirty="0" smtClean="0"/>
              <a:t>得到它们自己对应的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88D-0101-414F-BF2E-29340C93F27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内部元素不可重复且有序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可以用来作为离散化的工具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D05A-6B1E-4220-B215-B8F80A7F2B7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12A5-54EB-4514-826E-05FE287B430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A91F-92B2-47C3-A938-4B589F58F3A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AA0F-C67A-4A0E-9E91-AA83D1C36AA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64B6-1A7E-478B-9721-43DBE43BADC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E7-5778-4AFB-8B7D-511B8956F2C3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7E5-7089-44CB-BEEC-EE07BA284DA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561-DFDF-4B01-AEE0-15796A971BC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0A0D-90BE-4BCB-87C8-A58C19E5DCD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D07-5C0A-49D7-8FD0-5701688591B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可以用来做基础的文件输入输出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会将输入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输出的字符暂存于缓存区中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得好的话可以跟</a:t>
            </a:r>
            <a:r>
              <a:rPr lang="en-US" altLang="zh-CN" dirty="0" err="1" smtClean="0">
                <a:solidFill>
                  <a:srgbClr val="DCDCAA"/>
                </a:solidFill>
              </a:rPr>
              <a:t>fread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fwrite</a:t>
            </a:r>
            <a:r>
              <a:rPr lang="zh-CN" altLang="en-US" dirty="0" smtClean="0"/>
              <a:t>相媲美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的指针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FF3D-412F-4F7B-B607-44B2232976FD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3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B8E-E914-4746-B065-773B96E4DCA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5D34-C38E-4F66-833F-9EEF742D2795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B9A8-66E8-4866-B5ED-BD697C02723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5-7073-423C-BC86-7A447F557B8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7A1C-12B2-432F-AA7D-B6A86AE6BD2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5A6-E62F-44C4-8BE7-85CD0440920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B7-FB49-4F07-94DA-4F53A6F3108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091B-909C-466C-9E6A-7E0977584E5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97F-72E0-43FC-92A3-486082F9EE3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274-D3CD-48E0-9A4E-9D10E454A86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4D4D4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 smtClean="0"/>
              <a:t>模式打开文件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若打开成功返回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返回是否已经打开文件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关闭已打开的文件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若关闭成功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82AF-FFDF-4F33-8025-BF6887D2F0E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3AFA-4496-4A18-B54E-45901B95CC2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F17-1863-41B0-BDD0-9380B26382B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8626-0775-4BC2-8E9A-42BEFC77FC1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C71B-21D6-4E71-B8EC-38D2A028C81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的比较函数并非元素本身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而是其键值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的比较函数则是元素本身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7A9C-FA8D-4268-A5DD-343F7314150D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长度大小不可更改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经常在一些</a:t>
            </a:r>
            <a:r>
              <a:rPr lang="en-US" altLang="zh-CN" sz="1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gb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卡常题中用来优化常数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其实现了大量运算符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可以用来当二进制输入输出的工具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2D6-1533-4600-9C53-6C8ACEFE12D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test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7AB-C731-428C-9844-0DF5C4766EB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返回是否没有一位为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将每一位都取反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取反第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AEE-0699-4047-9093-7BA61763852E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to_string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转为二进制字符串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unsigned long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to_ulong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视为二进制数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转为无符号长整数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0FC-0A1B-47A1-AE5E-A8038B12A8E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绝大多数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函数位于头文件</a:t>
            </a:r>
            <a:r>
              <a:rPr lang="en-US" altLang="zh-CN" dirty="0" smtClean="0">
                <a:solidFill>
                  <a:srgbClr val="CE9178"/>
                </a:solidFill>
              </a:rPr>
              <a:t>algorithm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灵活运用这些函数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可以使代码长度大大减短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169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同步缓存区与文件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若为输入模式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则取决库实现方式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若为输出模式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则将缓存区内的所有内容写入到文件中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并将缓存区指针指向首部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876-CE76-4054-BFE7-EF51BF2CE8BD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for_each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Function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for_each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Function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范围内所有元素执行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3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中第一个为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的元素并返回其迭代器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1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find_if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的元素并返回其迭代器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6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返回最后一个迭代器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返回最后一个迭代器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9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find_first_of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中第一个在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中的元素并返回其迭代器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/>
              <a:t>)</a:t>
            </a:r>
            <a:r>
              <a:rPr lang="zh-CN" altLang="en-US" dirty="0"/>
              <a:t>中第一</a:t>
            </a:r>
            <a:r>
              <a:rPr lang="zh-CN" altLang="en-US" dirty="0" smtClean="0"/>
              <a:t>个与</a:t>
            </a:r>
            <a:r>
              <a:rPr lang="en-US" altLang="zh-CN" dirty="0" smtClean="0"/>
              <a:t>[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/>
              <a:t>)</a:t>
            </a:r>
            <a:r>
              <a:rPr lang="zh-CN" altLang="en-US" dirty="0" smtClean="0"/>
              <a:t>中其中一个元素满足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的元素并</a:t>
            </a:r>
            <a:r>
              <a:rPr lang="zh-CN" altLang="en-US" dirty="0"/>
              <a:t>返回其迭代器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3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中第一个迭代器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/>
              <a:t>满足</a:t>
            </a:r>
            <a:r>
              <a:rPr lang="en-US" altLang="zh-CN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]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中第一个迭代器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9CDCFE"/>
                </a:solidFill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9CDCFE"/>
                </a:solidFill>
              </a:rPr>
              <a:t>]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count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9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F2B7-ABB8-4C8A-8C94-733E2F494D9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count_if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count_if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mismatch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mismatch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zh-CN" altLang="en-US" dirty="0"/>
              <a:t>第</a:t>
            </a:r>
            <a:r>
              <a:rPr lang="zh-CN" altLang="en-US" dirty="0" smtClean="0"/>
              <a:t>一对不相等的元素的迭代器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mismatch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mismatch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zh-CN" altLang="en-US" dirty="0"/>
              <a:t>第</a:t>
            </a:r>
            <a:r>
              <a:rPr lang="zh-CN" altLang="en-US" dirty="0" smtClean="0"/>
              <a:t>一对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的元素的迭代器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6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 </a:t>
            </a:r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后的元素是否一一相等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 </a:t>
            </a:r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后的元素是否一一满足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zh-CN" altLang="en-US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3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1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0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search_m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 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T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中元素均满足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8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 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T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BinaryPredicate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中元素均满足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7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的内容顺序复制到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并返回复制序列的末尾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345-74EA-4C2B-A95E-45DEE8FC9EE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copy_backward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BidirectionalIterator2 </a:t>
            </a:r>
            <a:r>
              <a:rPr lang="en-US" altLang="zh-CN" dirty="0" err="1">
                <a:solidFill>
                  <a:srgbClr val="DCDCAA"/>
                </a:solidFill>
              </a:rPr>
              <a:t>copy_backward</a:t>
            </a:r>
            <a:r>
              <a:rPr lang="en-US" altLang="zh-CN" dirty="0">
                <a:solidFill>
                  <a:srgbClr val="DCDCAA"/>
                </a:solidFill>
              </a:rPr>
              <a:t> 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BidirectionalIterator1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BidirectionalIterator1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BidirectionalIterator2 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的内容</a:t>
            </a:r>
            <a:r>
              <a:rPr lang="zh-CN" altLang="en-US" dirty="0"/>
              <a:t>倒序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并返回复制序列的开头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0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swap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rgbClr val="569CD6"/>
                </a:solidFill>
              </a:rPr>
              <a:t>void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 smtClean="0">
                <a:solidFill>
                  <a:srgbClr val="DCDCAA"/>
                </a:solidFill>
              </a:rPr>
              <a:t>swap</a:t>
            </a:r>
            <a:r>
              <a:rPr lang="fr-FR" altLang="zh-CN" dirty="0" smtClean="0">
                <a:solidFill>
                  <a:srgbClr val="DA70D6"/>
                </a:solidFill>
              </a:rPr>
              <a:t>(</a:t>
            </a:r>
            <a:r>
              <a:rPr lang="fr-FR" altLang="zh-CN" dirty="0" smtClean="0">
                <a:solidFill>
                  <a:srgbClr val="4EC9B0"/>
                </a:solidFill>
              </a:rPr>
              <a:t>T</a:t>
            </a:r>
            <a:r>
              <a:rPr lang="fr-FR" altLang="zh-CN" dirty="0">
                <a:solidFill>
                  <a:srgbClr val="569CD6"/>
                </a:solidFill>
              </a:rPr>
              <a:t>&amp;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>
                <a:solidFill>
                  <a:srgbClr val="9CDCFE"/>
                </a:solidFill>
              </a:rPr>
              <a:t>a</a:t>
            </a:r>
            <a:r>
              <a:rPr lang="fr-FR" altLang="zh-CN" dirty="0">
                <a:solidFill>
                  <a:srgbClr val="D4D4D4"/>
                </a:solidFill>
              </a:rPr>
              <a:t>,</a:t>
            </a:r>
            <a:r>
              <a:rPr lang="fr-FR" altLang="zh-CN" dirty="0">
                <a:solidFill>
                  <a:srgbClr val="4EC9B0"/>
                </a:solidFill>
              </a:rPr>
              <a:t> T</a:t>
            </a:r>
            <a:r>
              <a:rPr lang="fr-FR" altLang="zh-CN" dirty="0">
                <a:solidFill>
                  <a:srgbClr val="569CD6"/>
                </a:solidFill>
              </a:rPr>
              <a:t>&amp;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>
                <a:solidFill>
                  <a:srgbClr val="9CDCFE"/>
                </a:solidFill>
              </a:rPr>
              <a:t>b</a:t>
            </a:r>
            <a:r>
              <a:rPr lang="fr-FR" altLang="zh-CN" dirty="0" smtClean="0">
                <a:solidFill>
                  <a:srgbClr val="DA70D6"/>
                </a:solidFill>
              </a:rPr>
              <a:t>)</a:t>
            </a:r>
            <a:r>
              <a:rPr lang="fr-FR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zh-CN" altLang="en-US" dirty="0" smtClean="0"/>
              <a:t>的值</a:t>
            </a:r>
            <a:r>
              <a:rPr lang="zh-CN" altLang="en-US" dirty="0"/>
              <a:t>交</a:t>
            </a:r>
            <a:r>
              <a:rPr lang="zh-CN" altLang="en-US" dirty="0" smtClean="0"/>
              <a:t>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0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swap</a:t>
            </a:r>
            <a:r>
              <a:rPr lang="en-US" altLang="zh-CN" dirty="0" err="1">
                <a:solidFill>
                  <a:srgbClr val="DCDCAA"/>
                </a:solidFill>
              </a:rPr>
              <a:t>_ranges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ForwardIterator2 </a:t>
            </a:r>
            <a:r>
              <a:rPr lang="en-US" altLang="zh-CN" dirty="0" err="1" smtClean="0">
                <a:solidFill>
                  <a:srgbClr val="DCDCAA"/>
                </a:solidFill>
              </a:rPr>
              <a:t>swap_ranges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中的元素与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</a:t>
            </a:r>
            <a:r>
              <a:rPr lang="zh-CN" altLang="en-US" dirty="0"/>
              <a:t>一一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iter_swap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iter_swap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交换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zh-CN" altLang="en-US" dirty="0" smtClean="0"/>
              <a:t>指向的元素的值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1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transform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transform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UnaryOperation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op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的每个元素执行</a:t>
            </a:r>
            <a:r>
              <a:rPr lang="en-US" altLang="zh-CN" dirty="0" smtClean="0">
                <a:solidFill>
                  <a:srgbClr val="DCDCAA"/>
                </a:solidFill>
              </a:rPr>
              <a:t>op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/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并将返回值存在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及之后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5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transform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transform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BinaryOperation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binary_op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的每对元素执行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binary_op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并将结果存在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及之后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old_value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old_value</a:t>
            </a:r>
            <a:r>
              <a:rPr lang="zh-CN" altLang="en-US" dirty="0" smtClean="0"/>
              <a:t>相等的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3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replace_if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old_value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old_value</a:t>
            </a:r>
            <a:r>
              <a:rPr lang="zh-CN" altLang="en-US" dirty="0" smtClean="0"/>
              <a:t>相等的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replace_copy_if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replace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pred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zh-CN" altLang="en-US" dirty="0" smtClean="0"/>
              <a:t>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元素修改为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Standard Template Library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的缩写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的标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准模板库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里面包含了大量实用的数据结构与函数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其全部包含于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因此下文默认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可以非常有效地缩短编写者写代码的时间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常用它的人都说好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某些人认为其常数过大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TLE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而不愿意使用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因此在一些毒瘤的题目中可能需要把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修改为自己的模板方能通过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由于篇幅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此处我们只讲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C++98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写入缓存区中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3AC8-CF79-4DAC-AB09-FC696B13CC0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fill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fill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中所有元素赋值为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fill_n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fill_n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个元素赋值为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3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generate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generate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Generator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中所有元素依次赋值为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0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generate</a:t>
            </a:r>
            <a:r>
              <a:rPr lang="en-US" altLang="zh-CN" dirty="0" err="1" smtClean="0">
                <a:solidFill>
                  <a:srgbClr val="DCDCAA"/>
                </a:solidFill>
              </a:rPr>
              <a:t>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generate</a:t>
            </a:r>
            <a:r>
              <a:rPr lang="en-US" altLang="zh-CN" dirty="0" err="1" smtClean="0">
                <a:solidFill>
                  <a:srgbClr val="DCDCAA"/>
                </a:solidFill>
              </a:rPr>
              <a:t>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</a:t>
            </a:r>
            <a:r>
              <a:rPr lang="zh-CN" altLang="en-US" dirty="0"/>
              <a:t>依次</a:t>
            </a:r>
            <a:r>
              <a:rPr lang="zh-CN" altLang="en-US" dirty="0" smtClean="0"/>
              <a:t>赋值为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().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8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相等的元素删除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空位由后面的元素替补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返回新的末尾迭代器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remove_if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的元素删除</a:t>
            </a:r>
            <a:r>
              <a:rPr lang="en-US" altLang="zh-CN" dirty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/>
              <a:t>返回新的末尾迭代器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相等的元素删除</a:t>
            </a:r>
            <a:r>
              <a:rPr lang="en-US" altLang="zh-CN" dirty="0" smtClean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的末尾</a:t>
            </a:r>
            <a:r>
              <a:rPr lang="zh-CN" altLang="en-US" dirty="0"/>
              <a:t>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remove_copy_if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zh-CN" altLang="en-US" dirty="0" smtClean="0"/>
              <a:t>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的元素删除</a:t>
            </a:r>
            <a:r>
              <a:rPr lang="en-US" altLang="zh-CN" dirty="0" smtClean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给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中连续的相等元素</a:t>
            </a:r>
            <a:r>
              <a:rPr lang="zh-CN" altLang="en-US" dirty="0"/>
              <a:t>去</a:t>
            </a:r>
            <a:r>
              <a:rPr lang="zh-CN" altLang="en-US" dirty="0" smtClean="0"/>
              <a:t>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给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中连续的满足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的元素去重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可以将字符暂存于缓存区中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zh-CN" altLang="en-US" dirty="0" smtClean="0"/>
              <a:t>的</a:t>
            </a:r>
            <a:r>
              <a:rPr lang="zh-CN" altLang="en-US" dirty="0"/>
              <a:t>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本质上其实就是一个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的简单实现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貌似是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的退化版</a:t>
            </a:r>
            <a:r>
              <a:rPr lang="en-US" altLang="zh-CN" dirty="0" smtClean="0"/>
              <a:t>(?).</a:t>
            </a:r>
          </a:p>
          <a:p>
            <a:r>
              <a:rPr lang="zh-CN" altLang="en-US" dirty="0" smtClean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C11B-91E6-45C1-9FBB-413989BAC25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复制至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中连续的相等元素</a:t>
            </a:r>
            <a:r>
              <a:rPr lang="zh-CN" altLang="en-US" dirty="0"/>
              <a:t>去</a:t>
            </a:r>
            <a:r>
              <a:rPr lang="zh-CN" altLang="en-US" dirty="0" smtClean="0"/>
              <a:t>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2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BinaryPredicate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复制至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中连续的满足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的元素去重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翻转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中的所有元素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reverse_copy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reverse_copy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并翻转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zh-CN" altLang="en-US" dirty="0"/>
              <a:t>的所有元素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9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rotate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rotate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first,middle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middle,last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rotate_copy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rotate_copy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并交换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result_middle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result_middle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以默认随机方法排列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RandomNumberGenerator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的最后一个元素开始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</a:t>
            </a:r>
            <a:r>
              <a:rPr lang="en-US" altLang="zh-CN" dirty="0" err="1" smtClean="0">
                <a:solidFill>
                  <a:srgbClr val="9CDCFE"/>
                </a:solidFill>
              </a:rPr>
              <a:t>i</a:t>
            </a:r>
            <a:r>
              <a:rPr lang="zh-CN" altLang="en-US" dirty="0" smtClean="0"/>
              <a:t>个元素与第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个元素交换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partition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partition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的元素在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段与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段的分界线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4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stable_partition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partition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UnaryPredicate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的元素在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的一段内维持原来给出的顺序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569CD6"/>
                </a:solidFill>
              </a:rPr>
              <a:t>true</a:t>
            </a:r>
            <a:r>
              <a:rPr lang="zh-CN" altLang="en-US" dirty="0"/>
              <a:t>段与</a:t>
            </a:r>
            <a:r>
              <a:rPr lang="en-US" altLang="zh-CN" dirty="0">
                <a:solidFill>
                  <a:srgbClr val="569CD6"/>
                </a:solidFill>
              </a:rPr>
              <a:t>false</a:t>
            </a:r>
            <a:r>
              <a:rPr lang="zh-CN" altLang="en-US" dirty="0"/>
              <a:t>段的分界线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调用虚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什么也不做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是个废物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AB82-F1F6-417B-B917-4F628AEF0D0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strict weak ordering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1600" dirty="0"/>
                  <a:t>A </a:t>
                </a:r>
                <a:r>
                  <a:rPr lang="en-US" altLang="zh-CN" sz="1600" b="1" i="1" dirty="0"/>
                  <a:t>strict weak ordering</a:t>
                </a:r>
                <a:r>
                  <a:rPr lang="en-US" altLang="zh-CN" sz="1600" dirty="0"/>
                  <a:t> is a </a:t>
                </a:r>
                <a:r>
                  <a:rPr lang="en-US" altLang="zh-CN" sz="1600" dirty="0">
                    <a:hlinkClick r:id="rId2"/>
                  </a:rPr>
                  <a:t>binary relation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600" dirty="0"/>
                  <a:t> on a set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 that is a </a:t>
                </a:r>
                <a:r>
                  <a:rPr lang="en-US" altLang="zh-CN" sz="1600" dirty="0">
                    <a:hlinkClick r:id="rId3"/>
                  </a:rPr>
                  <a:t>strict partial order</a:t>
                </a:r>
                <a:r>
                  <a:rPr lang="en-US" altLang="zh-CN" sz="1600" dirty="0"/>
                  <a:t> (a </a:t>
                </a:r>
                <a:r>
                  <a:rPr lang="en-US" altLang="zh-CN" sz="1600" dirty="0">
                    <a:hlinkClick r:id="rId4"/>
                  </a:rPr>
                  <a:t>transitive relation</a:t>
                </a:r>
                <a:r>
                  <a:rPr lang="en-US" altLang="zh-CN" sz="1600" dirty="0"/>
                  <a:t> that is </a:t>
                </a:r>
                <a:r>
                  <a:rPr lang="en-US" altLang="zh-CN" sz="1600" dirty="0" smtClean="0">
                    <a:hlinkClick r:id="rId5"/>
                  </a:rPr>
                  <a:t>irreflexive</a:t>
                </a:r>
                <a:r>
                  <a:rPr lang="en-US" altLang="zh-CN" sz="1600" dirty="0" smtClean="0"/>
                  <a:t>, </a:t>
                </a:r>
                <a:r>
                  <a:rPr lang="en-US" altLang="zh-CN" sz="1600" dirty="0"/>
                  <a:t>or equivalently</a:t>
                </a:r>
                <a:r>
                  <a:rPr lang="en-US" altLang="zh-CN" sz="1600" dirty="0" smtClean="0"/>
                  <a:t>,</a:t>
                </a:r>
                <a:r>
                  <a:rPr lang="en-US" altLang="zh-CN" sz="1600" dirty="0"/>
                  <a:t> that is </a:t>
                </a:r>
                <a:r>
                  <a:rPr lang="en-US" altLang="zh-CN" sz="1600" dirty="0">
                    <a:hlinkClick r:id="rId6"/>
                  </a:rPr>
                  <a:t>asymmetric</a:t>
                </a:r>
                <a:r>
                  <a:rPr lang="en-US" altLang="zh-CN" sz="1600" dirty="0"/>
                  <a:t>) in which the relation </a:t>
                </a:r>
                <a:r>
                  <a:rPr lang="en-US" altLang="zh-CN" sz="1600" dirty="0" smtClean="0"/>
                  <a:t>"neither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600" dirty="0"/>
                  <a:t> nor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600" dirty="0"/>
                  <a:t>" is transitive</a:t>
                </a:r>
                <a:r>
                  <a:rPr lang="en-US" altLang="zh-CN" sz="1600" dirty="0" smtClean="0"/>
                  <a:t>.</a:t>
                </a:r>
                <a:r>
                  <a:rPr lang="en-US" altLang="zh-CN" sz="1600" dirty="0"/>
                  <a:t> Therefore, a strict weak ordering has the following properties: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it is not the case that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5"/>
                  </a:rPr>
                  <a:t>irreflexivity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if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then it is not the case that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6"/>
                  </a:rPr>
                  <a:t>asymmetry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 smtClean="0"/>
                  <a:t>, if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and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then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4"/>
                  </a:rPr>
                  <a:t>transitivity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if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(neither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nor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hold), and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, then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(transitivity of incomparability).</a:t>
                </a:r>
              </a:p>
              <a:p>
                <a:r>
                  <a:rPr lang="en-US" altLang="zh-CN" sz="1600" dirty="0"/>
                  <a:t>This list of properties is somewhat redundant, as </a:t>
                </a:r>
                <a:r>
                  <a:rPr lang="en-US" altLang="zh-CN" sz="1600" u="sng" dirty="0"/>
                  <a:t>asymmetry</a:t>
                </a:r>
                <a:r>
                  <a:rPr lang="en-US" altLang="zh-CN" sz="1600" dirty="0"/>
                  <a:t> follows readily from </a:t>
                </a:r>
                <a:r>
                  <a:rPr lang="en-US" altLang="zh-CN" sz="1600" u="sng" dirty="0"/>
                  <a:t>irreflexivity</a:t>
                </a:r>
                <a:r>
                  <a:rPr lang="en-US" altLang="zh-CN" sz="1600" dirty="0"/>
                  <a:t> and </a:t>
                </a:r>
                <a:r>
                  <a:rPr lang="en-US" altLang="zh-CN" sz="1600" u="sng" dirty="0"/>
                  <a:t>transitivity</a:t>
                </a:r>
                <a:r>
                  <a:rPr lang="en-US" altLang="zh-CN" sz="1600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sz="1600" dirty="0" smtClean="0"/>
                  <a:t>----English Wiki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296" t="-539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严格弱序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1" i="1" dirty="0" smtClean="0"/>
                  <a:t>严格弱序</a:t>
                </a:r>
                <a:r>
                  <a:rPr lang="zh-CN" altLang="en-US" dirty="0" smtClean="0"/>
                  <a:t>一般指集合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的二元关系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它是一个</a:t>
                </a:r>
                <a:r>
                  <a:rPr lang="zh-CN" altLang="en-US" dirty="0"/>
                  <a:t>严格</a:t>
                </a:r>
                <a:r>
                  <a:rPr lang="zh-CN" altLang="en-US" dirty="0" smtClean="0"/>
                  <a:t>偏序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即满足</a:t>
                </a:r>
                <a:r>
                  <a:rPr lang="zh-CN" altLang="en-US" b="1" dirty="0"/>
                  <a:t>非</a:t>
                </a:r>
                <a:r>
                  <a:rPr lang="zh-CN" altLang="en-US" b="1" dirty="0" smtClean="0"/>
                  <a:t>自反性</a:t>
                </a:r>
                <a:r>
                  <a:rPr lang="en-US" altLang="zh-CN" dirty="0" smtClean="0"/>
                  <a:t>,</a:t>
                </a:r>
                <a:r>
                  <a:rPr lang="zh-CN" altLang="en-US" b="1" dirty="0" smtClean="0"/>
                  <a:t>对称性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传递性</a:t>
                </a:r>
                <a:r>
                  <a:rPr lang="en-US" altLang="zh-CN" dirty="0" smtClean="0"/>
                  <a:t>).</a:t>
                </a:r>
                <a:r>
                  <a:rPr lang="zh-CN" altLang="en-US" dirty="0" smtClean="0"/>
                  <a:t>它满足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均不满足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非自反性</a:t>
                </a:r>
                <a:r>
                  <a:rPr lang="en-US" altLang="zh-CN" b="0" dirty="0" smtClean="0"/>
                  <a:t>)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若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则不满足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非对称性</a:t>
                </a:r>
                <a:r>
                  <a:rPr lang="en-US" altLang="zh-CN" b="0" dirty="0" smtClean="0"/>
                  <a:t>)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.(</a:t>
                </a:r>
                <a:r>
                  <a:rPr lang="zh-CN" altLang="en-US" b="1" dirty="0" smtClean="0"/>
                  <a:t>传递性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b="0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>
                    <a:solidFill>
                      <a:srgbClr val="D4D4D4"/>
                    </a:solidFill>
                  </a:rPr>
                  <a:t>(</a:t>
                </a:r>
                <a:r>
                  <a:rPr lang="zh-CN" altLang="en-US" b="0" dirty="0" smtClean="0">
                    <a:solidFill>
                      <a:srgbClr val="D4D4D4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>
                    <a:solidFill>
                      <a:srgbClr val="D4D4D4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均不满足</a:t>
                </a:r>
                <a:r>
                  <a:rPr lang="en-US" altLang="zh-CN" dirty="0" smtClean="0">
                    <a:solidFill>
                      <a:srgbClr val="D4D4D4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rgbClr val="D4D4D4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不可比</a:t>
                </a:r>
                <a:r>
                  <a:rPr lang="en-US" altLang="zh-CN" b="0" dirty="0" smtClean="0">
                    <a:solidFill>
                      <a:srgbClr val="D4D4D4"/>
                    </a:solidFill>
                  </a:rPr>
                  <a:t>)</a:t>
                </a:r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不可比性的传递性</a:t>
                </a:r>
                <a:r>
                  <a:rPr lang="en-US" altLang="zh-CN" b="0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774" r="-667" b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sort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D4D4D4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</a:t>
            </a:r>
            <a:r>
              <a:rPr lang="zh-CN" altLang="en-US" dirty="0"/>
              <a:t>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3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stable_sort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保证对于不可比的一些数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其顺序与原来给定的顺序一致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3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D4D4D4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</a:t>
            </a:r>
            <a:r>
              <a:rPr lang="zh-CN" altLang="en-US" dirty="0"/>
              <a:t>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</a:t>
            </a:r>
            <a:r>
              <a:rPr lang="zh-CN" altLang="en-US" b="1" dirty="0" smtClean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保证对于不可比的一些数</a:t>
            </a:r>
            <a:r>
              <a:rPr lang="en-US" altLang="zh-CN" dirty="0"/>
              <a:t>,</a:t>
            </a:r>
            <a:r>
              <a:rPr lang="zh-CN" altLang="en-US" dirty="0"/>
              <a:t>其顺序与原来给定的顺序一致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4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partial_sort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升序的前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个排序后置于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C586C0"/>
                </a:solidFill>
              </a:rPr>
              <a:t>operator</a:t>
            </a:r>
            <a:r>
              <a:rPr lang="en-US" altLang="zh-CN" dirty="0">
                <a:solidFill>
                  <a:srgbClr val="C586C0"/>
                </a:solidFill>
              </a:rPr>
              <a:t>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partial_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升序的前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个排序后置于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1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以</a:t>
            </a:r>
            <a:r>
              <a:rPr lang="en-US" altLang="zh-CN" dirty="0">
                <a:solidFill>
                  <a:srgbClr val="C586C0"/>
                </a:solidFill>
              </a:rPr>
              <a:t>operator&lt;</a:t>
            </a:r>
            <a:r>
              <a:rPr lang="zh-CN" altLang="en-US" dirty="0"/>
              <a:t>排序</a:t>
            </a:r>
            <a:r>
              <a:rPr lang="zh-CN" altLang="en-US" dirty="0" smtClean="0"/>
              <a:t>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err="1" smtClean="0">
                <a:solidFill>
                  <a:srgbClr val="D4D4D4"/>
                </a:solidFill>
              </a:rPr>
              <a:t>-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小的元素复制到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排序</a:t>
            </a:r>
            <a:r>
              <a:rPr lang="zh-CN" altLang="en-US" dirty="0"/>
              <a:t>前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 err="1">
                <a:solidFill>
                  <a:srgbClr val="D4D4D4"/>
                </a:solidFill>
              </a:rPr>
              <a:t>-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zh-CN" altLang="en-US" dirty="0"/>
              <a:t>小的元素复制到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4DA6-4BC9-4DF0-A8FE-B5DE1D4EFA6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zh-CN" altLang="en-US" dirty="0" smtClean="0"/>
              <a:t>指向按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排序后应为的元素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并保证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的元素与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1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zh-CN" altLang="en-US" dirty="0" smtClean="0"/>
              <a:t>指向按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排序后应为的元素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并保证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的元素与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返回第一个不满足</a:t>
            </a:r>
            <a:r>
              <a:rPr lang="zh-CN" altLang="en-US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7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返回第一个不满足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返回第一个满足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zh-CN" altLang="en-US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upp</a:t>
            </a:r>
            <a:r>
              <a:rPr lang="en-US" altLang="zh-CN" dirty="0" err="1" smtClean="0">
                <a:solidFill>
                  <a:srgbClr val="DCDCAA"/>
                </a:solidFill>
              </a:rPr>
              <a:t>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返回第一个满足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equal_range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返回一对区间满足区间内任意一个数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均有</a:t>
            </a:r>
            <a:r>
              <a:rPr lang="en-US" altLang="zh-CN" dirty="0" smtClean="0">
                <a:solidFill>
                  <a:srgbClr val="D4D4D4"/>
                </a:solidFill>
              </a:rPr>
              <a:t>!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&amp;&amp;!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</a:t>
            </a:r>
            <a:r>
              <a:rPr lang="zh-CN" altLang="en-US" dirty="0"/>
              <a:t>一对区间满足区间内任意一个数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/>
              <a:t>均有</a:t>
            </a:r>
            <a:r>
              <a:rPr lang="en-US" altLang="zh-CN" dirty="0" smtClean="0">
                <a:solidFill>
                  <a:srgbClr val="D4D4D4"/>
                </a:solidFill>
              </a:rPr>
              <a:t>!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&amp;&amp;!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8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binary_search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对于一个有序序列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返回能否通过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为比较函数二分查找到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binary_search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对于一个有序序列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返回能否通过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为比较函数二分查找到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7726-2A0B-4CA9-BD12-C563C4F435B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make_heap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make_heap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/>
              <a:t>构造</a:t>
            </a:r>
            <a:r>
              <a:rPr lang="zh-CN" altLang="en-US" dirty="0" smtClean="0"/>
              <a:t>为大根堆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之后可以直接使用</a:t>
            </a:r>
            <a:r>
              <a:rPr lang="en-US" altLang="zh-CN" dirty="0" err="1" smtClean="0">
                <a:solidFill>
                  <a:srgbClr val="DCDCAA"/>
                </a:solidFill>
              </a:rPr>
              <a:t>pop_heap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DCDCAA"/>
                </a:solidFill>
              </a:rPr>
              <a:t>sort_heap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pop</a:t>
            </a:r>
            <a:r>
              <a:rPr lang="en-US" altLang="zh-CN" dirty="0" err="1" smtClean="0">
                <a:solidFill>
                  <a:srgbClr val="DCDCAA"/>
                </a:solidFill>
              </a:rPr>
              <a:t>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pop_heap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中最大的元素移动至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,[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指向的元素压入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,[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sort</a:t>
            </a:r>
            <a:r>
              <a:rPr lang="en-US" altLang="zh-CN" dirty="0" err="1" smtClean="0">
                <a:solidFill>
                  <a:srgbClr val="DCDCAA"/>
                </a:solidFill>
              </a:rPr>
              <a:t>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sort_heap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在操作前必须是合法的大根堆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此处的集合实质均为有序可重序列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merge</a:t>
                </a:r>
                <a:r>
                  <a:rPr lang="en-US" altLang="zh-CN" dirty="0" err="1" smtClean="0"/>
                  <a:t>,</a:t>
                </a:r>
                <a:r>
                  <a:rPr lang="en-US" altLang="zh-CN" dirty="0" err="1" smtClean="0">
                    <a:solidFill>
                      <a:srgbClr val="DCDCAA"/>
                    </a:solidFill>
                  </a:rPr>
                  <a:t>inplace_merge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>
                    <a:solidFill>
                      <a:srgbClr val="DCDCAA"/>
                    </a:solidFill>
                  </a:rPr>
                  <a:t>includes</a:t>
                </a:r>
                <a:r>
                  <a:rPr lang="en-US" altLang="zh-CN" b="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set_union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set_intersection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set_difference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set_symmetric_difference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  <a:blipFill>
                <a:blip r:embed="rId2"/>
                <a:stretch>
                  <a:fillRect l="-1852" t="-3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9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排列操作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此处的排列实质均为可重序列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lexicographical_compare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next_permutation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最小的大于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的排列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prev_permutation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最大的小于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的排列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  <a:blipFill>
                <a:blip r:embed="rId2"/>
                <a:stretch>
                  <a:fillRect l="-1852" t="-211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7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min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返回两元素中较小元素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</a:rPr>
              <a:t>max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返回两元素中较大元素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min_element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返回区间最小元素的迭代器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max_element</a:t>
            </a:r>
            <a:r>
              <a:rPr lang="en-US" altLang="zh-CN" dirty="0" smtClean="0"/>
              <a:t>:</a:t>
            </a:r>
            <a:r>
              <a:rPr lang="zh-CN" altLang="en-US" dirty="0"/>
              <a:t>返回区间</a:t>
            </a:r>
            <a:r>
              <a:rPr lang="zh-CN" altLang="en-US" dirty="0" smtClean="0"/>
              <a:t>最大元素</a:t>
            </a:r>
            <a:r>
              <a:rPr lang="zh-CN" altLang="en-US" dirty="0"/>
              <a:t>的迭代器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8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一般用不到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只需要记住以下四个即可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bad_alloc</a:t>
            </a:r>
            <a:r>
              <a:rPr lang="en-US" altLang="zh-CN" dirty="0" smtClean="0"/>
              <a:t>:</a:t>
            </a:r>
            <a:r>
              <a:rPr lang="zh-CN" altLang="en-US" dirty="0" smtClean="0"/>
              <a:t>内存分配过多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bad_cast</a:t>
            </a:r>
            <a:r>
              <a:rPr lang="en-US" altLang="zh-CN" dirty="0" smtClean="0"/>
              <a:t>:</a:t>
            </a:r>
            <a:r>
              <a:rPr lang="zh-CN" altLang="en-US" dirty="0" smtClean="0"/>
              <a:t>动态转换时出错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bad_exception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程序运行时</a:t>
            </a:r>
            <a:r>
              <a:rPr lang="zh-CN" altLang="en-US" dirty="0"/>
              <a:t>发生</a:t>
            </a:r>
            <a:r>
              <a:rPr lang="zh-CN" altLang="en-US" dirty="0" smtClean="0"/>
              <a:t>意外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bad_typeid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对空指针调用了</a:t>
            </a:r>
            <a:r>
              <a:rPr lang="en-US" altLang="zh-CN" dirty="0" err="1" smtClean="0">
                <a:solidFill>
                  <a:srgbClr val="569CD6"/>
                </a:solidFill>
              </a:rPr>
              <a:t>typeid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247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0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hlinkClick r:id="rId2"/>
              </a:rPr>
              <a:t>第</a:t>
            </a:r>
            <a:r>
              <a:rPr lang="en-US" altLang="zh-CN" dirty="0" smtClean="0">
                <a:hlinkClick r:id="rId2"/>
              </a:rPr>
              <a:t>k</a:t>
            </a:r>
            <a:r>
              <a:rPr lang="zh-CN" altLang="en-US" dirty="0" smtClean="0">
                <a:hlinkClick r:id="rId2"/>
              </a:rPr>
              <a:t>小整数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全排列问题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Closest Sums</a:t>
            </a:r>
            <a:endParaRPr lang="en-US" altLang="zh-CN" dirty="0" smtClean="0"/>
          </a:p>
          <a:p>
            <a:r>
              <a:rPr lang="zh-CN" altLang="en-US" dirty="0" smtClean="0"/>
              <a:t>输入输出测试</a:t>
            </a:r>
            <a:endParaRPr lang="en-US" altLang="zh-CN" dirty="0" smtClean="0"/>
          </a:p>
          <a:p>
            <a:r>
              <a:rPr lang="zh-CN" altLang="en-US" dirty="0">
                <a:hlinkClick r:id="rId5"/>
              </a:rPr>
              <a:t>装箱</a:t>
            </a:r>
            <a:r>
              <a:rPr lang="zh-CN" altLang="en-US" dirty="0" smtClean="0">
                <a:hlinkClick r:id="rId5"/>
              </a:rPr>
              <a:t>问题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中位数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报表</a:t>
            </a:r>
            <a:r>
              <a:rPr lang="zh-CN" altLang="en-US" dirty="0" smtClean="0">
                <a:hlinkClick r:id="rId7"/>
              </a:rPr>
              <a:t>统计</a:t>
            </a:r>
            <a:endParaRPr lang="en-US" altLang="zh-CN" dirty="0" smtClean="0"/>
          </a:p>
          <a:p>
            <a:r>
              <a:rPr lang="zh-CN" altLang="en-US" dirty="0" smtClean="0">
                <a:hlinkClick r:id="rId8"/>
              </a:rPr>
              <a:t>棘手的操作</a:t>
            </a:r>
            <a:endParaRPr lang="en-US" altLang="zh-CN" dirty="0" smtClean="0"/>
          </a:p>
          <a:p>
            <a:r>
              <a:rPr lang="zh-CN" altLang="en-US" dirty="0">
                <a:hlinkClick r:id="rId9"/>
              </a:rPr>
              <a:t>不</a:t>
            </a:r>
            <a:r>
              <a:rPr lang="zh-CN" altLang="en-US" dirty="0" smtClean="0">
                <a:hlinkClick r:id="rId9"/>
              </a:rPr>
              <a:t>重复数字</a:t>
            </a:r>
            <a:endParaRPr lang="en-US" altLang="zh-CN" dirty="0"/>
          </a:p>
          <a:p>
            <a:r>
              <a:rPr lang="zh-CN" altLang="en-US" dirty="0">
                <a:hlinkClick r:id="rId10"/>
              </a:rPr>
              <a:t>制作菜</a:t>
            </a:r>
            <a:r>
              <a:rPr lang="zh-CN" altLang="en-US" dirty="0" smtClean="0">
                <a:hlinkClick r:id="rId10"/>
              </a:rPr>
              <a:t>品</a:t>
            </a:r>
            <a:endParaRPr lang="en-US" altLang="zh-CN" dirty="0" smtClean="0"/>
          </a:p>
          <a:p>
            <a:r>
              <a:rPr lang="zh-CN" altLang="en-US" dirty="0" smtClean="0">
                <a:hlinkClick r:id="rId11"/>
              </a:rPr>
              <a:t>谁</a:t>
            </a:r>
            <a:r>
              <a:rPr lang="zh-CN" altLang="en-US" dirty="0">
                <a:hlinkClick r:id="rId11"/>
              </a:rPr>
              <a:t>的</a:t>
            </a:r>
            <a:r>
              <a:rPr lang="zh-CN" altLang="en-US" dirty="0" smtClean="0">
                <a:hlinkClick r:id="rId11"/>
              </a:rPr>
              <a:t>梦</a:t>
            </a:r>
            <a:endParaRPr lang="en-US" altLang="zh-CN" dirty="0" smtClean="0"/>
          </a:p>
          <a:p>
            <a:r>
              <a:rPr lang="en-US" altLang="zh-CN" dirty="0" smtClean="0">
                <a:hlinkClick r:id="rId12"/>
              </a:rPr>
              <a:t>Ugly Numbers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248</a:t>
            </a:fld>
            <a:endParaRPr lang="zh-CN" altLang="en-US" dirty="0"/>
          </a:p>
        </p:txBody>
      </p:sp>
      <p:sp>
        <p:nvSpPr>
          <p:cNvPr id="7" name="左箭头 6">
            <a:hlinkClick r:id="rId1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hlinkClick r:id="rId14"/>
              </a:rPr>
              <a:t>Gold Balanced Lineup</a:t>
            </a:r>
            <a:endParaRPr lang="en-US" altLang="zh-CN" dirty="0" smtClean="0"/>
          </a:p>
          <a:p>
            <a:r>
              <a:rPr lang="en-US" altLang="zh-CN" dirty="0">
                <a:hlinkClick r:id="rId15"/>
              </a:rPr>
              <a:t>Glass </a:t>
            </a:r>
            <a:r>
              <a:rPr lang="en-US" altLang="zh-CN" dirty="0" smtClean="0">
                <a:hlinkClick r:id="rId15"/>
              </a:rPr>
              <a:t>Carving</a:t>
            </a:r>
            <a:endParaRPr lang="en-US" altLang="zh-CN" dirty="0" smtClean="0"/>
          </a:p>
          <a:p>
            <a:r>
              <a:rPr lang="zh-CN" altLang="en-US" dirty="0">
                <a:hlinkClick r:id="rId16"/>
              </a:rPr>
              <a:t>宠物收养</a:t>
            </a:r>
            <a:r>
              <a:rPr lang="zh-CN" altLang="en-US" dirty="0" smtClean="0">
                <a:hlinkClick r:id="rId16"/>
              </a:rPr>
              <a:t>所</a:t>
            </a:r>
            <a:endParaRPr lang="en-US" altLang="zh-CN" dirty="0" smtClean="0"/>
          </a:p>
          <a:p>
            <a:r>
              <a:rPr lang="en-US" altLang="zh-CN" dirty="0">
                <a:hlinkClick r:id="rId17"/>
              </a:rPr>
              <a:t>One-Dimensional Battle </a:t>
            </a:r>
            <a:r>
              <a:rPr lang="en-US" altLang="zh-CN" dirty="0" smtClean="0">
                <a:hlinkClick r:id="rId17"/>
              </a:rPr>
              <a:t>Ships</a:t>
            </a:r>
            <a:endParaRPr lang="en-US" altLang="zh-CN" dirty="0" smtClean="0"/>
          </a:p>
          <a:p>
            <a:r>
              <a:rPr lang="en-US" altLang="zh-CN" dirty="0">
                <a:hlinkClick r:id="rId18"/>
              </a:rPr>
              <a:t>Substrings in a </a:t>
            </a:r>
            <a:r>
              <a:rPr lang="en-US" altLang="zh-CN" dirty="0" smtClean="0">
                <a:hlinkClick r:id="rId18"/>
              </a:rPr>
              <a:t>String</a:t>
            </a:r>
            <a:endParaRPr lang="en-US" altLang="zh-CN" dirty="0" smtClean="0"/>
          </a:p>
          <a:p>
            <a:r>
              <a:rPr lang="en-US" altLang="zh-CN" dirty="0" smtClean="0">
                <a:hlinkClick r:id="rId19"/>
              </a:rPr>
              <a:t>Tournament</a:t>
            </a:r>
            <a:endParaRPr lang="en-US" altLang="zh-CN" dirty="0" smtClean="0"/>
          </a:p>
          <a:p>
            <a:r>
              <a:rPr lang="en-US" altLang="zh-CN" dirty="0">
                <a:hlinkClick r:id="rId20"/>
              </a:rPr>
              <a:t>Magic Breeding</a:t>
            </a:r>
            <a:endParaRPr lang="en-US" altLang="zh-CN" dirty="0"/>
          </a:p>
          <a:p>
            <a:r>
              <a:rPr lang="zh-CN" altLang="en-US" dirty="0" smtClean="0"/>
              <a:t>传递闭包</a:t>
            </a:r>
            <a:endParaRPr lang="en-US" altLang="zh-CN" dirty="0" smtClean="0"/>
          </a:p>
          <a:p>
            <a:r>
              <a:rPr lang="zh-CN" altLang="en-US" dirty="0"/>
              <a:t>高维数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/>
              <a:t>拆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>
                <a:hlinkClick r:id="rId21"/>
              </a:rPr>
              <a:t>下一个数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9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写在末尾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感谢大家听我口糊了这么久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也是做了两个多月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语法高亮都是我手动加的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进阶版感兴趣的可以去看看</a:t>
            </a:r>
            <a:r>
              <a:rPr lang="en-US" altLang="zh-CN" dirty="0" smtClean="0">
                <a:hlinkClick r:id="rId2"/>
              </a:rPr>
              <a:t>pb_ds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6D08-884D-42AF-8031-0825C134D983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</a:t>
            </a:r>
            <a:r>
              <a:rPr lang="zh-CN" altLang="en-US" dirty="0"/>
              <a:t>区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54-CD26-4EE6-9D84-DCE8A236D3D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hlinkClick r:id="rId2"/>
              </a:rPr>
              <a:t>Strict </a:t>
            </a:r>
            <a:r>
              <a:rPr lang="en-US" altLang="zh-CN" b="1" dirty="0">
                <a:hlinkClick r:id="rId2"/>
              </a:rPr>
              <a:t>weak </a:t>
            </a:r>
            <a:r>
              <a:rPr lang="en-US" altLang="zh-CN" b="1" dirty="0" smtClean="0">
                <a:hlinkClick r:id="rId2"/>
              </a:rPr>
              <a:t>orderings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 smtClean="0">
                <a:hlinkClick r:id="rId3"/>
              </a:rPr>
              <a:t>cplusplus</a:t>
            </a:r>
            <a:r>
              <a:rPr lang="en-US" altLang="zh-CN" b="1">
                <a:hlinkClick r:id="rId3"/>
              </a:rPr>
              <a:t> </a:t>
            </a:r>
            <a:r>
              <a:rPr lang="en-US" altLang="zh-CN" b="1" smtClean="0">
                <a:hlinkClick r:id="rId3"/>
              </a:rPr>
              <a:t>reference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hlinkClick r:id="rId4"/>
              </a:rPr>
              <a:t>pb_ds</a:t>
            </a: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6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比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多了三个关于文件操作的成员函数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可以用来作为快读的底层容器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不行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若未打开文件则不能执行任何读写操作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11FA-69C1-4268-82C4-B4BB5F7ECA8E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了三个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iostream</a:t>
            </a:r>
            <a:r>
              <a:rPr lang="zh-CN" altLang="en-US" dirty="0" smtClean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cin</a:t>
            </a:r>
            <a:r>
              <a:rPr lang="en-US" altLang="zh-CN" dirty="0" smtClean="0"/>
              <a:t>.(</a:t>
            </a:r>
            <a:r>
              <a:rPr lang="zh-CN" altLang="en-US" dirty="0" smtClean="0"/>
              <a:t>相信大家都听说过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可以链接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的指针来创建对象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Chinese_zjc_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40D0-FF9C-43F0-A3B3-343431E9D6E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0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operator&gt;&gt;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链接的</a:t>
            </a:r>
            <a:r>
              <a:rPr lang="en-US" altLang="zh-CN" dirty="0" err="1" smtClean="0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中读取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get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zh-CN" altLang="en-US" dirty="0" smtClean="0"/>
              <a:t>都可以读取</a:t>
            </a:r>
            <a:r>
              <a:rPr lang="zh-CN" altLang="en-US" dirty="0"/>
              <a:t>字符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默认读到</a:t>
            </a:r>
            <a:r>
              <a:rPr lang="en-US" altLang="zh-CN" dirty="0" smtClean="0"/>
              <a:t>‘\n’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当然也可以自定义休止符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设置读取长度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可以自行尝试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zh-CN" altLang="en-US" dirty="0" smtClean="0"/>
              <a:t>还可以读取单个字符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delim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EOF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丢弃后面的字符直至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个或丢弃了一个</a:t>
            </a:r>
            <a:r>
              <a:rPr lang="en-US" altLang="zh-CN" dirty="0" err="1" smtClean="0">
                <a:solidFill>
                  <a:srgbClr val="9CDCFE"/>
                </a:solidFill>
              </a:rPr>
              <a:t>delim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33-6240-4FE2-970C-C0EC3B7383A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返回下一个字符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从文件中复制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不加</a:t>
            </a:r>
            <a:r>
              <a:rPr lang="en-US" altLang="zh-CN" dirty="0">
                <a:solidFill>
                  <a:srgbClr val="CE9178"/>
                </a:solidFill>
              </a:rPr>
              <a:t>'\0</a:t>
            </a:r>
            <a:r>
              <a:rPr lang="en-US" altLang="zh-CN" dirty="0" smtClean="0">
                <a:solidFill>
                  <a:srgbClr val="CE9178"/>
                </a:solidFill>
              </a:rPr>
              <a:t>'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从缓存区中复制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加</a:t>
            </a:r>
            <a:r>
              <a:rPr lang="en-US" altLang="zh-CN" dirty="0" smtClean="0">
                <a:solidFill>
                  <a:srgbClr val="CE9178"/>
                </a:solidFill>
              </a:rPr>
              <a:t>'\0'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返回复制字符数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 smtClean="0"/>
                  <a:t>年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>
                    <a:hlinkClick r:id="rId2"/>
                  </a:rPr>
                  <a:t>[</a:t>
                </a:r>
                <a:r>
                  <a:rPr lang="en-US" altLang="zh-CN" dirty="0">
                    <a:hlinkClick r:id="rId2"/>
                  </a:rPr>
                  <a:t>CSP-S2020] </a:t>
                </a:r>
                <a:r>
                  <a:rPr lang="zh-CN" altLang="en-US" dirty="0">
                    <a:hlinkClick r:id="rId2"/>
                  </a:rPr>
                  <a:t>贪吃</a:t>
                </a:r>
                <a:r>
                  <a:rPr lang="zh-CN" altLang="en-US" dirty="0" smtClean="0">
                    <a:hlinkClick r:id="rId2"/>
                  </a:rPr>
                  <a:t>蛇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里忘记了</a:t>
                </a:r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的用法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 smtClean="0"/>
                  <a:t>呢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70→0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𝐼𝑆𝐼𝐽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2021 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他因此没能捧杯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Chinese_zjc_</a:t>
                </a:r>
                <a:r>
                  <a:rPr lang="zh-CN" altLang="en-US" dirty="0" smtClean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 smtClean="0"/>
                  <a:t>重蹈覆辙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将指针后退一格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返回上次非格式化读入函数读取的字符数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非格式化读入函数包括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/>
              <a:t>.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zh-CN" altLang="en-US" dirty="0" smtClean="0"/>
              <a:t>并不读入任何字符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因此调用它们后使用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zh-CN" altLang="en-US" dirty="0" smtClean="0"/>
              <a:t>必定返回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1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tellg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的指针为</a:t>
            </a:r>
            <a:r>
              <a:rPr lang="en-US" altLang="zh-CN" dirty="0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way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将缓存</a:t>
            </a:r>
            <a:r>
              <a:rPr lang="zh-CN" altLang="en-US" dirty="0" smtClean="0"/>
              <a:t>区与读入流同步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ostream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其派生了三个类</a:t>
            </a:r>
            <a:r>
              <a:rPr lang="en-US" altLang="zh-CN" dirty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在头文件</a:t>
            </a:r>
            <a:r>
              <a:rPr lang="en-US" altLang="zh-CN" dirty="0" err="1">
                <a:solidFill>
                  <a:srgbClr val="CE9178"/>
                </a:solidFill>
              </a:rPr>
              <a:t>iostream</a:t>
            </a:r>
            <a:r>
              <a:rPr lang="zh-CN" altLang="en-US" dirty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cout</a:t>
            </a:r>
            <a:r>
              <a:rPr lang="en-US" altLang="zh-CN" dirty="0" smtClean="0"/>
              <a:t>.(</a:t>
            </a:r>
            <a:r>
              <a:rPr lang="zh-CN" altLang="en-US" dirty="0"/>
              <a:t>相信大家都听说过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可以链接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8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operator&lt;&lt;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输出到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链接的</a:t>
            </a:r>
            <a:r>
              <a:rPr lang="en-US" altLang="zh-CN" dirty="0" err="1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put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输出一个字符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write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即使遇到</a:t>
            </a:r>
            <a:r>
              <a:rPr lang="en-US" altLang="zh-CN" dirty="0" smtClean="0"/>
              <a:t>'\0'</a:t>
            </a:r>
            <a:r>
              <a:rPr lang="zh-CN" altLang="en-US" dirty="0" smtClean="0"/>
              <a:t>亦不会停止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streampos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tellp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pos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的指针为</a:t>
            </a:r>
            <a:r>
              <a:rPr lang="en-US" altLang="zh-CN" dirty="0">
                <a:solidFill>
                  <a:srgbClr val="9CDCFE"/>
                </a:solidFill>
              </a:rPr>
              <a:t>pos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flush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将输出流</a:t>
            </a:r>
            <a:r>
              <a:rPr lang="zh-CN" altLang="en-US" dirty="0"/>
              <a:t>与</a:t>
            </a:r>
            <a:r>
              <a:rPr lang="zh-CN" altLang="en-US" dirty="0" smtClean="0"/>
              <a:t>缓存</a:t>
            </a:r>
            <a:r>
              <a:rPr lang="zh-CN" altLang="en-US" dirty="0"/>
              <a:t>区</a:t>
            </a:r>
            <a:r>
              <a:rPr lang="zh-CN" altLang="en-US" dirty="0" smtClean="0"/>
              <a:t>同步</a:t>
            </a:r>
            <a:r>
              <a:rPr lang="en-US" altLang="zh-CN" dirty="0"/>
              <a:t>,</a:t>
            </a:r>
            <a:r>
              <a:rPr lang="zh-CN" altLang="en-US" dirty="0"/>
              <a:t>若成功返回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因此可以可以把它当两个的融合体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了两个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前置知识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输入输出流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容器</a:t>
            </a:r>
            <a:endParaRPr lang="en-US" altLang="zh-CN" sz="4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函数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6" action="ppaction://hlinksldjump"/>
              </a:rPr>
              <a:t>异常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>
                <a:hlinkClick r:id="rId7" action="ppaction://hlinksldjump"/>
              </a:rPr>
              <a:t>作业</a:t>
            </a:r>
            <a:endParaRPr lang="en-US" altLang="zh-CN" sz="4000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0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 </a:t>
            </a:r>
            <a:r>
              <a:rPr lang="en-US" altLang="zh-CN" dirty="0" smtClean="0">
                <a:solidFill>
                  <a:srgbClr val="DCDCAA"/>
                </a:solidFill>
              </a:rPr>
              <a:t>|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>
                <a:solidFill>
                  <a:srgbClr val="CE9178"/>
                </a:solidFill>
              </a:rPr>
              <a:t>s</a:t>
            </a:r>
            <a:r>
              <a:rPr lang="en-US" altLang="zh-CN" dirty="0" err="1" smtClean="0">
                <a:solidFill>
                  <a:srgbClr val="CE9178"/>
                </a:solidFill>
              </a:rPr>
              <a:t>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5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操纵符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操纵</a:t>
            </a:r>
            <a:r>
              <a:rPr lang="zh-CN" altLang="en-US" dirty="0" smtClean="0"/>
              <a:t>符可以修改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的读入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灵活运用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可以使代码更加精简易懂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当然</a:t>
            </a:r>
            <a:r>
              <a:rPr lang="en-US" altLang="zh-CN" dirty="0" smtClean="0"/>
              <a:t>,stream</a:t>
            </a:r>
            <a:r>
              <a:rPr lang="zh-CN" altLang="en-US" dirty="0" smtClean="0"/>
              <a:t>操纵符中的种类非常多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想要全部记住不是那么容易的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因此一般只需要记住常用的几个即可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0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03079"/>
              </p:ext>
            </p:extLst>
          </p:nvPr>
        </p:nvGraphicFramePr>
        <p:xfrm>
          <a:off x="1017249" y="1657746"/>
          <a:ext cx="71095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28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641163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078518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45492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boolalpha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处理方式更改为字符串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noboolalpha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处理方式更改为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和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对整型值输出进制前缀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整型值不输出进制前缀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showpoint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对浮点数总是输出小数点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noshowpoint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仅在浮点数包含小数部分时输出小数点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showpos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对非负数输出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'+',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注意有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"+0"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noshowpos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不对非负数输出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'+'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0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uppercase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数值输出中有字母时输出大写字母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92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nouppercase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数值输出中有字母时输出小写字母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282790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62094"/>
              </p:ext>
            </p:extLst>
          </p:nvPr>
        </p:nvGraphicFramePr>
        <p:xfrm>
          <a:off x="378449" y="1573450"/>
          <a:ext cx="8387101" cy="416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981155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946968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93485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dec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hex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oct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left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在左侧填充填充字符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right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在右侧填充填充字符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internal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输出整数时若未满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在符号与数值之</a:t>
                      </a:r>
                      <a:endParaRPr lang="en-US" altLang="zh-CN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间填充填充字符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fixed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浮点数输出更改为定点十进制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secientific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浮点数输出更改为科学计数法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0493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98278"/>
              </p:ext>
            </p:extLst>
          </p:nvPr>
        </p:nvGraphicFramePr>
        <p:xfrm>
          <a:off x="403661" y="1592145"/>
          <a:ext cx="8336677" cy="413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981155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93485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unitbuf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每次输出后强制刷新缓存区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nounitbuf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恢复正常的缓存区刷新方式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skipws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输入时跳过不可见字符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 ','\n','\t')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noskipws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输入时不跳过不可见字符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flush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ends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输出空字符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'\0',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并刷新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endl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输出换行符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'\n',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并刷新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iomanip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70282"/>
              </p:ext>
            </p:extLst>
          </p:nvPr>
        </p:nvGraphicFramePr>
        <p:xfrm>
          <a:off x="403661" y="1592145"/>
          <a:ext cx="8390214" cy="414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471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5426239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768504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59212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setiosflags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设置操纵符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可以用或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('|')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以设置多个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resetiosflags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重置操纵符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可以用或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('|')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以重置多个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设置进制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仅支持八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十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十六进制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否则恢复十进制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setfill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setprecision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设置定点输出浮点数中保留小数位数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setw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设置下一次输出时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大小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迭代器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区间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E78-CE53-403C-82BE-8FAAB2DDE863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容器是可以用来存储数据的模板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STL</a:t>
            </a:r>
            <a:r>
              <a:rPr lang="zh-CN" altLang="en-US" dirty="0" smtClean="0"/>
              <a:t>中实现了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还有几个简单的容器会在其它中讲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容器主要分为两大类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顺序容器和关联容器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顺序容器与元素本身无关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即容器不会自行更改其相对位置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关联容器会将元素进行排序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使其有序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因此不能指定插入位置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4072-5BCF-42E2-900A-B5470FA013D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99" y="16288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2" action="ppaction://hlinksldjump"/>
              </a:rPr>
              <a:t>vector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3" action="ppaction://hlinksldjump"/>
              </a:rPr>
              <a:t>deque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4" action="ppaction://hlinksldjump"/>
              </a:rPr>
              <a:t>list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5" action="ppaction://hlinksldjump"/>
              </a:rPr>
              <a:t>stack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6" action="ppaction://hlinksldjump"/>
              </a:rPr>
              <a:t>queue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7" action="ppaction://hlinksldjump"/>
              </a:rPr>
              <a:t>priority_queue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54099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8" action="ppaction://hlinksldjump"/>
              </a:rPr>
              <a:t>string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9" action="ppaction://hlinksldjump"/>
              </a:rPr>
              <a:t>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0" action="ppaction://hlinksldjump"/>
              </a:rPr>
              <a:t>multimap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1" action="ppaction://hlinksldjump"/>
              </a:rPr>
              <a:t>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2" action="ppaction://hlinksldjump"/>
              </a:rPr>
              <a:t>multiset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3" action="ppaction://hlinksldjump"/>
              </a:rPr>
              <a:t>bitset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E37-4E51-41BF-AB4C-D7CAF32CC0E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endParaRPr lang="zh-CN" altLang="en-US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相比数组而言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有更多的功能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A68C-7AF6-42BC-BB1D-93E30E22FF6D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reserve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的内存分配设置为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个元素的大小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.(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并不改变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本身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E9D9-8C5A-4B0B-AA67-C066DF3B400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B14-3F7C-4A04-B8AD-12D2894DA94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BA3-EED3-4B68-9DE2-1F8B597457C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1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DCD9-A491-4E3A-9C0B-1F958AC8DBD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E3F-D445-442B-9C0D-EF169A02898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575A-DDFB-43B9-B2CC-9058353C5B3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0B03-2CDF-416E-A143-3FB8C32DB87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(iterator)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又称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光标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(cursor)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程序设计的软件设计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(container,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链表或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遍访的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人员无需关心容器对象的内存分配的实现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细节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指针也是一种迭代器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4E0-D627-4D76-9DF4-1D82D9ED1D7B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6CD7-921B-4617-979E-B1621EE78D3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6B5-4A59-44A2-8ECF-2916BA8D357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222-A13E-4A67-A2BE-6B03BBD29B2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4427"/>
              </p:ext>
            </p:extLst>
          </p:nvPr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34856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3542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rgbClr val="B5CEA8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65A-8FCC-4B57-93C5-2F02B7C822C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85F-C835-4150-BF63-A3D4CA87EF0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3A1-2DE0-412F-B318-CF3983483CD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9009"/>
              </p:ext>
            </p:extLst>
          </p:nvPr>
        </p:nvGraphicFramePr>
        <p:xfrm>
          <a:off x="1558014" y="3212975"/>
          <a:ext cx="6619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25952" y="4077072"/>
            <a:ext cx="1306488" cy="1285111"/>
            <a:chOff x="7225952" y="4077072"/>
            <a:chExt cx="1306488" cy="1285111"/>
          </a:xfrm>
        </p:grpSpPr>
        <p:grpSp>
          <p:nvGrpSpPr>
            <p:cNvPr id="4" name="组合 3"/>
            <p:cNvGrpSpPr/>
            <p:nvPr/>
          </p:nvGrpSpPr>
          <p:grpSpPr>
            <a:xfrm>
              <a:off x="7225952" y="4077072"/>
              <a:ext cx="1306488" cy="1047488"/>
              <a:chOff x="7272300" y="4077072"/>
              <a:chExt cx="1306488" cy="1047488"/>
            </a:xfrm>
          </p:grpSpPr>
          <p:sp>
            <p:nvSpPr>
              <p:cNvPr id="6" name="上箭头 5"/>
              <p:cNvSpPr/>
              <p:nvPr/>
            </p:nvSpPr>
            <p:spPr>
              <a:xfrm>
                <a:off x="7776356" y="4077072"/>
                <a:ext cx="298376" cy="64807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72300" y="4847561"/>
                <a:ext cx="130648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9CDCF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position</a:t>
                </a:r>
                <a:endParaRPr lang="zh-CN" altLang="en-US" sz="1200" dirty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225952" y="5085184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FF8-63AB-4AA4-AA04-49B995E3B78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3478"/>
              </p:ext>
            </p:extLst>
          </p:nvPr>
        </p:nvGraphicFramePr>
        <p:xfrm>
          <a:off x="1558014" y="3212975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077072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077072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602-0A26-4640-8050-05CE0BA15F5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4888"/>
              </p:ext>
            </p:extLst>
          </p:nvPr>
        </p:nvGraphicFramePr>
        <p:xfrm>
          <a:off x="1558014" y="3821671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95-1031-4879-A8D8-DC03FDA5E30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98966"/>
              </p:ext>
            </p:extLst>
          </p:nvPr>
        </p:nvGraphicFramePr>
        <p:xfrm>
          <a:off x="1558014" y="3821671"/>
          <a:ext cx="6110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40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3504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92F-BDFB-4899-8484-B7C0758A3AA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559105"/>
              </p:ext>
            </p:extLst>
          </p:nvPr>
        </p:nvGraphicFramePr>
        <p:xfrm>
          <a:off x="457200" y="1143000"/>
          <a:ext cx="8229599" cy="521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758">
                  <a:extLst>
                    <a:ext uri="{9D8B030D-6E8A-4147-A177-3AD203B41FA5}">
                      <a16:colId xmlns:a16="http://schemas.microsoft.com/office/drawing/2014/main" val="2820087298"/>
                    </a:ext>
                  </a:extLst>
                </a:gridCol>
                <a:gridCol w="1304758">
                  <a:extLst>
                    <a:ext uri="{9D8B030D-6E8A-4147-A177-3AD203B41FA5}">
                      <a16:colId xmlns:a16="http://schemas.microsoft.com/office/drawing/2014/main" val="2324418837"/>
                    </a:ext>
                  </a:extLst>
                </a:gridCol>
                <a:gridCol w="976753">
                  <a:extLst>
                    <a:ext uri="{9D8B030D-6E8A-4147-A177-3AD203B41FA5}">
                      <a16:colId xmlns:a16="http://schemas.microsoft.com/office/drawing/2014/main" val="2722132041"/>
                    </a:ext>
                  </a:extLst>
                </a:gridCol>
                <a:gridCol w="976753">
                  <a:extLst>
                    <a:ext uri="{9D8B030D-6E8A-4147-A177-3AD203B41FA5}">
                      <a16:colId xmlns:a16="http://schemas.microsoft.com/office/drawing/2014/main" val="317029777"/>
                    </a:ext>
                  </a:extLst>
                </a:gridCol>
                <a:gridCol w="2053723">
                  <a:extLst>
                    <a:ext uri="{9D8B030D-6E8A-4147-A177-3AD203B41FA5}">
                      <a16:colId xmlns:a16="http://schemas.microsoft.com/office/drawing/2014/main" val="4032984719"/>
                    </a:ext>
                  </a:extLst>
                </a:gridCol>
                <a:gridCol w="1612854">
                  <a:extLst>
                    <a:ext uri="{9D8B030D-6E8A-4147-A177-3AD203B41FA5}">
                      <a16:colId xmlns:a16="http://schemas.microsoft.com/office/drawing/2014/main" val="450250305"/>
                    </a:ext>
                  </a:extLst>
                </a:gridCol>
              </a:tblGrid>
              <a:tr h="48741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类别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属性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有效表达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0456"/>
                  </a:ext>
                </a:extLst>
              </a:tr>
              <a:tr h="48741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全部类别 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Iterators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可自增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17696"/>
                  </a:ext>
                </a:extLst>
              </a:tr>
              <a:tr h="358551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随机访问迭代器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Random Access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双向迭代器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Bidirectional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单向迭代器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Forward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Input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支持等于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不等于比较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!=b;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1214"/>
                  </a:ext>
                </a:extLst>
              </a:tr>
              <a:tr h="358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可解除引用为右值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-&gt;m;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5625"/>
                  </a:ext>
                </a:extLst>
              </a:tr>
              <a:tr h="5969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Output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可解除引用为左值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仅可修改迭代器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a=t;*a++=t;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55648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可多次自增和引用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{b=a;*a++;*b;}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2030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可自减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--;*a--;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83437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支持加减算术运算符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a+n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n+a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a-n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a-b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00522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支持不等号比较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a&lt;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&lt;=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&gt;=b;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063306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支持加减复合赋值运算符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-=n;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43572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支持偏移量解除引用运算符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a[n]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283069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C3DE-6AE5-4095-AB7E-992A4F25536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1400"/>
              </p:ext>
            </p:extLst>
          </p:nvPr>
        </p:nvGraphicFramePr>
        <p:xfrm>
          <a:off x="1558015" y="3821671"/>
          <a:ext cx="733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43619610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2393486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13676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56376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7280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59832" y="4685768"/>
            <a:ext cx="1306488" cy="1047488"/>
            <a:chOff x="7272300" y="4077072"/>
            <a:chExt cx="1306488" cy="1047488"/>
          </a:xfrm>
        </p:grpSpPr>
        <p:sp>
          <p:nvSpPr>
            <p:cNvPr id="21" name="上箭头 20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6CB4-8079-4690-BC34-899DDA2B967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但是总体常数更大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CAA9-15DA-471C-9A72-AE2536CD74A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28F4-C8EC-412F-B28E-CA916447A70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空返回与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5302-49EA-4CBF-9361-91739E8FB02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push_front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eque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14A7-69F4-438D-90BB-C3989424DB9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1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F93-FE27-4EDA-AAC0-50995C66E5B5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C3F-F610-4438-8CDE-BB9405D3C66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FC28-DD77-49E9-BE37-DA069497AEC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94DD-02CE-4957-8BF9-C5BDC91033B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6A8-B61C-489E-854C-E01C707C153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区间一般分为四种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左闭右开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左开右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开区间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STL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所有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的区间都是左闭右开的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F586-C25A-4B24-86B3-DF814C9DE7F5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213-7871-41A5-B34C-2DD72E587210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88D7-1B96-4BBB-89A0-296C872BBB6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相比而言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常数更为优秀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当程序员不需要频繁地对双端进行操作时可以使用它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虽然使用起来相像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但是它们内部实现是完全不同的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占用的内存是绝对连续的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不一定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稍慢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FE49-ED27-475A-97D9-754B2963D6E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为双向迭代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能高效插入删除单个元素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B6F-77E1-491C-8E50-BC8E8073BC59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翻转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E93F-2337-4FE7-AD26-9D342BFA0783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644-18DF-4B01-A32E-93E58106E56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list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8E-7713-4121-9CBA-785E7A87BB8A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排序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unique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重复出现的元素修改为一个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merge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若两者有序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则结果依然有序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将值为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remove_if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Predicate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将满足函数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7F5B-58FC-411C-BB23-5080102DB816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按顺序移动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E60-83AB-45ED-9E85-411145A06E78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4ADC-0C62-4184-9C5B-FAE4605B5BFF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想必大家都会使用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>
                <a:solidFill>
                  <a:srgbClr val="DCDCAA"/>
                </a:solidFill>
              </a:rPr>
              <a:t>scanf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printf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中加入了输入输出流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从此程序员不需要再担忧输出类型上的问题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篇幅原因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不细讲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</a:t>
            </a:r>
            <a:r>
              <a:rPr lang="zh-CN" altLang="en-US" b="1" dirty="0" smtClean="0"/>
              <a:t>简单</a:t>
            </a:r>
            <a:r>
              <a:rPr lang="zh-CN" altLang="en-US" dirty="0" smtClean="0"/>
              <a:t>描述其用法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CBC8-FF29-42C1-9793-4FBC55E57043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345B-93D5-40AD-86C1-4E79F4C5FB92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E077-4939-4C5A-969F-55F9D8CC487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F82-4446-4352-9248-5304AA181AE1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F8E-D659-4A4E-82C9-88C82641FD0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C46-53D4-46B6-B1B2-6400F33A02F3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DCEB-802D-4B53-990F-64EA98D2004D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的在中间插入删除的速度明显高于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可以快速访问任意元素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需要线性时间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的迭代器的特殊性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并不能使用部分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可以使用的函数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F04-98AA-4D61-87F3-133D287E6C2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ACCF-9685-4794-8082-04418775CD07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0B9-12AE-4D25-A3C7-9F724F675D7C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8D9-F8CB-444C-9365-E70D32B58894}" type="datetime1">
              <a:rPr lang="zh-CN" altLang="en-US" smtClean="0"/>
              <a:t>2021/2/5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21539</TotalTime>
  <Words>14198</Words>
  <Application>Microsoft Office PowerPoint</Application>
  <PresentationFormat>全屏显示(4:3)</PresentationFormat>
  <Paragraphs>2327</Paragraphs>
  <Slides>250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0" baseType="lpstr">
      <vt:lpstr>Adobe 仿宋 Std R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STL</vt:lpstr>
      <vt:lpstr>写在前面</vt:lpstr>
      <vt:lpstr>学STL的必要性</vt:lpstr>
      <vt:lpstr>目录</vt:lpstr>
      <vt:lpstr>前置知识</vt:lpstr>
      <vt:lpstr>迭代器</vt:lpstr>
      <vt:lpstr>迭代器</vt:lpstr>
      <vt:lpstr>区间</vt:lpstr>
      <vt:lpstr>输入输出流</vt:lpstr>
      <vt:lpstr>输入输出流</vt:lpstr>
      <vt:lpstr>ios_base::sync_with_stdio()</vt:lpstr>
      <vt:lpstr>ios_base::openmode</vt:lpstr>
      <vt:lpstr>ios_base::seekdir</vt:lpstr>
      <vt:lpstr>streambuf</vt:lpstr>
      <vt:lpstr>filebuf</vt:lpstr>
      <vt:lpstr>filebuf的成员函数</vt:lpstr>
      <vt:lpstr>filebuf继承的成员函数</vt:lpstr>
      <vt:lpstr>filebuf继承的成员函数</vt:lpstr>
      <vt:lpstr>filebuf继承的成员函数</vt:lpstr>
      <vt:lpstr>filebuf继承的成员函数</vt:lpstr>
      <vt:lpstr>stringbuf</vt:lpstr>
      <vt:lpstr>stringbuf继承的成员函数</vt:lpstr>
      <vt:lpstr>stringbuf继承的成员函数</vt:lpstr>
      <vt:lpstr>stringbuf继承的成员函数</vt:lpstr>
      <vt:lpstr>stringbuf继承的成员函数</vt:lpstr>
      <vt:lpstr>filebuf与stringbuf的区别</vt:lpstr>
      <vt:lpstr>istream</vt:lpstr>
      <vt:lpstr>istream的成员函数</vt:lpstr>
      <vt:lpstr>istream的成员函数</vt:lpstr>
      <vt:lpstr>istream的成员函数</vt:lpstr>
      <vt:lpstr>istream的成员函数</vt:lpstr>
      <vt:lpstr>ostream</vt:lpstr>
      <vt:lpstr>ostream的成员函数</vt:lpstr>
      <vt:lpstr>ostream的成员函数</vt:lpstr>
      <vt:lpstr>iostream</vt:lpstr>
      <vt:lpstr>ifstream</vt:lpstr>
      <vt:lpstr>ifstream的成员函数</vt:lpstr>
      <vt:lpstr>ofstream</vt:lpstr>
      <vt:lpstr>ofstream的成员函数</vt:lpstr>
      <vt:lpstr>fstream</vt:lpstr>
      <vt:lpstr>fstream的成员函数</vt:lpstr>
      <vt:lpstr>istringstream</vt:lpstr>
      <vt:lpstr>ostringstream</vt:lpstr>
      <vt:lpstr>stringstream</vt:lpstr>
      <vt:lpstr>stream操纵符</vt:lpstr>
      <vt:lpstr>stream操纵符</vt:lpstr>
      <vt:lpstr>stream操纵符</vt:lpstr>
      <vt:lpstr>stream操纵符</vt:lpstr>
      <vt:lpstr>stream操纵符----iomanip扩展</vt:lpstr>
      <vt:lpstr>容器</vt:lpstr>
      <vt:lpstr>容器</vt:lpstr>
      <vt:lpstr>vector</vt:lpstr>
      <vt:lpstr>vector的成员函数</vt:lpstr>
      <vt:lpstr>vector的成员函数</vt:lpstr>
      <vt:lpstr>vector的成员函数</vt:lpstr>
      <vt:lpstr>vector的成员函数</vt:lpstr>
      <vt:lpstr>vector的成员函数</vt:lpstr>
      <vt:lpstr>vector的成员类型</vt:lpstr>
      <vt:lpstr>vector::iterator</vt:lpstr>
      <vt:lpstr>vector::reverse_iterator</vt:lpstr>
      <vt:lpstr>vector::const_iterator</vt:lpstr>
      <vt:lpstr>vector::const_reverse_iterator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deque</vt:lpstr>
      <vt:lpstr>deque的成员函数</vt:lpstr>
      <vt:lpstr>deque的成员函数</vt:lpstr>
      <vt:lpstr>deque的成员函数</vt:lpstr>
      <vt:lpstr>deque的成员函数</vt:lpstr>
      <vt:lpstr>deque的成员函数</vt:lpstr>
      <vt:lpstr>deque的成员类型</vt:lpstr>
      <vt:lpstr>deque::iterator</vt:lpstr>
      <vt:lpstr>deque::reverse_iterator</vt:lpstr>
      <vt:lpstr>deque::const_iterator</vt:lpstr>
      <vt:lpstr>deque::const_reverse_iterator</vt:lpstr>
      <vt:lpstr>vector与deque的主要区别</vt:lpstr>
      <vt:lpstr>list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list的成员类型</vt:lpstr>
      <vt:lpstr>list::iterator</vt:lpstr>
      <vt:lpstr>list::reverse_iterator</vt:lpstr>
      <vt:lpstr>list::const_iterator</vt:lpstr>
      <vt:lpstr>list::const_reverse_iterator</vt:lpstr>
      <vt:lpstr>list与deque的主要区别</vt:lpstr>
      <vt:lpstr>stack</vt:lpstr>
      <vt:lpstr>stack的成员函数</vt:lpstr>
      <vt:lpstr>queue</vt:lpstr>
      <vt:lpstr>queue的成员函数</vt:lpstr>
      <vt:lpstr>priority_queue</vt:lpstr>
      <vt:lpstr>priority_queue的成员函数</vt:lpstr>
      <vt:lpstr>stack,queue与 priority_queue的主要区别</vt:lpstr>
      <vt:lpstr>string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string的成员类型</vt:lpstr>
      <vt:lpstr>string的成员常量</vt:lpstr>
      <vt:lpstr>map</vt:lpstr>
      <vt:lpstr>map的成员函数</vt:lpstr>
      <vt:lpstr>map的成员函数</vt:lpstr>
      <vt:lpstr>map的成员函数</vt:lpstr>
      <vt:lpstr>map的成员函数</vt:lpstr>
      <vt:lpstr>map的成员函数</vt:lpstr>
      <vt:lpstr>map的成员函数</vt:lpstr>
      <vt:lpstr>map的成员类型</vt:lpstr>
      <vt:lpstr>map::iterator</vt:lpstr>
      <vt:lpstr>map::reverse_iterator</vt:lpstr>
      <vt:lpstr>map::const_iterator</vt:lpstr>
      <vt:lpstr>map::const_reverse_iterator</vt:lpstr>
      <vt:lpstr>multimap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multimap的成员类型</vt:lpstr>
      <vt:lpstr>multimap::iterator</vt:lpstr>
      <vt:lpstr>multimap::reverse_iterator</vt:lpstr>
      <vt:lpstr>multimap::const_iterator</vt:lpstr>
      <vt:lpstr>multimap::const_reverse_iterator</vt:lpstr>
      <vt:lpstr>set</vt:lpstr>
      <vt:lpstr>set的成员函数</vt:lpstr>
      <vt:lpstr>set的成员函数</vt:lpstr>
      <vt:lpstr>set的成员函数</vt:lpstr>
      <vt:lpstr>set的成员函数</vt:lpstr>
      <vt:lpstr>set的成员函数</vt:lpstr>
      <vt:lpstr>set的成员函数</vt:lpstr>
      <vt:lpstr>set的成员类型</vt:lpstr>
      <vt:lpstr>set::iterator</vt:lpstr>
      <vt:lpstr>set::reverse_iterator</vt:lpstr>
      <vt:lpstr>set::const_iterator</vt:lpstr>
      <vt:lpstr>set::const_reverse_iterator</vt:lpstr>
      <vt:lpstr>multiset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multiset的成员类型</vt:lpstr>
      <vt:lpstr>multiset::iterator</vt:lpstr>
      <vt:lpstr>multiset::reverse_iterator</vt:lpstr>
      <vt:lpstr>multiset::const_iterator</vt:lpstr>
      <vt:lpstr>multiset::const_reverse_iterator</vt:lpstr>
      <vt:lpstr>(multi)map与(multi)set的主要区别</vt:lpstr>
      <vt:lpstr>bitset</vt:lpstr>
      <vt:lpstr>bitset的成员函数</vt:lpstr>
      <vt:lpstr>bitset的成员函数</vt:lpstr>
      <vt:lpstr>bitset的成员函数</vt:lpstr>
      <vt:lpstr>函数</vt:lpstr>
      <vt:lpstr>for_each</vt:lpstr>
      <vt:lpstr>find</vt:lpstr>
      <vt:lpstr>find_if</vt:lpstr>
      <vt:lpstr>find_end</vt:lpstr>
      <vt:lpstr>find_end</vt:lpstr>
      <vt:lpstr>find_first_of</vt:lpstr>
      <vt:lpstr>find_first_of</vt:lpstr>
      <vt:lpstr>adjacent_find</vt:lpstr>
      <vt:lpstr>adjacent_find</vt:lpstr>
      <vt:lpstr>count</vt:lpstr>
      <vt:lpstr>count_if</vt:lpstr>
      <vt:lpstr>mismatch</vt:lpstr>
      <vt:lpstr>mismatch</vt:lpstr>
      <vt:lpstr>equal</vt:lpstr>
      <vt:lpstr>equal</vt:lpstr>
      <vt:lpstr>search</vt:lpstr>
      <vt:lpstr>search</vt:lpstr>
      <vt:lpstr>search_n</vt:lpstr>
      <vt:lpstr>search_n</vt:lpstr>
      <vt:lpstr>copy</vt:lpstr>
      <vt:lpstr>copy_backward</vt:lpstr>
      <vt:lpstr>swap</vt:lpstr>
      <vt:lpstr>swap_ranges</vt:lpstr>
      <vt:lpstr>iter_swap</vt:lpstr>
      <vt:lpstr>transform</vt:lpstr>
      <vt:lpstr>transform</vt:lpstr>
      <vt:lpstr>replace</vt:lpstr>
      <vt:lpstr>replace_if</vt:lpstr>
      <vt:lpstr>replace_copy</vt:lpstr>
      <vt:lpstr>replace_copy_if</vt:lpstr>
      <vt:lpstr>fill</vt:lpstr>
      <vt:lpstr>fill_n</vt:lpstr>
      <vt:lpstr>generate</vt:lpstr>
      <vt:lpstr>generate_n</vt:lpstr>
      <vt:lpstr>remove</vt:lpstr>
      <vt:lpstr>remove_if</vt:lpstr>
      <vt:lpstr>remove_copy</vt:lpstr>
      <vt:lpstr>remove_copy_if</vt:lpstr>
      <vt:lpstr>unique</vt:lpstr>
      <vt:lpstr>unique</vt:lpstr>
      <vt:lpstr>unique_copy</vt:lpstr>
      <vt:lpstr>unique_copy</vt:lpstr>
      <vt:lpstr>reverse</vt:lpstr>
      <vt:lpstr>reverse_copy</vt:lpstr>
      <vt:lpstr>rotate</vt:lpstr>
      <vt:lpstr>rotate_copy</vt:lpstr>
      <vt:lpstr>random_shuffle</vt:lpstr>
      <vt:lpstr>random_shuffle</vt:lpstr>
      <vt:lpstr>partition</vt:lpstr>
      <vt:lpstr>stable_partition</vt:lpstr>
      <vt:lpstr>strict weak ordering</vt:lpstr>
      <vt:lpstr>严格弱序</vt:lpstr>
      <vt:lpstr>sort</vt:lpstr>
      <vt:lpstr>sort</vt:lpstr>
      <vt:lpstr>stable_sort</vt:lpstr>
      <vt:lpstr>stable_sort</vt:lpstr>
      <vt:lpstr>partial_sort</vt:lpstr>
      <vt:lpstr>partial_sort</vt:lpstr>
      <vt:lpstr>partial_sort_copy</vt:lpstr>
      <vt:lpstr>partial_sort_copy</vt:lpstr>
      <vt:lpstr>nth_element</vt:lpstr>
      <vt:lpstr>nth_element</vt:lpstr>
      <vt:lpstr>lower_bound</vt:lpstr>
      <vt:lpstr>lower_bound</vt:lpstr>
      <vt:lpstr>upper_bound</vt:lpstr>
      <vt:lpstr>upper_bound</vt:lpstr>
      <vt:lpstr>equal_range</vt:lpstr>
      <vt:lpstr>equal_range</vt:lpstr>
      <vt:lpstr>binary_search</vt:lpstr>
      <vt:lpstr>binary_search</vt:lpstr>
      <vt:lpstr>make_heap</vt:lpstr>
      <vt:lpstr>pop_heap</vt:lpstr>
      <vt:lpstr>push_heap</vt:lpstr>
      <vt:lpstr>sort_heap</vt:lpstr>
      <vt:lpstr>集合操作</vt:lpstr>
      <vt:lpstr>排列操作</vt:lpstr>
      <vt:lpstr>最值函数</vt:lpstr>
      <vt:lpstr>异常</vt:lpstr>
      <vt:lpstr>作业</vt:lpstr>
      <vt:lpstr>写在末尾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1306</cp:revision>
  <dcterms:created xsi:type="dcterms:W3CDTF">2020-12-17T05:38:01Z</dcterms:created>
  <dcterms:modified xsi:type="dcterms:W3CDTF">2021-02-05T00:26:18Z</dcterms:modified>
</cp:coreProperties>
</file>