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61f3df96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61f3df96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61f3df9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061f3df9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61f3df966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061f3df96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06c10cd9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06c10cd9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061f3df96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061f3df96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0589247e9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0589247e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0589247e9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0589247e9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0589247e9a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0589247e9a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www.kaggle.com/miazhx/metacritic-movie-reviews" TargetMode="External"/><Relationship Id="rId9"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hyperlink" Target="https://www.kaggle.com/stefanoleone992/rotten-tomatoes-movies-and-critic-reviews-dataset?select=rotten_tomatoes_movies.csv" TargetMode="External"/><Relationship Id="rId7" Type="http://schemas.openxmlformats.org/officeDocument/2006/relationships/image" Target="../media/image5.png"/><Relationship Id="rId8" Type="http://schemas.openxmlformats.org/officeDocument/2006/relationships/hyperlink" Target="https://www.kaggle.com/stefanoleone992/imdb-extensive-dataset/settings?select=IMDb+movies.cs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 Id="rId11" Type="http://schemas.openxmlformats.org/officeDocument/2006/relationships/image" Target="../media/image10.png"/><Relationship Id="rId10" Type="http://schemas.openxmlformats.org/officeDocument/2006/relationships/image" Target="../media/image7.png"/><Relationship Id="rId12" Type="http://schemas.openxmlformats.org/officeDocument/2006/relationships/image" Target="../media/image1.png"/><Relationship Id="rId9"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2.png"/><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7.png"/><Relationship Id="rId10" Type="http://schemas.openxmlformats.org/officeDocument/2006/relationships/image" Target="../media/image8.png"/><Relationship Id="rId9"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4.png"/><Relationship Id="rId7" Type="http://schemas.openxmlformats.org/officeDocument/2006/relationships/image" Target="../media/image1.png"/><Relationship Id="rId8"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2.png"/><Relationship Id="rId8"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71994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Project #2: Extract, Transform, and Load</a:t>
            </a:r>
            <a:endParaRPr/>
          </a:p>
        </p:txBody>
      </p:sp>
      <p:sp>
        <p:nvSpPr>
          <p:cNvPr id="278" name="Google Shape;278;p13"/>
          <p:cNvSpPr txBox="1"/>
          <p:nvPr>
            <p:ph idx="1" type="subTitle"/>
          </p:nvPr>
        </p:nvSpPr>
        <p:spPr>
          <a:xfrm>
            <a:off x="824000" y="3596300"/>
            <a:ext cx="71994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Group 3: Bill Johnson, Donterrius Daniels, Tamekia Phillips, Ramirra Marshall, Henry White, Adam Armagost, Ryan “Fin” Finley, Chineze Okpala, Evan Mickler, Antione Perrymon, James Niu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 </a:t>
            </a:r>
            <a:endParaRPr/>
          </a:p>
        </p:txBody>
      </p:sp>
      <p:sp>
        <p:nvSpPr>
          <p:cNvPr id="284" name="Google Shape;284;p14"/>
          <p:cNvSpPr txBox="1"/>
          <p:nvPr>
            <p:ph idx="1" type="body"/>
          </p:nvPr>
        </p:nvSpPr>
        <p:spPr>
          <a:xfrm>
            <a:off x="398725" y="1990050"/>
            <a:ext cx="37161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Project Proposal: </a:t>
            </a:r>
            <a:endParaRPr sz="1600"/>
          </a:p>
          <a:p>
            <a:pPr indent="0" lvl="0" marL="0" rtl="0" algn="l">
              <a:spcBef>
                <a:spcPts val="1200"/>
              </a:spcBef>
              <a:spcAft>
                <a:spcPts val="0"/>
              </a:spcAft>
              <a:buNone/>
            </a:pPr>
            <a:r>
              <a:rPr lang="en" sz="1600"/>
              <a:t>Our Team's goal is to extract and transform Movie data from various sources and combine them into a single searchable database to build comprehensive movie profiles.</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sp>
        <p:nvSpPr>
          <p:cNvPr id="285" name="Google Shape;285;p14"/>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Data Sources - </a:t>
            </a:r>
            <a:endParaRPr/>
          </a:p>
        </p:txBody>
      </p:sp>
      <p:pic>
        <p:nvPicPr>
          <p:cNvPr id="286" name="Google Shape;286;p14"/>
          <p:cNvPicPr preferRelativeResize="0"/>
          <p:nvPr/>
        </p:nvPicPr>
        <p:blipFill>
          <a:blip r:embed="rId3">
            <a:alphaModFix/>
          </a:blip>
          <a:stretch>
            <a:fillRect/>
          </a:stretch>
        </p:blipFill>
        <p:spPr>
          <a:xfrm>
            <a:off x="5200050" y="2473875"/>
            <a:ext cx="999000" cy="731411"/>
          </a:xfrm>
          <a:prstGeom prst="rect">
            <a:avLst/>
          </a:prstGeom>
          <a:noFill/>
          <a:ln>
            <a:noFill/>
          </a:ln>
        </p:spPr>
      </p:pic>
      <p:pic>
        <p:nvPicPr>
          <p:cNvPr id="287" name="Google Shape;287;p14">
            <a:hlinkClick r:id="rId4"/>
          </p:cNvPr>
          <p:cNvPicPr preferRelativeResize="0"/>
          <p:nvPr/>
        </p:nvPicPr>
        <p:blipFill>
          <a:blip r:embed="rId5">
            <a:alphaModFix/>
          </a:blip>
          <a:stretch>
            <a:fillRect/>
          </a:stretch>
        </p:blipFill>
        <p:spPr>
          <a:xfrm>
            <a:off x="6947773" y="2102800"/>
            <a:ext cx="1386375" cy="1473525"/>
          </a:xfrm>
          <a:prstGeom prst="rect">
            <a:avLst/>
          </a:prstGeom>
          <a:noFill/>
          <a:ln>
            <a:noFill/>
          </a:ln>
        </p:spPr>
      </p:pic>
      <p:pic>
        <p:nvPicPr>
          <p:cNvPr id="288" name="Google Shape;288;p14">
            <a:hlinkClick r:id="rId6"/>
          </p:cNvPr>
          <p:cNvPicPr preferRelativeResize="0"/>
          <p:nvPr/>
        </p:nvPicPr>
        <p:blipFill>
          <a:blip r:embed="rId7">
            <a:alphaModFix/>
          </a:blip>
          <a:stretch>
            <a:fillRect/>
          </a:stretch>
        </p:blipFill>
        <p:spPr>
          <a:xfrm>
            <a:off x="5097088" y="3449570"/>
            <a:ext cx="1204925" cy="1082075"/>
          </a:xfrm>
          <a:prstGeom prst="rect">
            <a:avLst/>
          </a:prstGeom>
          <a:noFill/>
          <a:ln>
            <a:noFill/>
          </a:ln>
        </p:spPr>
      </p:pic>
      <p:pic>
        <p:nvPicPr>
          <p:cNvPr id="289" name="Google Shape;289;p14">
            <a:hlinkClick r:id="rId8"/>
          </p:cNvPr>
          <p:cNvPicPr preferRelativeResize="0"/>
          <p:nvPr/>
        </p:nvPicPr>
        <p:blipFill>
          <a:blip r:embed="rId9">
            <a:alphaModFix/>
          </a:blip>
          <a:stretch>
            <a:fillRect/>
          </a:stretch>
        </p:blipFill>
        <p:spPr>
          <a:xfrm>
            <a:off x="6664800" y="3800425"/>
            <a:ext cx="1572775" cy="938325"/>
          </a:xfrm>
          <a:prstGeom prst="rect">
            <a:avLst/>
          </a:prstGeom>
          <a:noFill/>
          <a:ln>
            <a:noFill/>
          </a:ln>
        </p:spPr>
      </p:pic>
      <p:sp>
        <p:nvSpPr>
          <p:cNvPr id="290" name="Google Shape;290;p14"/>
          <p:cNvSpPr txBox="1"/>
          <p:nvPr/>
        </p:nvSpPr>
        <p:spPr>
          <a:xfrm>
            <a:off x="4194988" y="2562513"/>
            <a:ext cx="924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latin typeface="Nunito"/>
                <a:ea typeface="Nunito"/>
                <a:cs typeface="Nunito"/>
                <a:sym typeface="Nunito"/>
              </a:rPr>
              <a:t>Movies</a:t>
            </a:r>
            <a:endParaRPr sz="1200" u="sng">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700,000 +</a:t>
            </a:r>
            <a:endParaRPr sz="1200">
              <a:latin typeface="Nunito"/>
              <a:ea typeface="Nunito"/>
              <a:cs typeface="Nunito"/>
              <a:sym typeface="Nunito"/>
            </a:endParaRPr>
          </a:p>
        </p:txBody>
      </p:sp>
      <p:sp>
        <p:nvSpPr>
          <p:cNvPr id="291" name="Google Shape;291;p14"/>
          <p:cNvSpPr txBox="1"/>
          <p:nvPr/>
        </p:nvSpPr>
        <p:spPr>
          <a:xfrm>
            <a:off x="4109538" y="3713550"/>
            <a:ext cx="924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latin typeface="Nunito"/>
                <a:ea typeface="Nunito"/>
                <a:cs typeface="Nunito"/>
                <a:sym typeface="Nunito"/>
              </a:rPr>
              <a:t>Movies</a:t>
            </a:r>
            <a:endParaRPr sz="1200" u="sng">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~17,000</a:t>
            </a:r>
            <a:r>
              <a:rPr lang="en" sz="1200">
                <a:latin typeface="Nunito"/>
                <a:ea typeface="Nunito"/>
                <a:cs typeface="Nunito"/>
                <a:sym typeface="Nunito"/>
              </a:rPr>
              <a:t> +</a:t>
            </a:r>
            <a:endParaRPr sz="1200">
              <a:latin typeface="Nunito"/>
              <a:ea typeface="Nunito"/>
              <a:cs typeface="Nunito"/>
              <a:sym typeface="Nunito"/>
            </a:endParaRPr>
          </a:p>
        </p:txBody>
      </p:sp>
      <p:sp>
        <p:nvSpPr>
          <p:cNvPr id="292" name="Google Shape;292;p14"/>
          <p:cNvSpPr txBox="1"/>
          <p:nvPr/>
        </p:nvSpPr>
        <p:spPr>
          <a:xfrm>
            <a:off x="7075513" y="1495713"/>
            <a:ext cx="924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latin typeface="Nunito"/>
                <a:ea typeface="Nunito"/>
                <a:cs typeface="Nunito"/>
                <a:sym typeface="Nunito"/>
              </a:rPr>
              <a:t>Movies</a:t>
            </a:r>
            <a:endParaRPr sz="1200" u="sng">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~9</a:t>
            </a:r>
            <a:r>
              <a:rPr lang="en" sz="1200">
                <a:latin typeface="Nunito"/>
                <a:ea typeface="Nunito"/>
                <a:cs typeface="Nunito"/>
                <a:sym typeface="Nunito"/>
              </a:rPr>
              <a:t>,000 +</a:t>
            </a:r>
            <a:endParaRPr sz="1200">
              <a:latin typeface="Nunito"/>
              <a:ea typeface="Nunito"/>
              <a:cs typeface="Nunito"/>
              <a:sym typeface="Nunito"/>
            </a:endParaRPr>
          </a:p>
        </p:txBody>
      </p:sp>
      <p:sp>
        <p:nvSpPr>
          <p:cNvPr id="293" name="Google Shape;293;p14"/>
          <p:cNvSpPr txBox="1"/>
          <p:nvPr/>
        </p:nvSpPr>
        <p:spPr>
          <a:xfrm>
            <a:off x="8237563" y="3992525"/>
            <a:ext cx="924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latin typeface="Nunito"/>
                <a:ea typeface="Nunito"/>
                <a:cs typeface="Nunito"/>
                <a:sym typeface="Nunito"/>
              </a:rPr>
              <a:t>Movies</a:t>
            </a:r>
            <a:endParaRPr sz="1200" u="sng">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~83,000 +</a:t>
            </a:r>
            <a:endParaRPr sz="12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15"/>
          <p:cNvPicPr preferRelativeResize="0"/>
          <p:nvPr/>
        </p:nvPicPr>
        <p:blipFill>
          <a:blip r:embed="rId3">
            <a:alphaModFix/>
          </a:blip>
          <a:stretch>
            <a:fillRect/>
          </a:stretch>
        </p:blipFill>
        <p:spPr>
          <a:xfrm>
            <a:off x="1883705" y="1110872"/>
            <a:ext cx="467875" cy="420181"/>
          </a:xfrm>
          <a:prstGeom prst="rect">
            <a:avLst/>
          </a:prstGeom>
          <a:noFill/>
          <a:ln>
            <a:noFill/>
          </a:ln>
        </p:spPr>
      </p:pic>
      <p:pic>
        <p:nvPicPr>
          <p:cNvPr id="299" name="Google Shape;299;p15"/>
          <p:cNvPicPr preferRelativeResize="0"/>
          <p:nvPr/>
        </p:nvPicPr>
        <p:blipFill>
          <a:blip r:embed="rId4">
            <a:alphaModFix/>
          </a:blip>
          <a:stretch>
            <a:fillRect/>
          </a:stretch>
        </p:blipFill>
        <p:spPr>
          <a:xfrm>
            <a:off x="1422411" y="1471438"/>
            <a:ext cx="488700" cy="519420"/>
          </a:xfrm>
          <a:prstGeom prst="rect">
            <a:avLst/>
          </a:prstGeom>
          <a:noFill/>
          <a:ln>
            <a:noFill/>
          </a:ln>
        </p:spPr>
      </p:pic>
      <p:pic>
        <p:nvPicPr>
          <p:cNvPr id="300" name="Google Shape;300;p15"/>
          <p:cNvPicPr preferRelativeResize="0"/>
          <p:nvPr/>
        </p:nvPicPr>
        <p:blipFill>
          <a:blip r:embed="rId5">
            <a:alphaModFix/>
          </a:blip>
          <a:stretch>
            <a:fillRect/>
          </a:stretch>
        </p:blipFill>
        <p:spPr>
          <a:xfrm>
            <a:off x="1303804" y="2019613"/>
            <a:ext cx="725925" cy="257100"/>
          </a:xfrm>
          <a:prstGeom prst="rect">
            <a:avLst/>
          </a:prstGeom>
          <a:noFill/>
          <a:ln>
            <a:noFill/>
          </a:ln>
        </p:spPr>
      </p:pic>
      <p:sp>
        <p:nvSpPr>
          <p:cNvPr id="301" name="Google Shape;301;p15"/>
          <p:cNvSpPr txBox="1"/>
          <p:nvPr>
            <p:ph type="title"/>
          </p:nvPr>
        </p:nvSpPr>
        <p:spPr>
          <a:xfrm>
            <a:off x="1303800" y="598575"/>
            <a:ext cx="7030500" cy="69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ETL Process Overview Plan</a:t>
            </a:r>
            <a:endParaRPr/>
          </a:p>
        </p:txBody>
      </p:sp>
      <p:pic>
        <p:nvPicPr>
          <p:cNvPr id="302" name="Google Shape;302;p15"/>
          <p:cNvPicPr preferRelativeResize="0"/>
          <p:nvPr/>
        </p:nvPicPr>
        <p:blipFill>
          <a:blip r:embed="rId6">
            <a:alphaModFix amt="70000"/>
          </a:blip>
          <a:stretch>
            <a:fillRect/>
          </a:stretch>
        </p:blipFill>
        <p:spPr>
          <a:xfrm>
            <a:off x="1795263" y="1569963"/>
            <a:ext cx="1255000" cy="690250"/>
          </a:xfrm>
          <a:prstGeom prst="rect">
            <a:avLst/>
          </a:prstGeom>
          <a:noFill/>
          <a:ln>
            <a:noFill/>
          </a:ln>
        </p:spPr>
      </p:pic>
      <p:pic>
        <p:nvPicPr>
          <p:cNvPr id="303" name="Google Shape;303;p15"/>
          <p:cNvPicPr preferRelativeResize="0"/>
          <p:nvPr/>
        </p:nvPicPr>
        <p:blipFill>
          <a:blip r:embed="rId7">
            <a:alphaModFix/>
          </a:blip>
          <a:stretch>
            <a:fillRect/>
          </a:stretch>
        </p:blipFill>
        <p:spPr>
          <a:xfrm>
            <a:off x="7642438" y="1912388"/>
            <a:ext cx="1126700" cy="1510025"/>
          </a:xfrm>
          <a:prstGeom prst="rect">
            <a:avLst/>
          </a:prstGeom>
          <a:noFill/>
          <a:ln>
            <a:noFill/>
          </a:ln>
        </p:spPr>
      </p:pic>
      <p:sp>
        <p:nvSpPr>
          <p:cNvPr id="304" name="Google Shape;304;p15"/>
          <p:cNvSpPr/>
          <p:nvPr/>
        </p:nvSpPr>
        <p:spPr>
          <a:xfrm>
            <a:off x="2847650" y="2785675"/>
            <a:ext cx="1192800" cy="25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
          <p:cNvSpPr/>
          <p:nvPr/>
        </p:nvSpPr>
        <p:spPr>
          <a:xfrm rot="-2110">
            <a:off x="2802124" y="1858394"/>
            <a:ext cx="488700" cy="25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6" name="Google Shape;306;p15"/>
          <p:cNvPicPr preferRelativeResize="0"/>
          <p:nvPr/>
        </p:nvPicPr>
        <p:blipFill>
          <a:blip r:embed="rId8">
            <a:alphaModFix/>
          </a:blip>
          <a:stretch>
            <a:fillRect/>
          </a:stretch>
        </p:blipFill>
        <p:spPr>
          <a:xfrm>
            <a:off x="4106275" y="2263250"/>
            <a:ext cx="848567" cy="987275"/>
          </a:xfrm>
          <a:prstGeom prst="rect">
            <a:avLst/>
          </a:prstGeom>
          <a:noFill/>
          <a:ln>
            <a:noFill/>
          </a:ln>
        </p:spPr>
      </p:pic>
      <p:sp>
        <p:nvSpPr>
          <p:cNvPr id="307" name="Google Shape;307;p15"/>
          <p:cNvSpPr/>
          <p:nvPr/>
        </p:nvSpPr>
        <p:spPr>
          <a:xfrm>
            <a:off x="5037424" y="2688875"/>
            <a:ext cx="758700" cy="25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txBox="1"/>
          <p:nvPr/>
        </p:nvSpPr>
        <p:spPr>
          <a:xfrm>
            <a:off x="5172950" y="4453825"/>
            <a:ext cx="251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Data Extraction &amp; Cleaning  to MongoDB</a:t>
            </a:r>
            <a:endParaRPr>
              <a:latin typeface="Nunito"/>
              <a:ea typeface="Nunito"/>
              <a:cs typeface="Nunito"/>
              <a:sym typeface="Nunito"/>
            </a:endParaRPr>
          </a:p>
        </p:txBody>
      </p:sp>
      <p:sp>
        <p:nvSpPr>
          <p:cNvPr id="309" name="Google Shape;309;p15"/>
          <p:cNvSpPr/>
          <p:nvPr/>
        </p:nvSpPr>
        <p:spPr>
          <a:xfrm>
            <a:off x="2486050" y="4254825"/>
            <a:ext cx="2625600" cy="310200"/>
          </a:xfrm>
          <a:prstGeom prst="stripedRightArrow">
            <a:avLst>
              <a:gd fmla="val 50000" name="adj1"/>
              <a:gd fmla="val 50000" name="adj2"/>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spcBef>
                <a:spcPts val="0"/>
              </a:spcBef>
              <a:spcAft>
                <a:spcPts val="0"/>
              </a:spcAft>
              <a:buNone/>
            </a:pPr>
            <a:r>
              <a:rPr b="1" lang="en"/>
              <a:t>Phase 1</a:t>
            </a:r>
            <a:endParaRPr b="1"/>
          </a:p>
        </p:txBody>
      </p:sp>
      <p:sp>
        <p:nvSpPr>
          <p:cNvPr id="310" name="Google Shape;310;p15"/>
          <p:cNvSpPr txBox="1"/>
          <p:nvPr/>
        </p:nvSpPr>
        <p:spPr>
          <a:xfrm>
            <a:off x="1858450" y="4209950"/>
            <a:ext cx="62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Start</a:t>
            </a:r>
            <a:endParaRPr>
              <a:latin typeface="Nunito"/>
              <a:ea typeface="Nunito"/>
              <a:cs typeface="Nunito"/>
              <a:sym typeface="Nunito"/>
            </a:endParaRPr>
          </a:p>
        </p:txBody>
      </p:sp>
      <p:sp>
        <p:nvSpPr>
          <p:cNvPr id="311" name="Google Shape;311;p15"/>
          <p:cNvSpPr txBox="1"/>
          <p:nvPr/>
        </p:nvSpPr>
        <p:spPr>
          <a:xfrm>
            <a:off x="2578900" y="3858388"/>
            <a:ext cx="243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Extraction &amp; Transformation</a:t>
            </a:r>
            <a:endParaRPr>
              <a:latin typeface="Nunito"/>
              <a:ea typeface="Nunito"/>
              <a:cs typeface="Nunito"/>
              <a:sym typeface="Nunito"/>
            </a:endParaRPr>
          </a:p>
        </p:txBody>
      </p:sp>
      <p:sp>
        <p:nvSpPr>
          <p:cNvPr id="312" name="Google Shape;312;p15"/>
          <p:cNvSpPr txBox="1"/>
          <p:nvPr/>
        </p:nvSpPr>
        <p:spPr>
          <a:xfrm>
            <a:off x="6046788" y="2894275"/>
            <a:ext cx="89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Joins</a:t>
            </a:r>
            <a:endParaRPr>
              <a:latin typeface="Nunito"/>
              <a:ea typeface="Nunito"/>
              <a:cs typeface="Nunito"/>
              <a:sym typeface="Nunito"/>
            </a:endParaRPr>
          </a:p>
        </p:txBody>
      </p:sp>
      <p:pic>
        <p:nvPicPr>
          <p:cNvPr id="313" name="Google Shape;313;p15"/>
          <p:cNvPicPr preferRelativeResize="0"/>
          <p:nvPr/>
        </p:nvPicPr>
        <p:blipFill>
          <a:blip r:embed="rId9">
            <a:alphaModFix/>
          </a:blip>
          <a:stretch>
            <a:fillRect/>
          </a:stretch>
        </p:blipFill>
        <p:spPr>
          <a:xfrm>
            <a:off x="3436950" y="1543037"/>
            <a:ext cx="627600" cy="886624"/>
          </a:xfrm>
          <a:prstGeom prst="rect">
            <a:avLst/>
          </a:prstGeom>
          <a:noFill/>
          <a:ln>
            <a:noFill/>
          </a:ln>
        </p:spPr>
      </p:pic>
      <p:sp>
        <p:nvSpPr>
          <p:cNvPr id="314" name="Google Shape;314;p15"/>
          <p:cNvSpPr/>
          <p:nvPr/>
        </p:nvSpPr>
        <p:spPr>
          <a:xfrm rot="-1895">
            <a:off x="4163897" y="1860724"/>
            <a:ext cx="1632300" cy="25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5"/>
          <p:cNvSpPr txBox="1"/>
          <p:nvPr/>
        </p:nvSpPr>
        <p:spPr>
          <a:xfrm>
            <a:off x="3050250" y="1241025"/>
            <a:ext cx="16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GT_MOVIES_DB</a:t>
            </a:r>
            <a:endParaRPr>
              <a:latin typeface="Nunito"/>
              <a:ea typeface="Nunito"/>
              <a:cs typeface="Nunito"/>
              <a:sym typeface="Nunito"/>
            </a:endParaRPr>
          </a:p>
        </p:txBody>
      </p:sp>
      <p:sp>
        <p:nvSpPr>
          <p:cNvPr id="316" name="Google Shape;316;p15"/>
          <p:cNvSpPr txBox="1"/>
          <p:nvPr/>
        </p:nvSpPr>
        <p:spPr>
          <a:xfrm>
            <a:off x="7422350" y="3349763"/>
            <a:ext cx="156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GT_MOVIES_DB</a:t>
            </a:r>
            <a:endParaRPr>
              <a:latin typeface="Nunito"/>
              <a:ea typeface="Nunito"/>
              <a:cs typeface="Nunito"/>
              <a:sym typeface="Nunito"/>
            </a:endParaRPr>
          </a:p>
        </p:txBody>
      </p:sp>
      <p:sp>
        <p:nvSpPr>
          <p:cNvPr id="317" name="Google Shape;317;p15"/>
          <p:cNvSpPr txBox="1"/>
          <p:nvPr/>
        </p:nvSpPr>
        <p:spPr>
          <a:xfrm>
            <a:off x="4163900" y="1590650"/>
            <a:ext cx="163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Transform &amp; </a:t>
            </a:r>
            <a:r>
              <a:rPr lang="en">
                <a:latin typeface="Nunito"/>
                <a:ea typeface="Nunito"/>
                <a:cs typeface="Nunito"/>
                <a:sym typeface="Nunito"/>
              </a:rPr>
              <a:t>Load</a:t>
            </a:r>
            <a:endParaRPr>
              <a:latin typeface="Nunito"/>
              <a:ea typeface="Nunito"/>
              <a:cs typeface="Nunito"/>
              <a:sym typeface="Nunito"/>
            </a:endParaRPr>
          </a:p>
        </p:txBody>
      </p:sp>
      <p:sp>
        <p:nvSpPr>
          <p:cNvPr id="318" name="Google Shape;318;p15"/>
          <p:cNvSpPr txBox="1"/>
          <p:nvPr/>
        </p:nvSpPr>
        <p:spPr>
          <a:xfrm>
            <a:off x="5898600" y="1533725"/>
            <a:ext cx="119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Aggregation</a:t>
            </a:r>
            <a:endParaRPr>
              <a:latin typeface="Nunito"/>
              <a:ea typeface="Nunito"/>
              <a:cs typeface="Nunito"/>
              <a:sym typeface="Nunito"/>
            </a:endParaRPr>
          </a:p>
        </p:txBody>
      </p:sp>
      <p:sp>
        <p:nvSpPr>
          <p:cNvPr id="319" name="Google Shape;319;p15"/>
          <p:cNvSpPr txBox="1"/>
          <p:nvPr/>
        </p:nvSpPr>
        <p:spPr>
          <a:xfrm>
            <a:off x="2768800" y="2358475"/>
            <a:ext cx="12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Pull Request</a:t>
            </a:r>
            <a:endParaRPr>
              <a:latin typeface="Nunito"/>
              <a:ea typeface="Nunito"/>
              <a:cs typeface="Nunito"/>
              <a:sym typeface="Nunito"/>
            </a:endParaRPr>
          </a:p>
        </p:txBody>
      </p:sp>
      <p:pic>
        <p:nvPicPr>
          <p:cNvPr id="320" name="Google Shape;320;p15"/>
          <p:cNvPicPr preferRelativeResize="0"/>
          <p:nvPr/>
        </p:nvPicPr>
        <p:blipFill>
          <a:blip r:embed="rId10">
            <a:alphaModFix/>
          </a:blip>
          <a:stretch>
            <a:fillRect/>
          </a:stretch>
        </p:blipFill>
        <p:spPr>
          <a:xfrm>
            <a:off x="2264508" y="2758114"/>
            <a:ext cx="725926" cy="838094"/>
          </a:xfrm>
          <a:prstGeom prst="rect">
            <a:avLst/>
          </a:prstGeom>
          <a:noFill/>
          <a:ln>
            <a:noFill/>
          </a:ln>
        </p:spPr>
      </p:pic>
      <p:pic>
        <p:nvPicPr>
          <p:cNvPr id="321" name="Google Shape;321;p15"/>
          <p:cNvPicPr preferRelativeResize="0"/>
          <p:nvPr/>
        </p:nvPicPr>
        <p:blipFill rotWithShape="1">
          <a:blip r:embed="rId11">
            <a:alphaModFix amt="67000"/>
          </a:blip>
          <a:srcRect b="9935" l="12352" r="6484" t="9027"/>
          <a:stretch/>
        </p:blipFill>
        <p:spPr>
          <a:xfrm>
            <a:off x="2685040" y="3141238"/>
            <a:ext cx="467888" cy="521925"/>
          </a:xfrm>
          <a:prstGeom prst="rect">
            <a:avLst/>
          </a:prstGeom>
          <a:noFill/>
          <a:ln>
            <a:noFill/>
          </a:ln>
        </p:spPr>
      </p:pic>
      <p:pic>
        <p:nvPicPr>
          <p:cNvPr id="322" name="Google Shape;322;p15"/>
          <p:cNvPicPr preferRelativeResize="0"/>
          <p:nvPr/>
        </p:nvPicPr>
        <p:blipFill>
          <a:blip r:embed="rId12">
            <a:alphaModFix/>
          </a:blip>
          <a:stretch>
            <a:fillRect/>
          </a:stretch>
        </p:blipFill>
        <p:spPr>
          <a:xfrm>
            <a:off x="1795275" y="2587263"/>
            <a:ext cx="644750" cy="472043"/>
          </a:xfrm>
          <a:prstGeom prst="rect">
            <a:avLst/>
          </a:prstGeom>
          <a:noFill/>
          <a:ln>
            <a:noFill/>
          </a:ln>
        </p:spPr>
      </p:pic>
      <p:sp>
        <p:nvSpPr>
          <p:cNvPr id="323" name="Google Shape;323;p15"/>
          <p:cNvSpPr/>
          <p:nvPr/>
        </p:nvSpPr>
        <p:spPr>
          <a:xfrm>
            <a:off x="5172950" y="4254825"/>
            <a:ext cx="2249400" cy="310200"/>
          </a:xfrm>
          <a:prstGeom prst="stripedRight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Phase 2</a:t>
            </a:r>
            <a:endParaRPr b="1"/>
          </a:p>
        </p:txBody>
      </p:sp>
      <p:sp>
        <p:nvSpPr>
          <p:cNvPr id="324" name="Google Shape;324;p15"/>
          <p:cNvSpPr txBox="1"/>
          <p:nvPr/>
        </p:nvSpPr>
        <p:spPr>
          <a:xfrm>
            <a:off x="7483650" y="4209950"/>
            <a:ext cx="7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Finish</a:t>
            </a:r>
            <a:endParaRPr>
              <a:latin typeface="Nunito"/>
              <a:ea typeface="Nunito"/>
              <a:cs typeface="Nunito"/>
              <a:sym typeface="Nunito"/>
            </a:endParaRPr>
          </a:p>
        </p:txBody>
      </p:sp>
      <p:sp>
        <p:nvSpPr>
          <p:cNvPr id="325" name="Google Shape;325;p15"/>
          <p:cNvSpPr txBox="1"/>
          <p:nvPr/>
        </p:nvSpPr>
        <p:spPr>
          <a:xfrm>
            <a:off x="53225" y="1565425"/>
            <a:ext cx="12549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IMDb</a:t>
            </a:r>
            <a:endParaRPr sz="1100">
              <a:latin typeface="Nunito"/>
              <a:ea typeface="Nunito"/>
              <a:cs typeface="Nunito"/>
              <a:sym typeface="Nunito"/>
            </a:endParaRPr>
          </a:p>
          <a:p>
            <a:pPr indent="-298450" lvl="0" marL="457200" rtl="0" algn="l">
              <a:spcBef>
                <a:spcPts val="0"/>
              </a:spcBef>
              <a:spcAft>
                <a:spcPts val="0"/>
              </a:spcAft>
              <a:buSzPts val="1100"/>
              <a:buFont typeface="Nunito"/>
              <a:buChar char="●"/>
            </a:pPr>
            <a:r>
              <a:rPr lang="en" sz="1100">
                <a:latin typeface="Nunito"/>
                <a:ea typeface="Nunito"/>
                <a:cs typeface="Nunito"/>
                <a:sym typeface="Nunito"/>
              </a:rPr>
              <a:t>Movies</a:t>
            </a:r>
            <a:endParaRPr sz="1100">
              <a:latin typeface="Nunito"/>
              <a:ea typeface="Nunito"/>
              <a:cs typeface="Nunito"/>
              <a:sym typeface="Nunito"/>
            </a:endParaRPr>
          </a:p>
          <a:p>
            <a:pPr indent="-298450" lvl="0" marL="457200" rtl="0" algn="l">
              <a:spcBef>
                <a:spcPts val="0"/>
              </a:spcBef>
              <a:spcAft>
                <a:spcPts val="0"/>
              </a:spcAft>
              <a:buSzPts val="1100"/>
              <a:buFont typeface="Nunito"/>
              <a:buChar char="●"/>
            </a:pPr>
            <a:r>
              <a:rPr lang="en" sz="1100">
                <a:latin typeface="Nunito"/>
                <a:ea typeface="Nunito"/>
                <a:cs typeface="Nunito"/>
                <a:sym typeface="Nunito"/>
              </a:rPr>
              <a:t>r</a:t>
            </a:r>
            <a:r>
              <a:rPr lang="en" sz="1100">
                <a:latin typeface="Nunito"/>
                <a:ea typeface="Nunito"/>
                <a:cs typeface="Nunito"/>
                <a:sym typeface="Nunito"/>
              </a:rPr>
              <a:t>atings</a:t>
            </a:r>
            <a:endParaRPr sz="1100">
              <a:latin typeface="Nunito"/>
              <a:ea typeface="Nunito"/>
              <a:cs typeface="Nunito"/>
              <a:sym typeface="Nunito"/>
            </a:endParaRPr>
          </a:p>
          <a:p>
            <a:pPr indent="0" lvl="0" marL="0" rtl="0" algn="l">
              <a:spcBef>
                <a:spcPts val="0"/>
              </a:spcBef>
              <a:spcAft>
                <a:spcPts val="0"/>
              </a:spcAft>
              <a:buNone/>
            </a:pPr>
            <a:r>
              <a:rPr lang="en" sz="1100">
                <a:latin typeface="Nunito"/>
                <a:ea typeface="Nunito"/>
                <a:cs typeface="Nunito"/>
                <a:sym typeface="Nunito"/>
              </a:rPr>
              <a:t>MetaCritic</a:t>
            </a:r>
            <a:endParaRPr sz="1100">
              <a:latin typeface="Nunito"/>
              <a:ea typeface="Nunito"/>
              <a:cs typeface="Nunito"/>
              <a:sym typeface="Nunito"/>
            </a:endParaRPr>
          </a:p>
          <a:p>
            <a:pPr indent="0" lvl="0" marL="0" rtl="0" algn="l">
              <a:spcBef>
                <a:spcPts val="0"/>
              </a:spcBef>
              <a:spcAft>
                <a:spcPts val="0"/>
              </a:spcAft>
              <a:buNone/>
            </a:pPr>
            <a:r>
              <a:rPr lang="en" sz="1100">
                <a:latin typeface="Nunito"/>
                <a:ea typeface="Nunito"/>
                <a:cs typeface="Nunito"/>
                <a:sym typeface="Nunito"/>
              </a:rPr>
              <a:t>Rotten Tomatoes</a:t>
            </a:r>
            <a:endParaRPr sz="1100">
              <a:latin typeface="Nunito"/>
              <a:ea typeface="Nunito"/>
              <a:cs typeface="Nunito"/>
              <a:sym typeface="Nunito"/>
            </a:endParaRPr>
          </a:p>
        </p:txBody>
      </p:sp>
      <p:pic>
        <p:nvPicPr>
          <p:cNvPr id="326" name="Google Shape;326;p15"/>
          <p:cNvPicPr preferRelativeResize="0"/>
          <p:nvPr/>
        </p:nvPicPr>
        <p:blipFill>
          <a:blip r:embed="rId8">
            <a:alphaModFix/>
          </a:blip>
          <a:stretch>
            <a:fillRect/>
          </a:stretch>
        </p:blipFill>
        <p:spPr>
          <a:xfrm>
            <a:off x="6070700" y="1858250"/>
            <a:ext cx="848567" cy="987275"/>
          </a:xfrm>
          <a:prstGeom prst="rect">
            <a:avLst/>
          </a:prstGeom>
          <a:noFill/>
          <a:ln>
            <a:noFill/>
          </a:ln>
        </p:spPr>
      </p:pic>
      <p:sp>
        <p:nvSpPr>
          <p:cNvPr id="327" name="Google Shape;327;p15"/>
          <p:cNvSpPr/>
          <p:nvPr/>
        </p:nvSpPr>
        <p:spPr>
          <a:xfrm>
            <a:off x="7138662" y="2358475"/>
            <a:ext cx="284400" cy="25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16"/>
          <p:cNvPicPr preferRelativeResize="0"/>
          <p:nvPr/>
        </p:nvPicPr>
        <p:blipFill>
          <a:blip r:embed="rId3">
            <a:alphaModFix amt="70000"/>
          </a:blip>
          <a:stretch>
            <a:fillRect/>
          </a:stretch>
        </p:blipFill>
        <p:spPr>
          <a:xfrm>
            <a:off x="7473038" y="2403363"/>
            <a:ext cx="1255000" cy="690250"/>
          </a:xfrm>
          <a:prstGeom prst="rect">
            <a:avLst/>
          </a:prstGeom>
          <a:noFill/>
          <a:ln>
            <a:noFill/>
          </a:ln>
        </p:spPr>
      </p:pic>
      <p:sp>
        <p:nvSpPr>
          <p:cNvPr id="333" name="Google Shape;333;p16"/>
          <p:cNvSpPr/>
          <p:nvPr/>
        </p:nvSpPr>
        <p:spPr>
          <a:xfrm>
            <a:off x="2587725" y="1086200"/>
            <a:ext cx="3394500" cy="2896500"/>
          </a:xfrm>
          <a:prstGeom prst="snip1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txBox="1"/>
          <p:nvPr>
            <p:ph type="title"/>
          </p:nvPr>
        </p:nvSpPr>
        <p:spPr>
          <a:xfrm>
            <a:off x="1291575" y="421750"/>
            <a:ext cx="3312000" cy="97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Extraction</a:t>
            </a:r>
            <a:r>
              <a:rPr lang="en"/>
              <a:t> Process</a:t>
            </a:r>
            <a:endParaRPr/>
          </a:p>
        </p:txBody>
      </p:sp>
      <p:sp>
        <p:nvSpPr>
          <p:cNvPr id="335" name="Google Shape;335;p16"/>
          <p:cNvSpPr txBox="1"/>
          <p:nvPr>
            <p:ph idx="1" type="body"/>
          </p:nvPr>
        </p:nvSpPr>
        <p:spPr>
          <a:xfrm>
            <a:off x="2587725" y="4206050"/>
            <a:ext cx="3575100" cy="83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WHAT WAS OUR EXTRACTION PROCESS?</a:t>
            </a:r>
            <a:endParaRPr/>
          </a:p>
        </p:txBody>
      </p:sp>
      <p:pic>
        <p:nvPicPr>
          <p:cNvPr id="336" name="Google Shape;336;p16"/>
          <p:cNvPicPr preferRelativeResize="0"/>
          <p:nvPr/>
        </p:nvPicPr>
        <p:blipFill>
          <a:blip r:embed="rId3">
            <a:alphaModFix/>
          </a:blip>
          <a:stretch>
            <a:fillRect/>
          </a:stretch>
        </p:blipFill>
        <p:spPr>
          <a:xfrm>
            <a:off x="835375" y="2783050"/>
            <a:ext cx="953542" cy="585951"/>
          </a:xfrm>
          <a:prstGeom prst="rect">
            <a:avLst/>
          </a:prstGeom>
          <a:noFill/>
          <a:ln>
            <a:noFill/>
          </a:ln>
        </p:spPr>
      </p:pic>
      <p:pic>
        <p:nvPicPr>
          <p:cNvPr id="337" name="Google Shape;337;p16"/>
          <p:cNvPicPr preferRelativeResize="0"/>
          <p:nvPr/>
        </p:nvPicPr>
        <p:blipFill>
          <a:blip r:embed="rId4">
            <a:alphaModFix/>
          </a:blip>
          <a:stretch>
            <a:fillRect/>
          </a:stretch>
        </p:blipFill>
        <p:spPr>
          <a:xfrm>
            <a:off x="791583" y="1672052"/>
            <a:ext cx="725927" cy="838094"/>
          </a:xfrm>
          <a:prstGeom prst="rect">
            <a:avLst/>
          </a:prstGeom>
          <a:noFill/>
          <a:ln>
            <a:noFill/>
          </a:ln>
        </p:spPr>
      </p:pic>
      <p:pic>
        <p:nvPicPr>
          <p:cNvPr id="338" name="Google Shape;338;p16"/>
          <p:cNvPicPr preferRelativeResize="0"/>
          <p:nvPr/>
        </p:nvPicPr>
        <p:blipFill rotWithShape="1">
          <a:blip r:embed="rId5">
            <a:alphaModFix amt="67000"/>
          </a:blip>
          <a:srcRect b="9935" l="12352" r="6484" t="9027"/>
          <a:stretch/>
        </p:blipFill>
        <p:spPr>
          <a:xfrm>
            <a:off x="1212115" y="2055175"/>
            <a:ext cx="467888" cy="521925"/>
          </a:xfrm>
          <a:prstGeom prst="rect">
            <a:avLst/>
          </a:prstGeom>
          <a:noFill/>
          <a:ln>
            <a:noFill/>
          </a:ln>
        </p:spPr>
      </p:pic>
      <p:sp>
        <p:nvSpPr>
          <p:cNvPr id="339" name="Google Shape;339;p16"/>
          <p:cNvSpPr/>
          <p:nvPr/>
        </p:nvSpPr>
        <p:spPr>
          <a:xfrm>
            <a:off x="1788932" y="2363732"/>
            <a:ext cx="906300" cy="21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0" name="Google Shape;340;p16"/>
          <p:cNvPicPr preferRelativeResize="0"/>
          <p:nvPr/>
        </p:nvPicPr>
        <p:blipFill>
          <a:blip r:embed="rId6">
            <a:alphaModFix/>
          </a:blip>
          <a:stretch>
            <a:fillRect/>
          </a:stretch>
        </p:blipFill>
        <p:spPr>
          <a:xfrm>
            <a:off x="3958828" y="1086210"/>
            <a:ext cx="644737" cy="838094"/>
          </a:xfrm>
          <a:prstGeom prst="rect">
            <a:avLst/>
          </a:prstGeom>
          <a:noFill/>
          <a:ln>
            <a:noFill/>
          </a:ln>
        </p:spPr>
      </p:pic>
      <p:sp>
        <p:nvSpPr>
          <p:cNvPr id="341" name="Google Shape;341;p16"/>
          <p:cNvSpPr/>
          <p:nvPr/>
        </p:nvSpPr>
        <p:spPr>
          <a:xfrm>
            <a:off x="6064684" y="2693850"/>
            <a:ext cx="1527600" cy="21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6"/>
          <p:cNvSpPr txBox="1"/>
          <p:nvPr/>
        </p:nvSpPr>
        <p:spPr>
          <a:xfrm>
            <a:off x="2768700" y="2901588"/>
            <a:ext cx="777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[List of titles]</a:t>
            </a:r>
            <a:endParaRPr>
              <a:latin typeface="Nunito"/>
              <a:ea typeface="Nunito"/>
              <a:cs typeface="Nunito"/>
              <a:sym typeface="Nunito"/>
            </a:endParaRPr>
          </a:p>
        </p:txBody>
      </p:sp>
      <p:pic>
        <p:nvPicPr>
          <p:cNvPr id="343" name="Google Shape;343;p16"/>
          <p:cNvPicPr preferRelativeResize="0"/>
          <p:nvPr/>
        </p:nvPicPr>
        <p:blipFill>
          <a:blip r:embed="rId7">
            <a:alphaModFix/>
          </a:blip>
          <a:stretch>
            <a:fillRect/>
          </a:stretch>
        </p:blipFill>
        <p:spPr>
          <a:xfrm>
            <a:off x="322350" y="1501200"/>
            <a:ext cx="644750" cy="472043"/>
          </a:xfrm>
          <a:prstGeom prst="rect">
            <a:avLst/>
          </a:prstGeom>
          <a:noFill/>
          <a:ln>
            <a:noFill/>
          </a:ln>
        </p:spPr>
      </p:pic>
      <p:sp>
        <p:nvSpPr>
          <p:cNvPr id="344" name="Google Shape;344;p16"/>
          <p:cNvSpPr/>
          <p:nvPr/>
        </p:nvSpPr>
        <p:spPr>
          <a:xfrm>
            <a:off x="1679991" y="3056300"/>
            <a:ext cx="1088700" cy="21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6"/>
          <p:cNvSpPr txBox="1"/>
          <p:nvPr/>
        </p:nvSpPr>
        <p:spPr>
          <a:xfrm>
            <a:off x="2804150" y="2164663"/>
            <a:ext cx="777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[List of ids]</a:t>
            </a:r>
            <a:endParaRPr>
              <a:latin typeface="Nunito"/>
              <a:ea typeface="Nunito"/>
              <a:cs typeface="Nunito"/>
              <a:sym typeface="Nunito"/>
            </a:endParaRPr>
          </a:p>
        </p:txBody>
      </p:sp>
      <p:sp>
        <p:nvSpPr>
          <p:cNvPr id="346" name="Google Shape;346;p16"/>
          <p:cNvSpPr txBox="1"/>
          <p:nvPr/>
        </p:nvSpPr>
        <p:spPr>
          <a:xfrm>
            <a:off x="4930650" y="2440700"/>
            <a:ext cx="1010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Dictionary</a:t>
            </a:r>
            <a:r>
              <a:rPr lang="en">
                <a:latin typeface="Nunito"/>
                <a:ea typeface="Nunito"/>
                <a:cs typeface="Nunito"/>
                <a:sym typeface="Nunito"/>
              </a:rPr>
              <a:t> of Data</a:t>
            </a:r>
            <a:endParaRPr>
              <a:latin typeface="Nunito"/>
              <a:ea typeface="Nunito"/>
              <a:cs typeface="Nunito"/>
              <a:sym typeface="Nunito"/>
            </a:endParaRPr>
          </a:p>
        </p:txBody>
      </p:sp>
      <p:sp>
        <p:nvSpPr>
          <p:cNvPr id="347" name="Google Shape;347;p16"/>
          <p:cNvSpPr/>
          <p:nvPr/>
        </p:nvSpPr>
        <p:spPr>
          <a:xfrm>
            <a:off x="3776000" y="2164675"/>
            <a:ext cx="1010400" cy="359100"/>
          </a:xfrm>
          <a:prstGeom prst="uturnArrow">
            <a:avLst>
              <a:gd fmla="val 25000" name="adj1"/>
              <a:gd fmla="val 25000" name="adj2"/>
              <a:gd fmla="val 25000" name="adj3"/>
              <a:gd fmla="val 43750" name="adj4"/>
              <a:gd fmla="val 75000" name="adj5"/>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8" name="Google Shape;348;p16"/>
          <p:cNvSpPr/>
          <p:nvPr/>
        </p:nvSpPr>
        <p:spPr>
          <a:xfrm rot="10800000">
            <a:off x="3748700" y="3034850"/>
            <a:ext cx="1065000" cy="383400"/>
          </a:xfrm>
          <a:prstGeom prst="uturnArrow">
            <a:avLst>
              <a:gd fmla="val 25000" name="adj1"/>
              <a:gd fmla="val 25000" name="adj2"/>
              <a:gd fmla="val 25000" name="adj3"/>
              <a:gd fmla="val 43750" name="adj4"/>
              <a:gd fmla="val 75000" name="adj5"/>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9" name="Google Shape;349;p16"/>
          <p:cNvSpPr txBox="1"/>
          <p:nvPr/>
        </p:nvSpPr>
        <p:spPr>
          <a:xfrm>
            <a:off x="3698900" y="2386950"/>
            <a:ext cx="11646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For Loops with API Call</a:t>
            </a:r>
            <a:endParaRPr>
              <a:latin typeface="Nunito"/>
              <a:ea typeface="Nunito"/>
              <a:cs typeface="Nunito"/>
              <a:sym typeface="Nunito"/>
            </a:endParaRPr>
          </a:p>
        </p:txBody>
      </p:sp>
      <p:sp>
        <p:nvSpPr>
          <p:cNvPr id="350" name="Google Shape;350;p16"/>
          <p:cNvSpPr/>
          <p:nvPr/>
        </p:nvSpPr>
        <p:spPr>
          <a:xfrm rot="-1546558">
            <a:off x="3415894" y="3083956"/>
            <a:ext cx="321488" cy="250909"/>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6"/>
          <p:cNvSpPr/>
          <p:nvPr/>
        </p:nvSpPr>
        <p:spPr>
          <a:xfrm rot="2350143">
            <a:off x="3415874" y="2446266"/>
            <a:ext cx="321559" cy="250995"/>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6"/>
          <p:cNvSpPr txBox="1"/>
          <p:nvPr/>
        </p:nvSpPr>
        <p:spPr>
          <a:xfrm>
            <a:off x="6008200" y="2371650"/>
            <a:ext cx="125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Write to .csv</a:t>
            </a:r>
            <a:endParaRPr>
              <a:latin typeface="Nunito"/>
              <a:ea typeface="Nunito"/>
              <a:cs typeface="Nunito"/>
              <a:sym typeface="Nunito"/>
            </a:endParaRPr>
          </a:p>
        </p:txBody>
      </p:sp>
      <p:pic>
        <p:nvPicPr>
          <p:cNvPr id="353" name="Google Shape;353;p16"/>
          <p:cNvPicPr preferRelativeResize="0"/>
          <p:nvPr/>
        </p:nvPicPr>
        <p:blipFill>
          <a:blip r:embed="rId8">
            <a:alphaModFix/>
          </a:blip>
          <a:stretch>
            <a:fillRect/>
          </a:stretch>
        </p:blipFill>
        <p:spPr>
          <a:xfrm>
            <a:off x="524349" y="2816313"/>
            <a:ext cx="488700" cy="519420"/>
          </a:xfrm>
          <a:prstGeom prst="rect">
            <a:avLst/>
          </a:prstGeom>
          <a:noFill/>
          <a:ln>
            <a:noFill/>
          </a:ln>
        </p:spPr>
      </p:pic>
      <p:pic>
        <p:nvPicPr>
          <p:cNvPr id="354" name="Google Shape;354;p16"/>
          <p:cNvPicPr preferRelativeResize="0"/>
          <p:nvPr/>
        </p:nvPicPr>
        <p:blipFill>
          <a:blip r:embed="rId9">
            <a:alphaModFix/>
          </a:blip>
          <a:stretch>
            <a:fillRect/>
          </a:stretch>
        </p:blipFill>
        <p:spPr>
          <a:xfrm>
            <a:off x="446327" y="3472550"/>
            <a:ext cx="644750" cy="579047"/>
          </a:xfrm>
          <a:prstGeom prst="rect">
            <a:avLst/>
          </a:prstGeom>
          <a:noFill/>
          <a:ln>
            <a:noFill/>
          </a:ln>
        </p:spPr>
      </p:pic>
      <p:pic>
        <p:nvPicPr>
          <p:cNvPr id="355" name="Google Shape;355;p16"/>
          <p:cNvPicPr preferRelativeResize="0"/>
          <p:nvPr/>
        </p:nvPicPr>
        <p:blipFill>
          <a:blip r:embed="rId10">
            <a:alphaModFix/>
          </a:blip>
          <a:stretch>
            <a:fillRect/>
          </a:stretch>
        </p:blipFill>
        <p:spPr>
          <a:xfrm>
            <a:off x="405750" y="4188425"/>
            <a:ext cx="644750" cy="507082"/>
          </a:xfrm>
          <a:prstGeom prst="rect">
            <a:avLst/>
          </a:prstGeom>
          <a:noFill/>
          <a:ln>
            <a:noFill/>
          </a:ln>
        </p:spPr>
      </p:pic>
      <p:sp>
        <p:nvSpPr>
          <p:cNvPr id="356" name="Google Shape;356;p16"/>
          <p:cNvSpPr/>
          <p:nvPr/>
        </p:nvSpPr>
        <p:spPr>
          <a:xfrm rot="-997110">
            <a:off x="1144533" y="3546022"/>
            <a:ext cx="1631132" cy="217552"/>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6"/>
          <p:cNvSpPr/>
          <p:nvPr/>
        </p:nvSpPr>
        <p:spPr>
          <a:xfrm rot="-1457834">
            <a:off x="1131113" y="3973367"/>
            <a:ext cx="1657957" cy="21724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7"/>
          <p:cNvSpPr txBox="1"/>
          <p:nvPr>
            <p:ph type="title"/>
          </p:nvPr>
        </p:nvSpPr>
        <p:spPr>
          <a:xfrm>
            <a:off x="1132950" y="291500"/>
            <a:ext cx="6468600" cy="1077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RottenTomatoes, MetaCritic, IMDB Cleaning </a:t>
            </a:r>
            <a:endParaRPr/>
          </a:p>
        </p:txBody>
      </p:sp>
      <p:pic>
        <p:nvPicPr>
          <p:cNvPr id="363" name="Google Shape;363;p17"/>
          <p:cNvPicPr preferRelativeResize="0"/>
          <p:nvPr/>
        </p:nvPicPr>
        <p:blipFill>
          <a:blip r:embed="rId3">
            <a:alphaModFix/>
          </a:blip>
          <a:stretch>
            <a:fillRect/>
          </a:stretch>
        </p:blipFill>
        <p:spPr>
          <a:xfrm>
            <a:off x="348621" y="1740943"/>
            <a:ext cx="809050" cy="726600"/>
          </a:xfrm>
          <a:prstGeom prst="rect">
            <a:avLst/>
          </a:prstGeom>
          <a:noFill/>
          <a:ln>
            <a:noFill/>
          </a:ln>
        </p:spPr>
      </p:pic>
      <p:pic>
        <p:nvPicPr>
          <p:cNvPr id="364" name="Google Shape;364;p17"/>
          <p:cNvPicPr preferRelativeResize="0"/>
          <p:nvPr/>
        </p:nvPicPr>
        <p:blipFill>
          <a:blip r:embed="rId4">
            <a:alphaModFix/>
          </a:blip>
          <a:stretch>
            <a:fillRect/>
          </a:stretch>
        </p:blipFill>
        <p:spPr>
          <a:xfrm>
            <a:off x="338201" y="2932659"/>
            <a:ext cx="819475" cy="870954"/>
          </a:xfrm>
          <a:prstGeom prst="rect">
            <a:avLst/>
          </a:prstGeom>
          <a:noFill/>
          <a:ln>
            <a:noFill/>
          </a:ln>
        </p:spPr>
      </p:pic>
      <p:sp>
        <p:nvSpPr>
          <p:cNvPr id="365" name="Google Shape;365;p17"/>
          <p:cNvSpPr/>
          <p:nvPr/>
        </p:nvSpPr>
        <p:spPr>
          <a:xfrm rot="-2110">
            <a:off x="1303799" y="1976144"/>
            <a:ext cx="488700" cy="25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6" name="Google Shape;366;p17"/>
          <p:cNvPicPr preferRelativeResize="0"/>
          <p:nvPr/>
        </p:nvPicPr>
        <p:blipFill>
          <a:blip r:embed="rId5">
            <a:alphaModFix/>
          </a:blip>
          <a:stretch>
            <a:fillRect/>
          </a:stretch>
        </p:blipFill>
        <p:spPr>
          <a:xfrm>
            <a:off x="1992150" y="1740950"/>
            <a:ext cx="627600" cy="886624"/>
          </a:xfrm>
          <a:prstGeom prst="rect">
            <a:avLst/>
          </a:prstGeom>
          <a:noFill/>
          <a:ln>
            <a:noFill/>
          </a:ln>
        </p:spPr>
      </p:pic>
      <p:sp>
        <p:nvSpPr>
          <p:cNvPr id="367" name="Google Shape;367;p17"/>
          <p:cNvSpPr txBox="1"/>
          <p:nvPr/>
        </p:nvSpPr>
        <p:spPr>
          <a:xfrm>
            <a:off x="2771550" y="2571750"/>
            <a:ext cx="3095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Steps</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arenR"/>
            </a:pPr>
            <a:r>
              <a:rPr lang="en">
                <a:latin typeface="Nunito"/>
                <a:ea typeface="Nunito"/>
                <a:cs typeface="Nunito"/>
                <a:sym typeface="Nunito"/>
              </a:rPr>
              <a:t>Build Schemas</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arenR"/>
            </a:pPr>
            <a:r>
              <a:rPr lang="en">
                <a:latin typeface="Nunito"/>
                <a:ea typeface="Nunito"/>
                <a:cs typeface="Nunito"/>
                <a:sym typeface="Nunito"/>
              </a:rPr>
              <a:t>Cleaned Data by </a:t>
            </a:r>
            <a:r>
              <a:rPr lang="en">
                <a:latin typeface="Nunito"/>
                <a:ea typeface="Nunito"/>
                <a:cs typeface="Nunito"/>
                <a:sym typeface="Nunito"/>
              </a:rPr>
              <a:t>dropping</a:t>
            </a:r>
            <a:r>
              <a:rPr lang="en">
                <a:latin typeface="Nunito"/>
                <a:ea typeface="Nunito"/>
                <a:cs typeface="Nunito"/>
                <a:sym typeface="Nunito"/>
              </a:rPr>
              <a:t> non-relevant Columns</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arenR"/>
            </a:pPr>
            <a:r>
              <a:rPr lang="en">
                <a:latin typeface="Nunito"/>
                <a:ea typeface="Nunito"/>
                <a:cs typeface="Nunito"/>
                <a:sym typeface="Nunito"/>
              </a:rPr>
              <a:t>Joined csv files within same database.</a:t>
            </a:r>
            <a:endParaRPr>
              <a:latin typeface="Nunito"/>
              <a:ea typeface="Nunito"/>
              <a:cs typeface="Nunito"/>
              <a:sym typeface="Nunito"/>
            </a:endParaRPr>
          </a:p>
        </p:txBody>
      </p:sp>
      <p:sp>
        <p:nvSpPr>
          <p:cNvPr id="368" name="Google Shape;368;p17"/>
          <p:cNvSpPr txBox="1"/>
          <p:nvPr/>
        </p:nvSpPr>
        <p:spPr>
          <a:xfrm>
            <a:off x="6168275" y="1114425"/>
            <a:ext cx="2600400" cy="3879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Nunito"/>
              <a:buChar char="❏"/>
            </a:pPr>
            <a:r>
              <a:rPr lang="en" sz="1200">
                <a:latin typeface="Nunito"/>
                <a:ea typeface="Nunito"/>
                <a:cs typeface="Nunito"/>
                <a:sym typeface="Nunito"/>
              </a:rPr>
              <a:t>COMMON INDEX: IMDB_ID </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LANGUAGE: ENGLISH</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TIME RANGE</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ORIGINAL RELEASE DATE (ALL)</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STREAMING RELEASE DATE (ROTTENTOMATOES)</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TITLE (ALL)</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DIRECTOR(S) (ALL)</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AGE RATING (ALL)</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GENRE(S) (ALL)</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AUDIENCE RATING/REVIEWS (ALL)</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RATING BY SOURCE RANGE</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BUDGET (ALL)</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RUNTIME (both)</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MOVIE HOMEPAGE </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PRODUCTION COMPANY (ALL)</a:t>
            </a:r>
            <a:endParaRPr sz="1200">
              <a:latin typeface="Nunito"/>
              <a:ea typeface="Nunito"/>
              <a:cs typeface="Nunito"/>
              <a:sym typeface="Nunito"/>
            </a:endParaRPr>
          </a:p>
        </p:txBody>
      </p:sp>
      <p:sp>
        <p:nvSpPr>
          <p:cNvPr id="369" name="Google Shape;369;p17"/>
          <p:cNvSpPr/>
          <p:nvPr/>
        </p:nvSpPr>
        <p:spPr>
          <a:xfrm rot="-2110">
            <a:off x="1303799" y="3240032"/>
            <a:ext cx="488700" cy="25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0" name="Google Shape;370;p17"/>
          <p:cNvPicPr preferRelativeResize="0"/>
          <p:nvPr/>
        </p:nvPicPr>
        <p:blipFill>
          <a:blip r:embed="rId5">
            <a:alphaModFix/>
          </a:blip>
          <a:stretch>
            <a:fillRect/>
          </a:stretch>
        </p:blipFill>
        <p:spPr>
          <a:xfrm>
            <a:off x="1992150" y="2924837"/>
            <a:ext cx="627600" cy="886624"/>
          </a:xfrm>
          <a:prstGeom prst="rect">
            <a:avLst/>
          </a:prstGeom>
          <a:noFill/>
          <a:ln>
            <a:noFill/>
          </a:ln>
        </p:spPr>
      </p:pic>
      <p:pic>
        <p:nvPicPr>
          <p:cNvPr id="371" name="Google Shape;371;p17"/>
          <p:cNvPicPr preferRelativeResize="0"/>
          <p:nvPr/>
        </p:nvPicPr>
        <p:blipFill>
          <a:blip r:embed="rId6">
            <a:alphaModFix/>
          </a:blip>
          <a:stretch>
            <a:fillRect/>
          </a:stretch>
        </p:blipFill>
        <p:spPr>
          <a:xfrm>
            <a:off x="338200" y="4268725"/>
            <a:ext cx="819475" cy="644475"/>
          </a:xfrm>
          <a:prstGeom prst="rect">
            <a:avLst/>
          </a:prstGeom>
          <a:noFill/>
          <a:ln>
            <a:noFill/>
          </a:ln>
        </p:spPr>
      </p:pic>
      <p:sp>
        <p:nvSpPr>
          <p:cNvPr id="372" name="Google Shape;372;p17"/>
          <p:cNvSpPr/>
          <p:nvPr/>
        </p:nvSpPr>
        <p:spPr>
          <a:xfrm rot="-2110">
            <a:off x="1303799" y="4503907"/>
            <a:ext cx="488700" cy="25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3" name="Google Shape;373;p17"/>
          <p:cNvPicPr preferRelativeResize="0"/>
          <p:nvPr/>
        </p:nvPicPr>
        <p:blipFill>
          <a:blip r:embed="rId5">
            <a:alphaModFix/>
          </a:blip>
          <a:stretch>
            <a:fillRect/>
          </a:stretch>
        </p:blipFill>
        <p:spPr>
          <a:xfrm>
            <a:off x="1992150" y="4108712"/>
            <a:ext cx="627600" cy="886624"/>
          </a:xfrm>
          <a:prstGeom prst="rect">
            <a:avLst/>
          </a:prstGeom>
          <a:noFill/>
          <a:ln>
            <a:noFill/>
          </a:ln>
        </p:spPr>
      </p:pic>
      <p:sp>
        <p:nvSpPr>
          <p:cNvPr id="374" name="Google Shape;374;p17"/>
          <p:cNvSpPr/>
          <p:nvPr/>
        </p:nvSpPr>
        <p:spPr>
          <a:xfrm rot="-2110">
            <a:off x="5642774" y="3240019"/>
            <a:ext cx="488700" cy="25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8"/>
          <p:cNvSpPr txBox="1"/>
          <p:nvPr>
            <p:ph type="title"/>
          </p:nvPr>
        </p:nvSpPr>
        <p:spPr>
          <a:xfrm>
            <a:off x="1311775" y="311500"/>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Joining Process</a:t>
            </a:r>
            <a:endParaRPr/>
          </a:p>
        </p:txBody>
      </p:sp>
      <p:sp>
        <p:nvSpPr>
          <p:cNvPr id="380" name="Google Shape;380;p18"/>
          <p:cNvSpPr txBox="1"/>
          <p:nvPr>
            <p:ph idx="1" type="body"/>
          </p:nvPr>
        </p:nvSpPr>
        <p:spPr>
          <a:xfrm>
            <a:off x="135575" y="3987175"/>
            <a:ext cx="8899500" cy="1045200"/>
          </a:xfrm>
          <a:prstGeom prst="rect">
            <a:avLst/>
          </a:prstGeom>
        </p:spPr>
        <p:txBody>
          <a:bodyPr anchorCtr="0" anchor="t" bIns="91425" lIns="91425" spcFirstLastPara="1" rIns="91425" wrap="square" tIns="91425">
            <a:normAutofit fontScale="62500"/>
          </a:bodyPr>
          <a:lstStyle/>
          <a:p>
            <a:pPr indent="0" lvl="0" marL="0" rtl="0" algn="ctr">
              <a:spcBef>
                <a:spcPts val="0"/>
              </a:spcBef>
              <a:spcAft>
                <a:spcPts val="0"/>
              </a:spcAft>
              <a:buNone/>
            </a:pPr>
            <a:r>
              <a:rPr lang="en" sz="1600" u="sng"/>
              <a:t>WHAT WAS OUR JOINING PROCESS?</a:t>
            </a:r>
            <a:endParaRPr sz="1600" u="sng"/>
          </a:p>
          <a:p>
            <a:pPr indent="0" lvl="0" marL="0" rtl="0" algn="l">
              <a:spcBef>
                <a:spcPts val="1200"/>
              </a:spcBef>
              <a:spcAft>
                <a:spcPts val="1200"/>
              </a:spcAft>
              <a:buNone/>
            </a:pPr>
            <a:r>
              <a:rPr b="1" lang="en" sz="1600"/>
              <a:t>We used inner joins between the different files starting with the MetaCritic Data because it has the fews records (~9,000 movie titles). Movie_Title was used as the common key for merging RottenTomatoes &amp; IMDb; due to this being the most common link between data sets. The imdb_title_id was used to join this output dataset to the Movie DB data to keep the data due to this data have the same movie titles with </a:t>
            </a:r>
            <a:r>
              <a:rPr b="1" lang="en" sz="1600"/>
              <a:t>different</a:t>
            </a:r>
            <a:r>
              <a:rPr b="1" lang="en" sz="1600"/>
              <a:t> release years. </a:t>
            </a:r>
            <a:endParaRPr b="1" sz="1600"/>
          </a:p>
        </p:txBody>
      </p:sp>
      <p:pic>
        <p:nvPicPr>
          <p:cNvPr id="381" name="Google Shape;381;p18"/>
          <p:cNvPicPr preferRelativeResize="0"/>
          <p:nvPr/>
        </p:nvPicPr>
        <p:blipFill>
          <a:blip r:embed="rId3">
            <a:alphaModFix/>
          </a:blip>
          <a:stretch>
            <a:fillRect/>
          </a:stretch>
        </p:blipFill>
        <p:spPr>
          <a:xfrm>
            <a:off x="718667" y="2033260"/>
            <a:ext cx="467875" cy="420181"/>
          </a:xfrm>
          <a:prstGeom prst="rect">
            <a:avLst/>
          </a:prstGeom>
          <a:noFill/>
          <a:ln>
            <a:noFill/>
          </a:ln>
        </p:spPr>
      </p:pic>
      <p:pic>
        <p:nvPicPr>
          <p:cNvPr id="382" name="Google Shape;382;p18"/>
          <p:cNvPicPr preferRelativeResize="0"/>
          <p:nvPr/>
        </p:nvPicPr>
        <p:blipFill>
          <a:blip r:embed="rId4">
            <a:alphaModFix/>
          </a:blip>
          <a:stretch>
            <a:fillRect/>
          </a:stretch>
        </p:blipFill>
        <p:spPr>
          <a:xfrm>
            <a:off x="1014799" y="2215813"/>
            <a:ext cx="488700" cy="519420"/>
          </a:xfrm>
          <a:prstGeom prst="rect">
            <a:avLst/>
          </a:prstGeom>
          <a:noFill/>
          <a:ln>
            <a:noFill/>
          </a:ln>
        </p:spPr>
      </p:pic>
      <p:pic>
        <p:nvPicPr>
          <p:cNvPr id="383" name="Google Shape;383;p18"/>
          <p:cNvPicPr preferRelativeResize="0"/>
          <p:nvPr/>
        </p:nvPicPr>
        <p:blipFill>
          <a:blip r:embed="rId5">
            <a:alphaModFix/>
          </a:blip>
          <a:stretch>
            <a:fillRect/>
          </a:stretch>
        </p:blipFill>
        <p:spPr>
          <a:xfrm>
            <a:off x="718679" y="2764000"/>
            <a:ext cx="725925" cy="257100"/>
          </a:xfrm>
          <a:prstGeom prst="rect">
            <a:avLst/>
          </a:prstGeom>
          <a:noFill/>
          <a:ln>
            <a:noFill/>
          </a:ln>
        </p:spPr>
      </p:pic>
      <p:pic>
        <p:nvPicPr>
          <p:cNvPr id="384" name="Google Shape;384;p18"/>
          <p:cNvPicPr preferRelativeResize="0"/>
          <p:nvPr/>
        </p:nvPicPr>
        <p:blipFill>
          <a:blip r:embed="rId6">
            <a:alphaModFix amt="70000"/>
          </a:blip>
          <a:stretch>
            <a:fillRect/>
          </a:stretch>
        </p:blipFill>
        <p:spPr>
          <a:xfrm>
            <a:off x="1210138" y="2314350"/>
            <a:ext cx="1255000" cy="690250"/>
          </a:xfrm>
          <a:prstGeom prst="rect">
            <a:avLst/>
          </a:prstGeom>
          <a:noFill/>
          <a:ln>
            <a:noFill/>
          </a:ln>
        </p:spPr>
      </p:pic>
      <p:pic>
        <p:nvPicPr>
          <p:cNvPr id="385" name="Google Shape;385;p18"/>
          <p:cNvPicPr preferRelativeResize="0"/>
          <p:nvPr/>
        </p:nvPicPr>
        <p:blipFill>
          <a:blip r:embed="rId7">
            <a:alphaModFix/>
          </a:blip>
          <a:stretch>
            <a:fillRect/>
          </a:stretch>
        </p:blipFill>
        <p:spPr>
          <a:xfrm>
            <a:off x="7799788" y="2033238"/>
            <a:ext cx="1126700" cy="1510025"/>
          </a:xfrm>
          <a:prstGeom prst="rect">
            <a:avLst/>
          </a:prstGeom>
          <a:noFill/>
          <a:ln>
            <a:noFill/>
          </a:ln>
        </p:spPr>
      </p:pic>
      <p:sp>
        <p:nvSpPr>
          <p:cNvPr id="386" name="Google Shape;386;p18"/>
          <p:cNvSpPr/>
          <p:nvPr/>
        </p:nvSpPr>
        <p:spPr>
          <a:xfrm rot="-2110">
            <a:off x="2216999" y="2602782"/>
            <a:ext cx="488700" cy="25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rot="-2113">
            <a:off x="6163450" y="2568302"/>
            <a:ext cx="1464000" cy="25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txBox="1"/>
          <p:nvPr/>
        </p:nvSpPr>
        <p:spPr>
          <a:xfrm>
            <a:off x="5995025" y="2298338"/>
            <a:ext cx="163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Load</a:t>
            </a:r>
            <a:endParaRPr>
              <a:latin typeface="Nunito"/>
              <a:ea typeface="Nunito"/>
              <a:cs typeface="Nunito"/>
              <a:sym typeface="Nunito"/>
            </a:endParaRPr>
          </a:p>
        </p:txBody>
      </p:sp>
      <p:pic>
        <p:nvPicPr>
          <p:cNvPr id="389" name="Google Shape;389;p18"/>
          <p:cNvPicPr preferRelativeResize="0"/>
          <p:nvPr/>
        </p:nvPicPr>
        <p:blipFill>
          <a:blip r:embed="rId8">
            <a:alphaModFix/>
          </a:blip>
          <a:stretch>
            <a:fillRect/>
          </a:stretch>
        </p:blipFill>
        <p:spPr>
          <a:xfrm>
            <a:off x="172050" y="2379625"/>
            <a:ext cx="546623" cy="400200"/>
          </a:xfrm>
          <a:prstGeom prst="rect">
            <a:avLst/>
          </a:prstGeom>
          <a:noFill/>
          <a:ln>
            <a:noFill/>
          </a:ln>
        </p:spPr>
      </p:pic>
      <p:sp>
        <p:nvSpPr>
          <p:cNvPr id="390" name="Google Shape;390;p18"/>
          <p:cNvSpPr/>
          <p:nvPr/>
        </p:nvSpPr>
        <p:spPr>
          <a:xfrm>
            <a:off x="2862825" y="1132375"/>
            <a:ext cx="3119400" cy="2854800"/>
          </a:xfrm>
          <a:prstGeom prst="snip1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1" name="Google Shape;391;p18"/>
          <p:cNvPicPr preferRelativeResize="0"/>
          <p:nvPr/>
        </p:nvPicPr>
        <p:blipFill>
          <a:blip r:embed="rId9">
            <a:alphaModFix/>
          </a:blip>
          <a:stretch>
            <a:fillRect/>
          </a:stretch>
        </p:blipFill>
        <p:spPr>
          <a:xfrm>
            <a:off x="2894754" y="1132379"/>
            <a:ext cx="342875" cy="478025"/>
          </a:xfrm>
          <a:prstGeom prst="rect">
            <a:avLst/>
          </a:prstGeom>
          <a:noFill/>
          <a:ln>
            <a:noFill/>
          </a:ln>
        </p:spPr>
      </p:pic>
      <p:sp>
        <p:nvSpPr>
          <p:cNvPr id="392" name="Google Shape;392;p18"/>
          <p:cNvSpPr/>
          <p:nvPr/>
        </p:nvSpPr>
        <p:spPr>
          <a:xfrm>
            <a:off x="2889513" y="1754375"/>
            <a:ext cx="3092400" cy="311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merge_df = pd.merge(metacritic, rottentomatoes, on="movie_title")</a:t>
            </a:r>
            <a:endParaRPr sz="900"/>
          </a:p>
        </p:txBody>
      </p:sp>
      <p:sp>
        <p:nvSpPr>
          <p:cNvPr id="393" name="Google Shape;393;p18"/>
          <p:cNvSpPr/>
          <p:nvPr/>
        </p:nvSpPr>
        <p:spPr>
          <a:xfrm>
            <a:off x="2889513" y="2138713"/>
            <a:ext cx="3092400" cy="311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imdb = imdb.rename(columns={'title':'movie_title'})</a:t>
            </a:r>
            <a:endParaRPr sz="900"/>
          </a:p>
        </p:txBody>
      </p:sp>
      <p:sp>
        <p:nvSpPr>
          <p:cNvPr id="394" name="Google Shape;394;p18"/>
          <p:cNvSpPr/>
          <p:nvPr/>
        </p:nvSpPr>
        <p:spPr>
          <a:xfrm>
            <a:off x="2889513" y="2523050"/>
            <a:ext cx="3092400" cy="311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merge_df2 = pd.merge(merge_df, imdb, on="movie_title")</a:t>
            </a:r>
            <a:endParaRPr sz="900"/>
          </a:p>
        </p:txBody>
      </p:sp>
      <p:sp>
        <p:nvSpPr>
          <p:cNvPr id="395" name="Google Shape;395;p18"/>
          <p:cNvSpPr/>
          <p:nvPr/>
        </p:nvSpPr>
        <p:spPr>
          <a:xfrm>
            <a:off x="2889513" y="2907388"/>
            <a:ext cx="3092400" cy="311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moviedb = imdb.rename(columns={'imdb_id':'imdb_title_id'})</a:t>
            </a:r>
            <a:endParaRPr sz="900"/>
          </a:p>
        </p:txBody>
      </p:sp>
      <p:sp>
        <p:nvSpPr>
          <p:cNvPr id="396" name="Google Shape;396;p18"/>
          <p:cNvSpPr/>
          <p:nvPr/>
        </p:nvSpPr>
        <p:spPr>
          <a:xfrm>
            <a:off x="2889513" y="3291725"/>
            <a:ext cx="3092400" cy="311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merge_df3 = pd.merge(merge_df2, moviedb, on="imdb_title_id")</a:t>
            </a:r>
            <a:endParaRPr sz="900"/>
          </a:p>
        </p:txBody>
      </p:sp>
      <p:sp>
        <p:nvSpPr>
          <p:cNvPr id="397" name="Google Shape;397;p18"/>
          <p:cNvSpPr/>
          <p:nvPr/>
        </p:nvSpPr>
        <p:spPr>
          <a:xfrm>
            <a:off x="2889513" y="3676063"/>
            <a:ext cx="3092400" cy="311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merge_df3.to_csv('Final_Movie_DB', header=True, index=False)</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19"/>
          <p:cNvSpPr txBox="1"/>
          <p:nvPr>
            <p:ph type="title"/>
          </p:nvPr>
        </p:nvSpPr>
        <p:spPr>
          <a:xfrm>
            <a:off x="1303800" y="598575"/>
            <a:ext cx="3312000" cy="64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DataBase</a:t>
            </a:r>
            <a:endParaRPr/>
          </a:p>
        </p:txBody>
      </p:sp>
      <p:pic>
        <p:nvPicPr>
          <p:cNvPr id="403" name="Google Shape;403;p19"/>
          <p:cNvPicPr preferRelativeResize="0"/>
          <p:nvPr/>
        </p:nvPicPr>
        <p:blipFill>
          <a:blip r:embed="rId3">
            <a:alphaModFix/>
          </a:blip>
          <a:stretch>
            <a:fillRect/>
          </a:stretch>
        </p:blipFill>
        <p:spPr>
          <a:xfrm>
            <a:off x="2704763" y="1192725"/>
            <a:ext cx="6268976" cy="3780974"/>
          </a:xfrm>
          <a:prstGeom prst="rect">
            <a:avLst/>
          </a:prstGeom>
          <a:noFill/>
          <a:ln>
            <a:noFill/>
          </a:ln>
        </p:spPr>
      </p:pic>
      <p:sp>
        <p:nvSpPr>
          <p:cNvPr id="404" name="Google Shape;404;p19"/>
          <p:cNvSpPr txBox="1"/>
          <p:nvPr/>
        </p:nvSpPr>
        <p:spPr>
          <a:xfrm>
            <a:off x="183400" y="1512175"/>
            <a:ext cx="2424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Database</a:t>
            </a:r>
            <a:r>
              <a:rPr lang="en">
                <a:latin typeface="Nunito"/>
                <a:ea typeface="Nunito"/>
                <a:cs typeface="Nunito"/>
                <a:sym typeface="Nunito"/>
              </a:rPr>
              <a:t> Summary</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5000 Movies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47 Unique data points per movie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Known Issues in Data</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Duplicated Movie Titles or Names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Unnecessary Data like ‘index’</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Uncertain Data like production company_y</a:t>
            </a:r>
            <a:r>
              <a:rPr lang="en">
                <a:latin typeface="Nunito"/>
                <a:ea typeface="Nunito"/>
                <a:cs typeface="Nunito"/>
                <a:sym typeface="Nunito"/>
              </a:rPr>
              <a:t> </a:t>
            </a:r>
            <a:endParaRPr>
              <a:latin typeface="Nunito"/>
              <a:ea typeface="Nunito"/>
              <a:cs typeface="Nunito"/>
              <a:sym typeface="Nunito"/>
            </a:endParaRPr>
          </a:p>
        </p:txBody>
      </p:sp>
      <p:sp>
        <p:nvSpPr>
          <p:cNvPr id="405" name="Google Shape;405;p19"/>
          <p:cNvSpPr/>
          <p:nvPr/>
        </p:nvSpPr>
        <p:spPr>
          <a:xfrm>
            <a:off x="2743200" y="3086100"/>
            <a:ext cx="1084500" cy="1196100"/>
          </a:xfrm>
          <a:prstGeom prst="rect">
            <a:avLst/>
          </a:prstGeom>
          <a:solidFill>
            <a:srgbClr val="0C34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Available Movie Data</a:t>
            </a:r>
            <a:endParaRPr/>
          </a:p>
        </p:txBody>
      </p:sp>
      <p:sp>
        <p:nvSpPr>
          <p:cNvPr id="411" name="Google Shape;411;p20"/>
          <p:cNvSpPr txBox="1"/>
          <p:nvPr>
            <p:ph idx="1" type="body"/>
          </p:nvPr>
        </p:nvSpPr>
        <p:spPr>
          <a:xfrm>
            <a:off x="84450" y="1537150"/>
            <a:ext cx="2076600" cy="3143700"/>
          </a:xfrm>
          <a:prstGeom prst="rect">
            <a:avLst/>
          </a:prstGeom>
        </p:spPr>
        <p:txBody>
          <a:bodyPr anchorCtr="0" anchor="t" bIns="91425" lIns="91425" spcFirstLastPara="1" rIns="91425" wrap="square" tIns="91425">
            <a:normAutofit fontScale="62500" lnSpcReduction="20000"/>
          </a:bodyPr>
          <a:lstStyle/>
          <a:p>
            <a:pPr indent="0" lvl="0" marL="0" rtl="0" algn="l">
              <a:lnSpc>
                <a:spcPct val="100000"/>
              </a:lnSpc>
              <a:spcBef>
                <a:spcPts val="0"/>
              </a:spcBef>
              <a:spcAft>
                <a:spcPts val="0"/>
              </a:spcAft>
              <a:buNone/>
            </a:pPr>
            <a:r>
              <a:rPr lang="en"/>
              <a:t>"movie_title_x":"The Waiting Room",</a:t>
            </a:r>
            <a:endParaRPr/>
          </a:p>
          <a:p>
            <a:pPr indent="0" lvl="0" marL="0" rtl="0" algn="l">
              <a:lnSpc>
                <a:spcPct val="100000"/>
              </a:lnSpc>
              <a:spcBef>
                <a:spcPts val="1200"/>
              </a:spcBef>
              <a:spcAft>
                <a:spcPts val="0"/>
              </a:spcAft>
              <a:buNone/>
            </a:pPr>
            <a:r>
              <a:rPr lang="en"/>
              <a:t>"release_date":"28-Sep-12",</a:t>
            </a:r>
            <a:endParaRPr/>
          </a:p>
          <a:p>
            <a:pPr indent="0" lvl="0" marL="0" rtl="0" algn="l">
              <a:lnSpc>
                <a:spcPct val="100000"/>
              </a:lnSpc>
              <a:spcBef>
                <a:spcPts val="1200"/>
              </a:spcBef>
              <a:spcAft>
                <a:spcPts val="0"/>
              </a:spcAft>
              <a:buNone/>
            </a:pPr>
            <a:r>
              <a:rPr lang="en"/>
              <a:t>"genre_x":"Documentary",</a:t>
            </a:r>
            <a:endParaRPr/>
          </a:p>
          <a:p>
            <a:pPr indent="0" lvl="0" marL="0" rtl="0" algn="l">
              <a:lnSpc>
                <a:spcPct val="100000"/>
              </a:lnSpc>
              <a:spcBef>
                <a:spcPts val="1200"/>
              </a:spcBef>
              <a:spcAft>
                <a:spcPts val="0"/>
              </a:spcAft>
              <a:buNone/>
            </a:pPr>
            <a:r>
              <a:rPr lang="en"/>
              <a:t>"content_rating":"NR",</a:t>
            </a:r>
            <a:endParaRPr/>
          </a:p>
          <a:p>
            <a:pPr indent="0" lvl="0" marL="0" rtl="0" algn="l">
              <a:lnSpc>
                <a:spcPct val="100000"/>
              </a:lnSpc>
              <a:spcBef>
                <a:spcPts val="1200"/>
              </a:spcBef>
              <a:spcAft>
                <a:spcPts val="0"/>
              </a:spcAft>
              <a:buNone/>
            </a:pPr>
            <a:r>
              <a:rPr lang="en"/>
              <a:t>"genres":"Drama",</a:t>
            </a:r>
            <a:endParaRPr/>
          </a:p>
          <a:p>
            <a:pPr indent="0" lvl="0" marL="0" rtl="0" algn="l">
              <a:lnSpc>
                <a:spcPct val="100000"/>
              </a:lnSpc>
              <a:spcBef>
                <a:spcPts val="1200"/>
              </a:spcBef>
              <a:spcAft>
                <a:spcPts val="0"/>
              </a:spcAft>
              <a:buNone/>
            </a:pPr>
            <a:r>
              <a:rPr lang="en"/>
              <a:t>"directors":"Roger Goldby",</a:t>
            </a:r>
            <a:endParaRPr/>
          </a:p>
          <a:p>
            <a:pPr indent="0" lvl="0" marL="0" rtl="0" algn="l">
              <a:lnSpc>
                <a:spcPct val="100000"/>
              </a:lnSpc>
              <a:spcBef>
                <a:spcPts val="1200"/>
              </a:spcBef>
              <a:spcAft>
                <a:spcPts val="0"/>
              </a:spcAft>
              <a:buNone/>
            </a:pPr>
            <a:r>
              <a:rPr lang="en"/>
              <a:t>"Original_release_date":"2007-08-18",</a:t>
            </a:r>
            <a:endParaRPr/>
          </a:p>
          <a:p>
            <a:pPr indent="0" lvl="0" marL="0" rtl="0" algn="l">
              <a:lnSpc>
                <a:spcPct val="100000"/>
              </a:lnSpc>
              <a:spcBef>
                <a:spcPts val="1200"/>
              </a:spcBef>
              <a:spcAft>
                <a:spcPts val="0"/>
              </a:spcAft>
              <a:buNone/>
            </a:pPr>
            <a:r>
              <a:rPr lang="en"/>
              <a:t>"Streaming_release_date":"2016-12-09",</a:t>
            </a:r>
            <a:endParaRPr/>
          </a:p>
          <a:p>
            <a:pPr indent="0" lvl="0" marL="0" rtl="0" algn="l">
              <a:lnSpc>
                <a:spcPct val="100000"/>
              </a:lnSpc>
              <a:spcBef>
                <a:spcPts val="1200"/>
              </a:spcBef>
              <a:spcAft>
                <a:spcPts val="0"/>
              </a:spcAft>
              <a:buNone/>
            </a:pPr>
            <a:r>
              <a:rPr lang="en"/>
              <a:t>"R</a:t>
            </a:r>
            <a:r>
              <a:rPr lang="en"/>
              <a:t>untime":"110.0",</a:t>
            </a:r>
            <a:endParaRPr/>
          </a:p>
          <a:p>
            <a:pPr indent="0" lvl="0" marL="0" rtl="0" algn="l">
              <a:lnSpc>
                <a:spcPct val="100000"/>
              </a:lnSpc>
              <a:spcBef>
                <a:spcPts val="1200"/>
              </a:spcBef>
              <a:spcAft>
                <a:spcPts val="0"/>
              </a:spcAft>
              <a:buNone/>
            </a:pPr>
            <a:r>
              <a:rPr lang="en"/>
              <a:t>"production_company_x":"LionsGate Entertainment",</a:t>
            </a:r>
            <a:endParaRPr/>
          </a:p>
          <a:p>
            <a:pPr indent="0" lvl="0" marL="0" rtl="0" algn="l">
              <a:lnSpc>
                <a:spcPct val="100000"/>
              </a:lnSpc>
              <a:spcBef>
                <a:spcPts val="1200"/>
              </a:spcBef>
              <a:spcAft>
                <a:spcPts val="1200"/>
              </a:spcAft>
              <a:buNone/>
            </a:pPr>
            <a:r>
              <a:t/>
            </a:r>
            <a:endParaRPr/>
          </a:p>
        </p:txBody>
      </p:sp>
      <p:sp>
        <p:nvSpPr>
          <p:cNvPr id="412" name="Google Shape;412;p20"/>
          <p:cNvSpPr txBox="1"/>
          <p:nvPr>
            <p:ph idx="2" type="body"/>
          </p:nvPr>
        </p:nvSpPr>
        <p:spPr>
          <a:xfrm>
            <a:off x="2033225" y="1537150"/>
            <a:ext cx="2211900" cy="29946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en"/>
              <a:t>"Audience_rating":"56.0",</a:t>
            </a:r>
            <a:endParaRPr/>
          </a:p>
          <a:p>
            <a:pPr indent="0" lvl="0" marL="0" rtl="0" algn="l">
              <a:lnSpc>
                <a:spcPct val="100000"/>
              </a:lnSpc>
              <a:spcBef>
                <a:spcPts val="1200"/>
              </a:spcBef>
              <a:spcAft>
                <a:spcPts val="0"/>
              </a:spcAft>
              <a:buNone/>
            </a:pPr>
            <a:r>
              <a:rPr lang="en"/>
              <a:t>"Index_x":"51339",</a:t>
            </a:r>
            <a:endParaRPr/>
          </a:p>
          <a:p>
            <a:pPr indent="0" lvl="0" marL="0" rtl="0" algn="l">
              <a:lnSpc>
                <a:spcPct val="100000"/>
              </a:lnSpc>
              <a:spcBef>
                <a:spcPts val="1200"/>
              </a:spcBef>
              <a:spcAft>
                <a:spcPts val="0"/>
              </a:spcAft>
              <a:buNone/>
            </a:pPr>
            <a:r>
              <a:rPr lang="en"/>
              <a:t>"Imdb_title_id":"tt0902348",</a:t>
            </a:r>
            <a:endParaRPr/>
          </a:p>
          <a:p>
            <a:pPr indent="0" lvl="0" marL="0" rtl="0" algn="l">
              <a:lnSpc>
                <a:spcPct val="100000"/>
              </a:lnSpc>
              <a:spcBef>
                <a:spcPts val="1200"/>
              </a:spcBef>
              <a:spcAft>
                <a:spcPts val="0"/>
              </a:spcAft>
              <a:buNone/>
            </a:pPr>
            <a:r>
              <a:rPr lang="en"/>
              <a:t>"original_title_x":"The Waiting Room",</a:t>
            </a:r>
            <a:endParaRPr/>
          </a:p>
          <a:p>
            <a:pPr indent="0" lvl="0" marL="0" rtl="0" algn="l">
              <a:lnSpc>
                <a:spcPct val="100000"/>
              </a:lnSpc>
              <a:spcBef>
                <a:spcPts val="1200"/>
              </a:spcBef>
              <a:spcAft>
                <a:spcPts val="0"/>
              </a:spcAft>
              <a:buNone/>
            </a:pPr>
            <a:r>
              <a:rPr lang="en"/>
              <a:t>"Year_x":"2007",</a:t>
            </a:r>
            <a:endParaRPr/>
          </a:p>
          <a:p>
            <a:pPr indent="0" lvl="0" marL="0" rtl="0" algn="l">
              <a:lnSpc>
                <a:spcPct val="100000"/>
              </a:lnSpc>
              <a:spcBef>
                <a:spcPts val="1200"/>
              </a:spcBef>
              <a:spcAft>
                <a:spcPts val="0"/>
              </a:spcAft>
              <a:buNone/>
            </a:pPr>
            <a:r>
              <a:rPr lang="en"/>
              <a:t>"Date_published_x":"2013-06-08",</a:t>
            </a:r>
            <a:endParaRPr/>
          </a:p>
          <a:p>
            <a:pPr indent="0" lvl="0" marL="0" rtl="0" algn="l">
              <a:lnSpc>
                <a:spcPct val="100000"/>
              </a:lnSpc>
              <a:spcBef>
                <a:spcPts val="1200"/>
              </a:spcBef>
              <a:spcAft>
                <a:spcPts val="0"/>
              </a:spcAft>
              <a:buNone/>
            </a:pPr>
            <a:r>
              <a:rPr lang="en"/>
              <a:t>"genre_y":"Drama, Romance",</a:t>
            </a:r>
            <a:endParaRPr/>
          </a:p>
          <a:p>
            <a:pPr indent="0" lvl="0" marL="0" rtl="0" algn="l">
              <a:lnSpc>
                <a:spcPct val="100000"/>
              </a:lnSpc>
              <a:spcBef>
                <a:spcPts val="1200"/>
              </a:spcBef>
              <a:spcAft>
                <a:spcPts val="0"/>
              </a:spcAft>
              <a:buNone/>
            </a:pPr>
            <a:r>
              <a:rPr lang="en"/>
              <a:t>"Duration_x":"110",</a:t>
            </a:r>
            <a:endParaRPr/>
          </a:p>
          <a:p>
            <a:pPr indent="0" lvl="0" marL="0" rtl="0" algn="l">
              <a:lnSpc>
                <a:spcPct val="100000"/>
              </a:lnSpc>
              <a:spcBef>
                <a:spcPts val="1200"/>
              </a:spcBef>
              <a:spcAft>
                <a:spcPts val="0"/>
              </a:spcAft>
              <a:buNone/>
            </a:pPr>
            <a:r>
              <a:rPr lang="en"/>
              <a:t>"country_x":"UK",</a:t>
            </a:r>
            <a:endParaRPr/>
          </a:p>
          <a:p>
            <a:pPr indent="0" lvl="0" marL="0" rtl="0" algn="l">
              <a:lnSpc>
                <a:spcPct val="100000"/>
              </a:lnSpc>
              <a:spcBef>
                <a:spcPts val="1200"/>
              </a:spcBef>
              <a:spcAft>
                <a:spcPts val="0"/>
              </a:spcAft>
              <a:buNone/>
            </a:pPr>
            <a:r>
              <a:rPr lang="en"/>
              <a:t>"language_x":"English",</a:t>
            </a:r>
            <a:endParaRPr/>
          </a:p>
          <a:p>
            <a:pPr indent="0" lvl="0" marL="0" rtl="0" algn="l">
              <a:spcBef>
                <a:spcPts val="1200"/>
              </a:spcBef>
              <a:spcAft>
                <a:spcPts val="1200"/>
              </a:spcAft>
              <a:buNone/>
            </a:pPr>
            <a:r>
              <a:t/>
            </a:r>
            <a:endParaRPr/>
          </a:p>
        </p:txBody>
      </p:sp>
      <p:sp>
        <p:nvSpPr>
          <p:cNvPr id="413" name="Google Shape;413;p20"/>
          <p:cNvSpPr txBox="1"/>
          <p:nvPr/>
        </p:nvSpPr>
        <p:spPr>
          <a:xfrm>
            <a:off x="4114800" y="1453350"/>
            <a:ext cx="4000500" cy="3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2"/>
                </a:solidFill>
                <a:latin typeface="Nunito"/>
                <a:ea typeface="Nunito"/>
                <a:cs typeface="Nunito"/>
                <a:sym typeface="Nunito"/>
              </a:rPr>
              <a:t>"director_x":"Roger Goldby",</a:t>
            </a:r>
            <a:endParaRPr sz="700">
              <a:solidFill>
                <a:schemeClr val="dk2"/>
              </a:solidFill>
              <a:latin typeface="Nunito"/>
              <a:ea typeface="Nunito"/>
              <a:cs typeface="Nunito"/>
              <a:sym typeface="Nunito"/>
            </a:endParaRPr>
          </a:p>
          <a:p>
            <a:pPr indent="0" lvl="0" marL="0" rtl="0" algn="l">
              <a:spcBef>
                <a:spcPts val="1200"/>
              </a:spcBef>
              <a:spcAft>
                <a:spcPts val="0"/>
              </a:spcAft>
              <a:buNone/>
            </a:pPr>
            <a:r>
              <a:rPr lang="en" sz="700">
                <a:solidFill>
                  <a:schemeClr val="dk2"/>
                </a:solidFill>
                <a:latin typeface="Nunito"/>
                <a:ea typeface="Nunito"/>
                <a:cs typeface="Nunito"/>
                <a:sym typeface="Nunito"/>
              </a:rPr>
              <a:t>"writer_x":"Roger Goldby",</a:t>
            </a:r>
            <a:endParaRPr sz="700">
              <a:solidFill>
                <a:schemeClr val="dk2"/>
              </a:solidFill>
              <a:latin typeface="Nunito"/>
              <a:ea typeface="Nunito"/>
              <a:cs typeface="Nunito"/>
              <a:sym typeface="Nunito"/>
            </a:endParaRPr>
          </a:p>
          <a:p>
            <a:pPr indent="0" lvl="0" marL="0" rtl="0" algn="l">
              <a:spcBef>
                <a:spcPts val="1200"/>
              </a:spcBef>
              <a:spcAft>
                <a:spcPts val="0"/>
              </a:spcAft>
              <a:buNone/>
            </a:pPr>
            <a:r>
              <a:rPr lang="en" sz="700">
                <a:solidFill>
                  <a:schemeClr val="dk2"/>
                </a:solidFill>
                <a:latin typeface="Nunito"/>
                <a:ea typeface="Nunito"/>
                <a:cs typeface="Nunito"/>
                <a:sym typeface="Nunito"/>
              </a:rPr>
              <a:t>"production_company_y":"Bright Pictures",</a:t>
            </a:r>
            <a:endParaRPr sz="700">
              <a:solidFill>
                <a:schemeClr val="dk2"/>
              </a:solidFill>
              <a:latin typeface="Nunito"/>
              <a:ea typeface="Nunito"/>
              <a:cs typeface="Nunito"/>
              <a:sym typeface="Nunito"/>
            </a:endParaRPr>
          </a:p>
          <a:p>
            <a:pPr indent="0" lvl="0" marL="0" rtl="0" algn="l">
              <a:spcBef>
                <a:spcPts val="1200"/>
              </a:spcBef>
              <a:spcAft>
                <a:spcPts val="0"/>
              </a:spcAft>
              <a:buNone/>
            </a:pPr>
            <a:r>
              <a:rPr lang="en" sz="700">
                <a:solidFill>
                  <a:schemeClr val="dk2"/>
                </a:solidFill>
                <a:latin typeface="Nunito"/>
                <a:ea typeface="Nunito"/>
                <a:cs typeface="Nunito"/>
                <a:sym typeface="Nunito"/>
              </a:rPr>
              <a:t>"actors_x":"Anne-Marie Duff, Frank Finlay, Rupert Graves, Polly Rose McCarthy, Finlay Kenny Tighe, Adrian Bower, Daisy Donovan, Ralf Little, Peggy Batchelor, Phyllida Law, Zoe Telford, Christine Bottomley, Leader Hawkins, Paul Popplewell, Elizabeth Perry",</a:t>
            </a:r>
            <a:endParaRPr sz="700">
              <a:solidFill>
                <a:schemeClr val="dk2"/>
              </a:solidFill>
              <a:latin typeface="Nunito"/>
              <a:ea typeface="Nunito"/>
              <a:cs typeface="Nunito"/>
              <a:sym typeface="Nunito"/>
            </a:endParaRPr>
          </a:p>
          <a:p>
            <a:pPr indent="0" lvl="0" marL="0" rtl="0" algn="l">
              <a:spcBef>
                <a:spcPts val="1200"/>
              </a:spcBef>
              <a:spcAft>
                <a:spcPts val="0"/>
              </a:spcAft>
              <a:buNone/>
            </a:pPr>
            <a:r>
              <a:rPr lang="en" sz="700">
                <a:solidFill>
                  <a:schemeClr val="dk2"/>
                </a:solidFill>
                <a:latin typeface="Nunito"/>
                <a:ea typeface="Nunito"/>
                <a:cs typeface="Nunito"/>
                <a:sym typeface="Nunito"/>
              </a:rPr>
              <a:t>"description_x":"Two complete strangers, Anna and Stephen, are brought together by chance by an elderly man who waits for his wife on a station platform. Their fateful meeting acts as a catalyst for them to...",</a:t>
            </a:r>
            <a:endParaRPr sz="700">
              <a:solidFill>
                <a:schemeClr val="dk2"/>
              </a:solidFill>
              <a:latin typeface="Nunito"/>
              <a:ea typeface="Nunito"/>
              <a:cs typeface="Nunito"/>
              <a:sym typeface="Nunito"/>
            </a:endParaRPr>
          </a:p>
          <a:p>
            <a:pPr indent="0" lvl="0" marL="0" rtl="0" algn="l">
              <a:spcBef>
                <a:spcPts val="1200"/>
              </a:spcBef>
              <a:spcAft>
                <a:spcPts val="0"/>
              </a:spcAft>
              <a:buNone/>
            </a:pPr>
            <a:r>
              <a:rPr lang="en" sz="700">
                <a:solidFill>
                  <a:schemeClr val="dk2"/>
                </a:solidFill>
                <a:latin typeface="Nunito"/>
                <a:ea typeface="Nunito"/>
                <a:cs typeface="Nunito"/>
                <a:sym typeface="Nunito"/>
              </a:rPr>
              <a:t>"Avg_vote_x":"6.4",</a:t>
            </a:r>
            <a:endParaRPr sz="700">
              <a:solidFill>
                <a:schemeClr val="dk2"/>
              </a:solidFill>
              <a:latin typeface="Nunito"/>
              <a:ea typeface="Nunito"/>
              <a:cs typeface="Nunito"/>
              <a:sym typeface="Nunito"/>
            </a:endParaRPr>
          </a:p>
          <a:p>
            <a:pPr indent="0" lvl="0" marL="0" rtl="0" algn="l">
              <a:spcBef>
                <a:spcPts val="1200"/>
              </a:spcBef>
              <a:spcAft>
                <a:spcPts val="0"/>
              </a:spcAft>
              <a:buNone/>
            </a:pPr>
            <a:r>
              <a:rPr lang="en" sz="700">
                <a:solidFill>
                  <a:schemeClr val="dk2"/>
                </a:solidFill>
                <a:latin typeface="Nunito"/>
                <a:ea typeface="Nunito"/>
                <a:cs typeface="Nunito"/>
                <a:sym typeface="Nunito"/>
              </a:rPr>
              <a:t>"Votes_x":"619",</a:t>
            </a:r>
            <a:endParaRPr sz="700">
              <a:solidFill>
                <a:schemeClr val="dk2"/>
              </a:solidFill>
              <a:latin typeface="Nunito"/>
              <a:ea typeface="Nunito"/>
              <a:cs typeface="Nunito"/>
              <a:sym typeface="Nunito"/>
            </a:endParaRPr>
          </a:p>
          <a:p>
            <a:pPr indent="0" lvl="0" marL="0" rtl="0" algn="l">
              <a:spcBef>
                <a:spcPts val="1200"/>
              </a:spcBef>
              <a:spcAft>
                <a:spcPts val="0"/>
              </a:spcAft>
              <a:buNone/>
            </a:pPr>
            <a:r>
              <a:rPr lang="en" sz="700">
                <a:solidFill>
                  <a:schemeClr val="dk2"/>
                </a:solidFill>
                <a:latin typeface="Nunito"/>
                <a:ea typeface="Nunito"/>
                <a:cs typeface="Nunito"/>
                <a:sym typeface="Nunito"/>
              </a:rPr>
              <a:t>"Reviews_from_users_x":"3.0",</a:t>
            </a:r>
            <a:endParaRPr sz="700">
              <a:solidFill>
                <a:schemeClr val="dk2"/>
              </a:solidFill>
              <a:latin typeface="Nunito"/>
              <a:ea typeface="Nunito"/>
              <a:cs typeface="Nunito"/>
              <a:sym typeface="Nunito"/>
            </a:endParaRPr>
          </a:p>
          <a:p>
            <a:pPr indent="0" lvl="0" marL="0" rtl="0" algn="l">
              <a:spcBef>
                <a:spcPts val="1200"/>
              </a:spcBef>
              <a:spcAft>
                <a:spcPts val="0"/>
              </a:spcAft>
              <a:buNone/>
            </a:pPr>
            <a:r>
              <a:rPr lang="en" sz="700">
                <a:solidFill>
                  <a:schemeClr val="dk2"/>
                </a:solidFill>
                <a:latin typeface="Nunito"/>
                <a:ea typeface="Nunito"/>
                <a:cs typeface="Nunito"/>
                <a:sym typeface="Nunito"/>
              </a:rPr>
              <a:t>"Reviews_from_critics_x":"11.0",</a:t>
            </a:r>
            <a:endParaRPr sz="700">
              <a:solidFill>
                <a:schemeClr val="dk2"/>
              </a:solidFill>
              <a:latin typeface="Nunito"/>
              <a:ea typeface="Nunito"/>
              <a:cs typeface="Nunito"/>
              <a:sym typeface="Nunito"/>
            </a:endParaRPr>
          </a:p>
          <a:p>
            <a:pPr indent="0" lvl="0" marL="0" rtl="0" algn="l">
              <a:spcBef>
                <a:spcPts val="1200"/>
              </a:spcBef>
              <a:spcAft>
                <a:spcPts val="0"/>
              </a:spcAft>
              <a:buNone/>
            </a:pPr>
            <a:r>
              <a:rPr lang="en" sz="700">
                <a:solidFill>
                  <a:schemeClr val="dk2"/>
                </a:solidFill>
                <a:latin typeface="Nunito"/>
                <a:ea typeface="Nunito"/>
                <a:cs typeface="Nunito"/>
                <a:sym typeface="Nunito"/>
              </a:rPr>
              <a:t>"original_title_y":"The Waiting Room",</a:t>
            </a:r>
            <a:endParaRPr sz="700">
              <a:solidFill>
                <a:schemeClr val="dk2"/>
              </a:solidFill>
              <a:latin typeface="Nunito"/>
              <a:ea typeface="Nunito"/>
              <a:cs typeface="Nunito"/>
              <a:sym typeface="Nunito"/>
            </a:endParaRPr>
          </a:p>
          <a:p>
            <a:pPr indent="0" lvl="0" marL="0" rtl="0" algn="l">
              <a:spcBef>
                <a:spcPts val="1200"/>
              </a:spcBef>
              <a:spcAft>
                <a:spcPts val="0"/>
              </a:spcAft>
              <a:buNone/>
            </a:pPr>
            <a:r>
              <a:rPr lang="en" sz="700">
                <a:solidFill>
                  <a:schemeClr val="dk2"/>
                </a:solidFill>
                <a:latin typeface="Nunito"/>
                <a:ea typeface="Nunito"/>
                <a:cs typeface="Nunito"/>
                <a:sym typeface="Nunito"/>
              </a:rPr>
              <a:t>"Year_y":"2007",</a:t>
            </a:r>
            <a:endParaRPr sz="700">
              <a:solidFill>
                <a:schemeClr val="dk2"/>
              </a:solidFill>
              <a:latin typeface="Nunito"/>
              <a:ea typeface="Nunito"/>
              <a:cs typeface="Nunito"/>
              <a:sym typeface="Nunito"/>
            </a:endParaRPr>
          </a:p>
          <a:p>
            <a:pPr indent="0" lvl="0" marL="0" rtl="0" algn="l">
              <a:spcBef>
                <a:spcPts val="1200"/>
              </a:spcBef>
              <a:spcAft>
                <a:spcPts val="0"/>
              </a:spcAft>
              <a:buNone/>
            </a:pPr>
            <a:r>
              <a:t/>
            </a:r>
            <a:endParaRPr sz="800">
              <a:latin typeface="Nunito"/>
              <a:ea typeface="Nunito"/>
              <a:cs typeface="Nunito"/>
              <a:sym typeface="Nunito"/>
            </a:endParaRPr>
          </a:p>
        </p:txBody>
      </p:sp>
      <p:sp>
        <p:nvSpPr>
          <p:cNvPr id="414" name="Google Shape;414;p20"/>
          <p:cNvSpPr txBox="1"/>
          <p:nvPr/>
        </p:nvSpPr>
        <p:spPr>
          <a:xfrm>
            <a:off x="5948925" y="3118000"/>
            <a:ext cx="30942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2"/>
                </a:solidFill>
                <a:latin typeface="Nunito"/>
                <a:ea typeface="Nunito"/>
                <a:cs typeface="Nunito"/>
                <a:sym typeface="Nunito"/>
              </a:rPr>
              <a:t>"date_published_y":"2013-06-08","genre":"Drama, Romance","duration_y":"110","country_y":"UK","language_y":"English","director_y":"Roger Goldby","writer_y":"Roger Goldby","production_company":"Bright Pictures","actors_y":"Anne-Marie Duff, Frank Finlay, Rupert Graves, Polly Rose McCarthy, Finlay Kenny Tighe, Adrian Bower, Daisy Donovan, Ralf Little, Peggy Batchelor, Phyllida Law, Zoe Telford, Christine Bottomley, Leader Hawkins, Paul Popplewell, Elizabeth Perry","description_y":"Two complete strangers, Anna and Stephen, are brought together by chance by an elderly man who waits for his wife on a station platform. Their fateful meeting acts as a catalyst for them to...","avg_vote_y":"6.4","votes_y":"619","reviews_from_users_y":"3.0","reviews_from_critics_y":"11.0"}</a:t>
            </a:r>
            <a:endParaRPr sz="800">
              <a:solidFill>
                <a:schemeClr val="dk2"/>
              </a:solidFill>
              <a:latin typeface="Nunito"/>
              <a:ea typeface="Nunito"/>
              <a:cs typeface="Nunito"/>
              <a:sym typeface="Nunito"/>
            </a:endParaRPr>
          </a:p>
          <a:p>
            <a:pPr indent="0" lvl="0" marL="0" rtl="0" algn="l">
              <a:spcBef>
                <a:spcPts val="1200"/>
              </a:spcBef>
              <a:spcAft>
                <a:spcPts val="0"/>
              </a:spcAft>
              <a:buNone/>
            </a:pPr>
            <a:r>
              <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Given More Time </a:t>
            </a:r>
            <a:endParaRPr/>
          </a:p>
        </p:txBody>
      </p:sp>
      <p:sp>
        <p:nvSpPr>
          <p:cNvPr id="420" name="Google Shape;420;p21"/>
          <p:cNvSpPr txBox="1"/>
          <p:nvPr>
            <p:ph idx="1" type="body"/>
          </p:nvPr>
        </p:nvSpPr>
        <p:spPr>
          <a:xfrm>
            <a:off x="5015900" y="2243375"/>
            <a:ext cx="3803700" cy="1650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Clean Up Merge Process to include </a:t>
            </a:r>
            <a:r>
              <a:rPr lang="en"/>
              <a:t>additional</a:t>
            </a:r>
            <a:r>
              <a:rPr lang="en"/>
              <a:t> merge parameters like movie_title</a:t>
            </a:r>
            <a:endParaRPr/>
          </a:p>
          <a:p>
            <a:pPr indent="-311150" lvl="0" marL="457200" rtl="0" algn="l">
              <a:spcBef>
                <a:spcPts val="0"/>
              </a:spcBef>
              <a:spcAft>
                <a:spcPts val="0"/>
              </a:spcAft>
              <a:buSzPts val="1300"/>
              <a:buChar char="●"/>
            </a:pPr>
            <a:r>
              <a:rPr lang="en"/>
              <a:t> Drop Duplicate Values</a:t>
            </a:r>
            <a:endParaRPr/>
          </a:p>
          <a:p>
            <a:pPr indent="-311150" lvl="0" marL="457200" rtl="0" algn="l">
              <a:spcBef>
                <a:spcPts val="0"/>
              </a:spcBef>
              <a:spcAft>
                <a:spcPts val="0"/>
              </a:spcAft>
              <a:buSzPts val="1300"/>
              <a:buChar char="●"/>
            </a:pPr>
            <a:r>
              <a:rPr lang="en"/>
              <a:t>Drop </a:t>
            </a:r>
            <a:r>
              <a:rPr lang="en"/>
              <a:t>unnecessary</a:t>
            </a:r>
            <a:r>
              <a:rPr lang="en"/>
              <a:t> values like ‘index’ </a:t>
            </a:r>
            <a:endParaRPr/>
          </a:p>
          <a:p>
            <a:pPr indent="-311150" lvl="0" marL="457200" rtl="0" algn="l">
              <a:spcBef>
                <a:spcPts val="0"/>
              </a:spcBef>
              <a:spcAft>
                <a:spcPts val="0"/>
              </a:spcAft>
              <a:buSzPts val="1300"/>
              <a:buChar char="●"/>
            </a:pPr>
            <a:r>
              <a:rPr lang="en"/>
              <a:t>Rename uncertain data like production company_y to be reflective of data source</a:t>
            </a:r>
            <a:endParaRPr/>
          </a:p>
        </p:txBody>
      </p:sp>
      <p:sp>
        <p:nvSpPr>
          <p:cNvPr id="421" name="Google Shape;421;p21"/>
          <p:cNvSpPr txBox="1"/>
          <p:nvPr/>
        </p:nvSpPr>
        <p:spPr>
          <a:xfrm>
            <a:off x="183400" y="2114375"/>
            <a:ext cx="2424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Known Issues in Data</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Duplicated Movie Titles or Names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Unnecessary Data like ‘index’</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Uncertain Data like production company_y </a:t>
            </a:r>
            <a:endParaRPr>
              <a:latin typeface="Nunito"/>
              <a:ea typeface="Nunito"/>
              <a:cs typeface="Nunito"/>
              <a:sym typeface="Nunito"/>
            </a:endParaRPr>
          </a:p>
        </p:txBody>
      </p:sp>
      <p:sp>
        <p:nvSpPr>
          <p:cNvPr id="422" name="Google Shape;422;p21"/>
          <p:cNvSpPr/>
          <p:nvPr/>
        </p:nvSpPr>
        <p:spPr>
          <a:xfrm>
            <a:off x="2990400" y="2709875"/>
            <a:ext cx="1642800" cy="717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1"/>
          <p:cNvSpPr txBox="1"/>
          <p:nvPr/>
        </p:nvSpPr>
        <p:spPr>
          <a:xfrm>
            <a:off x="502450" y="1786813"/>
            <a:ext cx="178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Current State</a:t>
            </a:r>
            <a:endParaRPr>
              <a:latin typeface="Nunito"/>
              <a:ea typeface="Nunito"/>
              <a:cs typeface="Nunito"/>
              <a:sym typeface="Nunito"/>
            </a:endParaRPr>
          </a:p>
        </p:txBody>
      </p:sp>
      <p:sp>
        <p:nvSpPr>
          <p:cNvPr id="424" name="Google Shape;424;p21"/>
          <p:cNvSpPr txBox="1"/>
          <p:nvPr/>
        </p:nvSpPr>
        <p:spPr>
          <a:xfrm>
            <a:off x="6024650" y="1786813"/>
            <a:ext cx="178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Future</a:t>
            </a:r>
            <a:r>
              <a:rPr lang="en">
                <a:latin typeface="Nunito"/>
                <a:ea typeface="Nunito"/>
                <a:cs typeface="Nunito"/>
                <a:sym typeface="Nunito"/>
              </a:rPr>
              <a:t> State</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