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0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8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5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2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3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8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10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3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A3EF-15DA-4008-95BC-73135D735D53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FFA3-6FAF-4210-97AF-873845440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1825"/>
              </p:ext>
            </p:extLst>
          </p:nvPr>
        </p:nvGraphicFramePr>
        <p:xfrm>
          <a:off x="2351858" y="1053737"/>
          <a:ext cx="7505700" cy="4594859"/>
        </p:xfrm>
        <a:graphic>
          <a:graphicData uri="http://schemas.openxmlformats.org/drawingml/2006/table">
            <a:tbl>
              <a:tblPr/>
              <a:tblGrid>
                <a:gridCol w="684931"/>
                <a:gridCol w="1512556"/>
                <a:gridCol w="1417426"/>
                <a:gridCol w="1093987"/>
                <a:gridCol w="1093987"/>
                <a:gridCol w="1702813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1922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TAB_NO→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CUS_PHONE→CUSTOMER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PAY_NO→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EMP_NO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→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顧客手機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付款方式編號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EMP_NO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員工編號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FEEDBACK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顧客意見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TAX_ID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統一編號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載具編號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INNOUT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內用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外帶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_TTL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INT(unsigned)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  <a:endParaRPr lang="zh-TW" altLang="en-US" sz="1200" b="0" i="0" u="none" strike="noStrike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0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37176"/>
              </p:ext>
            </p:extLst>
          </p:nvPr>
        </p:nvGraphicFramePr>
        <p:xfrm>
          <a:off x="1623968" y="480557"/>
          <a:ext cx="7759699" cy="2038350"/>
        </p:xfrm>
        <a:graphic>
          <a:graphicData uri="http://schemas.openxmlformats.org/drawingml/2006/table">
            <a:tbl>
              <a:tblPr/>
              <a:tblGrid>
                <a:gridCol w="962478"/>
                <a:gridCol w="1925148"/>
                <a:gridCol w="1202117"/>
                <a:gridCol w="1055828"/>
                <a:gridCol w="1030386"/>
                <a:gridCol w="1583742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訂單項目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ORD_SERIAL_NO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PRO_ITEM_NO → PRODUCT_ITEM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ORDER_NO → ORDER_LIST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ORD_SERIAL_NO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訂單項目流水號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PRO_ITEM_NUM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商品品項數量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單價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1283"/>
              </p:ext>
            </p:extLst>
          </p:nvPr>
        </p:nvGraphicFramePr>
        <p:xfrm>
          <a:off x="1623968" y="3244467"/>
          <a:ext cx="7759700" cy="1375410"/>
        </p:xfrm>
        <a:graphic>
          <a:graphicData uri="http://schemas.openxmlformats.org/drawingml/2006/table">
            <a:tbl>
              <a:tblPr/>
              <a:tblGrid>
                <a:gridCol w="743567"/>
                <a:gridCol w="1642042"/>
                <a:gridCol w="1549555"/>
                <a:gridCol w="1176855"/>
                <a:gridCol w="834455"/>
                <a:gridCol w="1813226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付款方式編號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N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ULL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PAY_METHOD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付款方式名稱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現金、信用卡、電子支付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31942"/>
              </p:ext>
            </p:extLst>
          </p:nvPr>
        </p:nvGraphicFramePr>
        <p:xfrm>
          <a:off x="1365250" y="0"/>
          <a:ext cx="9461501" cy="1678305"/>
        </p:xfrm>
        <a:graphic>
          <a:graphicData uri="http://schemas.openxmlformats.org/drawingml/2006/table">
            <a:tbl>
              <a:tblPr/>
              <a:tblGrid>
                <a:gridCol w="942343"/>
                <a:gridCol w="1913241"/>
                <a:gridCol w="1446829"/>
                <a:gridCol w="1056566"/>
                <a:gridCol w="1028010"/>
                <a:gridCol w="3074512"/>
              </a:tblGrid>
              <a:tr h="2171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中文：配料種類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英文：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FILLING_CATA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配料種類編號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FILLING_CATA_NAME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配料種類名稱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FILLING_CATA_ON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配料種類上下架狀態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下架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上架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0416"/>
              </p:ext>
            </p:extLst>
          </p:nvPr>
        </p:nvGraphicFramePr>
        <p:xfrm>
          <a:off x="1365249" y="1853020"/>
          <a:ext cx="9461501" cy="2112645"/>
        </p:xfrm>
        <a:graphic>
          <a:graphicData uri="http://schemas.openxmlformats.org/drawingml/2006/table">
            <a:tbl>
              <a:tblPr/>
              <a:tblGrid>
                <a:gridCol w="942343"/>
                <a:gridCol w="1913241"/>
                <a:gridCol w="1446829"/>
                <a:gridCol w="1056566"/>
                <a:gridCol w="1028010"/>
                <a:gridCol w="3074512"/>
              </a:tblGrid>
              <a:tr h="2171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中文：配料品項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英文：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FILLING_CATA_NO → FILLING_CATA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配料品項編號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配料品項名稱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配料品項價格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FILLING_ITEM_ON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配料品項上下架狀態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下架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上架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配料種類編號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(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FK)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7870"/>
              </p:ext>
            </p:extLst>
          </p:nvPr>
        </p:nvGraphicFramePr>
        <p:xfrm>
          <a:off x="1365249" y="4211955"/>
          <a:ext cx="9461501" cy="2646045"/>
        </p:xfrm>
        <a:graphic>
          <a:graphicData uri="http://schemas.openxmlformats.org/drawingml/2006/table">
            <a:tbl>
              <a:tblPr/>
              <a:tblGrid>
                <a:gridCol w="942343"/>
                <a:gridCol w="1913241"/>
                <a:gridCol w="1446829"/>
                <a:gridCol w="1056566"/>
                <a:gridCol w="1028010"/>
                <a:gridCol w="3074512"/>
              </a:tblGrid>
              <a:tr h="2171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中文：員工資料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英文：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員工職稱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員工身分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老闆、店長、員工</a:t>
                      </a: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EMP_PWD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店長密碼同日結密碼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EMP_STAT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離職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在職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24969"/>
              </p:ext>
            </p:extLst>
          </p:nvPr>
        </p:nvGraphicFramePr>
        <p:xfrm>
          <a:off x="1408793" y="2360023"/>
          <a:ext cx="9461501" cy="1619250"/>
        </p:xfrm>
        <a:graphic>
          <a:graphicData uri="http://schemas.openxmlformats.org/drawingml/2006/table">
            <a:tbl>
              <a:tblPr/>
              <a:tblGrid>
                <a:gridCol w="942343"/>
                <a:gridCol w="1913241"/>
                <a:gridCol w="1446829"/>
                <a:gridCol w="1056566"/>
                <a:gridCol w="1028010"/>
                <a:gridCol w="3074512"/>
              </a:tblGrid>
              <a:tr h="2171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中文：訂單項目描述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英文：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ORDER_ITEM_DES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FILLING_ITEM_NO+ORD_SERIAL_NO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FILLING_ITEM_NO → FILLING_ITEM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ORD_SERIAL_NO → ORDER_ITEM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FILLING_ITEM_NO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配料品項編號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NULL(PK,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FK)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ORD_SERIAL_NO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訂單項目流水號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NULL(PK,FK)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5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3422"/>
              </p:ext>
            </p:extLst>
          </p:nvPr>
        </p:nvGraphicFramePr>
        <p:xfrm>
          <a:off x="2311400" y="296153"/>
          <a:ext cx="7569200" cy="1200150"/>
        </p:xfrm>
        <a:graphic>
          <a:graphicData uri="http://schemas.openxmlformats.org/drawingml/2006/table">
            <a:tbl>
              <a:tblPr/>
              <a:tblGrid>
                <a:gridCol w="940194"/>
                <a:gridCol w="1534169"/>
                <a:gridCol w="1353118"/>
                <a:gridCol w="749614"/>
                <a:gridCol w="1776534"/>
                <a:gridCol w="1215571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中文：折扣類型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英文：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DIS_CATA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折扣類型編號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DIS_CATA_NAME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折扣類型名稱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35407"/>
              </p:ext>
            </p:extLst>
          </p:nvPr>
        </p:nvGraphicFramePr>
        <p:xfrm>
          <a:off x="2311400" y="1759082"/>
          <a:ext cx="7569200" cy="2000250"/>
        </p:xfrm>
        <a:graphic>
          <a:graphicData uri="http://schemas.openxmlformats.org/drawingml/2006/table">
            <a:tbl>
              <a:tblPr/>
              <a:tblGrid>
                <a:gridCol w="939012"/>
                <a:gridCol w="1535412"/>
                <a:gridCol w="1357761"/>
                <a:gridCol w="748672"/>
                <a:gridCol w="1711812"/>
                <a:gridCol w="220142"/>
                <a:gridCol w="1056389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中文：折扣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鍵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英文：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DIS_CATA_NO→DIS_CATA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折扣活動編號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折扣類型編號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(FK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DIS_PCTALL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全館折扣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(3, 2)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折扣活動名稱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折扣活動期間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折扣活動期間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迄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1301"/>
              </p:ext>
            </p:extLst>
          </p:nvPr>
        </p:nvGraphicFramePr>
        <p:xfrm>
          <a:off x="2311400" y="4196282"/>
          <a:ext cx="7569200" cy="1960679"/>
        </p:xfrm>
        <a:graphic>
          <a:graphicData uri="http://schemas.openxmlformats.org/drawingml/2006/table">
            <a:tbl>
              <a:tblPr/>
              <a:tblGrid>
                <a:gridCol w="939012"/>
                <a:gridCol w="1535412"/>
                <a:gridCol w="1357761"/>
                <a:gridCol w="748672"/>
                <a:gridCol w="1931954"/>
                <a:gridCol w="1056389"/>
              </a:tblGrid>
              <a:tr h="2084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中文：期間折扣商品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鍵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14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英文：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39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PRO_ITEM_NO+DIS_NO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PRO_ITEM_NO→PRODUCT_ITEM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DIS_NO→DISCOUNT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84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1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折扣活動編號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DIS_ITEM_PCT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折扣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(3, 2)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37145"/>
              </p:ext>
            </p:extLst>
          </p:nvPr>
        </p:nvGraphicFramePr>
        <p:xfrm>
          <a:off x="2221776" y="162038"/>
          <a:ext cx="7696199" cy="3007995"/>
        </p:xfrm>
        <a:graphic>
          <a:graphicData uri="http://schemas.openxmlformats.org/drawingml/2006/table">
            <a:tbl>
              <a:tblPr/>
              <a:tblGrid>
                <a:gridCol w="939412"/>
                <a:gridCol w="1094923"/>
                <a:gridCol w="1094923"/>
                <a:gridCol w="1053665"/>
                <a:gridCol w="1028276"/>
                <a:gridCol w="24850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顧客</a:t>
                      </a:r>
                      <a:b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CUSTOMER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顧客手機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CUS_LAST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CUS_FIRST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CUS_BIRTH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會員點數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非會員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黑名單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56210"/>
              </p:ext>
            </p:extLst>
          </p:nvPr>
        </p:nvGraphicFramePr>
        <p:xfrm>
          <a:off x="2221775" y="3287531"/>
          <a:ext cx="7696199" cy="1600200"/>
        </p:xfrm>
        <a:graphic>
          <a:graphicData uri="http://schemas.openxmlformats.org/drawingml/2006/table">
            <a:tbl>
              <a:tblPr/>
              <a:tblGrid>
                <a:gridCol w="939412"/>
                <a:gridCol w="1094923"/>
                <a:gridCol w="1094923"/>
                <a:gridCol w="1053665"/>
                <a:gridCol w="1028276"/>
                <a:gridCol w="2485000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預約</a:t>
                      </a:r>
                      <a:b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RESERVATION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RESERVATION → CUSTOMER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CUS_PHONE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顧客手機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RES_NOTE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07221"/>
              </p:ext>
            </p:extLst>
          </p:nvPr>
        </p:nvGraphicFramePr>
        <p:xfrm>
          <a:off x="2221776" y="5005229"/>
          <a:ext cx="7696199" cy="1866922"/>
        </p:xfrm>
        <a:graphic>
          <a:graphicData uri="http://schemas.openxmlformats.org/drawingml/2006/table">
            <a:tbl>
              <a:tblPr/>
              <a:tblGrid>
                <a:gridCol w="939412"/>
                <a:gridCol w="1094923"/>
                <a:gridCol w="1094923"/>
                <a:gridCol w="1053665"/>
                <a:gridCol w="1028276"/>
                <a:gridCol w="2485000"/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預約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DAILY_RES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DAILY_DATE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DAILY_DATE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DAILY_STA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預約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可預約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DAILY_AVA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可預約人數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DAILY_NUM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預約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99483"/>
              </p:ext>
            </p:extLst>
          </p:nvPr>
        </p:nvGraphicFramePr>
        <p:xfrm>
          <a:off x="2602593" y="330925"/>
          <a:ext cx="7073901" cy="2724150"/>
        </p:xfrm>
        <a:graphic>
          <a:graphicData uri="http://schemas.openxmlformats.org/drawingml/2006/table">
            <a:tbl>
              <a:tblPr/>
              <a:tblGrid>
                <a:gridCol w="938957"/>
                <a:gridCol w="1513117"/>
                <a:gridCol w="1094393"/>
                <a:gridCol w="1053155"/>
                <a:gridCol w="1027777"/>
                <a:gridCol w="1446502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TAB_NO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ORDER_NO→ORDER_LIST(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b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 _STAT_NO→TABLESTAT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TAB_SHAPE_NO→TABSHAPE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 _STAT_NO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餐桌狀態編號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TAB_SHAPE_NO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餐桌形狀編號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TAB_PPL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餐桌人數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TAB_POSX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餐桌位置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TAB_POSY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餐桌位置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708"/>
              </p:ext>
            </p:extLst>
          </p:nvPr>
        </p:nvGraphicFramePr>
        <p:xfrm>
          <a:off x="2602593" y="3307612"/>
          <a:ext cx="7073901" cy="1400175"/>
        </p:xfrm>
        <a:graphic>
          <a:graphicData uri="http://schemas.openxmlformats.org/drawingml/2006/table">
            <a:tbl>
              <a:tblPr/>
              <a:tblGrid>
                <a:gridCol w="938957"/>
                <a:gridCol w="1513117"/>
                <a:gridCol w="1094393"/>
                <a:gridCol w="1053155"/>
                <a:gridCol w="1027777"/>
                <a:gridCol w="1446502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餐桌狀態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TABSTAT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 _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STAT_NO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 _STAT_NO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餐桌狀態編號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餐桌狀態名稱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TAB_SHOW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餐桌狀態色票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9587"/>
              </p:ext>
            </p:extLst>
          </p:nvPr>
        </p:nvGraphicFramePr>
        <p:xfrm>
          <a:off x="2602593" y="4960325"/>
          <a:ext cx="7073901" cy="1600200"/>
        </p:xfrm>
        <a:graphic>
          <a:graphicData uri="http://schemas.openxmlformats.org/drawingml/2006/table">
            <a:tbl>
              <a:tblPr/>
              <a:tblGrid>
                <a:gridCol w="938957"/>
                <a:gridCol w="1513117"/>
                <a:gridCol w="1094393"/>
                <a:gridCol w="1053155"/>
                <a:gridCol w="1027777"/>
                <a:gridCol w="1446502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餐桌形狀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TABSHAPE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TAB_SHAPE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TAB_SHAPE_NO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餐桌形狀編號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TAB_LENG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餐桌長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pixel)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TAB_WIDTH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餐桌寬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pixel)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TAB_R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餐桌半徑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pixel)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24282"/>
              </p:ext>
            </p:extLst>
          </p:nvPr>
        </p:nvGraphicFramePr>
        <p:xfrm>
          <a:off x="2163900" y="975359"/>
          <a:ext cx="7759699" cy="1575435"/>
        </p:xfrm>
        <a:graphic>
          <a:graphicData uri="http://schemas.openxmlformats.org/drawingml/2006/table">
            <a:tbl>
              <a:tblPr/>
              <a:tblGrid>
                <a:gridCol w="941341"/>
                <a:gridCol w="1762851"/>
                <a:gridCol w="1584960"/>
                <a:gridCol w="856419"/>
                <a:gridCol w="1030386"/>
                <a:gridCol w="1583742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商品種類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PRODUCT_CATA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商品種類編號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PRO_CATA_NAME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商品種類名稱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PRO_CATA_ON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商品種類上下架狀態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下架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上架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16336"/>
              </p:ext>
            </p:extLst>
          </p:nvPr>
        </p:nvGraphicFramePr>
        <p:xfrm>
          <a:off x="2163900" y="2730249"/>
          <a:ext cx="7759699" cy="2508885"/>
        </p:xfrm>
        <a:graphic>
          <a:graphicData uri="http://schemas.openxmlformats.org/drawingml/2006/table">
            <a:tbl>
              <a:tblPr/>
              <a:tblGrid>
                <a:gridCol w="941341"/>
                <a:gridCol w="1771559"/>
                <a:gridCol w="1567543"/>
                <a:gridCol w="870857"/>
                <a:gridCol w="1024657"/>
                <a:gridCol w="1583742"/>
              </a:tblGrid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表格名稱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索引鍵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PRODUCT_ITEM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外來鍵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PRO_CATA_NO→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PRODUCT_CATA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欄位敘述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欄位長度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商品品項編號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NULL(PK)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PRO_CATA_NO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商品種類編號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NULL(FK)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商品品項名稱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商品品項價格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PRO_ITEM_ONOFF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商品品項上下架狀態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</a:t>
                      </a:r>
                      <a:endParaRPr lang="zh-TW" alt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下架 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上架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</a:t>
                      </a:r>
                      <a:endParaRPr lang="en-US" altLang="zh-TW" sz="120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PRO_PIC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1300</Words>
  <Application>Microsoft Office PowerPoint</Application>
  <PresentationFormat>寬螢幕</PresentationFormat>
  <Paragraphs>789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46</cp:revision>
  <dcterms:created xsi:type="dcterms:W3CDTF">2020-06-04T03:10:31Z</dcterms:created>
  <dcterms:modified xsi:type="dcterms:W3CDTF">2020-06-05T10:37:13Z</dcterms:modified>
</cp:coreProperties>
</file>