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9"/>
  </p:notesMasterIdLst>
  <p:sldIdLst>
    <p:sldId id="256" r:id="rId2"/>
    <p:sldId id="257" r:id="rId3"/>
    <p:sldId id="286" r:id="rId4"/>
    <p:sldId id="258" r:id="rId5"/>
    <p:sldId id="259" r:id="rId6"/>
    <p:sldId id="260" r:id="rId7"/>
    <p:sldId id="261" r:id="rId8"/>
    <p:sldId id="262" r:id="rId9"/>
    <p:sldId id="263" r:id="rId10"/>
    <p:sldId id="287" r:id="rId11"/>
    <p:sldId id="264" r:id="rId12"/>
    <p:sldId id="265" r:id="rId13"/>
    <p:sldId id="266" r:id="rId14"/>
    <p:sldId id="267" r:id="rId15"/>
    <p:sldId id="268" r:id="rId16"/>
    <p:sldId id="270" r:id="rId17"/>
    <p:sldId id="269" r:id="rId18"/>
    <p:sldId id="275" r:id="rId19"/>
    <p:sldId id="288" r:id="rId20"/>
    <p:sldId id="276" r:id="rId21"/>
    <p:sldId id="289" r:id="rId22"/>
    <p:sldId id="271" r:id="rId23"/>
    <p:sldId id="272" r:id="rId24"/>
    <p:sldId id="273" r:id="rId25"/>
    <p:sldId id="277" r:id="rId26"/>
    <p:sldId id="278" r:id="rId27"/>
    <p:sldId id="274" r:id="rId28"/>
    <p:sldId id="290" r:id="rId29"/>
    <p:sldId id="279" r:id="rId30"/>
    <p:sldId id="280" r:id="rId31"/>
    <p:sldId id="281" r:id="rId32"/>
    <p:sldId id="282" r:id="rId33"/>
    <p:sldId id="283" r:id="rId34"/>
    <p:sldId id="284" r:id="rId35"/>
    <p:sldId id="291" r:id="rId36"/>
    <p:sldId id="285" r:id="rId37"/>
    <p:sldId id="292" r:id="rId38"/>
    <p:sldId id="293" r:id="rId39"/>
    <p:sldId id="294" r:id="rId40"/>
    <p:sldId id="302" r:id="rId41"/>
    <p:sldId id="301" r:id="rId42"/>
    <p:sldId id="311" r:id="rId43"/>
    <p:sldId id="295" r:id="rId44"/>
    <p:sldId id="296" r:id="rId45"/>
    <p:sldId id="297" r:id="rId46"/>
    <p:sldId id="298" r:id="rId47"/>
    <p:sldId id="299" r:id="rId48"/>
    <p:sldId id="300" r:id="rId49"/>
    <p:sldId id="303" r:id="rId50"/>
    <p:sldId id="312" r:id="rId51"/>
    <p:sldId id="304" r:id="rId52"/>
    <p:sldId id="305" r:id="rId53"/>
    <p:sldId id="306" r:id="rId54"/>
    <p:sldId id="307" r:id="rId55"/>
    <p:sldId id="308" r:id="rId56"/>
    <p:sldId id="309" r:id="rId57"/>
    <p:sldId id="313" r:id="rId5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中等深淺樣式 1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6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77C7AA-8375-4817-A0D6-6CE9F4D81195}" type="datetimeFigureOut">
              <a:rPr lang="zh-TW" altLang="en-US" smtClean="0"/>
              <a:t>2012/6/19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23D18B-E467-4DA3-A7E2-42F30C4273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7699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3D18B-E467-4DA3-A7E2-42F30C42734B}" type="slidenum">
              <a:rPr lang="zh-TW" altLang="en-US" smtClean="0"/>
              <a:t>48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6343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3D18B-E467-4DA3-A7E2-42F30C42734B}" type="slidenum">
              <a:rPr lang="zh-TW" altLang="en-US" smtClean="0"/>
              <a:t>49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6343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3D18B-E467-4DA3-A7E2-42F30C42734B}" type="slidenum">
              <a:rPr lang="zh-TW" altLang="en-US" smtClean="0"/>
              <a:t>50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6343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3D18B-E467-4DA3-A7E2-42F30C42734B}" type="slidenum">
              <a:rPr lang="zh-TW" altLang="en-US" smtClean="0"/>
              <a:t>51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6343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3D18B-E467-4DA3-A7E2-42F30C42734B}" type="slidenum">
              <a:rPr lang="zh-TW" altLang="en-US" smtClean="0"/>
              <a:t>52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6343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3D18B-E467-4DA3-A7E2-42F30C42734B}" type="slidenum">
              <a:rPr lang="zh-TW" altLang="en-US" smtClean="0"/>
              <a:t>53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6343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3D18B-E467-4DA3-A7E2-42F30C42734B}" type="slidenum">
              <a:rPr lang="zh-TW" altLang="en-US" smtClean="0"/>
              <a:t>54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6343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3D18B-E467-4DA3-A7E2-42F30C42734B}" type="slidenum">
              <a:rPr lang="zh-TW" altLang="en-US" smtClean="0"/>
              <a:t>55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6343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3D18B-E467-4DA3-A7E2-42F30C42734B}" type="slidenum">
              <a:rPr lang="zh-TW" altLang="en-US" smtClean="0"/>
              <a:t>56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634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標題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7" name="副標題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grpSp>
        <p:nvGrpSpPr>
          <p:cNvPr id="2" name="群組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手繪多邊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手繪多邊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手繪多邊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線接點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版面配置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BBEAD13-0566-4C6C-97E7-55F17F24B09F}" type="datetimeFigureOut">
              <a:rPr lang="zh-TW" altLang="en-US" smtClean="0"/>
              <a:t>2012/6/19</a:t>
            </a:fld>
            <a:endParaRPr lang="zh-TW" altLang="en-US"/>
          </a:p>
        </p:txBody>
      </p:sp>
      <p:sp>
        <p:nvSpPr>
          <p:cNvPr id="19" name="頁尾版面配置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27" name="投影片編號版面配置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t>2012/6/19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t>2012/6/19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t>2012/6/19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t>2012/6/19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＞形箭號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＞形箭號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t>2012/6/19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t>2012/6/19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t>2012/6/19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t>2012/6/19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t>2012/6/19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BBEAD13-0566-4C6C-97E7-55F17F24B09F}" type="datetimeFigureOut">
              <a:rPr lang="zh-TW" altLang="en-US" smtClean="0"/>
              <a:t>2012/6/19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8" name="手繪多邊形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手繪多邊形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線接點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＞形箭號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＞形箭號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手繪多邊形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手繪多邊形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線接點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標題版面配置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0" name="文字版面配置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BBEAD13-0566-4C6C-97E7-55F17F24B09F}" type="datetimeFigureOut">
              <a:rPr lang="zh-TW" altLang="en-US" smtClean="0"/>
              <a:t>2012/6/19</a:t>
            </a:fld>
            <a:endParaRPr lang="zh-TW" altLang="en-US"/>
          </a:p>
        </p:txBody>
      </p:sp>
      <p:sp>
        <p:nvSpPr>
          <p:cNvPr id="22" name="頁尾版面配置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18" name="投影片編號版面配置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Octopus N </a:t>
            </a:r>
            <a:r>
              <a:rPr lang="zh-TW" altLang="en-US" dirty="0" smtClean="0"/>
              <a:t>開發</a:t>
            </a:r>
            <a:r>
              <a:rPr lang="zh-TW" altLang="en-US" dirty="0"/>
              <a:t>教學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85800" y="3611606"/>
            <a:ext cx="7772400" cy="1473577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Joshua </a:t>
            </a:r>
            <a:r>
              <a:rPr lang="en-US" altLang="zh-TW" dirty="0" smtClean="0"/>
              <a:t>Hsu</a:t>
            </a:r>
          </a:p>
          <a:p>
            <a:r>
              <a:rPr lang="zh-TW" altLang="en-US" dirty="0" smtClean="0"/>
              <a:t>許朝翔</a:t>
            </a:r>
            <a:endParaRPr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5928" y="6237312"/>
            <a:ext cx="611560" cy="616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81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環境介紹及軟體安裝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85800" y="3611606"/>
            <a:ext cx="7772400" cy="1473577"/>
          </a:xfrm>
        </p:spPr>
        <p:txBody>
          <a:bodyPr>
            <a:normAutofit/>
          </a:bodyPr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5928" y="6237312"/>
            <a:ext cx="611560" cy="616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155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1481328"/>
            <a:ext cx="8507288" cy="4525963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基本軟硬體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軟體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IAR Embedded Workbench (EW8051 -730B</a:t>
            </a:r>
            <a:r>
              <a:rPr lang="en-US" altLang="zh-TW" dirty="0"/>
              <a:t>) (</a:t>
            </a:r>
            <a:r>
              <a:rPr lang="en-US" altLang="zh-TW" dirty="0" err="1" smtClean="0"/>
              <a:t>OctopusX</a:t>
            </a:r>
            <a:r>
              <a:rPr lang="en-US" altLang="zh-TW" dirty="0" smtClean="0"/>
              <a:t>)</a:t>
            </a:r>
          </a:p>
          <a:p>
            <a:pPr lvl="2"/>
            <a:r>
              <a:rPr lang="en-US" altLang="zh-TW" dirty="0" smtClean="0"/>
              <a:t>IAR Embedded Workbench (EW8051 -760B) (</a:t>
            </a:r>
            <a:r>
              <a:rPr lang="en-US" altLang="zh-TW" dirty="0" err="1" smtClean="0"/>
              <a:t>OctopusN</a:t>
            </a:r>
            <a:r>
              <a:rPr lang="en-US" altLang="zh-TW" dirty="0" smtClean="0"/>
              <a:t>)</a:t>
            </a:r>
          </a:p>
          <a:p>
            <a:pPr lvl="2"/>
            <a:r>
              <a:rPr lang="en-US" altLang="zh-TW" dirty="0" err="1" smtClean="0"/>
              <a:t>SmartRF</a:t>
            </a:r>
            <a:r>
              <a:rPr lang="en-US" altLang="zh-TW" dirty="0" smtClean="0"/>
              <a:t> </a:t>
            </a:r>
            <a:r>
              <a:rPr lang="en-US" altLang="zh-TW" dirty="0"/>
              <a:t>Flash Programmer </a:t>
            </a:r>
          </a:p>
          <a:p>
            <a:pPr lvl="2"/>
            <a:r>
              <a:rPr lang="en-US" altLang="zh-TW" dirty="0"/>
              <a:t>Z-stack 1.4.3-1.2.1(TI)</a:t>
            </a:r>
          </a:p>
          <a:p>
            <a:pPr lvl="2"/>
            <a:r>
              <a:rPr lang="en-US" altLang="zh-TW" dirty="0" smtClean="0"/>
              <a:t>Octopus</a:t>
            </a:r>
            <a:r>
              <a:rPr lang="zh-TW" altLang="en-US" dirty="0" smtClean="0"/>
              <a:t> </a:t>
            </a:r>
            <a:r>
              <a:rPr lang="en-US" altLang="zh-TW" dirty="0" smtClean="0"/>
              <a:t>X/N </a:t>
            </a:r>
            <a:r>
              <a:rPr lang="zh-TW" altLang="en-US" dirty="0"/>
              <a:t>腳位設定</a:t>
            </a:r>
            <a:r>
              <a:rPr lang="zh-TW" altLang="en-US" dirty="0" smtClean="0"/>
              <a:t>檔</a:t>
            </a:r>
            <a:endParaRPr lang="en-US" altLang="zh-TW" dirty="0" smtClean="0"/>
          </a:p>
          <a:p>
            <a:pPr lvl="2"/>
            <a:endParaRPr lang="en-US" altLang="zh-TW" sz="1100" dirty="0"/>
          </a:p>
          <a:p>
            <a:pPr lvl="1"/>
            <a:r>
              <a:rPr lang="zh-TW" altLang="en-US" dirty="0" smtClean="0"/>
              <a:t>硬體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Octopus X/N </a:t>
            </a:r>
            <a:endParaRPr lang="en-US" altLang="zh-TW" dirty="0"/>
          </a:p>
          <a:p>
            <a:pPr lvl="2"/>
            <a:r>
              <a:rPr lang="en-US" altLang="zh-TW" dirty="0" smtClean="0"/>
              <a:t>Octopus X/N Debugger Board </a:t>
            </a:r>
            <a:r>
              <a:rPr lang="zh-TW" altLang="en-US" dirty="0" smtClean="0"/>
              <a:t>燒錄偵錯板</a:t>
            </a:r>
            <a:endParaRPr lang="en-US" altLang="zh-TW" dirty="0"/>
          </a:p>
          <a:p>
            <a:pPr lvl="2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環境介紹及軟體安裝</a:t>
            </a:r>
            <a:endParaRPr lang="en-US" altLang="zh-TW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944" y="6237312"/>
            <a:ext cx="611560" cy="616338"/>
          </a:xfrm>
          <a:prstGeom prst="rect">
            <a:avLst/>
          </a:prstGeom>
        </p:spPr>
      </p:pic>
      <p:cxnSp>
        <p:nvCxnSpPr>
          <p:cNvPr id="5" name="直線接點 4"/>
          <p:cNvCxnSpPr/>
          <p:nvPr/>
        </p:nvCxnSpPr>
        <p:spPr>
          <a:xfrm>
            <a:off x="6516216" y="6678652"/>
            <a:ext cx="1980728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" name="文字方塊 5"/>
          <p:cNvSpPr txBox="1"/>
          <p:nvPr/>
        </p:nvSpPr>
        <p:spPr>
          <a:xfrm>
            <a:off x="6516216" y="6309320"/>
            <a:ext cx="20882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 smtClean="0">
                <a:solidFill>
                  <a:prstClr val="black"/>
                </a:solidFill>
              </a:rPr>
              <a:t>High Speed </a:t>
            </a:r>
            <a:r>
              <a:rPr lang="en-US" altLang="zh-TW" sz="1100" dirty="0">
                <a:solidFill>
                  <a:prstClr val="black"/>
                </a:solidFill>
              </a:rPr>
              <a:t>Communication </a:t>
            </a:r>
            <a:r>
              <a:rPr lang="en-US" altLang="zh-TW" sz="1100" dirty="0" smtClean="0">
                <a:solidFill>
                  <a:prstClr val="black"/>
                </a:solidFill>
              </a:rPr>
              <a:t>and Computing Laboratory</a:t>
            </a:r>
            <a:endParaRPr lang="zh-TW" altLang="en-US" sz="11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85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偵錯燒錄板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環境介紹及軟體安裝</a:t>
            </a:r>
            <a:endParaRPr lang="en-US" altLang="zh-TW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944" y="6237312"/>
            <a:ext cx="611560" cy="616338"/>
          </a:xfrm>
          <a:prstGeom prst="rect">
            <a:avLst/>
          </a:prstGeom>
        </p:spPr>
      </p:pic>
      <p:cxnSp>
        <p:nvCxnSpPr>
          <p:cNvPr id="5" name="直線接點 4"/>
          <p:cNvCxnSpPr/>
          <p:nvPr/>
        </p:nvCxnSpPr>
        <p:spPr>
          <a:xfrm>
            <a:off x="6516216" y="6678652"/>
            <a:ext cx="1980728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" name="文字方塊 5"/>
          <p:cNvSpPr txBox="1"/>
          <p:nvPr/>
        </p:nvSpPr>
        <p:spPr>
          <a:xfrm>
            <a:off x="6516216" y="6309320"/>
            <a:ext cx="20882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 smtClean="0">
                <a:solidFill>
                  <a:prstClr val="black"/>
                </a:solidFill>
              </a:rPr>
              <a:t>High Speed </a:t>
            </a:r>
            <a:r>
              <a:rPr lang="en-US" altLang="zh-TW" sz="1100" dirty="0">
                <a:solidFill>
                  <a:prstClr val="black"/>
                </a:solidFill>
              </a:rPr>
              <a:t>Communication </a:t>
            </a:r>
            <a:r>
              <a:rPr lang="en-US" altLang="zh-TW" sz="1100" dirty="0" smtClean="0">
                <a:solidFill>
                  <a:prstClr val="black"/>
                </a:solidFill>
              </a:rPr>
              <a:t>and Computing Laboratory</a:t>
            </a:r>
            <a:endParaRPr lang="zh-TW" altLang="en-US" sz="1100" dirty="0">
              <a:solidFill>
                <a:prstClr val="black"/>
              </a:solidFill>
            </a:endParaRPr>
          </a:p>
        </p:txBody>
      </p:sp>
      <p:pic>
        <p:nvPicPr>
          <p:cNvPr id="7" name="Picture 15" descr="D:\SCHOOL\已完成整理的進度\OctopusX Profiles\R001798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10"/>
          <a:stretch>
            <a:fillRect/>
          </a:stretch>
        </p:blipFill>
        <p:spPr bwMode="auto">
          <a:xfrm>
            <a:off x="899592" y="2780928"/>
            <a:ext cx="3785248" cy="2577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圖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9466" y="1916832"/>
            <a:ext cx="3218057" cy="36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1629288" y="5358383"/>
            <a:ext cx="2071688" cy="785813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 smtClean="0">
                <a:solidFill>
                  <a:schemeClr val="tx1"/>
                </a:solidFill>
              </a:rPr>
              <a:t>For Octopus X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084168" y="5358383"/>
            <a:ext cx="2071688" cy="785813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 smtClean="0">
                <a:solidFill>
                  <a:schemeClr val="tx1"/>
                </a:solidFill>
              </a:rPr>
              <a:t>For Octopus N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2071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Octopus X/N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環境介紹及軟體安裝</a:t>
            </a:r>
            <a:endParaRPr lang="en-US" altLang="zh-TW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944" y="6237312"/>
            <a:ext cx="611560" cy="616338"/>
          </a:xfrm>
          <a:prstGeom prst="rect">
            <a:avLst/>
          </a:prstGeom>
        </p:spPr>
      </p:pic>
      <p:cxnSp>
        <p:nvCxnSpPr>
          <p:cNvPr id="5" name="直線接點 4"/>
          <p:cNvCxnSpPr/>
          <p:nvPr/>
        </p:nvCxnSpPr>
        <p:spPr>
          <a:xfrm>
            <a:off x="6516216" y="6678652"/>
            <a:ext cx="1980728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" name="文字方塊 5"/>
          <p:cNvSpPr txBox="1"/>
          <p:nvPr/>
        </p:nvSpPr>
        <p:spPr>
          <a:xfrm>
            <a:off x="6516216" y="6309320"/>
            <a:ext cx="20882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 smtClean="0">
                <a:solidFill>
                  <a:prstClr val="black"/>
                </a:solidFill>
              </a:rPr>
              <a:t>High Speed </a:t>
            </a:r>
            <a:r>
              <a:rPr lang="en-US" altLang="zh-TW" sz="1100" dirty="0">
                <a:solidFill>
                  <a:prstClr val="black"/>
                </a:solidFill>
              </a:rPr>
              <a:t>Communication </a:t>
            </a:r>
            <a:r>
              <a:rPr lang="en-US" altLang="zh-TW" sz="1100" dirty="0" smtClean="0">
                <a:solidFill>
                  <a:prstClr val="black"/>
                </a:solidFill>
              </a:rPr>
              <a:t>and Computing Laboratory</a:t>
            </a:r>
            <a:endParaRPr lang="zh-TW" altLang="en-US" sz="1100" dirty="0">
              <a:solidFill>
                <a:prstClr val="black"/>
              </a:solidFill>
            </a:endParaRPr>
          </a:p>
        </p:txBody>
      </p:sp>
      <p:pic>
        <p:nvPicPr>
          <p:cNvPr id="7" name="Picture 6" descr="D:\SCHOOL\已完成整理的進度\OctopusX Profiles\R0017985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58" t="14319" r="2371" b="12785"/>
          <a:stretch>
            <a:fillRect/>
          </a:stretch>
        </p:blipFill>
        <p:spPr bwMode="auto">
          <a:xfrm>
            <a:off x="611560" y="2852936"/>
            <a:ext cx="4578275" cy="2727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圓角矩形 7"/>
          <p:cNvSpPr/>
          <p:nvPr/>
        </p:nvSpPr>
        <p:spPr>
          <a:xfrm>
            <a:off x="3573405" y="2911221"/>
            <a:ext cx="1584176" cy="39319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 smtClean="0">
                <a:solidFill>
                  <a:schemeClr val="tx1"/>
                </a:solidFill>
              </a:rPr>
              <a:t>Octopus X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395536" y="2852936"/>
            <a:ext cx="1584176" cy="39319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 smtClean="0">
                <a:solidFill>
                  <a:schemeClr val="tx1"/>
                </a:solidFill>
              </a:rPr>
              <a:t>Dongle</a:t>
            </a:r>
            <a:endParaRPr lang="zh-TW" altLang="en-US" dirty="0">
              <a:solidFill>
                <a:schemeClr val="tx1"/>
              </a:solidFill>
            </a:endParaRPr>
          </a:p>
        </p:txBody>
      </p:sp>
      <p:pic>
        <p:nvPicPr>
          <p:cNvPr id="10" name="圖片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3434900"/>
            <a:ext cx="1955800" cy="182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圓角矩形 10"/>
          <p:cNvSpPr/>
          <p:nvPr/>
        </p:nvSpPr>
        <p:spPr>
          <a:xfrm>
            <a:off x="6413996" y="2908858"/>
            <a:ext cx="1584176" cy="39319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 smtClean="0">
                <a:solidFill>
                  <a:schemeClr val="tx1"/>
                </a:solidFill>
              </a:rPr>
              <a:t>Octopus N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2071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043435"/>
          </a:xfrm>
        </p:spPr>
        <p:txBody>
          <a:bodyPr/>
          <a:lstStyle/>
          <a:p>
            <a:r>
              <a:rPr lang="en-US" altLang="zh-TW" sz="2800" dirty="0">
                <a:latin typeface="+mj-lt"/>
                <a:ea typeface="+mj-ea"/>
              </a:rPr>
              <a:t>IAR Embedded </a:t>
            </a:r>
            <a:r>
              <a:rPr lang="en-US" altLang="zh-TW" sz="2800" dirty="0" err="1" smtClean="0">
                <a:latin typeface="+mj-lt"/>
                <a:ea typeface="+mj-ea"/>
              </a:rPr>
              <a:t>WorkBench</a:t>
            </a:r>
            <a:endParaRPr lang="en-US" altLang="zh-TW" sz="2800" dirty="0" smtClean="0">
              <a:latin typeface="+mj-lt"/>
              <a:ea typeface="+mj-ea"/>
            </a:endParaRPr>
          </a:p>
          <a:p>
            <a:pPr lvl="1"/>
            <a:r>
              <a:rPr lang="en-US" altLang="zh-TW" dirty="0">
                <a:latin typeface="+mj-lt"/>
                <a:ea typeface="+mj-ea"/>
              </a:rPr>
              <a:t>IAR Embedded Workbench(EW8051)</a:t>
            </a:r>
            <a:r>
              <a:rPr lang="zh-TW" altLang="en-US" dirty="0">
                <a:latin typeface="+mj-lt"/>
                <a:ea typeface="+mj-ea"/>
              </a:rPr>
              <a:t>集成開發環境支援工程管理、編譯、彙編、鏈結、下載和除錯等各種基於</a:t>
            </a:r>
            <a:r>
              <a:rPr lang="en-US" altLang="zh-TW" dirty="0">
                <a:latin typeface="+mj-lt"/>
                <a:ea typeface="+mj-ea"/>
              </a:rPr>
              <a:t>8051 </a:t>
            </a:r>
            <a:r>
              <a:rPr lang="zh-TW" altLang="en-US" dirty="0">
                <a:latin typeface="+mj-lt"/>
                <a:ea typeface="+mj-ea"/>
              </a:rPr>
              <a:t>內核的</a:t>
            </a:r>
            <a:r>
              <a:rPr lang="zh-TW" altLang="en-US" dirty="0" smtClean="0">
                <a:latin typeface="+mj-lt"/>
                <a:ea typeface="+mj-ea"/>
              </a:rPr>
              <a:t>處理器</a:t>
            </a:r>
            <a:endParaRPr lang="en-US" altLang="zh-TW" dirty="0" smtClean="0">
              <a:latin typeface="+mj-lt"/>
              <a:ea typeface="+mj-ea"/>
            </a:endParaRPr>
          </a:p>
          <a:p>
            <a:pPr lvl="1"/>
            <a:endParaRPr lang="zh-TW" altLang="en-US" sz="900" dirty="0">
              <a:latin typeface="+mj-lt"/>
              <a:ea typeface="+mj-ea"/>
            </a:endParaRPr>
          </a:p>
          <a:p>
            <a:r>
              <a:rPr lang="en-US" altLang="zh-TW" sz="2800" dirty="0" smtClean="0">
                <a:latin typeface="+mj-lt"/>
                <a:ea typeface="+mj-ea"/>
              </a:rPr>
              <a:t>Z-stack</a:t>
            </a:r>
          </a:p>
          <a:p>
            <a:pPr lvl="1"/>
            <a:r>
              <a:rPr lang="en-US" altLang="zh-TW" sz="2400" dirty="0">
                <a:latin typeface="+mj-lt"/>
                <a:ea typeface="+mj-ea"/>
              </a:rPr>
              <a:t>Z-Stack </a:t>
            </a:r>
            <a:r>
              <a:rPr lang="zh-TW" altLang="en-US" sz="2400" dirty="0">
                <a:latin typeface="+mj-lt"/>
                <a:ea typeface="+mj-ea"/>
              </a:rPr>
              <a:t>是德州儀器公司（</a:t>
            </a:r>
            <a:r>
              <a:rPr lang="en-US" altLang="zh-TW" sz="2400" dirty="0">
                <a:latin typeface="+mj-lt"/>
                <a:ea typeface="+mj-ea"/>
              </a:rPr>
              <a:t>TI</a:t>
            </a:r>
            <a:r>
              <a:rPr lang="zh-TW" altLang="en-US" sz="2400" dirty="0">
                <a:latin typeface="+mj-lt"/>
                <a:ea typeface="+mj-ea"/>
              </a:rPr>
              <a:t>）推出的業界領先的</a:t>
            </a:r>
            <a:r>
              <a:rPr lang="en-US" altLang="zh-TW" sz="2400" dirty="0" err="1">
                <a:latin typeface="+mj-lt"/>
                <a:ea typeface="+mj-ea"/>
              </a:rPr>
              <a:t>ZigBee</a:t>
            </a:r>
            <a:r>
              <a:rPr lang="en-US" altLang="zh-TW" sz="2400" dirty="0">
                <a:latin typeface="+mj-lt"/>
                <a:ea typeface="+mj-ea"/>
              </a:rPr>
              <a:t> </a:t>
            </a:r>
            <a:r>
              <a:rPr lang="zh-TW" altLang="en-US" sz="2400" dirty="0">
                <a:latin typeface="+mj-lt"/>
                <a:ea typeface="+mj-ea"/>
              </a:rPr>
              <a:t>協定堆疊的免費下載版本</a:t>
            </a:r>
            <a:r>
              <a:rPr lang="zh-TW" altLang="en-US" sz="2400" dirty="0" smtClean="0">
                <a:latin typeface="+mj-lt"/>
                <a:ea typeface="+mj-ea"/>
              </a:rPr>
              <a:t>。</a:t>
            </a:r>
            <a:endParaRPr lang="en-US" altLang="zh-TW" sz="2400" dirty="0" smtClean="0">
              <a:latin typeface="+mj-lt"/>
              <a:ea typeface="+mj-ea"/>
            </a:endParaRPr>
          </a:p>
          <a:p>
            <a:pPr marL="393192" lvl="1" indent="0">
              <a:buNone/>
            </a:pPr>
            <a:endParaRPr lang="en-US" altLang="zh-TW" sz="800" dirty="0" smtClean="0">
              <a:latin typeface="+mj-lt"/>
              <a:ea typeface="+mj-ea"/>
            </a:endParaRPr>
          </a:p>
          <a:p>
            <a:r>
              <a:rPr lang="en-US" altLang="zh-TW" dirty="0" err="1">
                <a:latin typeface="+mj-lt"/>
                <a:ea typeface="+mj-ea"/>
              </a:rPr>
              <a:t>SmartRF</a:t>
            </a:r>
            <a:r>
              <a:rPr lang="en-US" altLang="zh-TW" dirty="0">
                <a:latin typeface="+mj-lt"/>
                <a:ea typeface="+mj-ea"/>
              </a:rPr>
              <a:t> Flash Programmer</a:t>
            </a:r>
            <a:r>
              <a:rPr lang="zh-TW" altLang="en-US" dirty="0">
                <a:latin typeface="+mj-lt"/>
                <a:ea typeface="+mj-ea"/>
              </a:rPr>
              <a:t>工具</a:t>
            </a:r>
            <a:r>
              <a:rPr lang="zh-TW" altLang="en-US" dirty="0" smtClean="0">
                <a:latin typeface="+mj-lt"/>
                <a:ea typeface="+mj-ea"/>
              </a:rPr>
              <a:t>軟體</a:t>
            </a:r>
            <a:endParaRPr lang="en-US" altLang="zh-TW" dirty="0" smtClean="0">
              <a:latin typeface="+mj-lt"/>
              <a:ea typeface="+mj-ea"/>
            </a:endParaRPr>
          </a:p>
          <a:p>
            <a:pPr lvl="1"/>
            <a:r>
              <a:rPr lang="zh-TW" altLang="en-US" dirty="0">
                <a:latin typeface="+mj-lt"/>
                <a:ea typeface="+mj-ea"/>
              </a:rPr>
              <a:t>可被用來編譯</a:t>
            </a:r>
            <a:r>
              <a:rPr lang="en-US" altLang="zh-TW" dirty="0">
                <a:latin typeface="+mj-lt"/>
                <a:ea typeface="+mj-ea"/>
              </a:rPr>
              <a:t>TI </a:t>
            </a:r>
            <a:r>
              <a:rPr lang="zh-TW" altLang="en-US" dirty="0">
                <a:latin typeface="+mj-lt"/>
                <a:ea typeface="+mj-ea"/>
              </a:rPr>
              <a:t>公司的晶片上系統微控制器的</a:t>
            </a:r>
            <a:r>
              <a:rPr lang="en-US" altLang="zh-TW" dirty="0">
                <a:latin typeface="+mj-lt"/>
                <a:ea typeface="+mj-ea"/>
              </a:rPr>
              <a:t>Flash </a:t>
            </a:r>
            <a:r>
              <a:rPr lang="zh-TW" altLang="en-US" dirty="0">
                <a:latin typeface="+mj-lt"/>
                <a:ea typeface="+mj-ea"/>
              </a:rPr>
              <a:t>記憶體，它還可以支援</a:t>
            </a:r>
            <a:r>
              <a:rPr lang="en-US" altLang="zh-TW" dirty="0">
                <a:latin typeface="+mj-lt"/>
                <a:ea typeface="+mj-ea"/>
              </a:rPr>
              <a:t>IEEE </a:t>
            </a:r>
            <a:r>
              <a:rPr lang="zh-TW" altLang="en-US" dirty="0">
                <a:latin typeface="+mj-lt"/>
                <a:ea typeface="+mj-ea"/>
              </a:rPr>
              <a:t>位址的讀</a:t>
            </a:r>
            <a:r>
              <a:rPr lang="en-US" altLang="zh-TW" dirty="0">
                <a:latin typeface="+mj-lt"/>
                <a:ea typeface="+mj-ea"/>
              </a:rPr>
              <a:t>/</a:t>
            </a:r>
            <a:r>
              <a:rPr lang="zh-TW" altLang="en-US" dirty="0">
                <a:latin typeface="+mj-lt"/>
                <a:ea typeface="+mj-ea"/>
              </a:rPr>
              <a:t>寫。該軟體需要結合的</a:t>
            </a:r>
            <a:r>
              <a:rPr lang="en-US" altLang="zh-TW" dirty="0" err="1">
                <a:latin typeface="+mj-lt"/>
                <a:ea typeface="+mj-ea"/>
              </a:rPr>
              <a:t>SmartRF</a:t>
            </a:r>
            <a:r>
              <a:rPr lang="en-US" altLang="zh-TW" dirty="0">
                <a:latin typeface="+mj-lt"/>
                <a:ea typeface="+mj-ea"/>
              </a:rPr>
              <a:t> 04EB</a:t>
            </a:r>
            <a:r>
              <a:rPr lang="zh-TW" altLang="en-US" dirty="0">
                <a:latin typeface="+mj-lt"/>
                <a:ea typeface="+mj-ea"/>
              </a:rPr>
              <a:t>一起使用</a:t>
            </a:r>
          </a:p>
          <a:p>
            <a:pPr lvl="1"/>
            <a:endParaRPr lang="zh-TW" altLang="en-US" dirty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環境介紹及軟體安裝</a:t>
            </a:r>
            <a:endParaRPr lang="en-US" altLang="zh-TW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944" y="6237312"/>
            <a:ext cx="611560" cy="616338"/>
          </a:xfrm>
          <a:prstGeom prst="rect">
            <a:avLst/>
          </a:prstGeom>
        </p:spPr>
      </p:pic>
      <p:cxnSp>
        <p:nvCxnSpPr>
          <p:cNvPr id="5" name="直線接點 4"/>
          <p:cNvCxnSpPr/>
          <p:nvPr/>
        </p:nvCxnSpPr>
        <p:spPr>
          <a:xfrm>
            <a:off x="6516216" y="6678652"/>
            <a:ext cx="1980728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" name="文字方塊 5"/>
          <p:cNvSpPr txBox="1"/>
          <p:nvPr/>
        </p:nvSpPr>
        <p:spPr>
          <a:xfrm>
            <a:off x="6516216" y="6309320"/>
            <a:ext cx="20882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 smtClean="0">
                <a:solidFill>
                  <a:prstClr val="black"/>
                </a:solidFill>
              </a:rPr>
              <a:t>High Speed </a:t>
            </a:r>
            <a:r>
              <a:rPr lang="en-US" altLang="zh-TW" sz="1100" dirty="0">
                <a:solidFill>
                  <a:prstClr val="black"/>
                </a:solidFill>
              </a:rPr>
              <a:t>Communication </a:t>
            </a:r>
            <a:r>
              <a:rPr lang="en-US" altLang="zh-TW" sz="1100" dirty="0" smtClean="0">
                <a:solidFill>
                  <a:prstClr val="black"/>
                </a:solidFill>
              </a:rPr>
              <a:t>and Computing Laboratory</a:t>
            </a:r>
            <a:endParaRPr lang="zh-TW" altLang="en-US" sz="11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2071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Debugger board </a:t>
            </a:r>
            <a:r>
              <a:rPr lang="zh-TW" altLang="en-US" dirty="0" smtClean="0"/>
              <a:t>驅動程式安裝</a:t>
            </a:r>
            <a:endParaRPr lang="en-US" altLang="zh-TW" dirty="0" smtClean="0"/>
          </a:p>
          <a:p>
            <a:pPr lvl="1"/>
            <a:r>
              <a:rPr lang="zh-TW" altLang="en-US" dirty="0"/>
              <a:t>在使用</a:t>
            </a:r>
            <a:r>
              <a:rPr lang="en-US" altLang="zh-TW" dirty="0" err="1"/>
              <a:t>SmartRF</a:t>
            </a:r>
            <a:r>
              <a:rPr lang="en-US" altLang="zh-TW" dirty="0"/>
              <a:t> Flash Programmer</a:t>
            </a:r>
            <a:r>
              <a:rPr lang="zh-TW" altLang="en-US" dirty="0"/>
              <a:t>工具軟體前，</a:t>
            </a:r>
            <a:r>
              <a:rPr lang="zh-TW" altLang="en-US" strike="sngStrike" dirty="0"/>
              <a:t>首先需要先安裝</a:t>
            </a:r>
            <a:r>
              <a:rPr lang="en-US" altLang="zh-TW" strike="sngStrike" dirty="0"/>
              <a:t>PC</a:t>
            </a:r>
            <a:r>
              <a:rPr lang="zh-TW" altLang="en-US" strike="sngStrike" dirty="0"/>
              <a:t>端驅動程式，安裝過程請依據新增硬體精靈步驟依序執行即可完成</a:t>
            </a:r>
            <a:r>
              <a:rPr lang="zh-TW" altLang="en-US" dirty="0"/>
              <a:t>。</a:t>
            </a:r>
          </a:p>
          <a:p>
            <a:pPr lvl="1"/>
            <a:endParaRPr lang="en-US" altLang="zh-TW" dirty="0"/>
          </a:p>
          <a:p>
            <a:pPr lvl="1"/>
            <a:r>
              <a:rPr lang="en-US" altLang="zh-TW" dirty="0" smtClean="0"/>
              <a:t>Windows 7 </a:t>
            </a:r>
            <a:r>
              <a:rPr lang="zh-TW" altLang="en-US" dirty="0" smtClean="0"/>
              <a:t>使用者不須手動安裝，只要接上網路即可透過 </a:t>
            </a:r>
            <a:r>
              <a:rPr lang="en-US" altLang="zh-TW" dirty="0" smtClean="0"/>
              <a:t>Windows Updater </a:t>
            </a:r>
            <a:r>
              <a:rPr lang="zh-TW" altLang="en-US" dirty="0" smtClean="0"/>
              <a:t>安裝。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環境介紹及軟體安裝</a:t>
            </a:r>
            <a:endParaRPr lang="en-US" altLang="zh-TW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944" y="6237312"/>
            <a:ext cx="611560" cy="616338"/>
          </a:xfrm>
          <a:prstGeom prst="rect">
            <a:avLst/>
          </a:prstGeom>
        </p:spPr>
      </p:pic>
      <p:cxnSp>
        <p:nvCxnSpPr>
          <p:cNvPr id="5" name="直線接點 4"/>
          <p:cNvCxnSpPr/>
          <p:nvPr/>
        </p:nvCxnSpPr>
        <p:spPr>
          <a:xfrm>
            <a:off x="6516216" y="6678652"/>
            <a:ext cx="1980728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" name="文字方塊 5"/>
          <p:cNvSpPr txBox="1"/>
          <p:nvPr/>
        </p:nvSpPr>
        <p:spPr>
          <a:xfrm>
            <a:off x="6516216" y="6309320"/>
            <a:ext cx="20882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 smtClean="0">
                <a:solidFill>
                  <a:prstClr val="black"/>
                </a:solidFill>
              </a:rPr>
              <a:t>High Speed </a:t>
            </a:r>
            <a:r>
              <a:rPr lang="en-US" altLang="zh-TW" sz="1100" dirty="0">
                <a:solidFill>
                  <a:prstClr val="black"/>
                </a:solidFill>
              </a:rPr>
              <a:t>Communication </a:t>
            </a:r>
            <a:r>
              <a:rPr lang="en-US" altLang="zh-TW" sz="1100" dirty="0" smtClean="0">
                <a:solidFill>
                  <a:prstClr val="black"/>
                </a:solidFill>
              </a:rPr>
              <a:t>and Computing Laboratory</a:t>
            </a:r>
            <a:endParaRPr lang="zh-TW" altLang="en-US" sz="11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2071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197324"/>
          </a:xfrm>
        </p:spPr>
        <p:txBody>
          <a:bodyPr/>
          <a:lstStyle/>
          <a:p>
            <a:r>
              <a:rPr lang="en-US" altLang="zh-TW" dirty="0" err="1" smtClean="0"/>
              <a:t>SmartRF</a:t>
            </a:r>
            <a:r>
              <a:rPr lang="en-US" altLang="zh-TW" dirty="0" smtClean="0"/>
              <a:t> Flash Programmer</a:t>
            </a:r>
          </a:p>
          <a:p>
            <a:pPr lvl="1"/>
            <a:r>
              <a:rPr lang="zh-TW" altLang="en-US" dirty="0" smtClean="0"/>
              <a:t>按照安裝步驟即可裝完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r>
              <a:rPr lang="en-US" altLang="zh-TW" dirty="0" smtClean="0"/>
              <a:t>Z-stack</a:t>
            </a:r>
            <a:r>
              <a:rPr lang="zh-TW" altLang="en-US" dirty="0" smtClean="0"/>
              <a:t>安裝</a:t>
            </a:r>
            <a:r>
              <a:rPr lang="zh-TW" altLang="en-US" dirty="0"/>
              <a:t>及</a:t>
            </a:r>
            <a:r>
              <a:rPr lang="zh-TW" altLang="en-US" dirty="0" smtClean="0"/>
              <a:t>腳位覆蓋</a:t>
            </a:r>
            <a:endParaRPr lang="en-US" altLang="zh-TW" dirty="0" smtClean="0"/>
          </a:p>
          <a:p>
            <a:pPr lvl="1"/>
            <a:r>
              <a:rPr lang="zh-TW" altLang="en-US" dirty="0"/>
              <a:t>使用隨附</a:t>
            </a:r>
            <a:r>
              <a:rPr lang="zh-TW" altLang="en-US" dirty="0" smtClean="0"/>
              <a:t>的安裝軟體安裝正確版本即可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r>
              <a:rPr lang="en-US" altLang="zh-TW" dirty="0" smtClean="0"/>
              <a:t>Octopus</a:t>
            </a:r>
            <a:r>
              <a:rPr lang="zh-TW" altLang="en-US" dirty="0" smtClean="0"/>
              <a:t> </a:t>
            </a:r>
            <a:r>
              <a:rPr lang="en-US" altLang="zh-TW" dirty="0" smtClean="0"/>
              <a:t>N</a:t>
            </a:r>
            <a:r>
              <a:rPr lang="zh-TW" altLang="en-US" dirty="0"/>
              <a:t>腳位設定檔。請直接覆蓋</a:t>
            </a:r>
            <a:r>
              <a:rPr lang="zh-TW" altLang="en-US" dirty="0" smtClean="0"/>
              <a:t>至</a:t>
            </a:r>
            <a:endParaRPr lang="en-US" altLang="zh-TW" dirty="0" smtClean="0"/>
          </a:p>
          <a:p>
            <a:pPr marL="393192" lvl="1" indent="0">
              <a:buNone/>
            </a:pPr>
            <a:r>
              <a:rPr lang="zh-TW" altLang="en-US" sz="1800" dirty="0" smtClean="0"/>
              <a:t>   </a:t>
            </a:r>
            <a:r>
              <a:rPr lang="en-US" altLang="zh-TW" sz="1800" dirty="0" smtClean="0"/>
              <a:t>C:\</a:t>
            </a:r>
            <a:r>
              <a:rPr lang="en-US" altLang="zh-TW" sz="1800" dirty="0"/>
              <a:t>Texas </a:t>
            </a:r>
            <a:r>
              <a:rPr lang="en-US" altLang="zh-TW" sz="1800" dirty="0" smtClean="0"/>
              <a:t>Instruments\ZStack-CC2530-2.3.1-1.4.0\Components</a:t>
            </a:r>
          </a:p>
          <a:p>
            <a:pPr marL="393192" lvl="1" indent="0">
              <a:buNone/>
            </a:pPr>
            <a:r>
              <a:rPr lang="en-US" altLang="zh-TW" sz="1800" dirty="0" smtClean="0"/>
              <a:t> </a:t>
            </a:r>
            <a:endParaRPr lang="en-US" altLang="zh-TW" sz="1800" dirty="0"/>
          </a:p>
          <a:p>
            <a:pPr lvl="1"/>
            <a:r>
              <a:rPr lang="en-US" altLang="zh-TW" dirty="0"/>
              <a:t>Octopus</a:t>
            </a:r>
            <a:r>
              <a:rPr lang="zh-TW" altLang="en-US" dirty="0"/>
              <a:t> </a:t>
            </a:r>
            <a:r>
              <a:rPr lang="en-US" altLang="zh-TW" dirty="0"/>
              <a:t>X</a:t>
            </a:r>
            <a:r>
              <a:rPr lang="zh-TW" altLang="en-US" dirty="0" smtClean="0"/>
              <a:t>腳位</a:t>
            </a:r>
            <a:r>
              <a:rPr lang="zh-TW" altLang="en-US" dirty="0"/>
              <a:t>設定檔。請直接覆蓋至</a:t>
            </a:r>
            <a:endParaRPr lang="en-US" altLang="zh-TW" dirty="0"/>
          </a:p>
          <a:p>
            <a:pPr marL="393192" lvl="1" indent="0">
              <a:buNone/>
            </a:pPr>
            <a:r>
              <a:rPr lang="en-US" altLang="zh-TW" dirty="0"/>
              <a:t>  </a:t>
            </a:r>
            <a:r>
              <a:rPr lang="en-US" altLang="zh-TW" sz="1800" dirty="0" smtClean="0"/>
              <a:t>C</a:t>
            </a:r>
            <a:r>
              <a:rPr lang="en-US" altLang="zh-TW" sz="1800" dirty="0"/>
              <a:t>:\Texas Instruments\ZStack-1.4.3-1.2.1\Components </a:t>
            </a:r>
            <a:endParaRPr lang="zh-TW" altLang="en-US" sz="18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環境介紹及軟體安裝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944" y="6237312"/>
            <a:ext cx="611560" cy="616338"/>
          </a:xfrm>
          <a:prstGeom prst="rect">
            <a:avLst/>
          </a:prstGeom>
        </p:spPr>
      </p:pic>
      <p:cxnSp>
        <p:nvCxnSpPr>
          <p:cNvPr id="5" name="直線接點 4"/>
          <p:cNvCxnSpPr/>
          <p:nvPr/>
        </p:nvCxnSpPr>
        <p:spPr>
          <a:xfrm>
            <a:off x="6516216" y="6678652"/>
            <a:ext cx="1980728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" name="文字方塊 5"/>
          <p:cNvSpPr txBox="1"/>
          <p:nvPr/>
        </p:nvSpPr>
        <p:spPr>
          <a:xfrm>
            <a:off x="6516216" y="6309320"/>
            <a:ext cx="20882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 smtClean="0">
                <a:solidFill>
                  <a:prstClr val="black"/>
                </a:solidFill>
              </a:rPr>
              <a:t>High Speed </a:t>
            </a:r>
            <a:r>
              <a:rPr lang="en-US" altLang="zh-TW" sz="1100" dirty="0">
                <a:solidFill>
                  <a:prstClr val="black"/>
                </a:solidFill>
              </a:rPr>
              <a:t>Communication </a:t>
            </a:r>
            <a:r>
              <a:rPr lang="en-US" altLang="zh-TW" sz="1100" dirty="0" smtClean="0">
                <a:solidFill>
                  <a:prstClr val="black"/>
                </a:solidFill>
              </a:rPr>
              <a:t>and Computing Laboratory</a:t>
            </a:r>
            <a:endParaRPr lang="zh-TW" altLang="en-US" sz="11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7374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IAR </a:t>
            </a:r>
            <a:r>
              <a:rPr lang="zh-TW" altLang="en-US" dirty="0" smtClean="0"/>
              <a:t>環境設定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打開範例 </a:t>
            </a:r>
            <a:r>
              <a:rPr lang="en-US" altLang="zh-TW" dirty="0" smtClean="0"/>
              <a:t>HW1 </a:t>
            </a:r>
            <a:r>
              <a:rPr lang="zh-TW" altLang="en-US" dirty="0" smtClean="0"/>
              <a:t>的 </a:t>
            </a:r>
            <a:r>
              <a:rPr lang="en-US" altLang="zh-TW" dirty="0" err="1" smtClean="0"/>
              <a:t>SampleApp.eww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在</a:t>
            </a:r>
            <a:r>
              <a:rPr lang="zh-TW" altLang="en-US" dirty="0"/>
              <a:t>專案上</a:t>
            </a:r>
            <a:r>
              <a:rPr lang="en-US" altLang="zh-TW" dirty="0"/>
              <a:t>(</a:t>
            </a:r>
            <a:r>
              <a:rPr lang="zh-TW" altLang="en-US" dirty="0"/>
              <a:t>圖中紅框處</a:t>
            </a:r>
            <a:r>
              <a:rPr lang="en-US" altLang="zh-TW" dirty="0"/>
              <a:t>)</a:t>
            </a:r>
            <a:r>
              <a:rPr lang="zh-TW" altLang="en-US" dirty="0"/>
              <a:t>按右鍵並選擇「</a:t>
            </a:r>
            <a:r>
              <a:rPr lang="en-US" altLang="zh-TW" dirty="0"/>
              <a:t>option</a:t>
            </a:r>
            <a:r>
              <a:rPr lang="zh-TW" altLang="en-US" dirty="0" smtClean="0"/>
              <a:t>」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r>
              <a:rPr lang="zh-TW" altLang="en-US" dirty="0" smtClean="0"/>
              <a:t>按照右圖中修改</a:t>
            </a:r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環境介紹及軟體安裝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944" y="6237312"/>
            <a:ext cx="611560" cy="616338"/>
          </a:xfrm>
          <a:prstGeom prst="rect">
            <a:avLst/>
          </a:prstGeom>
        </p:spPr>
      </p:pic>
      <p:cxnSp>
        <p:nvCxnSpPr>
          <p:cNvPr id="5" name="直線接點 4"/>
          <p:cNvCxnSpPr/>
          <p:nvPr/>
        </p:nvCxnSpPr>
        <p:spPr>
          <a:xfrm>
            <a:off x="6516216" y="6678652"/>
            <a:ext cx="1980728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" name="文字方塊 5"/>
          <p:cNvSpPr txBox="1"/>
          <p:nvPr/>
        </p:nvSpPr>
        <p:spPr>
          <a:xfrm>
            <a:off x="6516216" y="6309320"/>
            <a:ext cx="20882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 smtClean="0">
                <a:solidFill>
                  <a:prstClr val="black"/>
                </a:solidFill>
              </a:rPr>
              <a:t>High Speed </a:t>
            </a:r>
            <a:r>
              <a:rPr lang="en-US" altLang="zh-TW" sz="1100" dirty="0">
                <a:solidFill>
                  <a:prstClr val="black"/>
                </a:solidFill>
              </a:rPr>
              <a:t>Communication </a:t>
            </a:r>
            <a:r>
              <a:rPr lang="en-US" altLang="zh-TW" sz="1100" dirty="0" smtClean="0">
                <a:solidFill>
                  <a:prstClr val="black"/>
                </a:solidFill>
              </a:rPr>
              <a:t>and Computing Laboratory</a:t>
            </a:r>
            <a:endParaRPr lang="zh-TW" altLang="en-US" sz="1100" dirty="0">
              <a:solidFill>
                <a:prstClr val="black"/>
              </a:solidFill>
            </a:endParaRPr>
          </a:p>
        </p:txBody>
      </p:sp>
      <p:pic>
        <p:nvPicPr>
          <p:cNvPr id="7" name="圖片 6"/>
          <p:cNvPicPr/>
          <p:nvPr/>
        </p:nvPicPr>
        <p:blipFill>
          <a:blip r:embed="rId3"/>
          <a:stretch>
            <a:fillRect/>
          </a:stretch>
        </p:blipFill>
        <p:spPr>
          <a:xfrm>
            <a:off x="1267222" y="2799147"/>
            <a:ext cx="2152650" cy="9525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419622" y="3275397"/>
            <a:ext cx="1847850" cy="190500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pic>
        <p:nvPicPr>
          <p:cNvPr id="9" name="圖片 8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03793" y="2799147"/>
            <a:ext cx="4760695" cy="4054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53084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IAR </a:t>
            </a:r>
            <a:r>
              <a:rPr lang="zh-TW" altLang="en-US" dirty="0" smtClean="0"/>
              <a:t>設定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重新</a:t>
            </a:r>
            <a:r>
              <a:rPr lang="zh-TW" altLang="en-US" dirty="0"/>
              <a:t>編譯前，修改</a:t>
            </a:r>
            <a:r>
              <a:rPr lang="en-US" altLang="zh-TW" dirty="0"/>
              <a:t>tools</a:t>
            </a:r>
            <a:r>
              <a:rPr lang="zh-TW" altLang="en-US" dirty="0"/>
              <a:t>資料夾，將其中的</a:t>
            </a:r>
            <a:r>
              <a:rPr lang="en-US" altLang="zh-TW" dirty="0"/>
              <a:t>f8w2530.xcl </a:t>
            </a:r>
            <a:r>
              <a:rPr lang="zh-TW" altLang="en-US" dirty="0"/>
              <a:t>第</a:t>
            </a:r>
            <a:r>
              <a:rPr lang="en-US" altLang="zh-TW" dirty="0"/>
              <a:t>210-211</a:t>
            </a:r>
            <a:r>
              <a:rPr lang="zh-TW" altLang="en-US" dirty="0"/>
              <a:t>行的地方註解取消。</a:t>
            </a:r>
          </a:p>
          <a:p>
            <a:pPr marL="109728" indent="0">
              <a:buNone/>
            </a:pPr>
            <a:endParaRPr lang="zh-TW" altLang="en-US" dirty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環境介紹及軟體安裝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944" y="6237312"/>
            <a:ext cx="611560" cy="616338"/>
          </a:xfrm>
          <a:prstGeom prst="rect">
            <a:avLst/>
          </a:prstGeom>
        </p:spPr>
      </p:pic>
      <p:cxnSp>
        <p:nvCxnSpPr>
          <p:cNvPr id="5" name="直線接點 4"/>
          <p:cNvCxnSpPr/>
          <p:nvPr/>
        </p:nvCxnSpPr>
        <p:spPr>
          <a:xfrm>
            <a:off x="6516216" y="6678652"/>
            <a:ext cx="1980728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" name="文字方塊 5"/>
          <p:cNvSpPr txBox="1"/>
          <p:nvPr/>
        </p:nvSpPr>
        <p:spPr>
          <a:xfrm>
            <a:off x="6516216" y="6309320"/>
            <a:ext cx="20882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 smtClean="0">
                <a:solidFill>
                  <a:prstClr val="black"/>
                </a:solidFill>
              </a:rPr>
              <a:t>High Speed </a:t>
            </a:r>
            <a:r>
              <a:rPr lang="en-US" altLang="zh-TW" sz="1100" dirty="0">
                <a:solidFill>
                  <a:prstClr val="black"/>
                </a:solidFill>
              </a:rPr>
              <a:t>Communication </a:t>
            </a:r>
            <a:r>
              <a:rPr lang="en-US" altLang="zh-TW" sz="1100" dirty="0" smtClean="0">
                <a:solidFill>
                  <a:prstClr val="black"/>
                </a:solidFill>
              </a:rPr>
              <a:t>and Computing Laboratory</a:t>
            </a:r>
            <a:endParaRPr lang="zh-TW" altLang="en-US" sz="1100" dirty="0">
              <a:solidFill>
                <a:prstClr val="black"/>
              </a:solidFill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5856" y="2860787"/>
            <a:ext cx="2794254" cy="1491234"/>
          </a:xfrm>
          <a:prstGeom prst="rect">
            <a:avLst/>
          </a:prstGeom>
        </p:spPr>
      </p:pic>
      <p:pic>
        <p:nvPicPr>
          <p:cNvPr id="2049" name="圖片 3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849" y="4829150"/>
            <a:ext cx="7461477" cy="544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/>
          <p:cNvSpPr/>
          <p:nvPr/>
        </p:nvSpPr>
        <p:spPr>
          <a:xfrm>
            <a:off x="1162050" y="8058150"/>
            <a:ext cx="5800725" cy="2857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99060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990600" y="8572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69833" y="4958308"/>
            <a:ext cx="7527111" cy="414908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7101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燒錄流程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85800" y="3611606"/>
            <a:ext cx="7772400" cy="1473577"/>
          </a:xfrm>
        </p:spPr>
        <p:txBody>
          <a:bodyPr>
            <a:normAutofit/>
          </a:bodyPr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5928" y="6237312"/>
            <a:ext cx="611560" cy="616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20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Zigbee</a:t>
            </a:r>
            <a:r>
              <a:rPr lang="zh-TW" altLang="en-US" dirty="0" smtClean="0"/>
              <a:t> 簡介</a:t>
            </a:r>
            <a:endParaRPr lang="en-US" altLang="zh-TW" dirty="0" smtClean="0"/>
          </a:p>
          <a:p>
            <a:r>
              <a:rPr lang="zh-TW" altLang="en-US" dirty="0"/>
              <a:t>環境</a:t>
            </a:r>
            <a:r>
              <a:rPr lang="zh-TW" altLang="en-US" dirty="0" smtClean="0"/>
              <a:t>介紹及軟體安裝</a:t>
            </a:r>
            <a:endParaRPr lang="en-US" altLang="zh-TW" dirty="0" smtClean="0"/>
          </a:p>
          <a:p>
            <a:r>
              <a:rPr lang="en-US" altLang="zh-TW" dirty="0" smtClean="0"/>
              <a:t>Octopus X/N </a:t>
            </a:r>
            <a:r>
              <a:rPr lang="zh-TW" altLang="en-US" dirty="0" smtClean="0"/>
              <a:t>燒錄流程</a:t>
            </a:r>
            <a:endParaRPr lang="en-US" altLang="zh-TW" dirty="0" smtClean="0"/>
          </a:p>
          <a:p>
            <a:r>
              <a:rPr lang="zh-TW" altLang="en-US" dirty="0"/>
              <a:t>基本開發程式</a:t>
            </a:r>
            <a:r>
              <a:rPr lang="zh-TW" altLang="en-US" dirty="0" smtClean="0"/>
              <a:t>架構</a:t>
            </a:r>
            <a:endParaRPr lang="en-US" altLang="zh-TW" dirty="0" smtClean="0"/>
          </a:p>
          <a:p>
            <a:r>
              <a:rPr lang="zh-TW" altLang="en-US" dirty="0"/>
              <a:t>重要函式</a:t>
            </a:r>
            <a:r>
              <a:rPr lang="zh-TW" altLang="en-US" dirty="0" smtClean="0"/>
              <a:t>介紹</a:t>
            </a:r>
            <a:endParaRPr lang="en-US" altLang="zh-TW" dirty="0" smtClean="0"/>
          </a:p>
          <a:p>
            <a:r>
              <a:rPr lang="zh-TW" altLang="en-US" dirty="0"/>
              <a:t>基礎程式範例介紹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944" y="6237312"/>
            <a:ext cx="611560" cy="616338"/>
          </a:xfrm>
          <a:prstGeom prst="rect">
            <a:avLst/>
          </a:prstGeom>
        </p:spPr>
      </p:pic>
      <p:cxnSp>
        <p:nvCxnSpPr>
          <p:cNvPr id="5" name="直線接點 4"/>
          <p:cNvCxnSpPr/>
          <p:nvPr/>
        </p:nvCxnSpPr>
        <p:spPr>
          <a:xfrm>
            <a:off x="6516216" y="6678652"/>
            <a:ext cx="1980728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" name="文字方塊 5"/>
          <p:cNvSpPr txBox="1"/>
          <p:nvPr/>
        </p:nvSpPr>
        <p:spPr>
          <a:xfrm>
            <a:off x="6516216" y="6309320"/>
            <a:ext cx="20882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 smtClean="0">
                <a:solidFill>
                  <a:prstClr val="black"/>
                </a:solidFill>
              </a:rPr>
              <a:t>High Speed </a:t>
            </a:r>
            <a:r>
              <a:rPr lang="en-US" altLang="zh-TW" sz="1100" dirty="0">
                <a:solidFill>
                  <a:prstClr val="black"/>
                </a:solidFill>
              </a:rPr>
              <a:t>Communication </a:t>
            </a:r>
            <a:r>
              <a:rPr lang="en-US" altLang="zh-TW" sz="1100" dirty="0" smtClean="0">
                <a:solidFill>
                  <a:prstClr val="black"/>
                </a:solidFill>
              </a:rPr>
              <a:t>and Computing Laboratory</a:t>
            </a:r>
            <a:endParaRPr lang="zh-TW" altLang="en-US" sz="11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9750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打開燒錄程式</a:t>
            </a:r>
            <a:endParaRPr lang="en-US" altLang="zh-TW" dirty="0" smtClean="0"/>
          </a:p>
          <a:p>
            <a:r>
              <a:rPr lang="zh-TW" altLang="en-US" dirty="0"/>
              <a:t>接</a:t>
            </a:r>
            <a:r>
              <a:rPr lang="zh-TW" altLang="en-US" dirty="0" smtClean="0"/>
              <a:t>上目標板</a:t>
            </a:r>
            <a:endParaRPr lang="en-US" altLang="zh-TW" dirty="0" smtClean="0"/>
          </a:p>
          <a:p>
            <a:r>
              <a:rPr lang="zh-TW" altLang="en-US" dirty="0" smtClean="0"/>
              <a:t>選擇</a:t>
            </a:r>
            <a:r>
              <a:rPr lang="en-US" altLang="zh-TW" dirty="0" smtClean="0"/>
              <a:t>hex</a:t>
            </a:r>
            <a:r>
              <a:rPr lang="zh-TW" altLang="en-US" dirty="0" smtClean="0"/>
              <a:t>檔案</a:t>
            </a:r>
            <a:endParaRPr lang="en-US" altLang="zh-TW" dirty="0" smtClean="0"/>
          </a:p>
          <a:p>
            <a:r>
              <a:rPr lang="zh-TW" altLang="en-US" dirty="0" smtClean="0">
                <a:solidFill>
                  <a:srgbClr val="FF0000"/>
                </a:solidFill>
              </a:rPr>
              <a:t>先</a:t>
            </a:r>
            <a:r>
              <a:rPr lang="en-US" altLang="zh-TW" dirty="0" smtClean="0">
                <a:solidFill>
                  <a:srgbClr val="FF0000"/>
                </a:solidFill>
              </a:rPr>
              <a:t>Erase</a:t>
            </a:r>
            <a:r>
              <a:rPr lang="zh-TW" altLang="en-US" dirty="0" smtClean="0">
                <a:solidFill>
                  <a:srgbClr val="FF0000"/>
                </a:solidFill>
              </a:rPr>
              <a:t>一次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zh-TW" altLang="en-US" dirty="0" smtClean="0"/>
              <a:t>再</a:t>
            </a:r>
            <a:r>
              <a:rPr lang="en-US" altLang="zh-TW" dirty="0" smtClean="0"/>
              <a:t>program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燒錄流程</a:t>
            </a:r>
            <a:endParaRPr lang="zh-TW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2039" y="980729"/>
            <a:ext cx="6088781" cy="5297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圓角矩形 3"/>
          <p:cNvSpPr/>
          <p:nvPr/>
        </p:nvSpPr>
        <p:spPr>
          <a:xfrm>
            <a:off x="5292080" y="2981986"/>
            <a:ext cx="3384376" cy="216024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圓角矩形 5"/>
          <p:cNvSpPr/>
          <p:nvPr/>
        </p:nvSpPr>
        <p:spPr>
          <a:xfrm>
            <a:off x="4716016" y="4257092"/>
            <a:ext cx="864096" cy="108012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4716016" y="4409492"/>
            <a:ext cx="1008112" cy="108012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單箭頭接點 7"/>
          <p:cNvCxnSpPr/>
          <p:nvPr/>
        </p:nvCxnSpPr>
        <p:spPr>
          <a:xfrm>
            <a:off x="2972039" y="2636912"/>
            <a:ext cx="2248033" cy="4530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>
            <a:off x="2771800" y="3089998"/>
            <a:ext cx="1944216" cy="11670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>
            <a:off x="2771800" y="3629689"/>
            <a:ext cx="1872208" cy="8338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>
            <a:off x="2768613" y="2183826"/>
            <a:ext cx="2451459" cy="2265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16" name="圖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944" y="6237312"/>
            <a:ext cx="611560" cy="616338"/>
          </a:xfrm>
          <a:prstGeom prst="rect">
            <a:avLst/>
          </a:prstGeom>
        </p:spPr>
      </p:pic>
      <p:cxnSp>
        <p:nvCxnSpPr>
          <p:cNvPr id="17" name="直線接點 16"/>
          <p:cNvCxnSpPr/>
          <p:nvPr/>
        </p:nvCxnSpPr>
        <p:spPr>
          <a:xfrm>
            <a:off x="6516216" y="6678652"/>
            <a:ext cx="1980728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6516216" y="6309320"/>
            <a:ext cx="20882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 smtClean="0">
                <a:solidFill>
                  <a:prstClr val="black"/>
                </a:solidFill>
              </a:rPr>
              <a:t>High Speed </a:t>
            </a:r>
            <a:r>
              <a:rPr lang="en-US" altLang="zh-TW" sz="1100" dirty="0">
                <a:solidFill>
                  <a:prstClr val="black"/>
                </a:solidFill>
              </a:rPr>
              <a:t>Communication </a:t>
            </a:r>
            <a:r>
              <a:rPr lang="en-US" altLang="zh-TW" sz="1100" dirty="0" smtClean="0">
                <a:solidFill>
                  <a:prstClr val="black"/>
                </a:solidFill>
              </a:rPr>
              <a:t>and Computing Laboratory</a:t>
            </a:r>
            <a:endParaRPr lang="zh-TW" altLang="en-US" sz="11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0315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基本開發程式架構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85800" y="3611606"/>
            <a:ext cx="7772400" cy="1473577"/>
          </a:xfrm>
        </p:spPr>
        <p:txBody>
          <a:bodyPr>
            <a:normAutofit/>
          </a:bodyPr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5928" y="6237312"/>
            <a:ext cx="611560" cy="616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268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基本開發程式</a:t>
            </a:r>
            <a:r>
              <a:rPr lang="zh-TW" altLang="en-US" dirty="0" smtClean="0"/>
              <a:t>架構</a:t>
            </a:r>
            <a:endParaRPr lang="zh-TW" altLang="en-US" dirty="0"/>
          </a:p>
        </p:txBody>
      </p:sp>
      <p:pic>
        <p:nvPicPr>
          <p:cNvPr id="17" name="內容版面配置區 3" descr="5.bmp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5750" y="2135982"/>
            <a:ext cx="6713538" cy="4846637"/>
          </a:xfrm>
          <a:prstGeom prst="rect">
            <a:avLst/>
          </a:prstGeom>
          <a:noFill/>
        </p:spPr>
      </p:pic>
      <p:sp>
        <p:nvSpPr>
          <p:cNvPr id="18" name="圓角矩形 17"/>
          <p:cNvSpPr/>
          <p:nvPr/>
        </p:nvSpPr>
        <p:spPr>
          <a:xfrm>
            <a:off x="4500563" y="2053432"/>
            <a:ext cx="2500312" cy="1714500"/>
          </a:xfrm>
          <a:prstGeom prst="round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cxnSp>
        <p:nvCxnSpPr>
          <p:cNvPr id="19" name="圖案 6"/>
          <p:cNvCxnSpPr>
            <a:stCxn id="18" idx="0"/>
          </p:cNvCxnSpPr>
          <p:nvPr/>
        </p:nvCxnSpPr>
        <p:spPr>
          <a:xfrm rot="5400000" flipH="1" flipV="1">
            <a:off x="6304757" y="1214438"/>
            <a:ext cx="285750" cy="1392237"/>
          </a:xfrm>
          <a:prstGeom prst="bentConnector2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圓角矩形 19"/>
          <p:cNvSpPr/>
          <p:nvPr/>
        </p:nvSpPr>
        <p:spPr>
          <a:xfrm>
            <a:off x="7143750" y="857250"/>
            <a:ext cx="2000250" cy="157162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TW" dirty="0">
                <a:solidFill>
                  <a:schemeClr val="tx1"/>
                </a:solidFill>
              </a:rPr>
              <a:t>1.</a:t>
            </a:r>
            <a:r>
              <a:rPr lang="zh-TW" altLang="en-US" dirty="0">
                <a:solidFill>
                  <a:schemeClr val="tx1"/>
                </a:solidFill>
              </a:rPr>
              <a:t>網路管理</a:t>
            </a:r>
            <a:endParaRPr lang="en-US" altLang="zh-TW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zh-TW" dirty="0">
                <a:solidFill>
                  <a:schemeClr val="tx1"/>
                </a:solidFill>
              </a:rPr>
              <a:t>2.</a:t>
            </a:r>
            <a:r>
              <a:rPr lang="zh-TW" altLang="en-US" dirty="0">
                <a:solidFill>
                  <a:schemeClr val="tx1"/>
                </a:solidFill>
              </a:rPr>
              <a:t>下層訊息管理</a:t>
            </a:r>
          </a:p>
        </p:txBody>
      </p:sp>
      <p:sp>
        <p:nvSpPr>
          <p:cNvPr id="21" name="圓角矩形 20"/>
          <p:cNvSpPr/>
          <p:nvPr/>
        </p:nvSpPr>
        <p:spPr>
          <a:xfrm>
            <a:off x="1643063" y="1981994"/>
            <a:ext cx="2786062" cy="1785938"/>
          </a:xfrm>
          <a:prstGeom prst="roundRect">
            <a:avLst/>
          </a:prstGeom>
          <a:noFill/>
          <a:ln w="539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cxnSp>
        <p:nvCxnSpPr>
          <p:cNvPr id="22" name="肘形接點 21"/>
          <p:cNvCxnSpPr>
            <a:stCxn id="21" idx="0"/>
            <a:endCxn id="23" idx="3"/>
          </p:cNvCxnSpPr>
          <p:nvPr/>
        </p:nvCxnSpPr>
        <p:spPr>
          <a:xfrm rot="16200000" flipV="1">
            <a:off x="2089151" y="1035844"/>
            <a:ext cx="500062" cy="1392237"/>
          </a:xfrm>
          <a:prstGeom prst="bentConnector2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圓角矩形 22"/>
          <p:cNvSpPr/>
          <p:nvPr/>
        </p:nvSpPr>
        <p:spPr>
          <a:xfrm>
            <a:off x="285750" y="1124744"/>
            <a:ext cx="1357313" cy="714375"/>
          </a:xfrm>
          <a:prstGeom prst="roundRect">
            <a:avLst/>
          </a:prstGeom>
          <a:solidFill>
            <a:schemeClr val="bg1"/>
          </a:solidFill>
          <a:ln w="412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TW" altLang="en-US" dirty="0">
                <a:solidFill>
                  <a:schemeClr val="tx1"/>
                </a:solidFill>
              </a:rPr>
              <a:t>應用層</a:t>
            </a:r>
          </a:p>
        </p:txBody>
      </p:sp>
      <p:grpSp>
        <p:nvGrpSpPr>
          <p:cNvPr id="24" name="群組 36"/>
          <p:cNvGrpSpPr>
            <a:grpSpLocks/>
          </p:cNvGrpSpPr>
          <p:nvPr/>
        </p:nvGrpSpPr>
        <p:grpSpPr bwMode="auto">
          <a:xfrm>
            <a:off x="1785938" y="3839369"/>
            <a:ext cx="7143750" cy="1571625"/>
            <a:chOff x="1785918" y="3714752"/>
            <a:chExt cx="7143800" cy="1571636"/>
          </a:xfrm>
        </p:grpSpPr>
        <p:sp>
          <p:nvSpPr>
            <p:cNvPr id="25" name="圓角矩形 24"/>
            <p:cNvSpPr/>
            <p:nvPr/>
          </p:nvSpPr>
          <p:spPr>
            <a:xfrm>
              <a:off x="1785918" y="3714752"/>
              <a:ext cx="4643469" cy="714380"/>
            </a:xfrm>
            <a:prstGeom prst="roundRect">
              <a:avLst/>
            </a:prstGeom>
            <a:noFill/>
            <a:ln w="444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sp>
          <p:nvSpPr>
            <p:cNvPr id="26" name="圓角矩形 25"/>
            <p:cNvSpPr/>
            <p:nvPr/>
          </p:nvSpPr>
          <p:spPr>
            <a:xfrm>
              <a:off x="7143767" y="3714752"/>
              <a:ext cx="1785951" cy="1571636"/>
            </a:xfrm>
            <a:prstGeom prst="roundRect">
              <a:avLst/>
            </a:prstGeom>
            <a:solidFill>
              <a:schemeClr val="bg1"/>
            </a:solidFill>
            <a:ln w="444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TW" altLang="en-US" dirty="0">
                  <a:solidFill>
                    <a:schemeClr val="tx1"/>
                  </a:solidFill>
                </a:rPr>
                <a:t>管理上層往下層訊息</a:t>
              </a:r>
            </a:p>
          </p:txBody>
        </p:sp>
        <p:cxnSp>
          <p:nvCxnSpPr>
            <p:cNvPr id="27" name="肘形接點 26"/>
            <p:cNvCxnSpPr>
              <a:stCxn id="25" idx="3"/>
              <a:endCxn id="26" idx="1"/>
            </p:cNvCxnSpPr>
            <p:nvPr/>
          </p:nvCxnSpPr>
          <p:spPr>
            <a:xfrm>
              <a:off x="6429387" y="4071943"/>
              <a:ext cx="714380" cy="428628"/>
            </a:xfrm>
            <a:prstGeom prst="bentConnector3">
              <a:avLst>
                <a:gd name="adj1" fmla="val 50000"/>
              </a:avLst>
            </a:prstGeom>
            <a:ln w="444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8" name="圖片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944" y="6237312"/>
            <a:ext cx="611560" cy="616338"/>
          </a:xfrm>
          <a:prstGeom prst="rect">
            <a:avLst/>
          </a:prstGeom>
        </p:spPr>
      </p:pic>
      <p:cxnSp>
        <p:nvCxnSpPr>
          <p:cNvPr id="29" name="直線接點 28"/>
          <p:cNvCxnSpPr/>
          <p:nvPr/>
        </p:nvCxnSpPr>
        <p:spPr>
          <a:xfrm>
            <a:off x="6516216" y="6678652"/>
            <a:ext cx="1980728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0" name="文字方塊 29"/>
          <p:cNvSpPr txBox="1"/>
          <p:nvPr/>
        </p:nvSpPr>
        <p:spPr>
          <a:xfrm>
            <a:off x="6516216" y="6309320"/>
            <a:ext cx="20882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 smtClean="0">
                <a:solidFill>
                  <a:prstClr val="black"/>
                </a:solidFill>
              </a:rPr>
              <a:t>High Speed </a:t>
            </a:r>
            <a:r>
              <a:rPr lang="en-US" altLang="zh-TW" sz="1100" dirty="0">
                <a:solidFill>
                  <a:prstClr val="black"/>
                </a:solidFill>
              </a:rPr>
              <a:t>Communication </a:t>
            </a:r>
            <a:r>
              <a:rPr lang="en-US" altLang="zh-TW" sz="1100" dirty="0" smtClean="0">
                <a:solidFill>
                  <a:prstClr val="black"/>
                </a:solidFill>
              </a:rPr>
              <a:t>and Computing Laboratory</a:t>
            </a:r>
            <a:endParaRPr lang="zh-TW" altLang="en-US" sz="11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7374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基本開發程式架構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944" y="6237312"/>
            <a:ext cx="611560" cy="616338"/>
          </a:xfrm>
          <a:prstGeom prst="rect">
            <a:avLst/>
          </a:prstGeom>
        </p:spPr>
      </p:pic>
      <p:cxnSp>
        <p:nvCxnSpPr>
          <p:cNvPr id="5" name="直線接點 4"/>
          <p:cNvCxnSpPr/>
          <p:nvPr/>
        </p:nvCxnSpPr>
        <p:spPr>
          <a:xfrm>
            <a:off x="6404718" y="6678652"/>
            <a:ext cx="1980728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" name="文字方塊 5"/>
          <p:cNvSpPr txBox="1"/>
          <p:nvPr/>
        </p:nvSpPr>
        <p:spPr>
          <a:xfrm>
            <a:off x="6404718" y="6309320"/>
            <a:ext cx="20882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 smtClean="0">
                <a:solidFill>
                  <a:prstClr val="black"/>
                </a:solidFill>
              </a:rPr>
              <a:t>High Speed </a:t>
            </a:r>
            <a:r>
              <a:rPr lang="en-US" altLang="zh-TW" sz="1100" dirty="0">
                <a:solidFill>
                  <a:prstClr val="black"/>
                </a:solidFill>
              </a:rPr>
              <a:t>Communication </a:t>
            </a:r>
            <a:r>
              <a:rPr lang="en-US" altLang="zh-TW" sz="1100" dirty="0" smtClean="0">
                <a:solidFill>
                  <a:prstClr val="black"/>
                </a:solidFill>
              </a:rPr>
              <a:t>and Computing Laboratory</a:t>
            </a:r>
            <a:endParaRPr lang="zh-TW" altLang="en-US" sz="1100" dirty="0">
              <a:solidFill>
                <a:prstClr val="black"/>
              </a:solidFill>
            </a:endParaRPr>
          </a:p>
        </p:txBody>
      </p:sp>
      <p:pic>
        <p:nvPicPr>
          <p:cNvPr id="9" name="內容版面配置區 3" descr="5.bmp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1377" y="1785938"/>
            <a:ext cx="6234113" cy="4500562"/>
          </a:xfrm>
          <a:prstGeom prst="rect">
            <a:avLst/>
          </a:prstGeom>
          <a:noFill/>
        </p:spPr>
      </p:pic>
      <p:pic>
        <p:nvPicPr>
          <p:cNvPr id="10" name="Picture 2" descr="D:\SCHOOL\已完成整理的進度\workbench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7877" y="1143000"/>
            <a:ext cx="2214563" cy="552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圓角矩形 10"/>
          <p:cNvSpPr/>
          <p:nvPr/>
        </p:nvSpPr>
        <p:spPr>
          <a:xfrm>
            <a:off x="1460127" y="4714875"/>
            <a:ext cx="4000500" cy="64293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grpSp>
        <p:nvGrpSpPr>
          <p:cNvPr id="12" name="群組 20"/>
          <p:cNvGrpSpPr>
            <a:grpSpLocks/>
          </p:cNvGrpSpPr>
          <p:nvPr/>
        </p:nvGrpSpPr>
        <p:grpSpPr bwMode="auto">
          <a:xfrm>
            <a:off x="4103315" y="1643063"/>
            <a:ext cx="3500437" cy="4572000"/>
            <a:chOff x="4214810" y="1643050"/>
            <a:chExt cx="3500462" cy="4572032"/>
          </a:xfrm>
        </p:grpSpPr>
        <p:sp>
          <p:nvSpPr>
            <p:cNvPr id="13" name="圓角矩形 12"/>
            <p:cNvSpPr/>
            <p:nvPr/>
          </p:nvSpPr>
          <p:spPr>
            <a:xfrm>
              <a:off x="4214810" y="1643050"/>
              <a:ext cx="2143140" cy="1500197"/>
            </a:xfrm>
            <a:prstGeom prst="roundRect">
              <a:avLst/>
            </a:prstGeom>
            <a:noFill/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sp>
          <p:nvSpPr>
            <p:cNvPr id="14" name="圓角矩形 13"/>
            <p:cNvSpPr/>
            <p:nvPr/>
          </p:nvSpPr>
          <p:spPr>
            <a:xfrm>
              <a:off x="6572264" y="6072206"/>
              <a:ext cx="1143008" cy="142876"/>
            </a:xfrm>
            <a:prstGeom prst="roundRect">
              <a:avLst/>
            </a:prstGeom>
            <a:noFill/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cxnSp>
          <p:nvCxnSpPr>
            <p:cNvPr id="15" name="肘形接點 14"/>
            <p:cNvCxnSpPr>
              <a:stCxn id="13" idx="3"/>
              <a:endCxn id="14" idx="1"/>
            </p:cNvCxnSpPr>
            <p:nvPr/>
          </p:nvCxnSpPr>
          <p:spPr>
            <a:xfrm>
              <a:off x="6357950" y="2393942"/>
              <a:ext cx="214314" cy="3749701"/>
            </a:xfrm>
            <a:prstGeom prst="bentConnector3">
              <a:avLst>
                <a:gd name="adj1" fmla="val 50000"/>
              </a:avLst>
            </a:prstGeom>
            <a:ln w="31750"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群組 23"/>
          <p:cNvGrpSpPr>
            <a:grpSpLocks/>
          </p:cNvGrpSpPr>
          <p:nvPr/>
        </p:nvGrpSpPr>
        <p:grpSpPr bwMode="auto">
          <a:xfrm>
            <a:off x="1388690" y="1643063"/>
            <a:ext cx="6072187" cy="1500187"/>
            <a:chOff x="1500166" y="1643050"/>
            <a:chExt cx="6072230" cy="1500198"/>
          </a:xfrm>
        </p:grpSpPr>
        <p:sp>
          <p:nvSpPr>
            <p:cNvPr id="17" name="圓角矩形 16"/>
            <p:cNvSpPr/>
            <p:nvPr/>
          </p:nvSpPr>
          <p:spPr>
            <a:xfrm>
              <a:off x="1500166" y="1643050"/>
              <a:ext cx="2571768" cy="1500198"/>
            </a:xfrm>
            <a:prstGeom prst="roundRect">
              <a:avLst/>
            </a:prstGeom>
            <a:noFill/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sp>
          <p:nvSpPr>
            <p:cNvPr id="18" name="圓角矩形 17"/>
            <p:cNvSpPr/>
            <p:nvPr/>
          </p:nvSpPr>
          <p:spPr>
            <a:xfrm>
              <a:off x="6643702" y="1928802"/>
              <a:ext cx="928694" cy="142876"/>
            </a:xfrm>
            <a:prstGeom prst="roundRect">
              <a:avLst/>
            </a:prstGeom>
            <a:noFill/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cxnSp>
          <p:nvCxnSpPr>
            <p:cNvPr id="19" name="肘形接點 18"/>
            <p:cNvCxnSpPr>
              <a:stCxn id="17" idx="0"/>
              <a:endCxn id="18" idx="0"/>
            </p:cNvCxnSpPr>
            <p:nvPr/>
          </p:nvCxnSpPr>
          <p:spPr>
            <a:xfrm rot="16200000" flipH="1">
              <a:off x="4803777" y="-374677"/>
              <a:ext cx="285752" cy="4321206"/>
            </a:xfrm>
            <a:prstGeom prst="bentConnector3">
              <a:avLst>
                <a:gd name="adj1" fmla="val -79999"/>
              </a:avLst>
            </a:prstGeom>
            <a:ln w="31750"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群組 26"/>
          <p:cNvGrpSpPr>
            <a:grpSpLocks/>
          </p:cNvGrpSpPr>
          <p:nvPr/>
        </p:nvGrpSpPr>
        <p:grpSpPr bwMode="auto">
          <a:xfrm>
            <a:off x="1460127" y="2857500"/>
            <a:ext cx="6143625" cy="1071563"/>
            <a:chOff x="1571604" y="2857496"/>
            <a:chExt cx="6143668" cy="1071570"/>
          </a:xfrm>
        </p:grpSpPr>
        <p:sp>
          <p:nvSpPr>
            <p:cNvPr id="21" name="圓角矩形 20"/>
            <p:cNvSpPr/>
            <p:nvPr/>
          </p:nvSpPr>
          <p:spPr>
            <a:xfrm>
              <a:off x="1571604" y="3214686"/>
              <a:ext cx="3929091" cy="714380"/>
            </a:xfrm>
            <a:prstGeom prst="round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sp>
          <p:nvSpPr>
            <p:cNvPr id="22" name="圓角矩形 21"/>
            <p:cNvSpPr/>
            <p:nvPr/>
          </p:nvSpPr>
          <p:spPr>
            <a:xfrm>
              <a:off x="6929455" y="2857496"/>
              <a:ext cx="785817" cy="142876"/>
            </a:xfrm>
            <a:prstGeom prst="round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cxnSp>
          <p:nvCxnSpPr>
            <p:cNvPr id="23" name="圖案 25"/>
            <p:cNvCxnSpPr>
              <a:stCxn id="21" idx="3"/>
              <a:endCxn id="22" idx="2"/>
            </p:cNvCxnSpPr>
            <p:nvPr/>
          </p:nvCxnSpPr>
          <p:spPr>
            <a:xfrm flipV="1">
              <a:off x="5500695" y="3000372"/>
              <a:ext cx="1822463" cy="571504"/>
            </a:xfrm>
            <a:prstGeom prst="bentConnector2">
              <a:avLst/>
            </a:prstGeom>
            <a:ln w="31750">
              <a:solidFill>
                <a:srgbClr val="FF0000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群組 29"/>
          <p:cNvGrpSpPr>
            <a:grpSpLocks/>
          </p:cNvGrpSpPr>
          <p:nvPr/>
        </p:nvGrpSpPr>
        <p:grpSpPr bwMode="auto">
          <a:xfrm>
            <a:off x="1460127" y="2500313"/>
            <a:ext cx="6143625" cy="2143125"/>
            <a:chOff x="1571604" y="2500306"/>
            <a:chExt cx="6143668" cy="2143140"/>
          </a:xfrm>
        </p:grpSpPr>
        <p:sp>
          <p:nvSpPr>
            <p:cNvPr id="25" name="圓角矩形 24"/>
            <p:cNvSpPr/>
            <p:nvPr/>
          </p:nvSpPr>
          <p:spPr>
            <a:xfrm>
              <a:off x="1571604" y="4000503"/>
              <a:ext cx="3857652" cy="642943"/>
            </a:xfrm>
            <a:prstGeom prst="roundRect">
              <a:avLst/>
            </a:prstGeom>
            <a:noFill/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sp>
          <p:nvSpPr>
            <p:cNvPr id="26" name="圓角矩形 25"/>
            <p:cNvSpPr/>
            <p:nvPr/>
          </p:nvSpPr>
          <p:spPr>
            <a:xfrm>
              <a:off x="6715140" y="2500306"/>
              <a:ext cx="1000132" cy="214313"/>
            </a:xfrm>
            <a:prstGeom prst="roundRect">
              <a:avLst/>
            </a:prstGeom>
            <a:noFill/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cxnSp>
          <p:nvCxnSpPr>
            <p:cNvPr id="27" name="肘形接點 26"/>
            <p:cNvCxnSpPr>
              <a:stCxn id="25" idx="3"/>
              <a:endCxn id="26" idx="3"/>
            </p:cNvCxnSpPr>
            <p:nvPr/>
          </p:nvCxnSpPr>
          <p:spPr>
            <a:xfrm flipV="1">
              <a:off x="5429256" y="2608257"/>
              <a:ext cx="2286016" cy="1714512"/>
            </a:xfrm>
            <a:prstGeom prst="bentConnector3">
              <a:avLst>
                <a:gd name="adj1" fmla="val 110000"/>
              </a:avLst>
            </a:prstGeom>
            <a:ln w="31750"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07374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1481327"/>
            <a:ext cx="8229600" cy="4827993"/>
          </a:xfrm>
        </p:spPr>
        <p:txBody>
          <a:bodyPr>
            <a:normAutofit/>
          </a:bodyPr>
          <a:lstStyle/>
          <a:p>
            <a:r>
              <a:rPr lang="zh-TW" altLang="en-US" dirty="0"/>
              <a:t> 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ProjectName_Init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zh-TW" altLang="en-US" sz="2000" dirty="0"/>
              <a:t>程式一開始的初始化函式，在程式一開始執行時，註冊各種事件。</a:t>
            </a:r>
          </a:p>
          <a:p>
            <a:pPr lvl="1"/>
            <a:r>
              <a:rPr lang="zh-TW" altLang="en-US" sz="2000" dirty="0"/>
              <a:t>註冊按鍵事件通知</a:t>
            </a:r>
          </a:p>
          <a:p>
            <a:pPr lvl="1"/>
            <a:r>
              <a:rPr lang="zh-TW" altLang="en-US" sz="2000" dirty="0"/>
              <a:t>註冊各種下層事件通知 	</a:t>
            </a:r>
            <a:r>
              <a:rPr lang="en-US" altLang="zh-TW" sz="2000" dirty="0"/>
              <a:t>(</a:t>
            </a:r>
            <a:r>
              <a:rPr lang="zh-TW" altLang="en-US" sz="2000" dirty="0"/>
              <a:t>相關訊息在</a:t>
            </a:r>
            <a:r>
              <a:rPr lang="en-US" altLang="zh-TW" sz="2000" dirty="0" err="1"/>
              <a:t>ZDProfile.h</a:t>
            </a:r>
            <a:r>
              <a:rPr lang="en-US" altLang="zh-TW" sz="2000" dirty="0"/>
              <a:t>)</a:t>
            </a:r>
          </a:p>
          <a:p>
            <a:pPr lvl="1"/>
            <a:r>
              <a:rPr lang="zh-TW" altLang="en-US" sz="2000" dirty="0"/>
              <a:t>註冊應用程式的</a:t>
            </a:r>
            <a:r>
              <a:rPr lang="zh-TW" altLang="en-US" sz="2000" dirty="0" smtClean="0"/>
              <a:t>端點</a:t>
            </a:r>
            <a:endParaRPr lang="en-US" altLang="zh-TW" sz="2000" dirty="0" smtClean="0"/>
          </a:p>
          <a:p>
            <a:pPr marL="393192" lvl="1" indent="0">
              <a:buNone/>
            </a:pPr>
            <a:endParaRPr lang="zh-TW" altLang="en-US" sz="1100" dirty="0"/>
          </a:p>
          <a:p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ProjectName_ProcessEvent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zh-TW" altLang="en-US" sz="2000" dirty="0"/>
              <a:t>程式處理不同事件的函式，當程式遇到不同事件的發生時，這個函式會被呼叫來處理這些</a:t>
            </a:r>
            <a:r>
              <a:rPr lang="en-US" altLang="zh-TW" sz="2000" dirty="0"/>
              <a:t>task</a:t>
            </a:r>
            <a:r>
              <a:rPr lang="zh-TW" altLang="en-US" sz="2000" dirty="0"/>
              <a:t>，這些事件包含</a:t>
            </a:r>
            <a:r>
              <a:rPr lang="en-US" altLang="zh-TW" sz="2000" dirty="0"/>
              <a:t>timer</a:t>
            </a:r>
            <a:r>
              <a:rPr lang="zh-TW" altLang="en-US" sz="2000" dirty="0"/>
              <a:t>、</a:t>
            </a:r>
            <a:r>
              <a:rPr lang="en-US" altLang="zh-TW" sz="2000" dirty="0"/>
              <a:t>messages</a:t>
            </a:r>
            <a:r>
              <a:rPr lang="zh-TW" altLang="en-US" sz="2000" dirty="0"/>
              <a:t>以及其他各自定義的事件等等</a:t>
            </a:r>
            <a:r>
              <a:rPr lang="zh-TW" altLang="en-US" sz="2000" dirty="0" smtClean="0"/>
              <a:t>。</a:t>
            </a:r>
            <a:endParaRPr lang="en-US" altLang="zh-TW" sz="2000" dirty="0"/>
          </a:p>
          <a:p>
            <a:pPr lvl="1"/>
            <a:endParaRPr lang="zh-TW" altLang="en-US" sz="1200" dirty="0"/>
          </a:p>
          <a:p>
            <a:r>
              <a:rPr lang="zh-TW" altLang="en-US" dirty="0"/>
              <a:t> 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ProjectName_HandleKeys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zh-TW" altLang="en-US" sz="2000" dirty="0" smtClean="0"/>
              <a:t>當</a:t>
            </a:r>
            <a:r>
              <a:rPr lang="zh-TW" altLang="en-US" sz="2000" dirty="0"/>
              <a:t>偵測到硬體上得按鈕狀態發生改變時，負責處理這類事件的函式。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基本開發程式架構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944" y="6237312"/>
            <a:ext cx="611560" cy="616338"/>
          </a:xfrm>
          <a:prstGeom prst="rect">
            <a:avLst/>
          </a:prstGeom>
        </p:spPr>
      </p:pic>
      <p:cxnSp>
        <p:nvCxnSpPr>
          <p:cNvPr id="5" name="直線接點 4"/>
          <p:cNvCxnSpPr/>
          <p:nvPr/>
        </p:nvCxnSpPr>
        <p:spPr>
          <a:xfrm>
            <a:off x="6516216" y="6678652"/>
            <a:ext cx="1980728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" name="文字方塊 5"/>
          <p:cNvSpPr txBox="1"/>
          <p:nvPr/>
        </p:nvSpPr>
        <p:spPr>
          <a:xfrm>
            <a:off x="6516216" y="6309320"/>
            <a:ext cx="20882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 smtClean="0">
                <a:solidFill>
                  <a:prstClr val="black"/>
                </a:solidFill>
              </a:rPr>
              <a:t>High Speed </a:t>
            </a:r>
            <a:r>
              <a:rPr lang="en-US" altLang="zh-TW" sz="1100" dirty="0">
                <a:solidFill>
                  <a:prstClr val="black"/>
                </a:solidFill>
              </a:rPr>
              <a:t>Communication </a:t>
            </a:r>
            <a:r>
              <a:rPr lang="en-US" altLang="zh-TW" sz="1100" dirty="0" smtClean="0">
                <a:solidFill>
                  <a:prstClr val="black"/>
                </a:solidFill>
              </a:rPr>
              <a:t>and Computing Laboratory</a:t>
            </a:r>
            <a:endParaRPr lang="zh-TW" altLang="en-US" sz="11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7374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系統事件 </a:t>
            </a:r>
            <a:r>
              <a:rPr lang="en-US" altLang="zh-TW" dirty="0" smtClean="0"/>
              <a:t>SYS_EVENT_MSG</a:t>
            </a:r>
          </a:p>
          <a:p>
            <a:pPr lvl="1"/>
            <a:r>
              <a:rPr lang="zh-TW" altLang="en-US" dirty="0"/>
              <a:t>在</a:t>
            </a:r>
            <a:r>
              <a:rPr lang="en-US" altLang="zh-TW" dirty="0" err="1"/>
              <a:t>ZComDef.h</a:t>
            </a:r>
            <a:r>
              <a:rPr lang="zh-TW" altLang="en-US" dirty="0"/>
              <a:t>中所定義的系統事件訊息，這些事件會依據以下所收到的不同事件而有不同的處理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endParaRPr lang="zh-TW" altLang="en-US" dirty="0"/>
          </a:p>
          <a:p>
            <a:pPr lvl="2"/>
            <a:r>
              <a:rPr lang="en-US" altLang="zh-TW" dirty="0"/>
              <a:t>AF_DATA_CONFIRM_CMD</a:t>
            </a:r>
          </a:p>
          <a:p>
            <a:pPr lvl="2"/>
            <a:r>
              <a:rPr lang="en-US" altLang="zh-TW" dirty="0"/>
              <a:t>AF_INCOMING_MSG_CMD	</a:t>
            </a:r>
          </a:p>
          <a:p>
            <a:pPr lvl="2"/>
            <a:r>
              <a:rPr lang="en-US" altLang="zh-TW" dirty="0"/>
              <a:t>KEY_CHANGE			</a:t>
            </a:r>
          </a:p>
          <a:p>
            <a:pPr lvl="2"/>
            <a:r>
              <a:rPr lang="en-US" altLang="zh-TW" dirty="0"/>
              <a:t>ZDO_NEW_DSTADDR		</a:t>
            </a:r>
          </a:p>
          <a:p>
            <a:pPr lvl="2"/>
            <a:r>
              <a:rPr lang="en-US" altLang="zh-TW" dirty="0"/>
              <a:t>ZDO_STATE_CHANGE	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基本開發程式架構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944" y="6237312"/>
            <a:ext cx="611560" cy="616338"/>
          </a:xfrm>
          <a:prstGeom prst="rect">
            <a:avLst/>
          </a:prstGeom>
        </p:spPr>
      </p:pic>
      <p:cxnSp>
        <p:nvCxnSpPr>
          <p:cNvPr id="5" name="直線接點 4"/>
          <p:cNvCxnSpPr/>
          <p:nvPr/>
        </p:nvCxnSpPr>
        <p:spPr>
          <a:xfrm>
            <a:off x="6516216" y="6678652"/>
            <a:ext cx="1980728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" name="文字方塊 5"/>
          <p:cNvSpPr txBox="1"/>
          <p:nvPr/>
        </p:nvSpPr>
        <p:spPr>
          <a:xfrm>
            <a:off x="6516216" y="6309320"/>
            <a:ext cx="20882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 smtClean="0">
                <a:solidFill>
                  <a:prstClr val="black"/>
                </a:solidFill>
              </a:rPr>
              <a:t>High Speed </a:t>
            </a:r>
            <a:r>
              <a:rPr lang="en-US" altLang="zh-TW" sz="1100" dirty="0">
                <a:solidFill>
                  <a:prstClr val="black"/>
                </a:solidFill>
              </a:rPr>
              <a:t>Communication </a:t>
            </a:r>
            <a:r>
              <a:rPr lang="en-US" altLang="zh-TW" sz="1100" dirty="0" smtClean="0">
                <a:solidFill>
                  <a:prstClr val="black"/>
                </a:solidFill>
              </a:rPr>
              <a:t>and Computing Laboratory</a:t>
            </a:r>
            <a:endParaRPr lang="zh-TW" altLang="en-US" sz="11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663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系統事件介紹</a:t>
            </a:r>
            <a:endParaRPr lang="en-US" altLang="zh-TW" dirty="0" smtClean="0"/>
          </a:p>
          <a:p>
            <a:pPr lvl="1"/>
            <a:r>
              <a:rPr lang="en-US" altLang="zh-TW" sz="2400" dirty="0">
                <a:ea typeface="標楷體" pitchFamily="65" charset="-120"/>
              </a:rPr>
              <a:t>AF_DATA_CONFIRM_CMD</a:t>
            </a:r>
          </a:p>
          <a:p>
            <a:pPr lvl="2"/>
            <a:r>
              <a:rPr lang="zh-TW" altLang="en-US" dirty="0"/>
              <a:t>這個事件訊息是用來回報程式所發出的要求</a:t>
            </a:r>
            <a:r>
              <a:rPr lang="en-US" altLang="zh-TW" dirty="0"/>
              <a:t>(request)</a:t>
            </a:r>
            <a:r>
              <a:rPr lang="zh-TW" altLang="en-US" dirty="0"/>
              <a:t>是否成功完成。如果成功完成，程式會回報</a:t>
            </a:r>
            <a:r>
              <a:rPr lang="en-US" altLang="zh-TW" dirty="0" err="1"/>
              <a:t>Zsuccess</a:t>
            </a:r>
            <a:r>
              <a:rPr lang="zh-TW" altLang="en-US" dirty="0"/>
              <a:t>，用來確認</a:t>
            </a:r>
            <a:r>
              <a:rPr lang="en-US" altLang="zh-TW" dirty="0"/>
              <a:t>data request</a:t>
            </a:r>
            <a:r>
              <a:rPr lang="zh-TW" altLang="en-US" dirty="0"/>
              <a:t>成功傳送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2"/>
            <a:endParaRPr lang="en-US" altLang="zh-TW" dirty="0" smtClean="0"/>
          </a:p>
          <a:p>
            <a:pPr lvl="1"/>
            <a:r>
              <a:rPr lang="en-US" altLang="zh-TW" sz="2400" dirty="0" smtClean="0">
                <a:ea typeface="標楷體" pitchFamily="65" charset="-120"/>
              </a:rPr>
              <a:t>AF_INCOMING_MSG_CMD</a:t>
            </a:r>
          </a:p>
          <a:p>
            <a:pPr lvl="2"/>
            <a:r>
              <a:rPr lang="zh-TW" altLang="en-US" sz="2200" dirty="0">
                <a:latin typeface="+mj-ea"/>
                <a:ea typeface="+mj-ea"/>
              </a:rPr>
              <a:t>專門用於處理接收資料、訊息的事件型態</a:t>
            </a:r>
            <a:r>
              <a:rPr lang="zh-TW" altLang="en-US" sz="2200" dirty="0" smtClean="0">
                <a:latin typeface="+mj-ea"/>
                <a:ea typeface="+mj-ea"/>
              </a:rPr>
              <a:t>。</a:t>
            </a:r>
            <a:endParaRPr lang="en-US" altLang="zh-TW" sz="2200" dirty="0" smtClean="0">
              <a:latin typeface="+mj-ea"/>
              <a:ea typeface="+mj-ea"/>
            </a:endParaRPr>
          </a:p>
          <a:p>
            <a:pPr lvl="2"/>
            <a:endParaRPr lang="en-US" altLang="zh-TW" sz="2200" dirty="0" smtClean="0">
              <a:ea typeface="標楷體" pitchFamily="65" charset="-120"/>
            </a:endParaRPr>
          </a:p>
          <a:p>
            <a:pPr lvl="1"/>
            <a:r>
              <a:rPr lang="en-US" altLang="zh-TW" sz="2400" dirty="0" smtClean="0">
                <a:ea typeface="標楷體" pitchFamily="65" charset="-120"/>
              </a:rPr>
              <a:t>KEY_CHANGE</a:t>
            </a:r>
          </a:p>
          <a:p>
            <a:pPr lvl="2"/>
            <a:r>
              <a:rPr lang="zh-TW" altLang="en-US" dirty="0"/>
              <a:t>專門用於處理</a:t>
            </a:r>
            <a:r>
              <a:rPr lang="en-US" altLang="zh-TW" dirty="0"/>
              <a:t>device</a:t>
            </a:r>
            <a:r>
              <a:rPr lang="zh-TW" altLang="en-US" dirty="0"/>
              <a:t>上按下按鈕的事件。</a:t>
            </a:r>
          </a:p>
          <a:p>
            <a:pPr lvl="2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基本開發程式架構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944" y="6237312"/>
            <a:ext cx="611560" cy="616338"/>
          </a:xfrm>
          <a:prstGeom prst="rect">
            <a:avLst/>
          </a:prstGeom>
        </p:spPr>
      </p:pic>
      <p:cxnSp>
        <p:nvCxnSpPr>
          <p:cNvPr id="5" name="直線接點 4"/>
          <p:cNvCxnSpPr/>
          <p:nvPr/>
        </p:nvCxnSpPr>
        <p:spPr>
          <a:xfrm>
            <a:off x="6516216" y="6678652"/>
            <a:ext cx="1980728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" name="文字方塊 5"/>
          <p:cNvSpPr txBox="1"/>
          <p:nvPr/>
        </p:nvSpPr>
        <p:spPr>
          <a:xfrm>
            <a:off x="6516216" y="6309320"/>
            <a:ext cx="20882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 smtClean="0">
                <a:solidFill>
                  <a:prstClr val="black"/>
                </a:solidFill>
              </a:rPr>
              <a:t>High Speed </a:t>
            </a:r>
            <a:r>
              <a:rPr lang="en-US" altLang="zh-TW" sz="1100" dirty="0">
                <a:solidFill>
                  <a:prstClr val="black"/>
                </a:solidFill>
              </a:rPr>
              <a:t>Communication </a:t>
            </a:r>
            <a:r>
              <a:rPr lang="en-US" altLang="zh-TW" sz="1100" dirty="0" smtClean="0">
                <a:solidFill>
                  <a:prstClr val="black"/>
                </a:solidFill>
              </a:rPr>
              <a:t>and Computing Laboratory</a:t>
            </a:r>
            <a:endParaRPr lang="zh-TW" altLang="en-US" sz="11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663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系統事件介紹</a:t>
            </a:r>
            <a:endParaRPr lang="en-US" altLang="zh-TW" dirty="0" smtClean="0"/>
          </a:p>
          <a:p>
            <a:pPr lvl="1"/>
            <a:r>
              <a:rPr lang="en-US" altLang="zh-TW" sz="2400" dirty="0">
                <a:ea typeface="標楷體" pitchFamily="65" charset="-120"/>
              </a:rPr>
              <a:t>ZDO_NEW_DSTADDR</a:t>
            </a:r>
          </a:p>
          <a:p>
            <a:pPr lvl="2"/>
            <a:r>
              <a:rPr lang="zh-TW" altLang="en-US" dirty="0"/>
              <a:t>專門用於回覆</a:t>
            </a:r>
            <a:r>
              <a:rPr lang="en-US" altLang="zh-TW" dirty="0"/>
              <a:t>Match Descriptor Request</a:t>
            </a:r>
            <a:r>
              <a:rPr lang="zh-TW" altLang="en-US" dirty="0"/>
              <a:t>的事件型態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2"/>
            <a:endParaRPr lang="zh-TW" altLang="en-US" dirty="0"/>
          </a:p>
          <a:p>
            <a:pPr lvl="1"/>
            <a:r>
              <a:rPr lang="en-US" altLang="zh-TW" sz="2400" dirty="0">
                <a:ea typeface="標楷體" pitchFamily="65" charset="-120"/>
              </a:rPr>
              <a:t>ZDO_STATE_CHANGE</a:t>
            </a:r>
          </a:p>
          <a:p>
            <a:pPr lvl="2"/>
            <a:r>
              <a:rPr lang="zh-TW" altLang="en-US" dirty="0">
                <a:latin typeface="+mj-ea"/>
                <a:ea typeface="+mj-ea"/>
              </a:rPr>
              <a:t>專門用於處理網路狀態改變的事件型態。</a:t>
            </a:r>
            <a:endParaRPr lang="en-US" altLang="zh-TW" dirty="0">
              <a:latin typeface="+mj-ea"/>
              <a:ea typeface="+mj-ea"/>
            </a:endParaRPr>
          </a:p>
          <a:p>
            <a:pPr lvl="2"/>
            <a:r>
              <a:rPr lang="en-US" altLang="zh-TW" dirty="0"/>
              <a:t>EX: </a:t>
            </a:r>
            <a:r>
              <a:rPr lang="zh-TW" altLang="en-US" dirty="0"/>
              <a:t>當</a:t>
            </a:r>
            <a:r>
              <a:rPr lang="en-US" altLang="zh-TW" dirty="0"/>
              <a:t>Router </a:t>
            </a:r>
            <a:r>
              <a:rPr lang="en-US" altLang="zh-TW" dirty="0" smtClean="0"/>
              <a:t>/ </a:t>
            </a:r>
            <a:r>
              <a:rPr lang="en-US" altLang="zh-TW" dirty="0"/>
              <a:t>End device</a:t>
            </a:r>
            <a:r>
              <a:rPr lang="zh-TW" altLang="en-US" dirty="0"/>
              <a:t>加入網路後，則網路狀態改變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基本開發程式架構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944" y="6237312"/>
            <a:ext cx="611560" cy="616338"/>
          </a:xfrm>
          <a:prstGeom prst="rect">
            <a:avLst/>
          </a:prstGeom>
        </p:spPr>
      </p:pic>
      <p:cxnSp>
        <p:nvCxnSpPr>
          <p:cNvPr id="5" name="直線接點 4"/>
          <p:cNvCxnSpPr/>
          <p:nvPr/>
        </p:nvCxnSpPr>
        <p:spPr>
          <a:xfrm>
            <a:off x="6516216" y="6678652"/>
            <a:ext cx="1980728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" name="文字方塊 5"/>
          <p:cNvSpPr txBox="1"/>
          <p:nvPr/>
        </p:nvSpPr>
        <p:spPr>
          <a:xfrm>
            <a:off x="6516216" y="6309320"/>
            <a:ext cx="20882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 smtClean="0">
                <a:solidFill>
                  <a:prstClr val="black"/>
                </a:solidFill>
              </a:rPr>
              <a:t>High Speed </a:t>
            </a:r>
            <a:r>
              <a:rPr lang="en-US" altLang="zh-TW" sz="1100" dirty="0">
                <a:solidFill>
                  <a:prstClr val="black"/>
                </a:solidFill>
              </a:rPr>
              <a:t>Communication </a:t>
            </a:r>
            <a:r>
              <a:rPr lang="en-US" altLang="zh-TW" sz="1100" dirty="0" smtClean="0">
                <a:solidFill>
                  <a:prstClr val="black"/>
                </a:solidFill>
              </a:rPr>
              <a:t>and Computing Laboratory</a:t>
            </a:r>
            <a:endParaRPr lang="zh-TW" altLang="en-US" sz="11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7374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重要硬體函</a:t>
            </a:r>
            <a:r>
              <a:rPr lang="zh-TW" altLang="en-US" dirty="0"/>
              <a:t>式介紹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85800" y="3611606"/>
            <a:ext cx="7772400" cy="1473577"/>
          </a:xfrm>
        </p:spPr>
        <p:txBody>
          <a:bodyPr>
            <a:normAutofit/>
          </a:bodyPr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5928" y="6237312"/>
            <a:ext cx="611560" cy="616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078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LED </a:t>
            </a:r>
            <a:r>
              <a:rPr lang="zh-TW" altLang="en-US" dirty="0" smtClean="0"/>
              <a:t>控制</a:t>
            </a:r>
            <a:endParaRPr lang="en-US" altLang="zh-TW" dirty="0" smtClean="0"/>
          </a:p>
          <a:p>
            <a:pPr lvl="1"/>
            <a:r>
              <a:rPr lang="en-US" altLang="zh-TW" dirty="0" err="1"/>
              <a:t>HalLedSet</a:t>
            </a:r>
            <a:r>
              <a:rPr lang="en-US" altLang="zh-TW" dirty="0"/>
              <a:t> (uint8 </a:t>
            </a:r>
            <a:r>
              <a:rPr lang="en-US" altLang="zh-TW" dirty="0" err="1"/>
              <a:t>leds</a:t>
            </a:r>
            <a:r>
              <a:rPr lang="en-US" altLang="zh-TW" dirty="0"/>
              <a:t>, uint8 mode)</a:t>
            </a:r>
          </a:p>
          <a:p>
            <a:pPr lvl="2"/>
            <a:r>
              <a:rPr lang="en-US" altLang="zh-TW" dirty="0"/>
              <a:t>uint8 </a:t>
            </a:r>
            <a:r>
              <a:rPr lang="en-US" altLang="zh-TW" dirty="0" err="1"/>
              <a:t>leds</a:t>
            </a:r>
            <a:r>
              <a:rPr lang="en-US" altLang="zh-TW" dirty="0"/>
              <a:t>: </a:t>
            </a:r>
            <a:r>
              <a:rPr lang="zh-TW" altLang="en-US" dirty="0"/>
              <a:t>哪一個</a:t>
            </a:r>
            <a:r>
              <a:rPr lang="zh-TW" altLang="en-US" dirty="0" smtClean="0"/>
              <a:t>燈</a:t>
            </a:r>
            <a:endParaRPr lang="en-US" altLang="zh-TW" dirty="0" smtClean="0"/>
          </a:p>
          <a:p>
            <a:pPr lvl="3"/>
            <a:r>
              <a:rPr lang="en-US" altLang="zh-TW" dirty="0" smtClean="0"/>
              <a:t>HAL_LED_X/ X:</a:t>
            </a:r>
            <a:r>
              <a:rPr lang="zh-TW" altLang="en-US" dirty="0" smtClean="0"/>
              <a:t> </a:t>
            </a:r>
            <a:r>
              <a:rPr lang="en-US" altLang="zh-TW" dirty="0" smtClean="0"/>
              <a:t>1(G),</a:t>
            </a:r>
            <a:r>
              <a:rPr lang="zh-TW" altLang="en-US" dirty="0" smtClean="0"/>
              <a:t> </a:t>
            </a:r>
            <a:r>
              <a:rPr lang="en-US" altLang="zh-TW" dirty="0" smtClean="0"/>
              <a:t>2(R),</a:t>
            </a:r>
            <a:r>
              <a:rPr lang="zh-TW" altLang="en-US" dirty="0" smtClean="0"/>
              <a:t> </a:t>
            </a:r>
            <a:r>
              <a:rPr lang="en-US" altLang="zh-TW" dirty="0" smtClean="0"/>
              <a:t>3(Y),</a:t>
            </a:r>
            <a:r>
              <a:rPr lang="zh-TW" altLang="en-US" dirty="0" smtClean="0"/>
              <a:t> </a:t>
            </a:r>
            <a:r>
              <a:rPr lang="en-US" altLang="zh-TW" dirty="0" smtClean="0"/>
              <a:t>4(B),</a:t>
            </a:r>
            <a:r>
              <a:rPr lang="zh-TW" altLang="en-US" dirty="0" smtClean="0"/>
              <a:t> </a:t>
            </a:r>
            <a:r>
              <a:rPr lang="en-US" altLang="zh-TW" dirty="0" smtClean="0"/>
              <a:t>ALL(</a:t>
            </a:r>
            <a:r>
              <a:rPr lang="zh-TW" altLang="en-US" dirty="0" smtClean="0"/>
              <a:t>全部</a:t>
            </a:r>
            <a:r>
              <a:rPr lang="en-US" altLang="zh-TW" dirty="0" smtClean="0"/>
              <a:t>)</a:t>
            </a:r>
          </a:p>
          <a:p>
            <a:pPr lvl="3"/>
            <a:endParaRPr lang="zh-TW" altLang="en-US" dirty="0"/>
          </a:p>
          <a:p>
            <a:pPr lvl="2"/>
            <a:r>
              <a:rPr lang="en-US" altLang="zh-TW" dirty="0"/>
              <a:t>uint8 mode</a:t>
            </a:r>
            <a:r>
              <a:rPr lang="en-US" altLang="zh-TW" dirty="0" smtClean="0"/>
              <a:t>:</a:t>
            </a:r>
            <a:r>
              <a:rPr lang="zh-TW" altLang="en-US" dirty="0" smtClean="0"/>
              <a:t>控制行為</a:t>
            </a:r>
            <a:endParaRPr lang="en-US" altLang="zh-TW" dirty="0"/>
          </a:p>
          <a:p>
            <a:pPr lvl="3"/>
            <a:r>
              <a:rPr lang="en-US" altLang="zh-TW" dirty="0"/>
              <a:t>HAL_LED_MODE_BLINK</a:t>
            </a:r>
          </a:p>
          <a:p>
            <a:pPr lvl="3"/>
            <a:r>
              <a:rPr lang="en-US" altLang="zh-TW" dirty="0"/>
              <a:t>HAL_LED_MODE_FLASH</a:t>
            </a:r>
          </a:p>
          <a:p>
            <a:pPr lvl="3"/>
            <a:r>
              <a:rPr lang="en-US" altLang="zh-TW" dirty="0"/>
              <a:t>HAL_LED_MODE_TOGGLE</a:t>
            </a:r>
          </a:p>
          <a:p>
            <a:pPr lvl="3"/>
            <a:r>
              <a:rPr lang="en-US" altLang="zh-TW" dirty="0"/>
              <a:t>HAL_LED_MODE_ON</a:t>
            </a:r>
          </a:p>
          <a:p>
            <a:pPr lvl="3"/>
            <a:r>
              <a:rPr lang="en-US" altLang="zh-TW" dirty="0"/>
              <a:t>HAL_LED_MODE_OFF</a:t>
            </a:r>
          </a:p>
          <a:p>
            <a:pPr lvl="1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重要硬體函式介紹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944" y="6237312"/>
            <a:ext cx="611560" cy="616338"/>
          </a:xfrm>
          <a:prstGeom prst="rect">
            <a:avLst/>
          </a:prstGeom>
        </p:spPr>
      </p:pic>
      <p:cxnSp>
        <p:nvCxnSpPr>
          <p:cNvPr id="5" name="直線接點 4"/>
          <p:cNvCxnSpPr/>
          <p:nvPr/>
        </p:nvCxnSpPr>
        <p:spPr>
          <a:xfrm>
            <a:off x="6516216" y="6678652"/>
            <a:ext cx="1980728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" name="文字方塊 5"/>
          <p:cNvSpPr txBox="1"/>
          <p:nvPr/>
        </p:nvSpPr>
        <p:spPr>
          <a:xfrm>
            <a:off x="6516216" y="6309320"/>
            <a:ext cx="20882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 smtClean="0">
                <a:solidFill>
                  <a:prstClr val="black"/>
                </a:solidFill>
              </a:rPr>
              <a:t>High Speed </a:t>
            </a:r>
            <a:r>
              <a:rPr lang="en-US" altLang="zh-TW" sz="1100" dirty="0">
                <a:solidFill>
                  <a:prstClr val="black"/>
                </a:solidFill>
              </a:rPr>
              <a:t>Communication </a:t>
            </a:r>
            <a:r>
              <a:rPr lang="en-US" altLang="zh-TW" sz="1100" dirty="0" smtClean="0">
                <a:solidFill>
                  <a:prstClr val="black"/>
                </a:solidFill>
              </a:rPr>
              <a:t>and Computing Laboratory</a:t>
            </a:r>
            <a:endParaRPr lang="zh-TW" altLang="en-US" sz="11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960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Zigbee </a:t>
            </a:r>
            <a:r>
              <a:rPr lang="zh-TW" altLang="en-US" dirty="0" smtClean="0"/>
              <a:t>簡介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85800" y="3611606"/>
            <a:ext cx="7772400" cy="1473577"/>
          </a:xfrm>
        </p:spPr>
        <p:txBody>
          <a:bodyPr>
            <a:normAutofit/>
          </a:bodyPr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5928" y="6237312"/>
            <a:ext cx="611560" cy="616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634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LED </a:t>
            </a:r>
            <a:r>
              <a:rPr lang="zh-TW" altLang="en-US" dirty="0"/>
              <a:t>控制</a:t>
            </a:r>
            <a:endParaRPr lang="en-US" altLang="zh-TW" dirty="0"/>
          </a:p>
          <a:p>
            <a:pPr lvl="1"/>
            <a:r>
              <a:rPr lang="en-US" altLang="zh-TW" dirty="0" err="1"/>
              <a:t>HalLedBlink</a:t>
            </a:r>
            <a:r>
              <a:rPr lang="en-US" altLang="zh-TW" dirty="0"/>
              <a:t>( HAL_LED_ALL, 4, 50, 500 </a:t>
            </a:r>
            <a:r>
              <a:rPr lang="en-US" altLang="zh-TW" dirty="0" smtClean="0"/>
              <a:t>);</a:t>
            </a:r>
          </a:p>
          <a:p>
            <a:pPr lvl="2"/>
            <a:r>
              <a:rPr lang="en-US" altLang="zh-TW" dirty="0" smtClean="0"/>
              <a:t>HAL_LED_ALL</a:t>
            </a:r>
            <a:r>
              <a:rPr lang="zh-TW" altLang="en-US" dirty="0" smtClean="0"/>
              <a:t> </a:t>
            </a:r>
            <a:r>
              <a:rPr lang="en-US" altLang="zh-TW" dirty="0" smtClean="0"/>
              <a:t>:</a:t>
            </a:r>
            <a:r>
              <a:rPr lang="zh-TW" altLang="en-US" dirty="0" smtClean="0"/>
              <a:t> 目標是全部的</a:t>
            </a:r>
            <a:r>
              <a:rPr lang="en-US" altLang="zh-TW" dirty="0" smtClean="0"/>
              <a:t>led</a:t>
            </a:r>
          </a:p>
          <a:p>
            <a:pPr lvl="2"/>
            <a:r>
              <a:rPr lang="en-US" altLang="zh-TW" dirty="0" smtClean="0"/>
              <a:t>4</a:t>
            </a:r>
            <a:r>
              <a:rPr lang="zh-TW" altLang="en-US" dirty="0" smtClean="0"/>
              <a:t>     </a:t>
            </a:r>
            <a:r>
              <a:rPr lang="en-US" altLang="zh-TW" dirty="0" smtClean="0"/>
              <a:t>:</a:t>
            </a:r>
            <a:r>
              <a:rPr lang="zh-TW" altLang="en-US" dirty="0" smtClean="0"/>
              <a:t> 閃爍</a:t>
            </a:r>
            <a:r>
              <a:rPr lang="en-US" altLang="zh-TW" dirty="0" smtClean="0"/>
              <a:t>4</a:t>
            </a:r>
            <a:r>
              <a:rPr lang="zh-TW" altLang="en-US" dirty="0" smtClean="0"/>
              <a:t>次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50</a:t>
            </a:r>
            <a:r>
              <a:rPr lang="zh-TW" altLang="en-US" dirty="0" smtClean="0"/>
              <a:t>   </a:t>
            </a:r>
            <a:r>
              <a:rPr lang="en-US" altLang="zh-TW" dirty="0" smtClean="0"/>
              <a:t>:</a:t>
            </a:r>
            <a:r>
              <a:rPr lang="zh-TW" altLang="en-US" dirty="0" smtClean="0"/>
              <a:t> 亮週期 </a:t>
            </a:r>
            <a:r>
              <a:rPr lang="en-US" altLang="zh-TW" dirty="0" smtClean="0"/>
              <a:t>50ms</a:t>
            </a:r>
          </a:p>
          <a:p>
            <a:pPr lvl="2"/>
            <a:r>
              <a:rPr lang="en-US" altLang="zh-TW" dirty="0" smtClean="0"/>
              <a:t>500 : </a:t>
            </a:r>
            <a:r>
              <a:rPr lang="zh-TW" altLang="en-US" dirty="0" smtClean="0"/>
              <a:t>全週期</a:t>
            </a:r>
            <a:r>
              <a:rPr lang="zh-TW" altLang="en-US" dirty="0"/>
              <a:t> </a:t>
            </a:r>
            <a:r>
              <a:rPr lang="en-US" altLang="zh-TW" dirty="0" smtClean="0"/>
              <a:t>500ms</a:t>
            </a:r>
            <a:r>
              <a:rPr lang="zh-TW" altLang="en-US" dirty="0" smtClean="0"/>
              <a:t> 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重要硬體函式介紹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944" y="6237312"/>
            <a:ext cx="611560" cy="616338"/>
          </a:xfrm>
          <a:prstGeom prst="rect">
            <a:avLst/>
          </a:prstGeom>
        </p:spPr>
      </p:pic>
      <p:cxnSp>
        <p:nvCxnSpPr>
          <p:cNvPr id="5" name="直線接點 4"/>
          <p:cNvCxnSpPr/>
          <p:nvPr/>
        </p:nvCxnSpPr>
        <p:spPr>
          <a:xfrm>
            <a:off x="6516216" y="6678652"/>
            <a:ext cx="1980728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" name="文字方塊 5"/>
          <p:cNvSpPr txBox="1"/>
          <p:nvPr/>
        </p:nvSpPr>
        <p:spPr>
          <a:xfrm>
            <a:off x="6516216" y="6309320"/>
            <a:ext cx="20882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 smtClean="0">
                <a:solidFill>
                  <a:prstClr val="black"/>
                </a:solidFill>
              </a:rPr>
              <a:t>High Speed </a:t>
            </a:r>
            <a:r>
              <a:rPr lang="en-US" altLang="zh-TW" sz="1100" dirty="0">
                <a:solidFill>
                  <a:prstClr val="black"/>
                </a:solidFill>
              </a:rPr>
              <a:t>Communication </a:t>
            </a:r>
            <a:r>
              <a:rPr lang="en-US" altLang="zh-TW" sz="1100" dirty="0" smtClean="0">
                <a:solidFill>
                  <a:prstClr val="black"/>
                </a:solidFill>
              </a:rPr>
              <a:t>and Computing Laboratory</a:t>
            </a:r>
            <a:endParaRPr lang="zh-TW" altLang="en-US" sz="11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2914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UART </a:t>
            </a:r>
          </a:p>
          <a:p>
            <a:pPr lvl="1"/>
            <a:r>
              <a:rPr lang="zh-TW" altLang="en-US" dirty="0" smtClean="0"/>
              <a:t>在</a:t>
            </a:r>
            <a:r>
              <a:rPr lang="en-US" altLang="zh-TW" dirty="0"/>
              <a:t> </a:t>
            </a:r>
            <a:r>
              <a:rPr lang="en-US" altLang="zh-TW" dirty="0" smtClean="0"/>
              <a:t>Octopus N/X </a:t>
            </a:r>
            <a:r>
              <a:rPr lang="zh-TW" altLang="en-US" dirty="0" smtClean="0"/>
              <a:t>中，</a:t>
            </a:r>
            <a:r>
              <a:rPr lang="en-US" altLang="zh-TW" dirty="0" smtClean="0"/>
              <a:t>USB</a:t>
            </a:r>
            <a:r>
              <a:rPr lang="zh-TW" altLang="en-US" dirty="0" smtClean="0"/>
              <a:t> 使用 </a:t>
            </a:r>
            <a:r>
              <a:rPr lang="en-US" altLang="zh-TW" dirty="0" smtClean="0"/>
              <a:t>Port 0 UART </a:t>
            </a:r>
            <a:r>
              <a:rPr lang="zh-TW" altLang="en-US" dirty="0" smtClean="0"/>
              <a:t>是與電腦溝通的主要管道。 </a:t>
            </a:r>
            <a:r>
              <a:rPr lang="en-US" altLang="zh-TW" sz="2000" dirty="0" smtClean="0"/>
              <a:t>(UART1</a:t>
            </a:r>
            <a:r>
              <a:rPr lang="zh-TW" altLang="en-US" sz="2000" dirty="0" smtClean="0"/>
              <a:t>是</a:t>
            </a:r>
            <a:r>
              <a:rPr lang="zh-TW" altLang="en-US" sz="2000" dirty="0"/>
              <a:t>電力計與</a:t>
            </a:r>
            <a:r>
              <a:rPr lang="en-US" altLang="zh-TW" sz="2000" dirty="0"/>
              <a:t>GPS</a:t>
            </a:r>
            <a:r>
              <a:rPr lang="zh-TW" altLang="en-US" sz="2000" dirty="0"/>
              <a:t>的溝通管道</a:t>
            </a:r>
            <a:r>
              <a:rPr lang="en-US" altLang="zh-TW" sz="2000" dirty="0" smtClean="0"/>
              <a:t>)</a:t>
            </a:r>
          </a:p>
          <a:p>
            <a:pPr lvl="1"/>
            <a:r>
              <a:rPr lang="zh-TW" altLang="en-US" dirty="0" smtClean="0"/>
              <a:t>開啟 </a:t>
            </a:r>
            <a:r>
              <a:rPr lang="en-US" altLang="zh-TW" dirty="0" smtClean="0"/>
              <a:t>UART</a:t>
            </a:r>
            <a:r>
              <a:rPr lang="zh-TW" altLang="en-US" dirty="0" smtClean="0"/>
              <a:t> 功能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在專案中的 </a:t>
            </a:r>
            <a:r>
              <a:rPr lang="en-US" altLang="zh-TW" dirty="0" smtClean="0"/>
              <a:t>compile option</a:t>
            </a:r>
            <a:r>
              <a:rPr lang="zh-TW" altLang="en-US" dirty="0" smtClean="0"/>
              <a:t> 中定義 </a:t>
            </a:r>
            <a:r>
              <a:rPr lang="en-US" altLang="zh-TW" dirty="0" smtClean="0"/>
              <a:t>HAL_UART</a:t>
            </a:r>
          </a:p>
          <a:p>
            <a:pPr lvl="2"/>
            <a:r>
              <a:rPr lang="zh-TW" altLang="en-US" dirty="0"/>
              <a:t>原始碼</a:t>
            </a:r>
            <a:r>
              <a:rPr lang="zh-TW" altLang="en-US" dirty="0" smtClean="0"/>
              <a:t>內 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#include “</a:t>
            </a:r>
            <a:r>
              <a:rPr lang="en-US" altLang="zh-TW" dirty="0" err="1" smtClean="0">
                <a:latin typeface="Courier New" pitchFamily="49" charset="0"/>
                <a:cs typeface="Courier New" pitchFamily="49" charset="0"/>
              </a:rPr>
              <a:t>uart.c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”</a:t>
            </a:r>
          </a:p>
          <a:p>
            <a:pPr lvl="2"/>
            <a:r>
              <a:rPr lang="zh-TW" altLang="en-US" dirty="0" smtClean="0"/>
              <a:t>在</a:t>
            </a:r>
            <a:r>
              <a:rPr lang="en-US" altLang="zh-TW" dirty="0" smtClean="0"/>
              <a:t>initial function</a:t>
            </a:r>
            <a:r>
              <a:rPr lang="zh-TW" altLang="en-US" dirty="0" smtClean="0"/>
              <a:t>內 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open(</a:t>
            </a:r>
            <a:r>
              <a:rPr lang="en-US" altLang="zh-TW" dirty="0" err="1" smtClean="0">
                <a:latin typeface="Courier New" pitchFamily="49" charset="0"/>
                <a:cs typeface="Courier New" pitchFamily="49" charset="0"/>
              </a:rPr>
              <a:t>TaskID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);</a:t>
            </a:r>
            <a:endParaRPr lang="en-US" altLang="zh-TW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HalUARTWrite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630936" lvl="2" indent="0">
              <a:buNone/>
            </a:pPr>
            <a:r>
              <a:rPr lang="en-US" altLang="zh-TW" dirty="0" smtClean="0"/>
              <a:t>   </a:t>
            </a:r>
            <a:r>
              <a:rPr lang="zh-TW" altLang="en-US" dirty="0" smtClean="0"/>
              <a:t>由</a:t>
            </a:r>
            <a:r>
              <a:rPr lang="en-US" altLang="zh-TW" dirty="0"/>
              <a:t>UART</a:t>
            </a:r>
            <a:r>
              <a:rPr lang="zh-TW" altLang="en-US" dirty="0"/>
              <a:t>寫入字串，並經由</a:t>
            </a:r>
            <a:r>
              <a:rPr lang="en-US" altLang="zh-TW" dirty="0"/>
              <a:t>UART port</a:t>
            </a:r>
            <a:r>
              <a:rPr lang="zh-TW" altLang="en-US" dirty="0"/>
              <a:t>傳給</a:t>
            </a:r>
            <a:r>
              <a:rPr lang="en-US" altLang="zh-TW" dirty="0"/>
              <a:t>PC</a:t>
            </a:r>
            <a:r>
              <a:rPr lang="zh-TW" altLang="en-US" dirty="0"/>
              <a:t>。</a:t>
            </a:r>
          </a:p>
          <a:p>
            <a:pPr lvl="2"/>
            <a:endParaRPr lang="en-US" altLang="zh-TW" dirty="0" smtClean="0"/>
          </a:p>
          <a:p>
            <a:pPr lvl="1"/>
            <a:r>
              <a:rPr lang="zh-TW" altLang="en-US" dirty="0" smtClean="0"/>
              <a:t>詳細功能，請參考 </a:t>
            </a:r>
            <a:r>
              <a:rPr lang="en-US" altLang="zh-TW" dirty="0" err="1" smtClean="0"/>
              <a:t>uart.c</a:t>
            </a:r>
            <a:r>
              <a:rPr lang="en-US" altLang="zh-TW" dirty="0" smtClean="0"/>
              <a:t> </a:t>
            </a:r>
            <a:r>
              <a:rPr lang="zh-TW" altLang="en-US" dirty="0" smtClean="0"/>
              <a:t>說明</a:t>
            </a:r>
            <a:endParaRPr lang="en-US" altLang="zh-TW" dirty="0"/>
          </a:p>
          <a:p>
            <a:pPr lvl="2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重要硬體函式介紹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944" y="6237312"/>
            <a:ext cx="611560" cy="616338"/>
          </a:xfrm>
          <a:prstGeom prst="rect">
            <a:avLst/>
          </a:prstGeom>
        </p:spPr>
      </p:pic>
      <p:cxnSp>
        <p:nvCxnSpPr>
          <p:cNvPr id="5" name="直線接點 4"/>
          <p:cNvCxnSpPr/>
          <p:nvPr/>
        </p:nvCxnSpPr>
        <p:spPr>
          <a:xfrm>
            <a:off x="6516216" y="6678652"/>
            <a:ext cx="1980728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" name="文字方塊 5"/>
          <p:cNvSpPr txBox="1"/>
          <p:nvPr/>
        </p:nvSpPr>
        <p:spPr>
          <a:xfrm>
            <a:off x="6516216" y="6309320"/>
            <a:ext cx="20882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 smtClean="0">
                <a:solidFill>
                  <a:prstClr val="black"/>
                </a:solidFill>
              </a:rPr>
              <a:t>High Speed </a:t>
            </a:r>
            <a:r>
              <a:rPr lang="en-US" altLang="zh-TW" sz="1100" dirty="0">
                <a:solidFill>
                  <a:prstClr val="black"/>
                </a:solidFill>
              </a:rPr>
              <a:t>Communication </a:t>
            </a:r>
            <a:r>
              <a:rPr lang="en-US" altLang="zh-TW" sz="1100" dirty="0" smtClean="0">
                <a:solidFill>
                  <a:prstClr val="black"/>
                </a:solidFill>
              </a:rPr>
              <a:t>and Computing Laboratory</a:t>
            </a:r>
            <a:endParaRPr lang="zh-TW" altLang="en-US" sz="11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2914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Timer</a:t>
            </a:r>
          </a:p>
          <a:p>
            <a:pPr lvl="1"/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osal_start_timerEx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( </a:t>
            </a:r>
            <a:r>
              <a:rPr lang="zh-TW" alt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//</a:t>
            </a:r>
            <a:r>
              <a:rPr lang="en-US" altLang="zh-TW" dirty="0" smtClean="0">
                <a:cs typeface="Courier New" pitchFamily="49" charset="0"/>
              </a:rPr>
              <a:t>timeout</a:t>
            </a:r>
            <a:r>
              <a:rPr lang="zh-TW" altLang="en-US" dirty="0" smtClean="0">
                <a:cs typeface="Courier New" pitchFamily="49" charset="0"/>
              </a:rPr>
              <a:t>後觸發事件</a:t>
            </a:r>
            <a:endParaRPr lang="en-US" altLang="zh-TW" dirty="0">
              <a:cs typeface="Courier New" pitchFamily="49" charset="0"/>
            </a:endParaRPr>
          </a:p>
          <a:p>
            <a:pPr marL="393192" lvl="1" indent="0">
              <a:buNone/>
            </a:pP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  byte 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taskID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,		//</a:t>
            </a:r>
            <a:r>
              <a:rPr lang="zh-TW" altLang="en-US" dirty="0">
                <a:latin typeface="Courier New" pitchFamily="49" charset="0"/>
                <a:cs typeface="Courier New" pitchFamily="49" charset="0"/>
              </a:rPr>
              <a:t>應用程式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ID</a:t>
            </a:r>
          </a:p>
          <a:p>
            <a:pPr marL="393192" lvl="1" indent="0">
              <a:buNone/>
            </a:pP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  UINT16 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event_id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393192" lvl="1" indent="0">
              <a:buNone/>
            </a:pP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  UINT16 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timeout_value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 	//</a:t>
            </a:r>
            <a:r>
              <a:rPr lang="zh-TW" altLang="en-US" dirty="0">
                <a:latin typeface="Courier New" pitchFamily="49" charset="0"/>
                <a:cs typeface="Courier New" pitchFamily="49" charset="0"/>
              </a:rPr>
              <a:t>多久後觸發</a:t>
            </a:r>
          </a:p>
          <a:p>
            <a:pPr marL="393192" lvl="1" indent="0">
              <a:buNone/>
            </a:pP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  );</a:t>
            </a:r>
            <a:endParaRPr lang="en-US" altLang="zh-TW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altLang="zh-TW" dirty="0" err="1" smtClean="0"/>
              <a:t>event_id</a:t>
            </a:r>
            <a:endParaRPr lang="en-US" altLang="zh-TW" dirty="0" smtClean="0"/>
          </a:p>
          <a:p>
            <a:pPr lvl="2"/>
            <a:r>
              <a:rPr lang="zh-TW" altLang="en-US" dirty="0"/>
              <a:t>使用者自行定義的事件</a:t>
            </a:r>
            <a:r>
              <a:rPr lang="en-US" altLang="zh-TW" dirty="0"/>
              <a:t>ID</a:t>
            </a:r>
            <a:r>
              <a:rPr lang="zh-TW" altLang="en-US" dirty="0"/>
              <a:t>，觸發後由</a:t>
            </a:r>
            <a:r>
              <a:rPr lang="en-US" altLang="zh-TW" dirty="0" err="1"/>
              <a:t>Project_ProcessEvent</a:t>
            </a:r>
            <a:r>
              <a:rPr lang="zh-TW" altLang="en-US" dirty="0"/>
              <a:t>處理。</a:t>
            </a:r>
          </a:p>
          <a:p>
            <a:pPr lvl="1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重要硬體函式介紹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944" y="6237312"/>
            <a:ext cx="611560" cy="616338"/>
          </a:xfrm>
          <a:prstGeom prst="rect">
            <a:avLst/>
          </a:prstGeom>
        </p:spPr>
      </p:pic>
      <p:cxnSp>
        <p:nvCxnSpPr>
          <p:cNvPr id="5" name="直線接點 4"/>
          <p:cNvCxnSpPr/>
          <p:nvPr/>
        </p:nvCxnSpPr>
        <p:spPr>
          <a:xfrm>
            <a:off x="6516216" y="6678652"/>
            <a:ext cx="1980728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" name="文字方塊 5"/>
          <p:cNvSpPr txBox="1"/>
          <p:nvPr/>
        </p:nvSpPr>
        <p:spPr>
          <a:xfrm>
            <a:off x="6516216" y="6309320"/>
            <a:ext cx="20882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 smtClean="0">
                <a:solidFill>
                  <a:prstClr val="black"/>
                </a:solidFill>
              </a:rPr>
              <a:t>High Speed </a:t>
            </a:r>
            <a:r>
              <a:rPr lang="en-US" altLang="zh-TW" sz="1100" dirty="0">
                <a:solidFill>
                  <a:prstClr val="black"/>
                </a:solidFill>
              </a:rPr>
              <a:t>Communication </a:t>
            </a:r>
            <a:r>
              <a:rPr lang="en-US" altLang="zh-TW" sz="1100" dirty="0" smtClean="0">
                <a:solidFill>
                  <a:prstClr val="black"/>
                </a:solidFill>
              </a:rPr>
              <a:t>and Computing Laboratory</a:t>
            </a:r>
            <a:endParaRPr lang="zh-TW" altLang="en-US" sz="11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2914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Timer</a:t>
            </a:r>
          </a:p>
          <a:p>
            <a:pPr lvl="1"/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osal_set_event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zh-TW" alt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//</a:t>
            </a:r>
            <a:r>
              <a:rPr lang="zh-TW" altLang="en-US" dirty="0" smtClean="0">
                <a:latin typeface="Courier New" pitchFamily="49" charset="0"/>
                <a:cs typeface="Courier New" pitchFamily="49" charset="0"/>
              </a:rPr>
              <a:t>立刻觸發該事件</a:t>
            </a:r>
            <a:endParaRPr lang="en-US" altLang="zh-TW" dirty="0">
              <a:latin typeface="Courier New" pitchFamily="49" charset="0"/>
              <a:cs typeface="Courier New" pitchFamily="49" charset="0"/>
            </a:endParaRPr>
          </a:p>
          <a:p>
            <a:pPr marL="393192" lvl="1" indent="0">
              <a:buNone/>
            </a:pP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    byte 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task_id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, 		</a:t>
            </a:r>
            <a:r>
              <a:rPr lang="zh-TW" alt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//</a:t>
            </a:r>
            <a:r>
              <a:rPr lang="zh-TW" altLang="en-US" dirty="0">
                <a:latin typeface="Courier New" pitchFamily="49" charset="0"/>
                <a:cs typeface="Courier New" pitchFamily="49" charset="0"/>
              </a:rPr>
              <a:t>應用程式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ID</a:t>
            </a:r>
          </a:p>
          <a:p>
            <a:pPr marL="393192" lvl="1" indent="0">
              <a:buNone/>
            </a:pP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    UINT16 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event_flag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393192" lvl="1" indent="0">
              <a:buNone/>
            </a:pP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   )</a:t>
            </a:r>
          </a:p>
          <a:p>
            <a:pPr marL="393192" lvl="1" indent="0">
              <a:buNone/>
            </a:pPr>
            <a:endParaRPr lang="en-US" altLang="zh-TW" dirty="0"/>
          </a:p>
          <a:p>
            <a:pPr lvl="1"/>
            <a:r>
              <a:rPr lang="en-US" altLang="zh-TW" dirty="0">
                <a:latin typeface="Courier New" pitchFamily="49" charset="0"/>
                <a:cs typeface="Courier New" pitchFamily="49" charset="0"/>
              </a:rPr>
              <a:t>UINT16 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event_flag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lvl="2"/>
            <a:r>
              <a:rPr lang="en-US" altLang="zh-TW" dirty="0"/>
              <a:t>	</a:t>
            </a:r>
            <a:r>
              <a:rPr lang="zh-TW" altLang="en-US" dirty="0"/>
              <a:t>使用者自行定義的事件</a:t>
            </a:r>
            <a:r>
              <a:rPr lang="en-US" altLang="zh-TW" dirty="0"/>
              <a:t>ID</a:t>
            </a:r>
            <a:r>
              <a:rPr lang="zh-TW" altLang="en-US" dirty="0"/>
              <a:t>，觸發後由</a:t>
            </a:r>
            <a:r>
              <a:rPr lang="en-US" altLang="zh-TW" dirty="0" err="1"/>
              <a:t>Project_ProcessEvent</a:t>
            </a:r>
            <a:r>
              <a:rPr lang="zh-TW" altLang="en-US" dirty="0"/>
              <a:t>處理。</a:t>
            </a:r>
          </a:p>
          <a:p>
            <a:pPr lvl="1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重要硬體函式介紹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944" y="6237312"/>
            <a:ext cx="611560" cy="616338"/>
          </a:xfrm>
          <a:prstGeom prst="rect">
            <a:avLst/>
          </a:prstGeom>
        </p:spPr>
      </p:pic>
      <p:cxnSp>
        <p:nvCxnSpPr>
          <p:cNvPr id="5" name="直線接點 4"/>
          <p:cNvCxnSpPr/>
          <p:nvPr/>
        </p:nvCxnSpPr>
        <p:spPr>
          <a:xfrm>
            <a:off x="6516216" y="6678652"/>
            <a:ext cx="1980728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" name="文字方塊 5"/>
          <p:cNvSpPr txBox="1"/>
          <p:nvPr/>
        </p:nvSpPr>
        <p:spPr>
          <a:xfrm>
            <a:off x="6516216" y="6309320"/>
            <a:ext cx="20882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 smtClean="0">
                <a:solidFill>
                  <a:prstClr val="black"/>
                </a:solidFill>
              </a:rPr>
              <a:t>High Speed </a:t>
            </a:r>
            <a:r>
              <a:rPr lang="en-US" altLang="zh-TW" sz="1100" dirty="0">
                <a:solidFill>
                  <a:prstClr val="black"/>
                </a:solidFill>
              </a:rPr>
              <a:t>Communication </a:t>
            </a:r>
            <a:r>
              <a:rPr lang="en-US" altLang="zh-TW" sz="1100" dirty="0" smtClean="0">
                <a:solidFill>
                  <a:prstClr val="black"/>
                </a:solidFill>
              </a:rPr>
              <a:t>and Computing Laboratory</a:t>
            </a:r>
            <a:endParaRPr lang="zh-TW" altLang="en-US" sz="11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2914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064153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RF </a:t>
            </a:r>
          </a:p>
          <a:p>
            <a:pPr lvl="1"/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AF_DataRequest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 marL="393192" lvl="1" indent="0">
              <a:buNone/>
            </a:pPr>
            <a:r>
              <a:rPr lang="zh-TW" alt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TW" dirty="0" err="1" smtClean="0">
                <a:latin typeface="Courier New" pitchFamily="49" charset="0"/>
                <a:cs typeface="Courier New" pitchFamily="49" charset="0"/>
              </a:rPr>
              <a:t>afAddrType_t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dstAddr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zh-TW" sz="2000" dirty="0" smtClean="0">
                <a:latin typeface="Courier New" pitchFamily="49" charset="0"/>
                <a:cs typeface="Courier New" pitchFamily="49" charset="0"/>
              </a:rPr>
              <a:t>//</a:t>
            </a:r>
            <a:r>
              <a:rPr lang="zh-TW" altLang="en-US" sz="2000" dirty="0">
                <a:latin typeface="Courier New" pitchFamily="49" charset="0"/>
                <a:cs typeface="Courier New" pitchFamily="49" charset="0"/>
              </a:rPr>
              <a:t>傳送位址</a:t>
            </a:r>
            <a:r>
              <a:rPr lang="zh-TW" altLang="en-US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 marL="393192" lvl="1" indent="0">
              <a:buNone/>
            </a:pPr>
            <a:r>
              <a:rPr lang="zh-TW" alt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TW" dirty="0" err="1" smtClean="0">
                <a:latin typeface="Courier New" pitchFamily="49" charset="0"/>
                <a:cs typeface="Courier New" pitchFamily="49" charset="0"/>
              </a:rPr>
              <a:t>endPointDesc_t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srcEP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zh-TW" sz="2000" dirty="0" smtClean="0">
                <a:latin typeface="Courier New" pitchFamily="49" charset="0"/>
                <a:cs typeface="Courier New" pitchFamily="49" charset="0"/>
              </a:rPr>
              <a:t>//</a:t>
            </a:r>
            <a:r>
              <a:rPr lang="zh-TW" altLang="en-US" sz="2000" dirty="0">
                <a:latin typeface="Courier New" pitchFamily="49" charset="0"/>
                <a:cs typeface="Courier New" pitchFamily="49" charset="0"/>
              </a:rPr>
              <a:t>此應用的</a:t>
            </a:r>
            <a:r>
              <a:rPr lang="en-US" altLang="zh-TW" sz="2000" dirty="0">
                <a:latin typeface="Courier New" pitchFamily="49" charset="0"/>
                <a:cs typeface="Courier New" pitchFamily="49" charset="0"/>
              </a:rPr>
              <a:t>End point</a:t>
            </a:r>
          </a:p>
          <a:p>
            <a:pPr marL="393192" lvl="1" indent="0">
              <a:buNone/>
            </a:pPr>
            <a:r>
              <a:rPr lang="zh-TW" alt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uint16 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cID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, 	</a:t>
            </a:r>
            <a:r>
              <a:rPr lang="en-US" altLang="zh-TW" sz="2000" dirty="0" smtClean="0">
                <a:latin typeface="Courier New" pitchFamily="49" charset="0"/>
                <a:cs typeface="Courier New" pitchFamily="49" charset="0"/>
              </a:rPr>
              <a:t>//</a:t>
            </a:r>
            <a:r>
              <a:rPr lang="zh-TW" altLang="en-US" sz="2000" dirty="0">
                <a:latin typeface="Courier New" pitchFamily="49" charset="0"/>
                <a:cs typeface="Courier New" pitchFamily="49" charset="0"/>
              </a:rPr>
              <a:t>事件的辦識</a:t>
            </a:r>
            <a:r>
              <a:rPr lang="en-US" altLang="zh-TW" sz="2000" dirty="0">
                <a:latin typeface="Courier New" pitchFamily="49" charset="0"/>
                <a:cs typeface="Courier New" pitchFamily="49" charset="0"/>
              </a:rPr>
              <a:t>ID</a:t>
            </a:r>
          </a:p>
          <a:p>
            <a:pPr marL="393192" lvl="1" indent="0">
              <a:buNone/>
            </a:pPr>
            <a:r>
              <a:rPr lang="zh-TW" alt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uint16 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,	</a:t>
            </a:r>
            <a:r>
              <a:rPr lang="zh-TW" altLang="en-US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altLang="zh-TW" sz="2000" dirty="0" smtClean="0">
                <a:latin typeface="Courier New" pitchFamily="49" charset="0"/>
                <a:cs typeface="Courier New" pitchFamily="49" charset="0"/>
              </a:rPr>
              <a:t>//</a:t>
            </a:r>
            <a:r>
              <a:rPr lang="zh-TW" altLang="en-US" sz="2000" dirty="0">
                <a:latin typeface="Courier New" pitchFamily="49" charset="0"/>
                <a:cs typeface="Courier New" pitchFamily="49" charset="0"/>
              </a:rPr>
              <a:t>封包長度</a:t>
            </a:r>
          </a:p>
          <a:p>
            <a:pPr marL="393192" lvl="1" indent="0">
              <a:buNone/>
            </a:pPr>
            <a:r>
              <a:rPr lang="zh-TW" alt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uint8 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buf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, 	</a:t>
            </a:r>
            <a:r>
              <a:rPr lang="en-US" altLang="zh-TW" sz="2000" dirty="0" smtClean="0">
                <a:latin typeface="Courier New" pitchFamily="49" charset="0"/>
                <a:cs typeface="Courier New" pitchFamily="49" charset="0"/>
              </a:rPr>
              <a:t>//</a:t>
            </a:r>
            <a:r>
              <a:rPr lang="zh-TW" altLang="en-US" sz="2000" dirty="0">
                <a:latin typeface="Courier New" pitchFamily="49" charset="0"/>
                <a:cs typeface="Courier New" pitchFamily="49" charset="0"/>
              </a:rPr>
              <a:t>資料位址</a:t>
            </a:r>
          </a:p>
          <a:p>
            <a:pPr marL="393192" lvl="1" indent="0">
              <a:buNone/>
            </a:pPr>
            <a:r>
              <a:rPr lang="zh-TW" alt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uint8 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transID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,	</a:t>
            </a:r>
          </a:p>
          <a:p>
            <a:pPr marL="393192" lvl="1" indent="0">
              <a:buNone/>
            </a:pPr>
            <a:r>
              <a:rPr lang="zh-TW" alt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uint8 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options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,</a:t>
            </a:r>
            <a:r>
              <a:rPr lang="zh-TW" alt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zh-TW" sz="1800" dirty="0" smtClean="0">
                <a:latin typeface="Courier New" pitchFamily="49" charset="0"/>
                <a:cs typeface="Courier New" pitchFamily="49" charset="0"/>
              </a:rPr>
              <a:t>//</a:t>
            </a:r>
            <a:r>
              <a:rPr lang="zh-TW" altLang="en-US" sz="1800" dirty="0">
                <a:latin typeface="Courier New" pitchFamily="49" charset="0"/>
                <a:cs typeface="Courier New" pitchFamily="49" charset="0"/>
              </a:rPr>
              <a:t>封包選項，可選擇要</a:t>
            </a:r>
            <a:r>
              <a:rPr lang="en-US" altLang="zh-TW" sz="1800" dirty="0">
                <a:latin typeface="Courier New" pitchFamily="49" charset="0"/>
                <a:cs typeface="Courier New" pitchFamily="49" charset="0"/>
              </a:rPr>
              <a:t>ACK</a:t>
            </a:r>
            <a:r>
              <a:rPr lang="zh-TW" altLang="en-US" sz="1800" dirty="0">
                <a:latin typeface="Courier New" pitchFamily="49" charset="0"/>
                <a:cs typeface="Courier New" pitchFamily="49" charset="0"/>
              </a:rPr>
              <a:t>與否</a:t>
            </a:r>
            <a:r>
              <a:rPr lang="en-US" altLang="zh-TW" sz="1800" dirty="0" smtClean="0">
                <a:latin typeface="Courier New" pitchFamily="49" charset="0"/>
                <a:cs typeface="Courier New" pitchFamily="49" charset="0"/>
              </a:rPr>
              <a:t>Route</a:t>
            </a:r>
            <a:endParaRPr lang="en-US" altLang="zh-TW" sz="1800" dirty="0">
              <a:latin typeface="Courier New" pitchFamily="49" charset="0"/>
              <a:cs typeface="Courier New" pitchFamily="49" charset="0"/>
            </a:endParaRPr>
          </a:p>
          <a:p>
            <a:pPr marL="393192" lvl="1" indent="0">
              <a:buNone/>
            </a:pPr>
            <a:r>
              <a:rPr lang="zh-TW" alt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uint8 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radius </a:t>
            </a:r>
          </a:p>
          <a:p>
            <a:pPr marL="393192" lvl="1" indent="0">
              <a:buNone/>
            </a:pPr>
            <a:r>
              <a:rPr lang="zh-TW" alt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 lvl="2"/>
            <a:r>
              <a:rPr lang="zh-TW" altLang="en-US" dirty="0" smtClean="0">
                <a:latin typeface="Courier New" pitchFamily="49" charset="0"/>
                <a:cs typeface="Courier New" pitchFamily="49" charset="0"/>
              </a:rPr>
              <a:t>根據</a:t>
            </a:r>
            <a:r>
              <a:rPr lang="zh-TW" altLang="en-US" dirty="0">
                <a:latin typeface="Courier New" pitchFamily="49" charset="0"/>
                <a:cs typeface="Courier New" pitchFamily="49" charset="0"/>
              </a:rPr>
              <a:t>設定的參數發送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request</a:t>
            </a:r>
            <a:r>
              <a:rPr lang="zh-TW" altLang="en-US" dirty="0">
                <a:latin typeface="Courier New" pitchFamily="49" charset="0"/>
                <a:cs typeface="Courier New" pitchFamily="49" charset="0"/>
              </a:rPr>
              <a:t>封包給指定位址。</a:t>
            </a:r>
          </a:p>
          <a:p>
            <a:pPr lvl="1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重要硬體函式介紹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944" y="6237312"/>
            <a:ext cx="611560" cy="616338"/>
          </a:xfrm>
          <a:prstGeom prst="rect">
            <a:avLst/>
          </a:prstGeom>
        </p:spPr>
      </p:pic>
      <p:cxnSp>
        <p:nvCxnSpPr>
          <p:cNvPr id="5" name="直線接點 4"/>
          <p:cNvCxnSpPr/>
          <p:nvPr/>
        </p:nvCxnSpPr>
        <p:spPr>
          <a:xfrm>
            <a:off x="6516216" y="6678652"/>
            <a:ext cx="1980728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" name="文字方塊 5"/>
          <p:cNvSpPr txBox="1"/>
          <p:nvPr/>
        </p:nvSpPr>
        <p:spPr>
          <a:xfrm>
            <a:off x="6516216" y="6309320"/>
            <a:ext cx="20882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 smtClean="0">
                <a:solidFill>
                  <a:prstClr val="black"/>
                </a:solidFill>
              </a:rPr>
              <a:t>High Speed </a:t>
            </a:r>
            <a:r>
              <a:rPr lang="en-US" altLang="zh-TW" sz="1100" dirty="0">
                <a:solidFill>
                  <a:prstClr val="black"/>
                </a:solidFill>
              </a:rPr>
              <a:t>Communication </a:t>
            </a:r>
            <a:r>
              <a:rPr lang="en-US" altLang="zh-TW" sz="1100" dirty="0" smtClean="0">
                <a:solidFill>
                  <a:prstClr val="black"/>
                </a:solidFill>
              </a:rPr>
              <a:t>and Computing Laboratory</a:t>
            </a:r>
            <a:endParaRPr lang="zh-TW" altLang="en-US" sz="11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427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基礎程式範例介紹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85800" y="3611606"/>
            <a:ext cx="7772400" cy="1473577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HW1 – </a:t>
            </a:r>
            <a:r>
              <a:rPr lang="zh-TW" altLang="en-US" dirty="0" smtClean="0"/>
              <a:t>範例程式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5928" y="6237312"/>
            <a:ext cx="611560" cy="616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695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程式</a:t>
            </a:r>
            <a:r>
              <a:rPr lang="zh-TW" altLang="en-US" dirty="0" smtClean="0"/>
              <a:t>語言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Z-stack </a:t>
            </a:r>
            <a:r>
              <a:rPr lang="zh-TW" altLang="en-US" dirty="0" smtClean="0"/>
              <a:t>是以 </a:t>
            </a:r>
            <a:r>
              <a:rPr lang="en-US" altLang="zh-TW" dirty="0" smtClean="0"/>
              <a:t>C</a:t>
            </a:r>
            <a:r>
              <a:rPr lang="zh-TW" altLang="en-US" dirty="0" smtClean="0"/>
              <a:t> 語言為主要語言</a:t>
            </a:r>
            <a:endParaRPr lang="en-US" altLang="zh-TW" dirty="0" smtClean="0"/>
          </a:p>
          <a:p>
            <a:pPr lvl="1"/>
            <a:endParaRPr lang="en-US" altLang="zh-TW" dirty="0"/>
          </a:p>
          <a:p>
            <a:r>
              <a:rPr lang="zh-TW" altLang="en-US" dirty="0" smtClean="0"/>
              <a:t>程式</a:t>
            </a:r>
            <a:r>
              <a:rPr lang="zh-TW" altLang="en-US" dirty="0"/>
              <a:t>導向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大部分在感測網路上的程式都是 </a:t>
            </a:r>
            <a:r>
              <a:rPr lang="en-US" altLang="zh-TW" dirty="0" smtClean="0"/>
              <a:t>event driven</a:t>
            </a:r>
            <a:r>
              <a:rPr lang="zh-TW" altLang="en-US" dirty="0" smtClean="0"/>
              <a:t> 的程式，</a:t>
            </a:r>
            <a:r>
              <a:rPr lang="en-US" altLang="zh-TW" dirty="0" smtClean="0"/>
              <a:t>Z-stack </a:t>
            </a:r>
            <a:r>
              <a:rPr lang="zh-TW" altLang="en-US" dirty="0" smtClean="0"/>
              <a:t>也不例外。因此，學會如何用 </a:t>
            </a:r>
            <a:r>
              <a:rPr lang="en-US" altLang="zh-TW" dirty="0" smtClean="0"/>
              <a:t>event </a:t>
            </a:r>
            <a:r>
              <a:rPr lang="zh-TW" altLang="en-US" dirty="0" smtClean="0"/>
              <a:t>來驅動整個系統流程運作就可以完全控制整個 </a:t>
            </a:r>
            <a:r>
              <a:rPr lang="en-US" altLang="zh-TW" dirty="0" smtClean="0"/>
              <a:t>sensor node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基礎程式範例介紹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944" y="6237312"/>
            <a:ext cx="611560" cy="616338"/>
          </a:xfrm>
          <a:prstGeom prst="rect">
            <a:avLst/>
          </a:prstGeom>
        </p:spPr>
      </p:pic>
      <p:cxnSp>
        <p:nvCxnSpPr>
          <p:cNvPr id="5" name="直線接點 4"/>
          <p:cNvCxnSpPr/>
          <p:nvPr/>
        </p:nvCxnSpPr>
        <p:spPr>
          <a:xfrm>
            <a:off x="6516216" y="6678652"/>
            <a:ext cx="1980728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" name="文字方塊 5"/>
          <p:cNvSpPr txBox="1"/>
          <p:nvPr/>
        </p:nvSpPr>
        <p:spPr>
          <a:xfrm>
            <a:off x="6516216" y="6309320"/>
            <a:ext cx="20882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 smtClean="0">
                <a:solidFill>
                  <a:prstClr val="black"/>
                </a:solidFill>
              </a:rPr>
              <a:t>High Speed </a:t>
            </a:r>
            <a:r>
              <a:rPr lang="en-US" altLang="zh-TW" sz="1100" dirty="0">
                <a:solidFill>
                  <a:prstClr val="black"/>
                </a:solidFill>
              </a:rPr>
              <a:t>Communication </a:t>
            </a:r>
            <a:r>
              <a:rPr lang="en-US" altLang="zh-TW" sz="1100" dirty="0" smtClean="0">
                <a:solidFill>
                  <a:prstClr val="black"/>
                </a:solidFill>
              </a:rPr>
              <a:t>and Computing Laboratory</a:t>
            </a:r>
            <a:endParaRPr lang="zh-TW" altLang="en-US" sz="11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427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建立專案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由於 </a:t>
            </a:r>
            <a:r>
              <a:rPr lang="en-US" altLang="zh-TW" dirty="0" smtClean="0"/>
              <a:t>Z-stack </a:t>
            </a:r>
            <a:r>
              <a:rPr lang="zh-TW" altLang="en-US" dirty="0" smtClean="0"/>
              <a:t>的開發環境中使用的 </a:t>
            </a:r>
            <a:r>
              <a:rPr lang="en-US" altLang="zh-TW" dirty="0" smtClean="0"/>
              <a:t>IDE </a:t>
            </a:r>
            <a:r>
              <a:rPr lang="zh-TW" altLang="en-US" dirty="0" smtClean="0"/>
              <a:t>是 </a:t>
            </a:r>
            <a:r>
              <a:rPr lang="en-US" altLang="zh-TW" dirty="0" smtClean="0"/>
              <a:t>IAR</a:t>
            </a:r>
            <a:r>
              <a:rPr lang="zh-TW" altLang="en-US" dirty="0" smtClean="0"/>
              <a:t>，</a:t>
            </a:r>
            <a:r>
              <a:rPr lang="en-US" altLang="zh-TW" dirty="0" smtClean="0"/>
              <a:t>IAR</a:t>
            </a:r>
            <a:r>
              <a:rPr lang="zh-TW" altLang="en-US" dirty="0" smtClean="0"/>
              <a:t> 專案中的每一個檔案都是編譯過程中必須的，因此建立一個專案是非常複雜的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因此，建立一個專案的方法就用採用複製重製的方法，再更改資料夾名稱即可。</a:t>
            </a:r>
            <a:endParaRPr lang="en-US" altLang="zh-TW" dirty="0" smtClean="0"/>
          </a:p>
          <a:p>
            <a:pPr lvl="1"/>
            <a:endParaRPr lang="en-US" altLang="zh-TW" dirty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基礎程式範例介紹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944" y="6237312"/>
            <a:ext cx="611560" cy="616338"/>
          </a:xfrm>
          <a:prstGeom prst="rect">
            <a:avLst/>
          </a:prstGeom>
        </p:spPr>
      </p:pic>
      <p:cxnSp>
        <p:nvCxnSpPr>
          <p:cNvPr id="5" name="直線接點 4"/>
          <p:cNvCxnSpPr/>
          <p:nvPr/>
        </p:nvCxnSpPr>
        <p:spPr>
          <a:xfrm>
            <a:off x="6516216" y="6678652"/>
            <a:ext cx="1980728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" name="文字方塊 5"/>
          <p:cNvSpPr txBox="1"/>
          <p:nvPr/>
        </p:nvSpPr>
        <p:spPr>
          <a:xfrm>
            <a:off x="6516216" y="6309320"/>
            <a:ext cx="20882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 smtClean="0">
                <a:solidFill>
                  <a:prstClr val="black"/>
                </a:solidFill>
              </a:rPr>
              <a:t>High Speed </a:t>
            </a:r>
            <a:r>
              <a:rPr lang="en-US" altLang="zh-TW" sz="1100" dirty="0">
                <a:solidFill>
                  <a:prstClr val="black"/>
                </a:solidFill>
              </a:rPr>
              <a:t>Communication </a:t>
            </a:r>
            <a:r>
              <a:rPr lang="en-US" altLang="zh-TW" sz="1100" dirty="0" smtClean="0">
                <a:solidFill>
                  <a:prstClr val="black"/>
                </a:solidFill>
              </a:rPr>
              <a:t>and Computing Laboratory</a:t>
            </a:r>
            <a:endParaRPr lang="zh-TW" altLang="en-US" sz="1100" dirty="0">
              <a:solidFill>
                <a:prstClr val="black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040" r="45103"/>
          <a:stretch/>
        </p:blipFill>
        <p:spPr bwMode="auto">
          <a:xfrm>
            <a:off x="753822" y="4737091"/>
            <a:ext cx="4078544" cy="44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81" t="262" r="16517" b="85445"/>
          <a:stretch/>
        </p:blipFill>
        <p:spPr bwMode="auto">
          <a:xfrm>
            <a:off x="753822" y="4163790"/>
            <a:ext cx="5148842" cy="584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/>
          <p:nvPr/>
        </p:nvSpPr>
        <p:spPr>
          <a:xfrm>
            <a:off x="2555776" y="4949059"/>
            <a:ext cx="2448272" cy="2239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5191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專案結構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基礎程式範例介紹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944" y="6237312"/>
            <a:ext cx="611560" cy="616338"/>
          </a:xfrm>
          <a:prstGeom prst="rect">
            <a:avLst/>
          </a:prstGeom>
        </p:spPr>
      </p:pic>
      <p:cxnSp>
        <p:nvCxnSpPr>
          <p:cNvPr id="5" name="直線接點 4"/>
          <p:cNvCxnSpPr/>
          <p:nvPr/>
        </p:nvCxnSpPr>
        <p:spPr>
          <a:xfrm>
            <a:off x="6516216" y="6678652"/>
            <a:ext cx="1980728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" name="文字方塊 5"/>
          <p:cNvSpPr txBox="1"/>
          <p:nvPr/>
        </p:nvSpPr>
        <p:spPr>
          <a:xfrm>
            <a:off x="6516216" y="6309320"/>
            <a:ext cx="20882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 smtClean="0">
                <a:solidFill>
                  <a:prstClr val="black"/>
                </a:solidFill>
              </a:rPr>
              <a:t>High Speed </a:t>
            </a:r>
            <a:r>
              <a:rPr lang="en-US" altLang="zh-TW" sz="1100" dirty="0">
                <a:solidFill>
                  <a:prstClr val="black"/>
                </a:solidFill>
              </a:rPr>
              <a:t>Communication </a:t>
            </a:r>
            <a:r>
              <a:rPr lang="en-US" altLang="zh-TW" sz="1100" dirty="0" smtClean="0">
                <a:solidFill>
                  <a:prstClr val="black"/>
                </a:solidFill>
              </a:rPr>
              <a:t>and Computing Laboratory</a:t>
            </a:r>
            <a:endParaRPr lang="zh-TW" altLang="en-US" sz="1100" dirty="0">
              <a:solidFill>
                <a:prstClr val="black"/>
              </a:solidFill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755576" y="2060848"/>
            <a:ext cx="7992888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Texas Instruments</a:t>
            </a:r>
            <a:endParaRPr lang="zh-TW" altLang="en-US" dirty="0"/>
          </a:p>
        </p:txBody>
      </p:sp>
      <p:sp>
        <p:nvSpPr>
          <p:cNvPr id="8" name="圓角矩形 7"/>
          <p:cNvSpPr/>
          <p:nvPr/>
        </p:nvSpPr>
        <p:spPr>
          <a:xfrm>
            <a:off x="755576" y="2636912"/>
            <a:ext cx="7992888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ZStack-CC2530-2.3.1-1.4.0</a:t>
            </a:r>
            <a:endParaRPr lang="zh-TW" altLang="en-US" dirty="0"/>
          </a:p>
        </p:txBody>
      </p:sp>
      <p:sp>
        <p:nvSpPr>
          <p:cNvPr id="9" name="圓角矩形 8"/>
          <p:cNvSpPr/>
          <p:nvPr/>
        </p:nvSpPr>
        <p:spPr>
          <a:xfrm>
            <a:off x="766122" y="3212976"/>
            <a:ext cx="3816424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Projects</a:t>
            </a:r>
            <a:endParaRPr lang="zh-TW" altLang="en-US" dirty="0"/>
          </a:p>
        </p:txBody>
      </p:sp>
      <p:sp>
        <p:nvSpPr>
          <p:cNvPr id="10" name="圓角矩形 9"/>
          <p:cNvSpPr/>
          <p:nvPr/>
        </p:nvSpPr>
        <p:spPr>
          <a:xfrm>
            <a:off x="766122" y="4887549"/>
            <a:ext cx="2641594" cy="43204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ProjectName</a:t>
            </a:r>
            <a:endParaRPr lang="zh-TW" altLang="en-US" dirty="0"/>
          </a:p>
        </p:txBody>
      </p:sp>
      <p:sp>
        <p:nvSpPr>
          <p:cNvPr id="11" name="圓角矩形 10"/>
          <p:cNvSpPr/>
          <p:nvPr/>
        </p:nvSpPr>
        <p:spPr>
          <a:xfrm>
            <a:off x="766122" y="4330997"/>
            <a:ext cx="3816424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Samples</a:t>
            </a:r>
            <a:endParaRPr lang="zh-TW" altLang="en-US" dirty="0"/>
          </a:p>
        </p:txBody>
      </p:sp>
      <p:sp>
        <p:nvSpPr>
          <p:cNvPr id="12" name="圓角矩形 11"/>
          <p:cNvSpPr/>
          <p:nvPr/>
        </p:nvSpPr>
        <p:spPr>
          <a:xfrm>
            <a:off x="766122" y="3761675"/>
            <a:ext cx="3816424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zstack</a:t>
            </a:r>
            <a:endParaRPr lang="zh-TW" altLang="en-US" dirty="0"/>
          </a:p>
        </p:txBody>
      </p:sp>
      <p:sp>
        <p:nvSpPr>
          <p:cNvPr id="14" name="圓角矩形 13"/>
          <p:cNvSpPr/>
          <p:nvPr/>
        </p:nvSpPr>
        <p:spPr>
          <a:xfrm>
            <a:off x="766122" y="5445224"/>
            <a:ext cx="1466514" cy="43262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algn="ctr"/>
            <a:r>
              <a:rPr lang="en-US" altLang="zh-TW" dirty="0" smtClean="0"/>
              <a:t>CC2530DB</a:t>
            </a:r>
            <a:endParaRPr lang="zh-TW" altLang="en-US" dirty="0"/>
          </a:p>
        </p:txBody>
      </p:sp>
      <p:sp>
        <p:nvSpPr>
          <p:cNvPr id="15" name="圓角矩形 14"/>
          <p:cNvSpPr/>
          <p:nvPr/>
        </p:nvSpPr>
        <p:spPr>
          <a:xfrm>
            <a:off x="4925676" y="3212976"/>
            <a:ext cx="3816424" cy="43204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Components</a:t>
            </a:r>
            <a:endParaRPr lang="zh-TW" altLang="en-US" dirty="0"/>
          </a:p>
        </p:txBody>
      </p:sp>
      <p:sp>
        <p:nvSpPr>
          <p:cNvPr id="16" name="圓角矩形 15"/>
          <p:cNvSpPr/>
          <p:nvPr/>
        </p:nvSpPr>
        <p:spPr>
          <a:xfrm>
            <a:off x="4925676" y="3761675"/>
            <a:ext cx="942468" cy="43204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hal</a:t>
            </a:r>
            <a:endParaRPr lang="zh-TW" altLang="en-US" dirty="0"/>
          </a:p>
        </p:txBody>
      </p:sp>
      <p:sp>
        <p:nvSpPr>
          <p:cNvPr id="17" name="圓角矩形 16"/>
          <p:cNvSpPr/>
          <p:nvPr/>
        </p:nvSpPr>
        <p:spPr>
          <a:xfrm>
            <a:off x="6038618" y="3767142"/>
            <a:ext cx="909646" cy="43204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mac</a:t>
            </a:r>
            <a:endParaRPr lang="zh-TW" altLang="en-US" dirty="0"/>
          </a:p>
        </p:txBody>
      </p:sp>
      <p:sp>
        <p:nvSpPr>
          <p:cNvPr id="18" name="圓角矩形 17"/>
          <p:cNvSpPr/>
          <p:nvPr/>
        </p:nvSpPr>
        <p:spPr>
          <a:xfrm>
            <a:off x="7832454" y="3767142"/>
            <a:ext cx="909646" cy="43204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osal</a:t>
            </a:r>
            <a:endParaRPr lang="zh-TW" altLang="en-US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7092280" y="382985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……</a:t>
            </a:r>
            <a:endParaRPr lang="zh-TW" altLang="en-US" dirty="0"/>
          </a:p>
        </p:txBody>
      </p:sp>
      <p:sp>
        <p:nvSpPr>
          <p:cNvPr id="20" name="圓角矩形 19"/>
          <p:cNvSpPr/>
          <p:nvPr/>
        </p:nvSpPr>
        <p:spPr>
          <a:xfrm>
            <a:off x="3589019" y="4887549"/>
            <a:ext cx="993527" cy="43204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.........</a:t>
            </a:r>
            <a:endParaRPr lang="zh-TW" altLang="en-US" dirty="0"/>
          </a:p>
        </p:txBody>
      </p:sp>
      <p:sp>
        <p:nvSpPr>
          <p:cNvPr id="21" name="圓角矩形 20"/>
          <p:cNvSpPr/>
          <p:nvPr/>
        </p:nvSpPr>
        <p:spPr>
          <a:xfrm>
            <a:off x="2339752" y="5445224"/>
            <a:ext cx="1067964" cy="43262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algn="ctr"/>
            <a:r>
              <a:rPr lang="en-US" altLang="zh-TW" dirty="0" smtClean="0"/>
              <a:t>Source</a:t>
            </a:r>
            <a:endParaRPr lang="zh-TW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611560" y="4293096"/>
            <a:ext cx="4104456" cy="161828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949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827992"/>
          </a:xfrm>
        </p:spPr>
        <p:txBody>
          <a:bodyPr/>
          <a:lstStyle/>
          <a:p>
            <a:r>
              <a:rPr lang="zh-TW" altLang="en-US" dirty="0"/>
              <a:t>專案結構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基礎程式範例介紹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944" y="6237312"/>
            <a:ext cx="611560" cy="616338"/>
          </a:xfrm>
          <a:prstGeom prst="rect">
            <a:avLst/>
          </a:prstGeom>
        </p:spPr>
      </p:pic>
      <p:cxnSp>
        <p:nvCxnSpPr>
          <p:cNvPr id="5" name="直線接點 4"/>
          <p:cNvCxnSpPr/>
          <p:nvPr/>
        </p:nvCxnSpPr>
        <p:spPr>
          <a:xfrm>
            <a:off x="6516216" y="6678652"/>
            <a:ext cx="1980728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" name="文字方塊 5"/>
          <p:cNvSpPr txBox="1"/>
          <p:nvPr/>
        </p:nvSpPr>
        <p:spPr>
          <a:xfrm>
            <a:off x="6516216" y="6309320"/>
            <a:ext cx="20882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 smtClean="0">
                <a:solidFill>
                  <a:prstClr val="black"/>
                </a:solidFill>
              </a:rPr>
              <a:t>High Speed </a:t>
            </a:r>
            <a:r>
              <a:rPr lang="en-US" altLang="zh-TW" sz="1100" dirty="0">
                <a:solidFill>
                  <a:prstClr val="black"/>
                </a:solidFill>
              </a:rPr>
              <a:t>Communication </a:t>
            </a:r>
            <a:r>
              <a:rPr lang="en-US" altLang="zh-TW" sz="1100" dirty="0" smtClean="0">
                <a:solidFill>
                  <a:prstClr val="black"/>
                </a:solidFill>
              </a:rPr>
              <a:t>and Computing Laboratory</a:t>
            </a:r>
            <a:endParaRPr lang="zh-TW" altLang="en-US" sz="1100" dirty="0">
              <a:solidFill>
                <a:prstClr val="black"/>
              </a:solidFill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900164" y="2545392"/>
            <a:ext cx="6336132" cy="43204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ProjectName</a:t>
            </a:r>
            <a:endParaRPr lang="zh-TW" altLang="en-US" dirty="0"/>
          </a:p>
        </p:txBody>
      </p:sp>
      <p:sp>
        <p:nvSpPr>
          <p:cNvPr id="8" name="圓角矩形 7"/>
          <p:cNvSpPr/>
          <p:nvPr/>
        </p:nvSpPr>
        <p:spPr>
          <a:xfrm>
            <a:off x="910710" y="1988840"/>
            <a:ext cx="7586233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Samples</a:t>
            </a:r>
            <a:endParaRPr lang="zh-TW" altLang="en-US" dirty="0"/>
          </a:p>
        </p:txBody>
      </p:sp>
      <p:sp>
        <p:nvSpPr>
          <p:cNvPr id="9" name="圓角矩形 8"/>
          <p:cNvSpPr/>
          <p:nvPr/>
        </p:nvSpPr>
        <p:spPr>
          <a:xfrm>
            <a:off x="873812" y="3103067"/>
            <a:ext cx="4562284" cy="43262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algn="ctr"/>
            <a:r>
              <a:rPr lang="en-US" altLang="zh-TW" dirty="0" smtClean="0"/>
              <a:t>CC2530DB</a:t>
            </a:r>
            <a:endParaRPr lang="zh-TW" altLang="en-US" dirty="0"/>
          </a:p>
        </p:txBody>
      </p:sp>
      <p:sp>
        <p:nvSpPr>
          <p:cNvPr id="10" name="圓角矩形 9"/>
          <p:cNvSpPr/>
          <p:nvPr/>
        </p:nvSpPr>
        <p:spPr>
          <a:xfrm>
            <a:off x="7503416" y="2545391"/>
            <a:ext cx="993527" cy="43204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.........</a:t>
            </a:r>
            <a:endParaRPr lang="zh-TW" altLang="en-US" dirty="0"/>
          </a:p>
        </p:txBody>
      </p:sp>
      <p:sp>
        <p:nvSpPr>
          <p:cNvPr id="11" name="圓角矩形 10"/>
          <p:cNvSpPr/>
          <p:nvPr/>
        </p:nvSpPr>
        <p:spPr>
          <a:xfrm>
            <a:off x="5598205" y="3103066"/>
            <a:ext cx="1624932" cy="43262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algn="ctr"/>
            <a:r>
              <a:rPr lang="en-US" altLang="zh-TW" dirty="0" smtClean="0"/>
              <a:t>Source</a:t>
            </a:r>
            <a:endParaRPr lang="zh-TW" altLang="en-US" dirty="0"/>
          </a:p>
        </p:txBody>
      </p:sp>
      <p:sp>
        <p:nvSpPr>
          <p:cNvPr id="12" name="圓角矩形 11"/>
          <p:cNvSpPr/>
          <p:nvPr/>
        </p:nvSpPr>
        <p:spPr>
          <a:xfrm>
            <a:off x="5598206" y="3689095"/>
            <a:ext cx="1624932" cy="43262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1" algn="ctr"/>
            <a:r>
              <a:rPr lang="zh-TW" altLang="en-US" dirty="0" smtClean="0"/>
              <a:t>主要程式碼</a:t>
            </a:r>
            <a:endParaRPr lang="zh-TW" altLang="en-US" dirty="0"/>
          </a:p>
        </p:txBody>
      </p:sp>
      <p:sp>
        <p:nvSpPr>
          <p:cNvPr id="13" name="圓角矩形 12"/>
          <p:cNvSpPr/>
          <p:nvPr/>
        </p:nvSpPr>
        <p:spPr>
          <a:xfrm>
            <a:off x="873812" y="3690094"/>
            <a:ext cx="2281142" cy="58953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1" algn="ctr"/>
            <a:r>
              <a:rPr lang="en-US" altLang="zh-TW" dirty="0" err="1" smtClean="0"/>
              <a:t>SampleApp.eww</a:t>
            </a:r>
            <a:endParaRPr lang="en-US" altLang="zh-TW" dirty="0" smtClean="0"/>
          </a:p>
          <a:p>
            <a:pPr marL="0" lvl="1" algn="ctr"/>
            <a:r>
              <a:rPr lang="zh-TW" altLang="en-US" dirty="0"/>
              <a:t>專案檔案</a:t>
            </a:r>
          </a:p>
        </p:txBody>
      </p:sp>
      <p:sp>
        <p:nvSpPr>
          <p:cNvPr id="15" name="圓角矩形 14"/>
          <p:cNvSpPr/>
          <p:nvPr/>
        </p:nvSpPr>
        <p:spPr>
          <a:xfrm>
            <a:off x="3275856" y="3689095"/>
            <a:ext cx="2150693" cy="82002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1" algn="ctr"/>
            <a:r>
              <a:rPr lang="en-US" altLang="zh-TW" dirty="0" err="1" smtClean="0"/>
              <a:t>CoordinatorEB</a:t>
            </a:r>
            <a:r>
              <a:rPr lang="en-US" altLang="zh-TW" dirty="0" smtClean="0"/>
              <a:t>/</a:t>
            </a:r>
          </a:p>
          <a:p>
            <a:pPr marL="0" lvl="1" algn="ctr"/>
            <a:r>
              <a:rPr lang="en-US" altLang="zh-TW" dirty="0" err="1" smtClean="0"/>
              <a:t>EndDeviceEB</a:t>
            </a:r>
            <a:r>
              <a:rPr lang="en-US" altLang="zh-TW" dirty="0" smtClean="0"/>
              <a:t>/</a:t>
            </a:r>
          </a:p>
          <a:p>
            <a:pPr marL="0" lvl="1" algn="ctr"/>
            <a:r>
              <a:rPr lang="en-US" altLang="zh-TW" dirty="0" err="1" smtClean="0"/>
              <a:t>RouterEB</a:t>
            </a:r>
            <a:endParaRPr lang="zh-TW" altLang="en-US" dirty="0"/>
          </a:p>
        </p:txBody>
      </p:sp>
      <p:sp>
        <p:nvSpPr>
          <p:cNvPr id="16" name="圓角矩形 15"/>
          <p:cNvSpPr/>
          <p:nvPr/>
        </p:nvSpPr>
        <p:spPr>
          <a:xfrm>
            <a:off x="3266309" y="4651306"/>
            <a:ext cx="2160239" cy="36187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1" algn="ctr"/>
            <a:r>
              <a:rPr lang="en-US" altLang="zh-TW" dirty="0" smtClean="0"/>
              <a:t>exe</a:t>
            </a:r>
            <a:endParaRPr lang="zh-TW" altLang="en-US" dirty="0"/>
          </a:p>
        </p:txBody>
      </p:sp>
      <p:sp>
        <p:nvSpPr>
          <p:cNvPr id="17" name="圓角矩形 16"/>
          <p:cNvSpPr/>
          <p:nvPr/>
        </p:nvSpPr>
        <p:spPr>
          <a:xfrm>
            <a:off x="3266308" y="5208783"/>
            <a:ext cx="2160240" cy="32435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1" algn="ctr"/>
            <a:r>
              <a:rPr lang="en-US" altLang="zh-TW" dirty="0" smtClean="0"/>
              <a:t>hex </a:t>
            </a:r>
            <a:r>
              <a:rPr lang="zh-TW" altLang="en-US" dirty="0" smtClean="0"/>
              <a:t>檔案</a:t>
            </a:r>
            <a:endParaRPr lang="zh-TW" altLang="en-US" dirty="0"/>
          </a:p>
        </p:txBody>
      </p:sp>
      <p:sp>
        <p:nvSpPr>
          <p:cNvPr id="18" name="圓角矩形 17"/>
          <p:cNvSpPr/>
          <p:nvPr/>
        </p:nvSpPr>
        <p:spPr>
          <a:xfrm>
            <a:off x="6156176" y="4489128"/>
            <a:ext cx="2160240" cy="66806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1" algn="ctr"/>
            <a:r>
              <a:rPr lang="en-US" altLang="zh-TW" dirty="0" err="1" smtClean="0"/>
              <a:t>ProjectName.c</a:t>
            </a:r>
            <a:endParaRPr lang="en-US" altLang="zh-TW" dirty="0" smtClean="0"/>
          </a:p>
          <a:p>
            <a:pPr marL="0" lvl="1" algn="ctr"/>
            <a:r>
              <a:rPr lang="zh-TW" altLang="en-US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主要程式</a:t>
            </a:r>
            <a:endParaRPr lang="zh-TW" altLang="en-US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0" name="直線單箭頭接點 19"/>
          <p:cNvCxnSpPr>
            <a:stCxn id="12" idx="2"/>
            <a:endCxn id="18" idx="0"/>
          </p:cNvCxnSpPr>
          <p:nvPr/>
        </p:nvCxnSpPr>
        <p:spPr>
          <a:xfrm>
            <a:off x="6410672" y="4121724"/>
            <a:ext cx="825624" cy="367404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949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ZigBee</a:t>
            </a:r>
            <a:r>
              <a:rPr lang="zh-TW" altLang="en-US" dirty="0" smtClean="0"/>
              <a:t> 技術</a:t>
            </a:r>
            <a:r>
              <a:rPr lang="zh-TW" altLang="en-US" dirty="0"/>
              <a:t>是以</a:t>
            </a:r>
            <a:r>
              <a:rPr lang="en-US" altLang="zh-TW" dirty="0"/>
              <a:t>IEEE 802.15.4</a:t>
            </a:r>
            <a:r>
              <a:rPr lang="zh-TW" altLang="en-US" dirty="0"/>
              <a:t>為基礎，在各種物品上置入一個低耗電及低成本</a:t>
            </a:r>
            <a:r>
              <a:rPr lang="zh-TW" altLang="en-US" dirty="0" smtClean="0"/>
              <a:t>的 </a:t>
            </a:r>
            <a:r>
              <a:rPr lang="en-US" altLang="zh-TW" dirty="0" err="1" smtClean="0"/>
              <a:t>ZigBee</a:t>
            </a:r>
            <a:r>
              <a:rPr lang="zh-TW" altLang="en-US" dirty="0" smtClean="0"/>
              <a:t> 無線</a:t>
            </a:r>
            <a:r>
              <a:rPr lang="zh-TW" altLang="en-US" dirty="0"/>
              <a:t>模組來達到存取資訊以及進行控制的技術。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Zigbee </a:t>
            </a:r>
            <a:r>
              <a:rPr lang="zh-TW" altLang="en-US" dirty="0" smtClean="0"/>
              <a:t>簡介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944" y="6237312"/>
            <a:ext cx="611560" cy="616338"/>
          </a:xfrm>
          <a:prstGeom prst="rect">
            <a:avLst/>
          </a:prstGeom>
        </p:spPr>
      </p:pic>
      <p:cxnSp>
        <p:nvCxnSpPr>
          <p:cNvPr id="5" name="直線接點 4"/>
          <p:cNvCxnSpPr/>
          <p:nvPr/>
        </p:nvCxnSpPr>
        <p:spPr>
          <a:xfrm>
            <a:off x="6516216" y="6678652"/>
            <a:ext cx="1980728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" name="文字方塊 5"/>
          <p:cNvSpPr txBox="1"/>
          <p:nvPr/>
        </p:nvSpPr>
        <p:spPr>
          <a:xfrm>
            <a:off x="6516216" y="6309320"/>
            <a:ext cx="20882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 smtClean="0">
                <a:solidFill>
                  <a:prstClr val="black"/>
                </a:solidFill>
              </a:rPr>
              <a:t>High Speed </a:t>
            </a:r>
            <a:r>
              <a:rPr lang="en-US" altLang="zh-TW" sz="1100" dirty="0">
                <a:solidFill>
                  <a:prstClr val="black"/>
                </a:solidFill>
              </a:rPr>
              <a:t>Communication </a:t>
            </a:r>
            <a:r>
              <a:rPr lang="en-US" altLang="zh-TW" sz="1100" dirty="0" smtClean="0">
                <a:solidFill>
                  <a:prstClr val="black"/>
                </a:solidFill>
              </a:rPr>
              <a:t>and Computing Laboratory</a:t>
            </a:r>
            <a:endParaRPr lang="zh-TW" altLang="en-US" sz="1100" dirty="0">
              <a:solidFill>
                <a:prstClr val="black"/>
              </a:solidFill>
            </a:endParaRPr>
          </a:p>
        </p:txBody>
      </p:sp>
      <p:pic>
        <p:nvPicPr>
          <p:cNvPr id="7" name="圖片 5" descr="7.bmp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780928"/>
            <a:ext cx="7599188" cy="3639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9243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755984"/>
          </a:xfrm>
        </p:spPr>
        <p:txBody>
          <a:bodyPr/>
          <a:lstStyle/>
          <a:p>
            <a:r>
              <a:rPr lang="zh-TW" altLang="en-US" dirty="0"/>
              <a:t>編譯</a:t>
            </a:r>
            <a:r>
              <a:rPr lang="zh-TW" altLang="en-US" dirty="0" smtClean="0"/>
              <a:t>選項</a:t>
            </a:r>
            <a:endParaRPr lang="en-US" altLang="zh-TW" dirty="0" smtClean="0"/>
          </a:p>
          <a:p>
            <a:pPr lvl="1"/>
            <a:r>
              <a:rPr lang="zh-TW" altLang="en-US" sz="2000" dirty="0" smtClean="0"/>
              <a:t>編譯選項內的定義符號</a:t>
            </a:r>
            <a:r>
              <a:rPr lang="en-US" altLang="zh-TW" sz="2000" dirty="0" smtClean="0"/>
              <a:t>(Define flag)</a:t>
            </a:r>
            <a:r>
              <a:rPr lang="zh-TW" altLang="en-US" sz="2000" dirty="0" smtClean="0"/>
              <a:t>是決定 </a:t>
            </a:r>
            <a:r>
              <a:rPr lang="en-US" altLang="zh-TW" sz="2000" dirty="0" smtClean="0"/>
              <a:t>compile</a:t>
            </a:r>
            <a:r>
              <a:rPr lang="zh-TW" altLang="en-US" sz="2000" dirty="0" smtClean="0"/>
              <a:t> 時，程式碼的使用方式，例如：</a:t>
            </a:r>
            <a:endParaRPr lang="en-US" altLang="zh-TW" sz="2000" dirty="0" smtClean="0"/>
          </a:p>
          <a:p>
            <a:pPr lvl="2"/>
            <a:endParaRPr lang="en-US" altLang="zh-TW" sz="1800" dirty="0" smtClean="0"/>
          </a:p>
          <a:p>
            <a:pPr lvl="2"/>
            <a:endParaRPr lang="en-US" altLang="zh-TW" sz="1800" dirty="0"/>
          </a:p>
          <a:p>
            <a:pPr lvl="2"/>
            <a:endParaRPr lang="en-US" altLang="zh-TW" sz="1800" dirty="0" smtClean="0"/>
          </a:p>
          <a:p>
            <a:pPr lvl="2"/>
            <a:r>
              <a:rPr lang="zh-TW" altLang="en-US" sz="1800" dirty="0" smtClean="0"/>
              <a:t>如果有定義 </a:t>
            </a:r>
            <a:r>
              <a:rPr lang="en-US" altLang="zh-TW" sz="1800" dirty="0" smtClean="0"/>
              <a:t>HAL_UART </a:t>
            </a:r>
            <a:r>
              <a:rPr lang="zh-TW" altLang="en-US" sz="1800" dirty="0" smtClean="0"/>
              <a:t>在編譯選項中，</a:t>
            </a:r>
            <a:r>
              <a:rPr lang="en-US" altLang="zh-TW" sz="1800" dirty="0" smtClean="0"/>
              <a:t>compile</a:t>
            </a:r>
            <a:r>
              <a:rPr lang="zh-TW" altLang="en-US" sz="1800" dirty="0" smtClean="0"/>
              <a:t>時，才會 </a:t>
            </a:r>
            <a:r>
              <a:rPr lang="en-US" altLang="zh-TW" sz="1800" dirty="0" smtClean="0"/>
              <a:t>include </a:t>
            </a:r>
            <a:r>
              <a:rPr lang="en-US" altLang="zh-TW" sz="1800" dirty="0" err="1" smtClean="0"/>
              <a:t>uart.c</a:t>
            </a:r>
            <a:endParaRPr lang="en-US" altLang="zh-TW" sz="1800" dirty="0" smtClean="0"/>
          </a:p>
          <a:p>
            <a:pPr lvl="2"/>
            <a:endParaRPr lang="en-US" altLang="zh-TW" sz="1800" dirty="0"/>
          </a:p>
          <a:p>
            <a:pPr lvl="1"/>
            <a:r>
              <a:rPr lang="zh-TW" altLang="en-US" sz="2000" dirty="0" smtClean="0"/>
              <a:t>另外，因為 </a:t>
            </a:r>
            <a:r>
              <a:rPr lang="en-US" altLang="zh-TW" sz="2000" dirty="0" smtClean="0"/>
              <a:t>Type D</a:t>
            </a:r>
            <a:r>
              <a:rPr lang="zh-TW" altLang="en-US" sz="2000" dirty="0" smtClean="0"/>
              <a:t> 和其他 </a:t>
            </a:r>
            <a:r>
              <a:rPr lang="en-US" altLang="zh-TW" sz="2000" dirty="0" smtClean="0"/>
              <a:t>Type</a:t>
            </a:r>
            <a:r>
              <a:rPr lang="zh-TW" altLang="en-US" sz="2000" dirty="0" smtClean="0"/>
              <a:t> 的腳位不同，因此如果是要</a:t>
            </a:r>
            <a:r>
              <a:rPr lang="en-US" altLang="zh-TW" sz="2000" dirty="0" smtClean="0"/>
              <a:t>compile</a:t>
            </a:r>
            <a:r>
              <a:rPr lang="zh-TW" altLang="en-US" sz="2000" dirty="0" smtClean="0"/>
              <a:t> 給 </a:t>
            </a:r>
            <a:r>
              <a:rPr lang="en-US" altLang="zh-TW" sz="2000" dirty="0" smtClean="0"/>
              <a:t>Type D</a:t>
            </a:r>
            <a:r>
              <a:rPr lang="zh-TW" altLang="en-US" sz="2000" dirty="0" smtClean="0"/>
              <a:t> 使用的 </a:t>
            </a:r>
            <a:r>
              <a:rPr lang="en-US" altLang="zh-TW" sz="2000" dirty="0" smtClean="0"/>
              <a:t>Code </a:t>
            </a:r>
            <a:r>
              <a:rPr lang="zh-TW" altLang="en-US" sz="2000" dirty="0" smtClean="0"/>
              <a:t>必須加上 </a:t>
            </a:r>
            <a:r>
              <a:rPr lang="en-US" altLang="zh-TW" sz="2000" dirty="0" smtClean="0">
                <a:latin typeface="Courier New" pitchFamily="49" charset="0"/>
                <a:cs typeface="Courier New" pitchFamily="49" charset="0"/>
              </a:rPr>
              <a:t>OCTOPUSN_TYPED</a:t>
            </a:r>
            <a:r>
              <a:rPr lang="zh-TW" alt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zh-TW" altLang="en-US" sz="2000" dirty="0" smtClean="0"/>
              <a:t>這個選項，才能正常運作</a:t>
            </a:r>
            <a:endParaRPr lang="zh-TW" altLang="en-US" sz="20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基礎程式範例介紹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944" y="6237312"/>
            <a:ext cx="611560" cy="616338"/>
          </a:xfrm>
          <a:prstGeom prst="rect">
            <a:avLst/>
          </a:prstGeom>
        </p:spPr>
      </p:pic>
      <p:cxnSp>
        <p:nvCxnSpPr>
          <p:cNvPr id="5" name="直線接點 4"/>
          <p:cNvCxnSpPr/>
          <p:nvPr/>
        </p:nvCxnSpPr>
        <p:spPr>
          <a:xfrm>
            <a:off x="6516216" y="6678652"/>
            <a:ext cx="1980728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" name="文字方塊 5"/>
          <p:cNvSpPr txBox="1"/>
          <p:nvPr/>
        </p:nvSpPr>
        <p:spPr>
          <a:xfrm>
            <a:off x="6516216" y="6309320"/>
            <a:ext cx="20882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 smtClean="0">
                <a:solidFill>
                  <a:prstClr val="black"/>
                </a:solidFill>
              </a:rPr>
              <a:t>High Speed </a:t>
            </a:r>
            <a:r>
              <a:rPr lang="en-US" altLang="zh-TW" sz="1100" dirty="0">
                <a:solidFill>
                  <a:prstClr val="black"/>
                </a:solidFill>
              </a:rPr>
              <a:t>Communication </a:t>
            </a:r>
            <a:r>
              <a:rPr lang="en-US" altLang="zh-TW" sz="1100" dirty="0" smtClean="0">
                <a:solidFill>
                  <a:prstClr val="black"/>
                </a:solidFill>
              </a:rPr>
              <a:t>and Computing Laboratory</a:t>
            </a:r>
            <a:endParaRPr lang="zh-TW" altLang="en-US" sz="1100" dirty="0">
              <a:solidFill>
                <a:prstClr val="black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5078" y="2830835"/>
            <a:ext cx="20002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0022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755984"/>
          </a:xfrm>
        </p:spPr>
        <p:txBody>
          <a:bodyPr/>
          <a:lstStyle/>
          <a:p>
            <a:r>
              <a:rPr lang="zh-TW" altLang="en-US" dirty="0"/>
              <a:t>編譯選項</a:t>
            </a:r>
            <a:endParaRPr lang="zh-TW" altLang="en-US" sz="24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基礎程式範例介紹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944" y="6237312"/>
            <a:ext cx="611560" cy="616338"/>
          </a:xfrm>
          <a:prstGeom prst="rect">
            <a:avLst/>
          </a:prstGeom>
        </p:spPr>
      </p:pic>
      <p:cxnSp>
        <p:nvCxnSpPr>
          <p:cNvPr id="5" name="直線接點 4"/>
          <p:cNvCxnSpPr/>
          <p:nvPr/>
        </p:nvCxnSpPr>
        <p:spPr>
          <a:xfrm>
            <a:off x="6516216" y="6678652"/>
            <a:ext cx="1980728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" name="文字方塊 5"/>
          <p:cNvSpPr txBox="1"/>
          <p:nvPr/>
        </p:nvSpPr>
        <p:spPr>
          <a:xfrm>
            <a:off x="6516216" y="6309320"/>
            <a:ext cx="20882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 smtClean="0">
                <a:solidFill>
                  <a:prstClr val="black"/>
                </a:solidFill>
              </a:rPr>
              <a:t>High Speed </a:t>
            </a:r>
            <a:r>
              <a:rPr lang="en-US" altLang="zh-TW" sz="1100" dirty="0">
                <a:solidFill>
                  <a:prstClr val="black"/>
                </a:solidFill>
              </a:rPr>
              <a:t>Communication </a:t>
            </a:r>
            <a:r>
              <a:rPr lang="en-US" altLang="zh-TW" sz="1100" dirty="0" smtClean="0">
                <a:solidFill>
                  <a:prstClr val="black"/>
                </a:solidFill>
              </a:rPr>
              <a:t>and Computing Laboratory</a:t>
            </a:r>
            <a:endParaRPr lang="zh-TW" altLang="en-US" sz="1100" dirty="0">
              <a:solidFill>
                <a:prstClr val="black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052377"/>
            <a:ext cx="7786514" cy="4164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/>
          <p:nvPr/>
        </p:nvSpPr>
        <p:spPr>
          <a:xfrm>
            <a:off x="4860032" y="4869160"/>
            <a:ext cx="1800200" cy="72008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2460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重要的編譯選項</a:t>
            </a:r>
            <a:endParaRPr lang="en-US" altLang="zh-TW" dirty="0" smtClean="0"/>
          </a:p>
          <a:p>
            <a:pPr lvl="1"/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OCTOPUSN_TYPED</a:t>
            </a:r>
          </a:p>
          <a:p>
            <a:pPr lvl="2"/>
            <a:r>
              <a:rPr lang="zh-TW" altLang="en-US" dirty="0" smtClean="0"/>
              <a:t>由於 </a:t>
            </a:r>
            <a:r>
              <a:rPr lang="en-US" altLang="zh-TW" dirty="0" smtClean="0"/>
              <a:t>Octopus N Type D</a:t>
            </a:r>
            <a:r>
              <a:rPr lang="zh-TW" altLang="en-US" dirty="0" smtClean="0"/>
              <a:t> 具備 </a:t>
            </a:r>
            <a:r>
              <a:rPr lang="en-US" altLang="zh-TW" dirty="0" smtClean="0"/>
              <a:t>CC2591</a:t>
            </a:r>
            <a:r>
              <a:rPr lang="zh-TW" altLang="en-US" dirty="0" smtClean="0"/>
              <a:t>，因此</a:t>
            </a:r>
            <a:r>
              <a:rPr lang="zh-TW" altLang="en-US" dirty="0"/>
              <a:t> </a:t>
            </a:r>
            <a:r>
              <a:rPr lang="en-US" altLang="zh-TW" dirty="0" smtClean="0"/>
              <a:t>LED</a:t>
            </a:r>
            <a:r>
              <a:rPr lang="zh-TW" altLang="en-US" dirty="0" smtClean="0"/>
              <a:t> 腳位調整與其他 </a:t>
            </a:r>
            <a:r>
              <a:rPr lang="en-US" altLang="zh-TW" dirty="0" smtClean="0"/>
              <a:t>Type </a:t>
            </a:r>
            <a:r>
              <a:rPr lang="zh-TW" altLang="en-US" dirty="0" smtClean="0"/>
              <a:t>不同。</a:t>
            </a:r>
            <a:endParaRPr lang="en-US" altLang="zh-TW" dirty="0" smtClean="0"/>
          </a:p>
          <a:p>
            <a:pPr lvl="2"/>
            <a:r>
              <a:rPr lang="zh-TW" altLang="en-US" dirty="0"/>
              <a:t>這個選項</a:t>
            </a:r>
            <a:r>
              <a:rPr lang="zh-TW" altLang="en-US" dirty="0" smtClean="0"/>
              <a:t>可以在編譯時，選擇正確的腳位</a:t>
            </a:r>
            <a:endParaRPr lang="en-US" altLang="zh-TW" dirty="0" smtClean="0"/>
          </a:p>
          <a:p>
            <a:pPr marL="630936" lvl="2" indent="0">
              <a:buNone/>
            </a:pPr>
            <a:r>
              <a:rPr lang="zh-TW" altLang="en-US" dirty="0" smtClean="0"/>
              <a:t>   資料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詳細腳位設定請參考</a:t>
            </a:r>
            <a:endParaRPr lang="en-US" altLang="zh-TW" dirty="0" smtClean="0"/>
          </a:p>
          <a:p>
            <a:pPr marL="630936" lvl="2" indent="0">
              <a:buNone/>
            </a:pPr>
            <a:r>
              <a:rPr lang="zh-TW" altLang="en-US" dirty="0" smtClean="0"/>
              <a:t>   </a:t>
            </a:r>
            <a:r>
              <a:rPr lang="en-US" altLang="zh-TW" sz="2000" dirty="0"/>
              <a:t>/</a:t>
            </a:r>
            <a:r>
              <a:rPr lang="en-US" altLang="zh-TW" sz="2000" dirty="0" smtClean="0"/>
              <a:t>Components/</a:t>
            </a:r>
            <a:r>
              <a:rPr lang="en-US" altLang="zh-TW" sz="2000" dirty="0" err="1" smtClean="0"/>
              <a:t>hal</a:t>
            </a:r>
            <a:r>
              <a:rPr lang="en-US" altLang="zh-TW" sz="2000" dirty="0" smtClean="0"/>
              <a:t>/</a:t>
            </a:r>
            <a:r>
              <a:rPr lang="en-US" altLang="zh-TW" sz="2000" dirty="0" err="1" smtClean="0"/>
              <a:t>hal_board_cfg.h</a:t>
            </a:r>
            <a:endParaRPr lang="en-US" altLang="zh-TW" sz="2000" dirty="0" smtClean="0"/>
          </a:p>
          <a:p>
            <a:pPr lvl="2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基礎程式範例介紹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944" y="6237312"/>
            <a:ext cx="611560" cy="616338"/>
          </a:xfrm>
          <a:prstGeom prst="rect">
            <a:avLst/>
          </a:prstGeom>
        </p:spPr>
      </p:pic>
      <p:cxnSp>
        <p:nvCxnSpPr>
          <p:cNvPr id="6" name="直線接點 5"/>
          <p:cNvCxnSpPr/>
          <p:nvPr/>
        </p:nvCxnSpPr>
        <p:spPr>
          <a:xfrm>
            <a:off x="6516216" y="6678652"/>
            <a:ext cx="1980728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6516216" y="6309320"/>
            <a:ext cx="20882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 smtClean="0">
                <a:solidFill>
                  <a:prstClr val="black"/>
                </a:solidFill>
              </a:rPr>
              <a:t>High Speed </a:t>
            </a:r>
            <a:r>
              <a:rPr lang="en-US" altLang="zh-TW" sz="1100" dirty="0">
                <a:solidFill>
                  <a:prstClr val="black"/>
                </a:solidFill>
              </a:rPr>
              <a:t>Communication </a:t>
            </a:r>
            <a:r>
              <a:rPr lang="en-US" altLang="zh-TW" sz="1100" dirty="0" smtClean="0">
                <a:solidFill>
                  <a:prstClr val="black"/>
                </a:solidFill>
              </a:rPr>
              <a:t>and Computing Laboratory</a:t>
            </a:r>
            <a:endParaRPr lang="zh-TW" altLang="en-US" sz="1100" dirty="0">
              <a:solidFill>
                <a:prstClr val="black"/>
              </a:solidFill>
            </a:endParaRPr>
          </a:p>
        </p:txBody>
      </p:sp>
      <p:pic>
        <p:nvPicPr>
          <p:cNvPr id="4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6026" y="4731495"/>
            <a:ext cx="4428492" cy="1920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直線單箭頭接點 8"/>
          <p:cNvCxnSpPr/>
          <p:nvPr/>
        </p:nvCxnSpPr>
        <p:spPr>
          <a:xfrm>
            <a:off x="6084168" y="2636912"/>
            <a:ext cx="1872208" cy="2880320"/>
          </a:xfrm>
          <a:prstGeom prst="straightConnector1">
            <a:avLst/>
          </a:prstGeom>
          <a:ln w="5715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5986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755984"/>
          </a:xfrm>
        </p:spPr>
        <p:txBody>
          <a:bodyPr/>
          <a:lstStyle/>
          <a:p>
            <a:r>
              <a:rPr lang="zh-TW" altLang="en-US" dirty="0" smtClean="0"/>
              <a:t>主程式架構</a:t>
            </a:r>
            <a:r>
              <a:rPr lang="en-US" altLang="zh-TW" sz="2000" dirty="0" smtClean="0"/>
              <a:t>(</a:t>
            </a:r>
            <a:r>
              <a:rPr lang="en-US" altLang="zh-TW" sz="2000" dirty="0" err="1" smtClean="0"/>
              <a:t>ProjectName.c</a:t>
            </a:r>
            <a:r>
              <a:rPr lang="en-US" altLang="zh-TW" sz="2000" dirty="0" smtClean="0"/>
              <a:t>)</a:t>
            </a:r>
          </a:p>
          <a:p>
            <a:pPr lvl="1"/>
            <a:r>
              <a:rPr lang="zh-TW" altLang="en-US" sz="2400" dirty="0" smtClean="0"/>
              <a:t>定義及 </a:t>
            </a:r>
            <a:r>
              <a:rPr lang="en-US" altLang="zh-TW" sz="2400" dirty="0" smtClean="0"/>
              <a:t>include</a:t>
            </a:r>
          </a:p>
          <a:p>
            <a:pPr lvl="2"/>
            <a:r>
              <a:rPr lang="en-US" altLang="zh-TW" sz="2200" dirty="0" smtClean="0"/>
              <a:t>Include </a:t>
            </a:r>
            <a:r>
              <a:rPr lang="zh-TW" altLang="en-US" sz="2200" dirty="0" smtClean="0"/>
              <a:t>基本</a:t>
            </a:r>
            <a:r>
              <a:rPr lang="en-US" altLang="zh-TW" sz="2200" dirty="0"/>
              <a:t> </a:t>
            </a:r>
            <a:r>
              <a:rPr lang="en-US" altLang="zh-TW" sz="2200" dirty="0" smtClean="0"/>
              <a:t>library</a:t>
            </a:r>
            <a:r>
              <a:rPr lang="zh-TW" altLang="en-US" sz="2200" dirty="0" smtClean="0"/>
              <a:t> 以及定義 </a:t>
            </a:r>
            <a:r>
              <a:rPr lang="en-US" altLang="zh-TW" sz="2200" dirty="0" smtClean="0"/>
              <a:t>Macro</a:t>
            </a:r>
          </a:p>
          <a:p>
            <a:pPr marL="630936" lvl="2" indent="0">
              <a:buNone/>
            </a:pPr>
            <a:endParaRPr lang="en-US" altLang="zh-TW" sz="900" dirty="0" smtClean="0"/>
          </a:p>
          <a:p>
            <a:pPr lvl="1"/>
            <a:r>
              <a:rPr lang="zh-TW" altLang="en-US" sz="2400" dirty="0"/>
              <a:t>全域</a:t>
            </a:r>
            <a:r>
              <a:rPr lang="zh-TW" altLang="en-US" sz="2400" dirty="0" smtClean="0"/>
              <a:t>與區域變數</a:t>
            </a:r>
            <a:endParaRPr lang="en-US" altLang="zh-TW" sz="2400" dirty="0" smtClean="0"/>
          </a:p>
          <a:p>
            <a:pPr lvl="2"/>
            <a:r>
              <a:rPr lang="zh-TW" altLang="en-US" sz="2200" dirty="0" smtClean="0"/>
              <a:t>在這個程式中希望被使用到的變數</a:t>
            </a:r>
            <a:endParaRPr lang="en-US" altLang="zh-TW" sz="2200" dirty="0" smtClean="0"/>
          </a:p>
          <a:p>
            <a:pPr marL="630936" lvl="2" indent="0">
              <a:buNone/>
            </a:pPr>
            <a:endParaRPr lang="en-US" altLang="zh-TW" sz="800" dirty="0" smtClean="0"/>
          </a:p>
          <a:p>
            <a:pPr lvl="1"/>
            <a:r>
              <a:rPr lang="zh-TW" altLang="en-US" sz="2400" dirty="0" smtClean="0"/>
              <a:t>區域函數</a:t>
            </a:r>
            <a:endParaRPr lang="en-US" altLang="zh-TW" sz="2400" dirty="0" smtClean="0"/>
          </a:p>
          <a:p>
            <a:pPr lvl="2"/>
            <a:r>
              <a:rPr lang="zh-TW" altLang="en-US" sz="2200" dirty="0" smtClean="0"/>
              <a:t>在這個程式中所使用到的區域函數，如處理封包以及送出封包事件</a:t>
            </a:r>
            <a:r>
              <a:rPr lang="en-US" altLang="zh-TW" sz="2200" dirty="0" smtClean="0"/>
              <a:t>…</a:t>
            </a:r>
            <a:r>
              <a:rPr lang="zh-TW" altLang="en-US" sz="2200" dirty="0" smtClean="0"/>
              <a:t>等</a:t>
            </a:r>
            <a:endParaRPr lang="en-US" altLang="zh-TW" sz="2200" dirty="0" smtClean="0"/>
          </a:p>
          <a:p>
            <a:pPr marL="630936" lvl="2" indent="0">
              <a:buNone/>
            </a:pPr>
            <a:endParaRPr lang="en-US" altLang="zh-TW" sz="800" dirty="0" smtClean="0"/>
          </a:p>
          <a:p>
            <a:pPr lvl="1"/>
            <a:r>
              <a:rPr lang="zh-TW" altLang="en-US" sz="2400" dirty="0" smtClean="0"/>
              <a:t>函數實作本體</a:t>
            </a:r>
            <a:endParaRPr lang="en-US" altLang="zh-TW" sz="2400" dirty="0"/>
          </a:p>
          <a:p>
            <a:pPr lvl="2"/>
            <a:r>
              <a:rPr lang="zh-TW" altLang="en-US" sz="2200" dirty="0" smtClean="0"/>
              <a:t>實作區域函數</a:t>
            </a:r>
            <a:endParaRPr lang="en-US" altLang="zh-TW" sz="2200" dirty="0"/>
          </a:p>
          <a:p>
            <a:endParaRPr lang="zh-TW" altLang="en-US" sz="24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基礎程式範例介紹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944" y="6237312"/>
            <a:ext cx="611560" cy="616338"/>
          </a:xfrm>
          <a:prstGeom prst="rect">
            <a:avLst/>
          </a:prstGeom>
        </p:spPr>
      </p:pic>
      <p:cxnSp>
        <p:nvCxnSpPr>
          <p:cNvPr id="5" name="直線接點 4"/>
          <p:cNvCxnSpPr/>
          <p:nvPr/>
        </p:nvCxnSpPr>
        <p:spPr>
          <a:xfrm>
            <a:off x="6516216" y="6678652"/>
            <a:ext cx="1980728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" name="文字方塊 5"/>
          <p:cNvSpPr txBox="1"/>
          <p:nvPr/>
        </p:nvSpPr>
        <p:spPr>
          <a:xfrm>
            <a:off x="6516216" y="6309320"/>
            <a:ext cx="20882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 smtClean="0">
                <a:solidFill>
                  <a:prstClr val="black"/>
                </a:solidFill>
              </a:rPr>
              <a:t>High Speed </a:t>
            </a:r>
            <a:r>
              <a:rPr lang="en-US" altLang="zh-TW" sz="1100" dirty="0">
                <a:solidFill>
                  <a:prstClr val="black"/>
                </a:solidFill>
              </a:rPr>
              <a:t>Communication </a:t>
            </a:r>
            <a:r>
              <a:rPr lang="en-US" altLang="zh-TW" sz="1100" dirty="0" smtClean="0">
                <a:solidFill>
                  <a:prstClr val="black"/>
                </a:solidFill>
              </a:rPr>
              <a:t>and Computing Laboratory</a:t>
            </a:r>
            <a:endParaRPr lang="zh-TW" altLang="en-US" sz="11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949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定義及 </a:t>
            </a:r>
            <a:r>
              <a:rPr lang="en-US" altLang="zh-TW" dirty="0" smtClean="0"/>
              <a:t>include</a:t>
            </a:r>
          </a:p>
          <a:p>
            <a:pPr lvl="1"/>
            <a:r>
              <a:rPr lang="zh-TW" altLang="en-US" dirty="0" smtClean="0"/>
              <a:t>匯入所需 </a:t>
            </a:r>
            <a:r>
              <a:rPr lang="en-US" altLang="zh-TW" dirty="0" smtClean="0"/>
              <a:t>Library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基礎程式範例介紹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944" y="6237312"/>
            <a:ext cx="611560" cy="616338"/>
          </a:xfrm>
          <a:prstGeom prst="rect">
            <a:avLst/>
          </a:prstGeom>
        </p:spPr>
      </p:pic>
      <p:cxnSp>
        <p:nvCxnSpPr>
          <p:cNvPr id="5" name="直線接點 4"/>
          <p:cNvCxnSpPr/>
          <p:nvPr/>
        </p:nvCxnSpPr>
        <p:spPr>
          <a:xfrm>
            <a:off x="6516216" y="6678652"/>
            <a:ext cx="1980728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" name="文字方塊 5"/>
          <p:cNvSpPr txBox="1"/>
          <p:nvPr/>
        </p:nvSpPr>
        <p:spPr>
          <a:xfrm>
            <a:off x="6516216" y="6309320"/>
            <a:ext cx="20882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 smtClean="0">
                <a:solidFill>
                  <a:prstClr val="black"/>
                </a:solidFill>
              </a:rPr>
              <a:t>High Speed </a:t>
            </a:r>
            <a:r>
              <a:rPr lang="en-US" altLang="zh-TW" sz="1100" dirty="0">
                <a:solidFill>
                  <a:prstClr val="black"/>
                </a:solidFill>
              </a:rPr>
              <a:t>Communication </a:t>
            </a:r>
            <a:r>
              <a:rPr lang="en-US" altLang="zh-TW" sz="1100" dirty="0" smtClean="0">
                <a:solidFill>
                  <a:prstClr val="black"/>
                </a:solidFill>
              </a:rPr>
              <a:t>and Computing Laboratory</a:t>
            </a:r>
            <a:endParaRPr lang="zh-TW" altLang="en-US" sz="1100" dirty="0">
              <a:solidFill>
                <a:prstClr val="black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920747"/>
            <a:ext cx="325755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4949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1481328"/>
            <a:ext cx="8651304" cy="4525963"/>
          </a:xfrm>
        </p:spPr>
        <p:txBody>
          <a:bodyPr/>
          <a:lstStyle/>
          <a:p>
            <a:r>
              <a:rPr lang="zh-TW" altLang="en-US" dirty="0"/>
              <a:t>全域與區域變數</a:t>
            </a:r>
          </a:p>
          <a:p>
            <a:pPr lvl="1"/>
            <a:r>
              <a:rPr lang="en-US" altLang="zh-TW" dirty="0" err="1" smtClean="0"/>
              <a:t>ClusterList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封包在應用層的</a:t>
            </a:r>
            <a:endParaRPr lang="en-US" altLang="zh-TW" dirty="0" smtClean="0"/>
          </a:p>
          <a:p>
            <a:pPr marL="630936" lvl="2" indent="0">
              <a:buNone/>
            </a:pPr>
            <a:r>
              <a:rPr lang="zh-TW" altLang="en-US" dirty="0"/>
              <a:t> </a:t>
            </a:r>
            <a:r>
              <a:rPr lang="zh-TW" altLang="en-US" dirty="0" smtClean="0"/>
              <a:t>  種類</a:t>
            </a:r>
            <a:endParaRPr lang="en-US" altLang="zh-TW" dirty="0" smtClean="0"/>
          </a:p>
          <a:p>
            <a:pPr marL="393192" lvl="1" indent="0">
              <a:buNone/>
            </a:pPr>
            <a:endParaRPr lang="en-US" altLang="zh-TW" dirty="0"/>
          </a:p>
          <a:p>
            <a:pPr lvl="1"/>
            <a:r>
              <a:rPr lang="en-US" altLang="zh-TW" dirty="0" smtClean="0"/>
              <a:t>Description</a:t>
            </a:r>
          </a:p>
          <a:p>
            <a:pPr lvl="2"/>
            <a:r>
              <a:rPr lang="zh-TW" altLang="en-US" dirty="0" smtClean="0"/>
              <a:t>節點描述結構</a:t>
            </a:r>
            <a:endParaRPr lang="en-US" altLang="zh-TW" dirty="0" smtClean="0"/>
          </a:p>
          <a:p>
            <a:pPr lvl="2"/>
            <a:endParaRPr lang="en-US" altLang="zh-TW" dirty="0" smtClean="0"/>
          </a:p>
          <a:p>
            <a:pPr lvl="2"/>
            <a:endParaRPr lang="en-US" altLang="zh-TW" dirty="0"/>
          </a:p>
          <a:p>
            <a:pPr lvl="2"/>
            <a:endParaRPr lang="en-US" altLang="zh-TW" dirty="0"/>
          </a:p>
          <a:p>
            <a:pPr lvl="1"/>
            <a:r>
              <a:rPr lang="zh-TW" altLang="en-US" dirty="0" smtClean="0"/>
              <a:t>基本上這裡的 </a:t>
            </a:r>
            <a:r>
              <a:rPr lang="en-US" altLang="zh-TW" dirty="0" smtClean="0"/>
              <a:t>code </a:t>
            </a:r>
            <a:r>
              <a:rPr lang="zh-TW" altLang="en-US" dirty="0" smtClean="0"/>
              <a:t>都不須變動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基礎程式範例介紹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944" y="6237312"/>
            <a:ext cx="611560" cy="616338"/>
          </a:xfrm>
          <a:prstGeom prst="rect">
            <a:avLst/>
          </a:prstGeom>
        </p:spPr>
      </p:pic>
      <p:cxnSp>
        <p:nvCxnSpPr>
          <p:cNvPr id="5" name="直線接點 4"/>
          <p:cNvCxnSpPr/>
          <p:nvPr/>
        </p:nvCxnSpPr>
        <p:spPr>
          <a:xfrm>
            <a:off x="6516216" y="6678652"/>
            <a:ext cx="1980728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" name="文字方塊 5"/>
          <p:cNvSpPr txBox="1"/>
          <p:nvPr/>
        </p:nvSpPr>
        <p:spPr>
          <a:xfrm>
            <a:off x="6516216" y="6309320"/>
            <a:ext cx="20882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 smtClean="0">
                <a:solidFill>
                  <a:prstClr val="black"/>
                </a:solidFill>
              </a:rPr>
              <a:t>High Speed </a:t>
            </a:r>
            <a:r>
              <a:rPr lang="en-US" altLang="zh-TW" sz="1100" dirty="0">
                <a:solidFill>
                  <a:prstClr val="black"/>
                </a:solidFill>
              </a:rPr>
              <a:t>Communication </a:t>
            </a:r>
            <a:r>
              <a:rPr lang="en-US" altLang="zh-TW" sz="1100" dirty="0" smtClean="0">
                <a:solidFill>
                  <a:prstClr val="black"/>
                </a:solidFill>
              </a:rPr>
              <a:t>and Computing Laboratory</a:t>
            </a:r>
            <a:endParaRPr lang="zh-TW" altLang="en-US" sz="1100" dirty="0">
              <a:solidFill>
                <a:prstClr val="black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58"/>
          <a:stretch/>
        </p:blipFill>
        <p:spPr bwMode="auto">
          <a:xfrm>
            <a:off x="3588294" y="2213759"/>
            <a:ext cx="5520210" cy="30874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4949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1481328"/>
            <a:ext cx="8579296" cy="4525963"/>
          </a:xfrm>
        </p:spPr>
        <p:txBody>
          <a:bodyPr>
            <a:normAutofit/>
          </a:bodyPr>
          <a:lstStyle/>
          <a:p>
            <a:r>
              <a:rPr lang="zh-TW" altLang="en-US" dirty="0"/>
              <a:t>區域函數</a:t>
            </a:r>
          </a:p>
          <a:p>
            <a:pPr lvl="1"/>
            <a:r>
              <a:rPr lang="en-US" altLang="zh-TW" sz="20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altLang="zh-TW" sz="2000" dirty="0" err="1" smtClean="0">
                <a:latin typeface="Courier New" pitchFamily="49" charset="0"/>
                <a:cs typeface="Courier New" pitchFamily="49" charset="0"/>
              </a:rPr>
              <a:t>SampleApp_HandleKeys</a:t>
            </a:r>
            <a:endParaRPr lang="en-US" altLang="zh-TW" sz="2000" dirty="0" smtClean="0">
              <a:latin typeface="Courier New" pitchFamily="49" charset="0"/>
              <a:cs typeface="Courier New" pitchFamily="49" charset="0"/>
            </a:endParaRPr>
          </a:p>
          <a:p>
            <a:pPr marL="393192" lvl="1" indent="0">
              <a:buNone/>
            </a:pPr>
            <a:r>
              <a:rPr lang="zh-TW" alt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sz="2000" dirty="0" smtClean="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altLang="zh-TW" sz="2000" dirty="0">
                <a:latin typeface="Courier New" pitchFamily="49" charset="0"/>
                <a:cs typeface="Courier New" pitchFamily="49" charset="0"/>
              </a:rPr>
              <a:t>uint8 shift, uint8 keys </a:t>
            </a:r>
            <a:r>
              <a:rPr lang="en-US" altLang="zh-TW" sz="20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altLang="zh-TW" sz="2000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zh-TW" altLang="en-US" sz="1800" dirty="0" smtClean="0"/>
              <a:t>按鍵事件的處理函數</a:t>
            </a:r>
            <a:endParaRPr lang="en-US" altLang="zh-TW" sz="1800" dirty="0" smtClean="0"/>
          </a:p>
          <a:p>
            <a:pPr lvl="1"/>
            <a:r>
              <a:rPr lang="en-US" altLang="zh-TW" sz="20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altLang="zh-TW" sz="2000" dirty="0" err="1" smtClean="0">
                <a:latin typeface="Courier New" pitchFamily="49" charset="0"/>
                <a:cs typeface="Courier New" pitchFamily="49" charset="0"/>
              </a:rPr>
              <a:t>SampleApp_MessageMSGCB</a:t>
            </a:r>
            <a:endParaRPr lang="en-US" altLang="zh-TW" sz="2000" dirty="0" smtClean="0">
              <a:latin typeface="Courier New" pitchFamily="49" charset="0"/>
              <a:cs typeface="Courier New" pitchFamily="49" charset="0"/>
            </a:endParaRPr>
          </a:p>
          <a:p>
            <a:pPr marL="393192" lvl="1" indent="0">
              <a:buNone/>
            </a:pPr>
            <a:r>
              <a:rPr lang="zh-TW" alt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sz="2000" dirty="0" smtClean="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altLang="zh-TW" sz="2000" dirty="0" err="1">
                <a:latin typeface="Courier New" pitchFamily="49" charset="0"/>
                <a:cs typeface="Courier New" pitchFamily="49" charset="0"/>
              </a:rPr>
              <a:t>afIncomingMSGPacket_t</a:t>
            </a:r>
            <a:r>
              <a:rPr lang="en-US" altLang="zh-TW" sz="2000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altLang="zh-TW" sz="2000" dirty="0" err="1">
                <a:latin typeface="Courier New" pitchFamily="49" charset="0"/>
                <a:cs typeface="Courier New" pitchFamily="49" charset="0"/>
              </a:rPr>
              <a:t>pckt</a:t>
            </a:r>
            <a:r>
              <a:rPr lang="en-US" altLang="zh-TW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sz="20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altLang="zh-TW" sz="2000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zh-TW" altLang="en-US" sz="1800" dirty="0" smtClean="0"/>
              <a:t>封包接收事件處理函數</a:t>
            </a:r>
            <a:endParaRPr lang="en-US" altLang="zh-TW" sz="1800" dirty="0" smtClean="0"/>
          </a:p>
          <a:p>
            <a:pPr lvl="1"/>
            <a:r>
              <a:rPr lang="en-US" altLang="zh-TW" sz="20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altLang="zh-TW" sz="2000" dirty="0" err="1">
                <a:latin typeface="Courier New" pitchFamily="49" charset="0"/>
                <a:cs typeface="Courier New" pitchFamily="49" charset="0"/>
              </a:rPr>
              <a:t>SampleApp_SendPeriodicMessage</a:t>
            </a:r>
            <a:r>
              <a:rPr lang="en-US" altLang="zh-TW" sz="2000" dirty="0">
                <a:latin typeface="Courier New" pitchFamily="49" charset="0"/>
                <a:cs typeface="Courier New" pitchFamily="49" charset="0"/>
              </a:rPr>
              <a:t>( void </a:t>
            </a:r>
            <a:r>
              <a:rPr lang="en-US" altLang="zh-TW" sz="20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2"/>
            <a:r>
              <a:rPr lang="zh-TW" altLang="en-US" sz="1800" dirty="0" smtClean="0"/>
              <a:t>發送週期性封包的處理函數</a:t>
            </a:r>
            <a:endParaRPr lang="en-US" altLang="zh-TW" sz="1800" dirty="0"/>
          </a:p>
          <a:p>
            <a:pPr lvl="1"/>
            <a:r>
              <a:rPr lang="en-US" altLang="zh-TW" sz="2000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altLang="zh-TW" sz="2000" dirty="0" err="1" smtClean="0">
                <a:latin typeface="Courier New" pitchFamily="49" charset="0"/>
                <a:cs typeface="Courier New" pitchFamily="49" charset="0"/>
              </a:rPr>
              <a:t>SampleApp_SendFlashMessage</a:t>
            </a:r>
            <a:endParaRPr lang="en-US" altLang="zh-TW" sz="2000" dirty="0" smtClean="0">
              <a:latin typeface="Courier New" pitchFamily="49" charset="0"/>
              <a:cs typeface="Courier New" pitchFamily="49" charset="0"/>
            </a:endParaRPr>
          </a:p>
          <a:p>
            <a:pPr marL="393192" lvl="1" indent="0">
              <a:buNone/>
            </a:pPr>
            <a:r>
              <a:rPr lang="zh-TW" alt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zh-TW" alt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sz="2000" dirty="0">
                <a:latin typeface="Courier New" pitchFamily="49" charset="0"/>
                <a:cs typeface="Courier New" pitchFamily="49" charset="0"/>
              </a:rPr>
              <a:t>uint8* data , uint8 length);</a:t>
            </a:r>
          </a:p>
          <a:p>
            <a:pPr lvl="2"/>
            <a:endParaRPr lang="en-US" altLang="zh-TW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基礎程式範例介紹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944" y="6237312"/>
            <a:ext cx="611560" cy="616338"/>
          </a:xfrm>
          <a:prstGeom prst="rect">
            <a:avLst/>
          </a:prstGeom>
        </p:spPr>
      </p:pic>
      <p:cxnSp>
        <p:nvCxnSpPr>
          <p:cNvPr id="5" name="直線接點 4"/>
          <p:cNvCxnSpPr/>
          <p:nvPr/>
        </p:nvCxnSpPr>
        <p:spPr>
          <a:xfrm>
            <a:off x="6516216" y="6678652"/>
            <a:ext cx="1980728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" name="文字方塊 5"/>
          <p:cNvSpPr txBox="1"/>
          <p:nvPr/>
        </p:nvSpPr>
        <p:spPr>
          <a:xfrm>
            <a:off x="6516216" y="6309320"/>
            <a:ext cx="20882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 smtClean="0">
                <a:solidFill>
                  <a:prstClr val="black"/>
                </a:solidFill>
              </a:rPr>
              <a:t>High Speed </a:t>
            </a:r>
            <a:r>
              <a:rPr lang="en-US" altLang="zh-TW" sz="1100" dirty="0">
                <a:solidFill>
                  <a:prstClr val="black"/>
                </a:solidFill>
              </a:rPr>
              <a:t>Communication </a:t>
            </a:r>
            <a:r>
              <a:rPr lang="en-US" altLang="zh-TW" sz="1100" dirty="0" smtClean="0">
                <a:solidFill>
                  <a:prstClr val="black"/>
                </a:solidFill>
              </a:rPr>
              <a:t>and Computing Laboratory</a:t>
            </a:r>
            <a:endParaRPr lang="zh-TW" altLang="en-US" sz="11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3690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1481328"/>
            <a:ext cx="8507288" cy="5043435"/>
          </a:xfrm>
        </p:spPr>
        <p:txBody>
          <a:bodyPr/>
          <a:lstStyle/>
          <a:p>
            <a:r>
              <a:rPr lang="zh-TW" altLang="en-US" dirty="0"/>
              <a:t>函數實作本體</a:t>
            </a:r>
          </a:p>
          <a:p>
            <a:pPr lvl="1"/>
            <a:r>
              <a:rPr lang="en-US" altLang="zh-TW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SampleApp_Init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( uint8 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task_id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pPr lvl="2"/>
            <a:r>
              <a:rPr lang="en-US" altLang="zh-TW" dirty="0" smtClean="0"/>
              <a:t>Initial function </a:t>
            </a:r>
            <a:r>
              <a:rPr lang="zh-TW" altLang="en-US" dirty="0" smtClean="0"/>
              <a:t>中，封包發送設定是最重要的部分</a:t>
            </a:r>
            <a:endParaRPr lang="en-US" altLang="zh-TW" dirty="0" smtClean="0"/>
          </a:p>
          <a:p>
            <a:pPr lvl="3"/>
            <a:r>
              <a:rPr lang="en-US" altLang="zh-TW" dirty="0" err="1" smtClean="0"/>
              <a:t>addMode</a:t>
            </a:r>
            <a:r>
              <a:rPr lang="zh-TW" altLang="en-US" dirty="0" smtClean="0"/>
              <a:t> ：</a:t>
            </a:r>
            <a:r>
              <a:rPr lang="zh-TW" altLang="en-US" dirty="0"/>
              <a:t>封包傳送</a:t>
            </a:r>
            <a:r>
              <a:rPr lang="zh-TW" altLang="en-US" dirty="0" smtClean="0"/>
              <a:t>方式，單播</a:t>
            </a:r>
            <a:r>
              <a:rPr lang="en-US" altLang="zh-TW" sz="1600" dirty="0" smtClean="0"/>
              <a:t>(Addr16Bit)</a:t>
            </a:r>
            <a:r>
              <a:rPr lang="zh-TW" altLang="en-US" dirty="0" smtClean="0"/>
              <a:t>，廣播</a:t>
            </a:r>
            <a:r>
              <a:rPr lang="en-US" altLang="zh-TW" sz="1600" dirty="0" smtClean="0"/>
              <a:t>(</a:t>
            </a:r>
            <a:r>
              <a:rPr lang="en-US" altLang="zh-TW" sz="1600" dirty="0" err="1" smtClean="0"/>
              <a:t>AddrBroadcast</a:t>
            </a:r>
            <a:r>
              <a:rPr lang="en-US" altLang="zh-TW" sz="1600" dirty="0" smtClean="0"/>
              <a:t>)</a:t>
            </a:r>
          </a:p>
          <a:p>
            <a:pPr lvl="3"/>
            <a:r>
              <a:rPr lang="en-US" altLang="zh-TW" dirty="0" err="1" smtClean="0"/>
              <a:t>endPoint</a:t>
            </a:r>
            <a:r>
              <a:rPr lang="zh-TW" altLang="en-US" dirty="0" smtClean="0"/>
              <a:t>  ：</a:t>
            </a:r>
            <a:r>
              <a:rPr lang="en-US" altLang="zh-TW" dirty="0" smtClean="0"/>
              <a:t>end point</a:t>
            </a:r>
            <a:r>
              <a:rPr lang="zh-TW" altLang="en-US" dirty="0" smtClean="0"/>
              <a:t>指定 </a:t>
            </a:r>
            <a:r>
              <a:rPr lang="en-US" altLang="zh-TW" dirty="0" smtClean="0"/>
              <a:t>(</a:t>
            </a:r>
            <a:r>
              <a:rPr lang="zh-TW" altLang="en-US" dirty="0" smtClean="0"/>
              <a:t>不須修改</a:t>
            </a:r>
            <a:r>
              <a:rPr lang="en-US" altLang="zh-TW" dirty="0" smtClean="0"/>
              <a:t>)</a:t>
            </a:r>
          </a:p>
          <a:p>
            <a:pPr lvl="3"/>
            <a:r>
              <a:rPr lang="en-US" altLang="zh-TW" dirty="0" err="1" smtClean="0"/>
              <a:t>shortAddr</a:t>
            </a:r>
            <a:r>
              <a:rPr lang="zh-TW" altLang="en-US" dirty="0" smtClean="0"/>
              <a:t>：指定位址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nodeID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</a:t>
            </a:r>
            <a:r>
              <a:rPr lang="en-US" altLang="zh-TW" dirty="0" smtClean="0"/>
              <a:t>0xFFFF</a:t>
            </a:r>
            <a:r>
              <a:rPr lang="zh-TW" altLang="en-US" dirty="0" smtClean="0"/>
              <a:t>表示廣播，</a:t>
            </a:r>
            <a:r>
              <a:rPr lang="en-US" altLang="zh-TW" dirty="0" smtClean="0"/>
              <a:t>0x0000</a:t>
            </a:r>
            <a:r>
              <a:rPr lang="zh-TW" altLang="en-US" dirty="0" smtClean="0"/>
              <a:t>表示</a:t>
            </a:r>
            <a:endParaRPr lang="en-US" altLang="zh-TW" dirty="0" smtClean="0"/>
          </a:p>
          <a:p>
            <a:pPr marL="914400" lvl="3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                  </a:t>
            </a:r>
            <a:r>
              <a:rPr lang="en-US" altLang="zh-TW" dirty="0" err="1" smtClean="0"/>
              <a:t>coodinator</a:t>
            </a:r>
            <a:endParaRPr lang="en-US" altLang="zh-TW" dirty="0" smtClean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基礎程式範例介紹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944" y="6237312"/>
            <a:ext cx="611560" cy="616338"/>
          </a:xfrm>
          <a:prstGeom prst="rect">
            <a:avLst/>
          </a:prstGeom>
        </p:spPr>
      </p:pic>
      <p:cxnSp>
        <p:nvCxnSpPr>
          <p:cNvPr id="5" name="直線接點 4"/>
          <p:cNvCxnSpPr/>
          <p:nvPr/>
        </p:nvCxnSpPr>
        <p:spPr>
          <a:xfrm>
            <a:off x="6516216" y="6678652"/>
            <a:ext cx="1980728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" name="文字方塊 5"/>
          <p:cNvSpPr txBox="1"/>
          <p:nvPr/>
        </p:nvSpPr>
        <p:spPr>
          <a:xfrm>
            <a:off x="6516216" y="6309320"/>
            <a:ext cx="20882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 smtClean="0">
                <a:solidFill>
                  <a:prstClr val="black"/>
                </a:solidFill>
              </a:rPr>
              <a:t>High Speed </a:t>
            </a:r>
            <a:r>
              <a:rPr lang="en-US" altLang="zh-TW" sz="1100" dirty="0">
                <a:solidFill>
                  <a:prstClr val="black"/>
                </a:solidFill>
              </a:rPr>
              <a:t>Communication </a:t>
            </a:r>
            <a:r>
              <a:rPr lang="en-US" altLang="zh-TW" sz="1100" dirty="0" smtClean="0">
                <a:solidFill>
                  <a:prstClr val="black"/>
                </a:solidFill>
              </a:rPr>
              <a:t>and Computing Laboratory</a:t>
            </a:r>
            <a:endParaRPr lang="zh-TW" altLang="en-US" sz="1100" dirty="0">
              <a:solidFill>
                <a:prstClr val="black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850" y="2472680"/>
            <a:ext cx="621030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03690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>
                <a:latin typeface="Courier New" pitchFamily="49" charset="0"/>
                <a:cs typeface="Courier New" pitchFamily="49" charset="0"/>
              </a:rPr>
              <a:t>SampleApp_ProcessEvent</a:t>
            </a:r>
            <a:endParaRPr lang="en-US" altLang="zh-TW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zh-TW" altLang="en-US" dirty="0" smtClean="0"/>
              <a:t>系統事件處理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2"/>
            <a:r>
              <a:rPr lang="zh-TW" altLang="en-US" dirty="0" smtClean="0"/>
              <a:t>系統事件</a:t>
            </a:r>
            <a:endParaRPr lang="en-US" altLang="zh-TW" dirty="0" smtClean="0"/>
          </a:p>
          <a:p>
            <a:pPr lvl="2"/>
            <a:endParaRPr lang="en-US" altLang="zh-TW" dirty="0"/>
          </a:p>
          <a:p>
            <a:pPr lvl="2"/>
            <a:r>
              <a:rPr lang="zh-TW" altLang="en-US" dirty="0" smtClean="0"/>
              <a:t>使用者事件</a:t>
            </a:r>
            <a:r>
              <a:rPr lang="en-US" altLang="zh-TW" dirty="0" smtClean="0"/>
              <a:t>1</a:t>
            </a:r>
          </a:p>
          <a:p>
            <a:pPr lvl="2"/>
            <a:endParaRPr lang="en-US" altLang="zh-TW" dirty="0"/>
          </a:p>
          <a:p>
            <a:pPr lvl="2"/>
            <a:r>
              <a:rPr lang="zh-TW" altLang="en-US" dirty="0" smtClean="0"/>
              <a:t>使用者事件</a:t>
            </a:r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基礎程式範例介紹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944" y="6237312"/>
            <a:ext cx="611560" cy="616338"/>
          </a:xfrm>
          <a:prstGeom prst="rect">
            <a:avLst/>
          </a:prstGeom>
        </p:spPr>
      </p:pic>
      <p:cxnSp>
        <p:nvCxnSpPr>
          <p:cNvPr id="5" name="直線接點 4"/>
          <p:cNvCxnSpPr/>
          <p:nvPr/>
        </p:nvCxnSpPr>
        <p:spPr>
          <a:xfrm>
            <a:off x="6516216" y="6678652"/>
            <a:ext cx="1980728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" name="文字方塊 5"/>
          <p:cNvSpPr txBox="1"/>
          <p:nvPr/>
        </p:nvSpPr>
        <p:spPr>
          <a:xfrm>
            <a:off x="6516216" y="6309320"/>
            <a:ext cx="20882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 smtClean="0">
                <a:solidFill>
                  <a:prstClr val="black"/>
                </a:solidFill>
              </a:rPr>
              <a:t>High Speed </a:t>
            </a:r>
            <a:r>
              <a:rPr lang="en-US" altLang="zh-TW" sz="1100" dirty="0">
                <a:solidFill>
                  <a:prstClr val="black"/>
                </a:solidFill>
              </a:rPr>
              <a:t>Communication </a:t>
            </a:r>
            <a:r>
              <a:rPr lang="en-US" altLang="zh-TW" sz="1100" dirty="0" smtClean="0">
                <a:solidFill>
                  <a:prstClr val="black"/>
                </a:solidFill>
              </a:rPr>
              <a:t>and Computing Laboratory</a:t>
            </a:r>
            <a:endParaRPr lang="zh-TW" altLang="en-US" sz="1100" dirty="0">
              <a:solidFill>
                <a:prstClr val="black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9925" y="1916832"/>
            <a:ext cx="5934075" cy="3419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直線單箭頭接點 8"/>
          <p:cNvCxnSpPr/>
          <p:nvPr/>
        </p:nvCxnSpPr>
        <p:spPr>
          <a:xfrm>
            <a:off x="2915816" y="3626569"/>
            <a:ext cx="1008112" cy="90463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>
            <a:off x="2915816" y="4365104"/>
            <a:ext cx="1008112" cy="0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 flipV="1">
            <a:off x="2564160" y="2780928"/>
            <a:ext cx="1287760" cy="72008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3690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系統事件處理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按鍵事件</a:t>
            </a:r>
            <a:endParaRPr lang="en-US" altLang="zh-TW" dirty="0" smtClean="0"/>
          </a:p>
          <a:p>
            <a:pPr lvl="2"/>
            <a:r>
              <a:rPr lang="zh-TW" altLang="en-US" dirty="0"/>
              <a:t>由個別函數</a:t>
            </a:r>
            <a:r>
              <a:rPr lang="zh-TW" altLang="en-US" dirty="0" smtClean="0"/>
              <a:t>處理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封包取得事件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由個別函數處理</a:t>
            </a:r>
            <a:endParaRPr lang="en-US" altLang="zh-TW" dirty="0"/>
          </a:p>
          <a:p>
            <a:pPr lvl="1"/>
            <a:r>
              <a:rPr lang="zh-TW" altLang="en-US" dirty="0" smtClean="0"/>
              <a:t>裝置角色改變事件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Coordinator</a:t>
            </a:r>
          </a:p>
          <a:p>
            <a:pPr lvl="2"/>
            <a:r>
              <a:rPr lang="en-US" altLang="zh-TW" dirty="0" smtClean="0"/>
              <a:t>Router</a:t>
            </a:r>
          </a:p>
          <a:p>
            <a:pPr lvl="2"/>
            <a:r>
              <a:rPr lang="en-US" altLang="zh-TW" dirty="0" smtClean="0"/>
              <a:t>End device</a:t>
            </a:r>
          </a:p>
          <a:p>
            <a:pPr lvl="2"/>
            <a:endParaRPr lang="en-US" altLang="zh-TW" dirty="0"/>
          </a:p>
          <a:p>
            <a:pPr lvl="1"/>
            <a:r>
              <a:rPr lang="zh-TW" altLang="en-US" dirty="0" smtClean="0"/>
              <a:t>釋放</a:t>
            </a:r>
            <a:r>
              <a:rPr lang="zh-TW" altLang="en-US" dirty="0"/>
              <a:t>封包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基礎程式範例介紹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944" y="6237312"/>
            <a:ext cx="611560" cy="616338"/>
          </a:xfrm>
          <a:prstGeom prst="rect">
            <a:avLst/>
          </a:prstGeom>
        </p:spPr>
      </p:pic>
      <p:cxnSp>
        <p:nvCxnSpPr>
          <p:cNvPr id="5" name="直線接點 4"/>
          <p:cNvCxnSpPr/>
          <p:nvPr/>
        </p:nvCxnSpPr>
        <p:spPr>
          <a:xfrm>
            <a:off x="6516216" y="6678652"/>
            <a:ext cx="1980728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" name="文字方塊 5"/>
          <p:cNvSpPr txBox="1"/>
          <p:nvPr/>
        </p:nvSpPr>
        <p:spPr>
          <a:xfrm>
            <a:off x="6516216" y="6309320"/>
            <a:ext cx="20882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 smtClean="0">
                <a:solidFill>
                  <a:prstClr val="black"/>
                </a:solidFill>
              </a:rPr>
              <a:t>High Speed </a:t>
            </a:r>
            <a:r>
              <a:rPr lang="en-US" altLang="zh-TW" sz="1100" dirty="0">
                <a:solidFill>
                  <a:prstClr val="black"/>
                </a:solidFill>
              </a:rPr>
              <a:t>Communication </a:t>
            </a:r>
            <a:r>
              <a:rPr lang="en-US" altLang="zh-TW" sz="1100" dirty="0" smtClean="0">
                <a:solidFill>
                  <a:prstClr val="black"/>
                </a:solidFill>
              </a:rPr>
              <a:t>and Computing Laboratory</a:t>
            </a:r>
            <a:endParaRPr lang="zh-TW" altLang="en-US" sz="1100" dirty="0">
              <a:solidFill>
                <a:prstClr val="black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1265026"/>
            <a:ext cx="6533273" cy="50442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直線單箭頭接點 7"/>
          <p:cNvCxnSpPr/>
          <p:nvPr/>
        </p:nvCxnSpPr>
        <p:spPr>
          <a:xfrm>
            <a:off x="2483768" y="2132856"/>
            <a:ext cx="1584176" cy="216024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>
            <a:off x="2915816" y="2924944"/>
            <a:ext cx="1152128" cy="108012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>
            <a:off x="3491880" y="3679161"/>
            <a:ext cx="576064" cy="0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>
            <a:off x="3033936" y="4005064"/>
            <a:ext cx="1178024" cy="72008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 flipV="1">
            <a:off x="2366797" y="4221088"/>
            <a:ext cx="1845163" cy="216024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 flipV="1">
            <a:off x="2889920" y="4329100"/>
            <a:ext cx="1322040" cy="468052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>
            <a:off x="2366797" y="5553236"/>
            <a:ext cx="1557131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8799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IEEE 802.15.4</a:t>
            </a:r>
          </a:p>
          <a:p>
            <a:pPr lvl="1"/>
            <a:r>
              <a:rPr lang="en-US" altLang="zh-TW" dirty="0"/>
              <a:t>Wireless MAC and PHY Specification for Low-Rate Wireless Personal Area Networks (LR-WPANs)</a:t>
            </a:r>
          </a:p>
          <a:p>
            <a:endParaRPr lang="en-US" altLang="zh-TW" dirty="0" smtClean="0"/>
          </a:p>
          <a:p>
            <a:r>
              <a:rPr lang="zh-TW" altLang="en-US" dirty="0"/>
              <a:t>硬體</a:t>
            </a:r>
            <a:r>
              <a:rPr lang="zh-TW" altLang="en-US" dirty="0" smtClean="0"/>
              <a:t>架構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Full </a:t>
            </a:r>
            <a:r>
              <a:rPr lang="en-US" altLang="zh-TW" dirty="0"/>
              <a:t>Function Node (FFD)</a:t>
            </a:r>
          </a:p>
          <a:p>
            <a:pPr lvl="2"/>
            <a:r>
              <a:rPr lang="zh-TW" altLang="en-US" dirty="0"/>
              <a:t>提供完整</a:t>
            </a:r>
            <a:r>
              <a:rPr lang="en-US" altLang="zh-TW" dirty="0"/>
              <a:t>IEEE 802.15.4</a:t>
            </a:r>
            <a:r>
              <a:rPr lang="zh-TW" altLang="en-US" dirty="0"/>
              <a:t>規範的功能</a:t>
            </a:r>
          </a:p>
          <a:p>
            <a:pPr lvl="2"/>
            <a:r>
              <a:rPr lang="zh-TW" altLang="en-US" dirty="0"/>
              <a:t>需要較高的運算效能以及記憶體</a:t>
            </a:r>
          </a:p>
          <a:p>
            <a:pPr lvl="2"/>
            <a:r>
              <a:rPr lang="zh-TW" altLang="en-US" dirty="0"/>
              <a:t>通常採用固定的電源</a:t>
            </a:r>
          </a:p>
          <a:p>
            <a:pPr lvl="1"/>
            <a:r>
              <a:rPr lang="en-US" altLang="zh-TW" dirty="0"/>
              <a:t>Reduced Function Node (RFD)</a:t>
            </a:r>
          </a:p>
          <a:p>
            <a:pPr lvl="2"/>
            <a:r>
              <a:rPr lang="zh-TW" altLang="en-US" dirty="0"/>
              <a:t>提供精簡的</a:t>
            </a:r>
            <a:r>
              <a:rPr lang="en-US" altLang="zh-TW" dirty="0"/>
              <a:t>IEEE 802.15.4</a:t>
            </a:r>
            <a:r>
              <a:rPr lang="zh-TW" altLang="en-US" dirty="0"/>
              <a:t>規範的功能</a:t>
            </a:r>
          </a:p>
          <a:p>
            <a:pPr lvl="2"/>
            <a:r>
              <a:rPr lang="zh-TW" altLang="en-US" dirty="0"/>
              <a:t>使用較低的運算效能以及記憶體</a:t>
            </a:r>
          </a:p>
          <a:p>
            <a:pPr lvl="2"/>
            <a:r>
              <a:rPr lang="zh-TW" altLang="en-US" dirty="0"/>
              <a:t>通常使用電池</a:t>
            </a:r>
          </a:p>
          <a:p>
            <a:endParaRPr lang="en-US" altLang="zh-TW" dirty="0" smtClean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Zigbee </a:t>
            </a:r>
            <a:r>
              <a:rPr lang="zh-TW" altLang="en-US" dirty="0"/>
              <a:t>簡介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944" y="6237312"/>
            <a:ext cx="611560" cy="616338"/>
          </a:xfrm>
          <a:prstGeom prst="rect">
            <a:avLst/>
          </a:prstGeom>
        </p:spPr>
      </p:pic>
      <p:cxnSp>
        <p:nvCxnSpPr>
          <p:cNvPr id="5" name="直線接點 4"/>
          <p:cNvCxnSpPr/>
          <p:nvPr/>
        </p:nvCxnSpPr>
        <p:spPr>
          <a:xfrm>
            <a:off x="6516216" y="6678652"/>
            <a:ext cx="1980728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" name="文字方塊 5"/>
          <p:cNvSpPr txBox="1"/>
          <p:nvPr/>
        </p:nvSpPr>
        <p:spPr>
          <a:xfrm>
            <a:off x="6516216" y="6309320"/>
            <a:ext cx="20882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 smtClean="0">
                <a:solidFill>
                  <a:prstClr val="black"/>
                </a:solidFill>
              </a:rPr>
              <a:t>High Speed </a:t>
            </a:r>
            <a:r>
              <a:rPr lang="en-US" altLang="zh-TW" sz="1100" dirty="0">
                <a:solidFill>
                  <a:prstClr val="black"/>
                </a:solidFill>
              </a:rPr>
              <a:t>Communication </a:t>
            </a:r>
            <a:r>
              <a:rPr lang="en-US" altLang="zh-TW" sz="1100" dirty="0" smtClean="0">
                <a:solidFill>
                  <a:prstClr val="black"/>
                </a:solidFill>
              </a:rPr>
              <a:t>and Computing Laboratory</a:t>
            </a:r>
            <a:endParaRPr lang="zh-TW" altLang="en-US" sz="1100" dirty="0">
              <a:solidFill>
                <a:prstClr val="black"/>
              </a:solidFill>
            </a:endParaRPr>
          </a:p>
        </p:txBody>
      </p:sp>
      <p:pic>
        <p:nvPicPr>
          <p:cNvPr id="7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5340" y="3166553"/>
            <a:ext cx="2631604" cy="1141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圖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1394" y="4653136"/>
            <a:ext cx="12255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7703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系統事件處理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裝置</a:t>
            </a:r>
            <a:r>
              <a:rPr lang="zh-TW" altLang="en-US" dirty="0" smtClean="0"/>
              <a:t>角色改變</a:t>
            </a:r>
            <a:r>
              <a:rPr lang="zh-TW" altLang="en-US" dirty="0" smtClean="0"/>
              <a:t>事件通常是區別每個角色所執行的任務的起始點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Coordinator</a:t>
            </a:r>
          </a:p>
          <a:p>
            <a:pPr lvl="2"/>
            <a:r>
              <a:rPr lang="en-US" altLang="zh-TW" dirty="0" smtClean="0"/>
              <a:t>Router</a:t>
            </a:r>
          </a:p>
          <a:p>
            <a:pPr lvl="2"/>
            <a:r>
              <a:rPr lang="en-US" altLang="zh-TW" dirty="0" smtClean="0"/>
              <a:t>End device</a:t>
            </a:r>
          </a:p>
          <a:p>
            <a:pPr lvl="2"/>
            <a:endParaRPr lang="en-US" altLang="zh-TW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基礎程式範例介紹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944" y="6237312"/>
            <a:ext cx="611560" cy="616338"/>
          </a:xfrm>
          <a:prstGeom prst="rect">
            <a:avLst/>
          </a:prstGeom>
        </p:spPr>
      </p:pic>
      <p:cxnSp>
        <p:nvCxnSpPr>
          <p:cNvPr id="5" name="直線接點 4"/>
          <p:cNvCxnSpPr/>
          <p:nvPr/>
        </p:nvCxnSpPr>
        <p:spPr>
          <a:xfrm>
            <a:off x="6516216" y="6678652"/>
            <a:ext cx="1980728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" name="文字方塊 5"/>
          <p:cNvSpPr txBox="1"/>
          <p:nvPr/>
        </p:nvSpPr>
        <p:spPr>
          <a:xfrm>
            <a:off x="6516216" y="6309320"/>
            <a:ext cx="20882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 smtClean="0">
                <a:solidFill>
                  <a:prstClr val="black"/>
                </a:solidFill>
              </a:rPr>
              <a:t>High Speed </a:t>
            </a:r>
            <a:r>
              <a:rPr lang="en-US" altLang="zh-TW" sz="1100" dirty="0">
                <a:solidFill>
                  <a:prstClr val="black"/>
                </a:solidFill>
              </a:rPr>
              <a:t>Communication </a:t>
            </a:r>
            <a:r>
              <a:rPr lang="en-US" altLang="zh-TW" sz="1100" dirty="0" smtClean="0">
                <a:solidFill>
                  <a:prstClr val="black"/>
                </a:solidFill>
              </a:rPr>
              <a:t>and Computing Laboratory</a:t>
            </a:r>
            <a:endParaRPr lang="zh-TW" altLang="en-US" sz="1100" dirty="0">
              <a:solidFill>
                <a:prstClr val="black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0440" y="2708920"/>
            <a:ext cx="5071551" cy="280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7" name="直線單箭頭接點 16"/>
          <p:cNvCxnSpPr/>
          <p:nvPr/>
        </p:nvCxnSpPr>
        <p:spPr>
          <a:xfrm>
            <a:off x="2483768" y="3284984"/>
            <a:ext cx="1496672" cy="216024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>
            <a:off x="2843808" y="3545396"/>
            <a:ext cx="1136632" cy="315652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>
            <a:off x="2987824" y="2852936"/>
            <a:ext cx="1145016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2542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使用者事件</a:t>
            </a:r>
            <a:r>
              <a:rPr lang="en-US" altLang="zh-TW" dirty="0" smtClean="0"/>
              <a:t>1</a:t>
            </a:r>
          </a:p>
          <a:p>
            <a:pPr lvl="1"/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SAMPLEAPP_SEND_MSG_EVT</a:t>
            </a:r>
          </a:p>
          <a:p>
            <a:pPr lvl="1"/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endParaRPr lang="en-US" altLang="zh-TW" dirty="0"/>
          </a:p>
          <a:p>
            <a:pPr lvl="2"/>
            <a:r>
              <a:rPr lang="zh-TW" altLang="en-US" dirty="0" smtClean="0"/>
              <a:t>閃爍</a:t>
            </a:r>
            <a:r>
              <a:rPr lang="en-US" altLang="zh-TW" dirty="0" smtClean="0"/>
              <a:t>LED</a:t>
            </a:r>
          </a:p>
          <a:p>
            <a:pPr lvl="2"/>
            <a:r>
              <a:rPr lang="zh-TW" altLang="en-US" dirty="0" smtClean="0"/>
              <a:t>以</a:t>
            </a:r>
            <a:r>
              <a:rPr lang="en-US" altLang="zh-TW" dirty="0" smtClean="0"/>
              <a:t>Flash</a:t>
            </a:r>
            <a:r>
              <a:rPr lang="zh-TW" altLang="en-US" dirty="0" smtClean="0"/>
              <a:t> </a:t>
            </a:r>
            <a:r>
              <a:rPr lang="en-US" altLang="zh-TW" dirty="0" smtClean="0"/>
              <a:t>cluster</a:t>
            </a:r>
            <a:r>
              <a:rPr lang="zh-TW" altLang="en-US" dirty="0" smtClean="0"/>
              <a:t>發送封包，長度</a:t>
            </a:r>
            <a:r>
              <a:rPr lang="en-US" altLang="zh-TW" dirty="0" smtClean="0"/>
              <a:t>5</a:t>
            </a:r>
            <a:r>
              <a:rPr lang="zh-TW" altLang="en-US" dirty="0" smtClean="0"/>
              <a:t>，內容為 </a:t>
            </a:r>
            <a:r>
              <a:rPr lang="en-US" altLang="zh-TW" dirty="0" smtClean="0"/>
              <a:t>TEST!</a:t>
            </a:r>
            <a:r>
              <a:rPr lang="zh-TW" altLang="en-US" dirty="0" smtClean="0"/>
              <a:t> 字串</a:t>
            </a:r>
            <a:endParaRPr lang="en-US" altLang="zh-TW" dirty="0" smtClean="0"/>
          </a:p>
          <a:p>
            <a:pPr lvl="2"/>
            <a:r>
              <a:rPr lang="zh-TW" altLang="en-US" dirty="0"/>
              <a:t>重新</a:t>
            </a:r>
            <a:r>
              <a:rPr lang="zh-TW" altLang="en-US" dirty="0" smtClean="0"/>
              <a:t>執行事件</a:t>
            </a:r>
            <a:r>
              <a:rPr lang="en-US" altLang="zh-TW" dirty="0" smtClean="0"/>
              <a:t>Timer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基礎程式範例介紹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944" y="6237312"/>
            <a:ext cx="611560" cy="616338"/>
          </a:xfrm>
          <a:prstGeom prst="rect">
            <a:avLst/>
          </a:prstGeom>
        </p:spPr>
      </p:pic>
      <p:cxnSp>
        <p:nvCxnSpPr>
          <p:cNvPr id="5" name="直線接點 4"/>
          <p:cNvCxnSpPr/>
          <p:nvPr/>
        </p:nvCxnSpPr>
        <p:spPr>
          <a:xfrm>
            <a:off x="6516216" y="6678652"/>
            <a:ext cx="1980728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" name="文字方塊 5"/>
          <p:cNvSpPr txBox="1"/>
          <p:nvPr/>
        </p:nvSpPr>
        <p:spPr>
          <a:xfrm>
            <a:off x="6516216" y="6309320"/>
            <a:ext cx="20882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 smtClean="0">
                <a:solidFill>
                  <a:prstClr val="black"/>
                </a:solidFill>
              </a:rPr>
              <a:t>High Speed </a:t>
            </a:r>
            <a:r>
              <a:rPr lang="en-US" altLang="zh-TW" sz="1100" dirty="0">
                <a:solidFill>
                  <a:prstClr val="black"/>
                </a:solidFill>
              </a:rPr>
              <a:t>Communication </a:t>
            </a:r>
            <a:r>
              <a:rPr lang="en-US" altLang="zh-TW" sz="1100" dirty="0" smtClean="0">
                <a:solidFill>
                  <a:prstClr val="black"/>
                </a:solidFill>
              </a:rPr>
              <a:t>and Computing Laboratory</a:t>
            </a:r>
            <a:endParaRPr lang="zh-TW" altLang="en-US" sz="1100" dirty="0">
              <a:solidFill>
                <a:prstClr val="black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199" y="2492896"/>
            <a:ext cx="8010525" cy="1304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6869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827992"/>
          </a:xfrm>
        </p:spPr>
        <p:txBody>
          <a:bodyPr/>
          <a:lstStyle/>
          <a:p>
            <a:r>
              <a:rPr lang="zh-TW" altLang="en-US" dirty="0" smtClean="0"/>
              <a:t>使用者事件</a:t>
            </a:r>
            <a:r>
              <a:rPr lang="en-US" altLang="zh-TW" dirty="0" smtClean="0"/>
              <a:t>2</a:t>
            </a:r>
          </a:p>
          <a:p>
            <a:pPr lvl="1"/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SAMPLEAPP_SEND_UARTMSG_EVT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endParaRPr lang="en-US" altLang="zh-TW" dirty="0"/>
          </a:p>
          <a:p>
            <a:pPr lvl="2"/>
            <a:r>
              <a:rPr lang="zh-TW" altLang="en-US" dirty="0" smtClean="0"/>
              <a:t>將</a:t>
            </a:r>
            <a:r>
              <a:rPr lang="en-US" altLang="zh-TW" dirty="0" smtClean="0"/>
              <a:t>UART</a:t>
            </a:r>
            <a:r>
              <a:rPr lang="zh-TW" altLang="en-US" dirty="0"/>
              <a:t>的資料，傳送</a:t>
            </a:r>
            <a:r>
              <a:rPr lang="zh-TW" altLang="en-US" dirty="0" smtClean="0"/>
              <a:t>出去</a:t>
            </a:r>
            <a:r>
              <a:rPr lang="en-US" altLang="zh-TW" dirty="0" smtClean="0"/>
              <a:t>(</a:t>
            </a:r>
            <a:r>
              <a:rPr lang="zh-TW" altLang="en-US" dirty="0" smtClean="0"/>
              <a:t>以</a:t>
            </a:r>
            <a:r>
              <a:rPr lang="en-US" altLang="zh-TW" dirty="0" smtClean="0"/>
              <a:t>flash cluster)</a:t>
            </a:r>
          </a:p>
          <a:p>
            <a:pPr lvl="2"/>
            <a:r>
              <a:rPr lang="zh-TW" altLang="en-US" dirty="0"/>
              <a:t>將</a:t>
            </a:r>
            <a:r>
              <a:rPr lang="en-US" altLang="zh-TW" dirty="0"/>
              <a:t>UART</a:t>
            </a:r>
            <a:r>
              <a:rPr lang="zh-TW" altLang="en-US" dirty="0"/>
              <a:t>的資料，</a:t>
            </a:r>
            <a:r>
              <a:rPr lang="zh-TW" altLang="en-US" dirty="0" smtClean="0"/>
              <a:t>重新</a:t>
            </a:r>
            <a:r>
              <a:rPr lang="en-US" altLang="zh-TW" dirty="0" smtClean="0"/>
              <a:t>write</a:t>
            </a:r>
            <a:r>
              <a:rPr lang="zh-TW" altLang="en-US" dirty="0" smtClean="0"/>
              <a:t>回電腦端</a:t>
            </a:r>
            <a:endParaRPr lang="en-US" altLang="zh-TW" dirty="0" smtClean="0"/>
          </a:p>
          <a:p>
            <a:pPr lvl="2"/>
            <a:r>
              <a:rPr lang="zh-TW" altLang="en-US" dirty="0"/>
              <a:t>將</a:t>
            </a:r>
            <a:r>
              <a:rPr lang="en-US" altLang="zh-TW" dirty="0"/>
              <a:t>UART buffer</a:t>
            </a:r>
            <a:r>
              <a:rPr lang="zh-TW" altLang="en-US" dirty="0"/>
              <a:t>清空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基礎程式範例介紹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944" y="6237312"/>
            <a:ext cx="611560" cy="616338"/>
          </a:xfrm>
          <a:prstGeom prst="rect">
            <a:avLst/>
          </a:prstGeom>
        </p:spPr>
      </p:pic>
      <p:cxnSp>
        <p:nvCxnSpPr>
          <p:cNvPr id="5" name="直線接點 4"/>
          <p:cNvCxnSpPr/>
          <p:nvPr/>
        </p:nvCxnSpPr>
        <p:spPr>
          <a:xfrm>
            <a:off x="6516216" y="6678652"/>
            <a:ext cx="1980728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" name="文字方塊 5"/>
          <p:cNvSpPr txBox="1"/>
          <p:nvPr/>
        </p:nvSpPr>
        <p:spPr>
          <a:xfrm>
            <a:off x="6516216" y="6309320"/>
            <a:ext cx="20882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 smtClean="0">
                <a:solidFill>
                  <a:prstClr val="black"/>
                </a:solidFill>
              </a:rPr>
              <a:t>High Speed </a:t>
            </a:r>
            <a:r>
              <a:rPr lang="en-US" altLang="zh-TW" sz="1100" dirty="0">
                <a:solidFill>
                  <a:prstClr val="black"/>
                </a:solidFill>
              </a:rPr>
              <a:t>Communication </a:t>
            </a:r>
            <a:r>
              <a:rPr lang="en-US" altLang="zh-TW" sz="1100" dirty="0" smtClean="0">
                <a:solidFill>
                  <a:prstClr val="black"/>
                </a:solidFill>
              </a:rPr>
              <a:t>and Computing Laboratory</a:t>
            </a:r>
            <a:endParaRPr lang="zh-TW" altLang="en-US" sz="1100" dirty="0">
              <a:solidFill>
                <a:prstClr val="black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59" y="2420888"/>
            <a:ext cx="4467225" cy="173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6869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>
                <a:latin typeface="Courier New" pitchFamily="49" charset="0"/>
                <a:cs typeface="Courier New" pitchFamily="49" charset="0"/>
              </a:rPr>
              <a:t>SampleApp_MessageMSGCB</a:t>
            </a:r>
            <a:endParaRPr lang="en-US" altLang="zh-TW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zh-TW" altLang="en-US" dirty="0" smtClean="0"/>
              <a:t>封包進入時先分</a:t>
            </a:r>
            <a:endParaRPr lang="en-US" altLang="zh-TW" dirty="0" smtClean="0"/>
          </a:p>
          <a:p>
            <a:pPr marL="393192" lvl="1" indent="0">
              <a:buNone/>
            </a:pPr>
            <a:r>
              <a:rPr lang="zh-TW" altLang="en-US" dirty="0" smtClean="0"/>
              <a:t>  </a:t>
            </a:r>
            <a:r>
              <a:rPr lang="en-US" altLang="zh-TW" dirty="0" smtClean="0"/>
              <a:t>Cluster</a:t>
            </a:r>
            <a:r>
              <a:rPr lang="zh-TW" altLang="en-US" dirty="0" smtClean="0"/>
              <a:t>而不同動作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2"/>
            <a:r>
              <a:rPr lang="en-US" altLang="zh-TW" dirty="0" smtClean="0"/>
              <a:t>Period cluster</a:t>
            </a:r>
          </a:p>
          <a:p>
            <a:pPr lvl="3"/>
            <a:r>
              <a:rPr lang="zh-TW" altLang="en-US" dirty="0"/>
              <a:t>不</a:t>
            </a:r>
            <a:r>
              <a:rPr lang="zh-TW" altLang="en-US" dirty="0" smtClean="0"/>
              <a:t>做事</a:t>
            </a:r>
            <a:endParaRPr lang="en-US" altLang="zh-TW" dirty="0" smtClean="0"/>
          </a:p>
          <a:p>
            <a:pPr lvl="3"/>
            <a:endParaRPr lang="en-US" altLang="zh-TW" dirty="0" smtClean="0"/>
          </a:p>
          <a:p>
            <a:pPr lvl="2"/>
            <a:r>
              <a:rPr lang="en-US" altLang="zh-TW" dirty="0" smtClean="0"/>
              <a:t>Flash cluster</a:t>
            </a:r>
          </a:p>
          <a:p>
            <a:pPr lvl="3"/>
            <a:r>
              <a:rPr lang="zh-TW" altLang="en-US" dirty="0" smtClean="0"/>
              <a:t>下一頁說明</a:t>
            </a:r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基礎程式範例介紹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944" y="6237312"/>
            <a:ext cx="611560" cy="616338"/>
          </a:xfrm>
          <a:prstGeom prst="rect">
            <a:avLst/>
          </a:prstGeom>
        </p:spPr>
      </p:pic>
      <p:cxnSp>
        <p:nvCxnSpPr>
          <p:cNvPr id="5" name="直線接點 4"/>
          <p:cNvCxnSpPr/>
          <p:nvPr/>
        </p:nvCxnSpPr>
        <p:spPr>
          <a:xfrm>
            <a:off x="6516216" y="6678652"/>
            <a:ext cx="1980728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" name="文字方塊 5"/>
          <p:cNvSpPr txBox="1"/>
          <p:nvPr/>
        </p:nvSpPr>
        <p:spPr>
          <a:xfrm>
            <a:off x="6516216" y="6309320"/>
            <a:ext cx="20882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 smtClean="0">
                <a:solidFill>
                  <a:prstClr val="black"/>
                </a:solidFill>
              </a:rPr>
              <a:t>High Speed </a:t>
            </a:r>
            <a:r>
              <a:rPr lang="en-US" altLang="zh-TW" sz="1100" dirty="0">
                <a:solidFill>
                  <a:prstClr val="black"/>
                </a:solidFill>
              </a:rPr>
              <a:t>Communication </a:t>
            </a:r>
            <a:r>
              <a:rPr lang="en-US" altLang="zh-TW" sz="1100" dirty="0" smtClean="0">
                <a:solidFill>
                  <a:prstClr val="black"/>
                </a:solidFill>
              </a:rPr>
              <a:t>and Computing Laboratory</a:t>
            </a:r>
            <a:endParaRPr lang="zh-TW" altLang="en-US" sz="1100" dirty="0">
              <a:solidFill>
                <a:prstClr val="black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996853" y="2204864"/>
            <a:ext cx="5038725" cy="320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直線單箭頭接點 7"/>
          <p:cNvCxnSpPr/>
          <p:nvPr/>
        </p:nvCxnSpPr>
        <p:spPr>
          <a:xfrm>
            <a:off x="3203848" y="3284984"/>
            <a:ext cx="1178024" cy="288032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>
            <a:off x="3131840" y="4365104"/>
            <a:ext cx="1250032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6869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827992"/>
          </a:xfrm>
        </p:spPr>
        <p:txBody>
          <a:bodyPr/>
          <a:lstStyle/>
          <a:p>
            <a:r>
              <a:rPr lang="zh-TW" altLang="en-US" dirty="0" smtClean="0"/>
              <a:t>處理 </a:t>
            </a:r>
            <a:r>
              <a:rPr lang="en-US" altLang="zh-TW" dirty="0" smtClean="0"/>
              <a:t>flash cluster</a:t>
            </a:r>
            <a:r>
              <a:rPr lang="zh-TW" altLang="en-US" dirty="0" smtClean="0"/>
              <a:t> 訊息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pPr lvl="1"/>
            <a:r>
              <a:rPr lang="zh-TW" altLang="en-US" dirty="0" smtClean="0"/>
              <a:t>閃</a:t>
            </a:r>
            <a:r>
              <a:rPr lang="en-US" altLang="zh-TW" dirty="0" smtClean="0"/>
              <a:t>LED</a:t>
            </a:r>
            <a:r>
              <a:rPr lang="zh-TW" altLang="en-US" dirty="0" smtClean="0"/>
              <a:t>燈</a:t>
            </a:r>
            <a:endParaRPr lang="en-US" altLang="zh-TW" dirty="0" smtClean="0"/>
          </a:p>
          <a:p>
            <a:pPr lvl="1"/>
            <a:r>
              <a:rPr lang="zh-TW" altLang="en-US" dirty="0"/>
              <a:t>若有定義</a:t>
            </a:r>
            <a:r>
              <a:rPr lang="en-US" altLang="zh-TW" dirty="0"/>
              <a:t>UART</a:t>
            </a:r>
            <a:r>
              <a:rPr lang="zh-TW" altLang="en-US" dirty="0" smtClean="0"/>
              <a:t>功能，則會讀取出封包的內容，並且</a:t>
            </a:r>
            <a:r>
              <a:rPr lang="en-US" altLang="zh-TW" dirty="0" err="1" smtClean="0"/>
              <a:t>uart</a:t>
            </a:r>
            <a:r>
              <a:rPr lang="en-US" altLang="zh-TW" dirty="0" smtClean="0"/>
              <a:t> write</a:t>
            </a:r>
            <a:r>
              <a:rPr lang="zh-TW" altLang="en-US" dirty="0" smtClean="0"/>
              <a:t>出去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基礎程式範例介紹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944" y="6237312"/>
            <a:ext cx="611560" cy="616338"/>
          </a:xfrm>
          <a:prstGeom prst="rect">
            <a:avLst/>
          </a:prstGeom>
        </p:spPr>
      </p:pic>
      <p:cxnSp>
        <p:nvCxnSpPr>
          <p:cNvPr id="5" name="直線接點 4"/>
          <p:cNvCxnSpPr/>
          <p:nvPr/>
        </p:nvCxnSpPr>
        <p:spPr>
          <a:xfrm>
            <a:off x="6516216" y="6678652"/>
            <a:ext cx="1980728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" name="文字方塊 5"/>
          <p:cNvSpPr txBox="1"/>
          <p:nvPr/>
        </p:nvSpPr>
        <p:spPr>
          <a:xfrm>
            <a:off x="6516216" y="6309320"/>
            <a:ext cx="20882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 smtClean="0">
                <a:solidFill>
                  <a:prstClr val="black"/>
                </a:solidFill>
              </a:rPr>
              <a:t>High Speed </a:t>
            </a:r>
            <a:r>
              <a:rPr lang="en-US" altLang="zh-TW" sz="1100" dirty="0">
                <a:solidFill>
                  <a:prstClr val="black"/>
                </a:solidFill>
              </a:rPr>
              <a:t>Communication </a:t>
            </a:r>
            <a:r>
              <a:rPr lang="en-US" altLang="zh-TW" sz="1100" dirty="0" smtClean="0">
                <a:solidFill>
                  <a:prstClr val="black"/>
                </a:solidFill>
              </a:rPr>
              <a:t>and Computing Laboratory</a:t>
            </a:r>
            <a:endParaRPr lang="zh-TW" altLang="en-US" sz="1100" dirty="0">
              <a:solidFill>
                <a:prstClr val="black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060848"/>
            <a:ext cx="5810250" cy="206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6869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>
                <a:latin typeface="Courier New" pitchFamily="49" charset="0"/>
                <a:cs typeface="Courier New" pitchFamily="49" charset="0"/>
              </a:rPr>
              <a:t>SampleApp_SendFlashMessage</a:t>
            </a:r>
            <a:endParaRPr lang="en-US" altLang="zh-TW" dirty="0" smtClean="0">
              <a:latin typeface="Courier New" pitchFamily="49" charset="0"/>
              <a:cs typeface="Courier New" pitchFamily="49" charset="0"/>
            </a:endParaRPr>
          </a:p>
          <a:p>
            <a:endParaRPr lang="en-US" altLang="zh-TW" dirty="0">
              <a:latin typeface="Courier New" pitchFamily="49" charset="0"/>
              <a:cs typeface="Courier New" pitchFamily="49" charset="0"/>
            </a:endParaRPr>
          </a:p>
          <a:p>
            <a:endParaRPr lang="en-US" altLang="zh-TW" dirty="0" smtClean="0">
              <a:latin typeface="Courier New" pitchFamily="49" charset="0"/>
              <a:cs typeface="Courier New" pitchFamily="49" charset="0"/>
            </a:endParaRPr>
          </a:p>
          <a:p>
            <a:endParaRPr lang="en-US" altLang="zh-TW" dirty="0">
              <a:latin typeface="Courier New" pitchFamily="49" charset="0"/>
              <a:cs typeface="Courier New" pitchFamily="49" charset="0"/>
            </a:endParaRPr>
          </a:p>
          <a:p>
            <a:endParaRPr lang="en-US" altLang="zh-TW" dirty="0" smtClean="0">
              <a:latin typeface="Courier New" pitchFamily="49" charset="0"/>
              <a:cs typeface="Courier New" pitchFamily="49" charset="0"/>
            </a:endParaRPr>
          </a:p>
          <a:p>
            <a:endParaRPr lang="en-US" altLang="zh-TW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zh-TW" altLang="en-US" dirty="0" smtClean="0">
                <a:latin typeface="Courier New" pitchFamily="49" charset="0"/>
                <a:cs typeface="Courier New" pitchFamily="49" charset="0"/>
              </a:rPr>
              <a:t>調用系統函數 </a:t>
            </a:r>
            <a:r>
              <a:rPr lang="en-US" altLang="zh-TW" dirty="0" err="1" smtClean="0">
                <a:latin typeface="Courier New" pitchFamily="49" charset="0"/>
                <a:cs typeface="Courier New" pitchFamily="49" charset="0"/>
              </a:rPr>
              <a:t>AF_DataRequest</a:t>
            </a:r>
            <a:r>
              <a:rPr lang="zh-TW" altLang="en-US" dirty="0" smtClean="0">
                <a:latin typeface="Courier New" pitchFamily="49" charset="0"/>
                <a:cs typeface="Courier New" pitchFamily="49" charset="0"/>
              </a:rPr>
              <a:t> 來送資料</a:t>
            </a:r>
            <a:endParaRPr lang="zh-TW" alt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基礎程式範例介紹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944" y="6237312"/>
            <a:ext cx="611560" cy="616338"/>
          </a:xfrm>
          <a:prstGeom prst="rect">
            <a:avLst/>
          </a:prstGeom>
        </p:spPr>
      </p:pic>
      <p:cxnSp>
        <p:nvCxnSpPr>
          <p:cNvPr id="5" name="直線接點 4"/>
          <p:cNvCxnSpPr/>
          <p:nvPr/>
        </p:nvCxnSpPr>
        <p:spPr>
          <a:xfrm>
            <a:off x="6516216" y="6678652"/>
            <a:ext cx="1980728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" name="文字方塊 5"/>
          <p:cNvSpPr txBox="1"/>
          <p:nvPr/>
        </p:nvSpPr>
        <p:spPr>
          <a:xfrm>
            <a:off x="6516216" y="6309320"/>
            <a:ext cx="20882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 smtClean="0">
                <a:solidFill>
                  <a:prstClr val="black"/>
                </a:solidFill>
              </a:rPr>
              <a:t>High Speed </a:t>
            </a:r>
            <a:r>
              <a:rPr lang="en-US" altLang="zh-TW" sz="1100" dirty="0">
                <a:solidFill>
                  <a:prstClr val="black"/>
                </a:solidFill>
              </a:rPr>
              <a:t>Communication </a:t>
            </a:r>
            <a:r>
              <a:rPr lang="en-US" altLang="zh-TW" sz="1100" dirty="0" smtClean="0">
                <a:solidFill>
                  <a:prstClr val="black"/>
                </a:solidFill>
              </a:rPr>
              <a:t>and Computing Laboratory</a:t>
            </a:r>
            <a:endParaRPr lang="zh-TW" altLang="en-US" sz="1100" dirty="0">
              <a:solidFill>
                <a:prstClr val="black"/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158957"/>
            <a:ext cx="5838825" cy="2085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43118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UART</a:t>
            </a:r>
          </a:p>
          <a:p>
            <a:pPr lvl="1"/>
            <a:r>
              <a:rPr lang="en-US" altLang="zh-TW" dirty="0" err="1" smtClean="0"/>
              <a:t>bitRate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38400</a:t>
            </a:r>
            <a:endParaRPr lang="en-US" altLang="zh-TW" dirty="0"/>
          </a:p>
          <a:p>
            <a:pPr lvl="1"/>
            <a:endParaRPr lang="en-US" altLang="zh-TW" dirty="0"/>
          </a:p>
          <a:p>
            <a:pPr marL="109728" indent="0">
              <a:buNone/>
            </a:pPr>
            <a:endParaRPr lang="en-US" altLang="zh-TW" dirty="0" smtClean="0"/>
          </a:p>
          <a:p>
            <a:pPr lvl="1"/>
            <a:endParaRPr lang="en-US" altLang="zh-TW" dirty="0" smtClean="0"/>
          </a:p>
          <a:p>
            <a:pPr marL="109728" indent="0">
              <a:buNone/>
            </a:pPr>
            <a:endParaRPr lang="en-US" altLang="zh-TW" dirty="0" smtClean="0"/>
          </a:p>
          <a:p>
            <a:pPr marL="109728" indent="0">
              <a:buNone/>
            </a:pPr>
            <a:endParaRPr lang="en-US" altLang="zh-TW" sz="1600" dirty="0" smtClean="0"/>
          </a:p>
          <a:p>
            <a:pPr lvl="1"/>
            <a:r>
              <a:rPr lang="en-US" altLang="zh-TW" dirty="0" err="1" smtClean="0"/>
              <a:t>HalUARTWirte</a:t>
            </a:r>
            <a:r>
              <a:rPr lang="en-US" altLang="zh-TW" dirty="0" smtClean="0"/>
              <a:t> </a:t>
            </a:r>
            <a:r>
              <a:rPr lang="zh-TW" altLang="en-US" dirty="0" smtClean="0"/>
              <a:t>可以將數據顯示在接收區中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而在發送區內可以將資料寫給</a:t>
            </a:r>
            <a:r>
              <a:rPr lang="en-US" altLang="zh-TW" dirty="0" smtClean="0"/>
              <a:t>sensor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UART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944" y="6237312"/>
            <a:ext cx="611560" cy="616338"/>
          </a:xfrm>
          <a:prstGeom prst="rect">
            <a:avLst/>
          </a:prstGeom>
        </p:spPr>
      </p:pic>
      <p:cxnSp>
        <p:nvCxnSpPr>
          <p:cNvPr id="5" name="直線接點 4"/>
          <p:cNvCxnSpPr/>
          <p:nvPr/>
        </p:nvCxnSpPr>
        <p:spPr>
          <a:xfrm>
            <a:off x="6516216" y="6678652"/>
            <a:ext cx="1980728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" name="文字方塊 5"/>
          <p:cNvSpPr txBox="1"/>
          <p:nvPr/>
        </p:nvSpPr>
        <p:spPr>
          <a:xfrm>
            <a:off x="6516216" y="6309320"/>
            <a:ext cx="20882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 smtClean="0">
                <a:solidFill>
                  <a:prstClr val="black"/>
                </a:solidFill>
              </a:rPr>
              <a:t>High Speed </a:t>
            </a:r>
            <a:r>
              <a:rPr lang="en-US" altLang="zh-TW" sz="1100" dirty="0">
                <a:solidFill>
                  <a:prstClr val="black"/>
                </a:solidFill>
              </a:rPr>
              <a:t>Communication </a:t>
            </a:r>
            <a:r>
              <a:rPr lang="en-US" altLang="zh-TW" sz="1100" dirty="0" smtClean="0">
                <a:solidFill>
                  <a:prstClr val="black"/>
                </a:solidFill>
              </a:rPr>
              <a:t>and Computing Laboratory</a:t>
            </a:r>
            <a:endParaRPr lang="zh-TW" altLang="en-US" sz="1100" dirty="0">
              <a:solidFill>
                <a:prstClr val="black"/>
              </a:solidFill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3565" y="260648"/>
            <a:ext cx="6181725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文字方塊 6"/>
          <p:cNvSpPr txBox="1"/>
          <p:nvPr/>
        </p:nvSpPr>
        <p:spPr>
          <a:xfrm>
            <a:off x="6015975" y="1637271"/>
            <a:ext cx="877163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dirty="0" smtClean="0"/>
              <a:t>接收區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6015975" y="3651188"/>
            <a:ext cx="877163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dirty="0" smtClean="0"/>
              <a:t>發送區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43118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 &amp;</a:t>
            </a:r>
            <a:r>
              <a:rPr lang="zh-TW" altLang="en-US" dirty="0" smtClean="0"/>
              <a:t>Ａ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944" y="6237312"/>
            <a:ext cx="611560" cy="616338"/>
          </a:xfrm>
          <a:prstGeom prst="rect">
            <a:avLst/>
          </a:prstGeom>
        </p:spPr>
      </p:pic>
      <p:cxnSp>
        <p:nvCxnSpPr>
          <p:cNvPr id="5" name="直線接點 4"/>
          <p:cNvCxnSpPr/>
          <p:nvPr/>
        </p:nvCxnSpPr>
        <p:spPr>
          <a:xfrm>
            <a:off x="6516216" y="6678652"/>
            <a:ext cx="1980728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" name="文字方塊 5"/>
          <p:cNvSpPr txBox="1"/>
          <p:nvPr/>
        </p:nvSpPr>
        <p:spPr>
          <a:xfrm>
            <a:off x="6516216" y="6309320"/>
            <a:ext cx="20882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 smtClean="0">
                <a:solidFill>
                  <a:prstClr val="black"/>
                </a:solidFill>
              </a:rPr>
              <a:t>High Speed </a:t>
            </a:r>
            <a:r>
              <a:rPr lang="en-US" altLang="zh-TW" sz="1100" dirty="0">
                <a:solidFill>
                  <a:prstClr val="black"/>
                </a:solidFill>
              </a:rPr>
              <a:t>Communication </a:t>
            </a:r>
            <a:r>
              <a:rPr lang="en-US" altLang="zh-TW" sz="1100" dirty="0" smtClean="0">
                <a:solidFill>
                  <a:prstClr val="black"/>
                </a:solidFill>
              </a:rPr>
              <a:t>and Computing Laboratory</a:t>
            </a:r>
            <a:endParaRPr lang="zh-TW" altLang="en-US" sz="11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7950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網路架構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Zigbee </a:t>
            </a:r>
            <a:r>
              <a:rPr lang="zh-TW" altLang="en-US" dirty="0"/>
              <a:t>簡介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944" y="6237312"/>
            <a:ext cx="611560" cy="616338"/>
          </a:xfrm>
          <a:prstGeom prst="rect">
            <a:avLst/>
          </a:prstGeom>
        </p:spPr>
      </p:pic>
      <p:cxnSp>
        <p:nvCxnSpPr>
          <p:cNvPr id="5" name="直線接點 4"/>
          <p:cNvCxnSpPr/>
          <p:nvPr/>
        </p:nvCxnSpPr>
        <p:spPr>
          <a:xfrm>
            <a:off x="6516216" y="6678652"/>
            <a:ext cx="1980728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" name="文字方塊 5"/>
          <p:cNvSpPr txBox="1"/>
          <p:nvPr/>
        </p:nvSpPr>
        <p:spPr>
          <a:xfrm>
            <a:off x="6516216" y="6309320"/>
            <a:ext cx="20882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 smtClean="0">
                <a:solidFill>
                  <a:prstClr val="black"/>
                </a:solidFill>
              </a:rPr>
              <a:t>High Speed </a:t>
            </a:r>
            <a:r>
              <a:rPr lang="en-US" altLang="zh-TW" sz="1100" dirty="0">
                <a:solidFill>
                  <a:prstClr val="black"/>
                </a:solidFill>
              </a:rPr>
              <a:t>Communication </a:t>
            </a:r>
            <a:r>
              <a:rPr lang="en-US" altLang="zh-TW" sz="1100" dirty="0" smtClean="0">
                <a:solidFill>
                  <a:prstClr val="black"/>
                </a:solidFill>
              </a:rPr>
              <a:t>and Computing Laboratory</a:t>
            </a:r>
            <a:endParaRPr lang="zh-TW" altLang="en-US" sz="1100" dirty="0">
              <a:solidFill>
                <a:prstClr val="black"/>
              </a:solidFill>
            </a:endParaRPr>
          </a:p>
        </p:txBody>
      </p:sp>
      <p:pic>
        <p:nvPicPr>
          <p:cNvPr id="7" name="圖片 3" descr="8.bmp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794"/>
          <a:stretch/>
        </p:blipFill>
        <p:spPr bwMode="auto">
          <a:xfrm>
            <a:off x="4313" y="2093936"/>
            <a:ext cx="4865142" cy="414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文字方塊 7"/>
          <p:cNvSpPr txBox="1"/>
          <p:nvPr/>
        </p:nvSpPr>
        <p:spPr>
          <a:xfrm>
            <a:off x="4979738" y="2351167"/>
            <a:ext cx="36247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PAN Coordinator (FFD)</a:t>
            </a:r>
          </a:p>
          <a:p>
            <a:r>
              <a:rPr lang="zh-TW" altLang="en-US" dirty="0"/>
              <a:t>管理整個 </a:t>
            </a:r>
            <a:r>
              <a:rPr lang="en-US" altLang="zh-TW" dirty="0"/>
              <a:t>Zigbee </a:t>
            </a:r>
            <a:r>
              <a:rPr lang="zh-TW" altLang="en-US" dirty="0"/>
              <a:t>網路的控制</a:t>
            </a:r>
            <a:r>
              <a:rPr lang="zh-TW" altLang="en-US" dirty="0" smtClean="0"/>
              <a:t>中心</a:t>
            </a:r>
            <a:endParaRPr lang="en-US" altLang="zh-TW" dirty="0" smtClean="0"/>
          </a:p>
          <a:p>
            <a:r>
              <a:rPr lang="en-US" altLang="zh-TW" dirty="0" smtClean="0"/>
              <a:t>PAN ID, Security, Channel …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4979738" y="3587584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Network Router (FFD)</a:t>
            </a:r>
          </a:p>
          <a:p>
            <a:r>
              <a:rPr lang="zh-TW" altLang="en-US" dirty="0" smtClean="0"/>
              <a:t>負責延展整個網路的路由器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4979737" y="4812984"/>
            <a:ext cx="38779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End Device (</a:t>
            </a:r>
            <a:r>
              <a:rPr lang="en-US" altLang="zh-TW" dirty="0"/>
              <a:t>R</a:t>
            </a:r>
            <a:r>
              <a:rPr lang="en-US" altLang="zh-TW" dirty="0" smtClean="0"/>
              <a:t>FD)</a:t>
            </a:r>
          </a:p>
          <a:p>
            <a:r>
              <a:rPr lang="zh-TW" altLang="en-US" dirty="0" smtClean="0"/>
              <a:t>網路末端裝置，通常是負責感測資料</a:t>
            </a:r>
            <a:endParaRPr lang="en-US" altLang="zh-TW" dirty="0" smtClean="0"/>
          </a:p>
          <a:p>
            <a:r>
              <a:rPr lang="zh-TW" altLang="en-US" dirty="0"/>
              <a:t>的節點</a:t>
            </a:r>
          </a:p>
        </p:txBody>
      </p:sp>
    </p:spTree>
    <p:extLst>
      <p:ext uri="{BB962C8B-B14F-4D97-AF65-F5344CB8AC3E}">
        <p14:creationId xmlns:p14="http://schemas.microsoft.com/office/powerpoint/2010/main" val="4157703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網路</a:t>
            </a:r>
            <a:r>
              <a:rPr lang="zh-TW" altLang="en-US" dirty="0" smtClean="0"/>
              <a:t>拓樸 </a:t>
            </a:r>
            <a:r>
              <a:rPr lang="en-US" altLang="zh-TW" dirty="0" smtClean="0"/>
              <a:t>Topology</a:t>
            </a:r>
          </a:p>
          <a:p>
            <a:pPr lvl="1"/>
            <a:r>
              <a:rPr lang="zh-TW" altLang="en-US" dirty="0" smtClean="0"/>
              <a:t>由 </a:t>
            </a:r>
            <a:r>
              <a:rPr lang="en-US" altLang="zh-TW" dirty="0" smtClean="0"/>
              <a:t>PHY </a:t>
            </a:r>
            <a:r>
              <a:rPr lang="zh-TW" altLang="en-US" dirty="0" smtClean="0"/>
              <a:t>及 </a:t>
            </a:r>
            <a:r>
              <a:rPr lang="en-US" altLang="zh-TW" dirty="0" smtClean="0"/>
              <a:t>MAC</a:t>
            </a:r>
            <a:r>
              <a:rPr lang="zh-TW" altLang="en-US" dirty="0" smtClean="0"/>
              <a:t> 可以形成兩種拓樸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Zigbee </a:t>
            </a:r>
            <a:r>
              <a:rPr lang="zh-TW" altLang="en-US" dirty="0"/>
              <a:t>簡介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944" y="6237312"/>
            <a:ext cx="611560" cy="616338"/>
          </a:xfrm>
          <a:prstGeom prst="rect">
            <a:avLst/>
          </a:prstGeom>
        </p:spPr>
      </p:pic>
      <p:cxnSp>
        <p:nvCxnSpPr>
          <p:cNvPr id="5" name="直線接點 4"/>
          <p:cNvCxnSpPr/>
          <p:nvPr/>
        </p:nvCxnSpPr>
        <p:spPr>
          <a:xfrm>
            <a:off x="6516216" y="6678652"/>
            <a:ext cx="1980728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" name="文字方塊 5"/>
          <p:cNvSpPr txBox="1"/>
          <p:nvPr/>
        </p:nvSpPr>
        <p:spPr>
          <a:xfrm>
            <a:off x="6516216" y="6309320"/>
            <a:ext cx="20882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 smtClean="0">
                <a:solidFill>
                  <a:prstClr val="black"/>
                </a:solidFill>
              </a:rPr>
              <a:t>High Speed </a:t>
            </a:r>
            <a:r>
              <a:rPr lang="en-US" altLang="zh-TW" sz="1100" dirty="0">
                <a:solidFill>
                  <a:prstClr val="black"/>
                </a:solidFill>
              </a:rPr>
              <a:t>Communication </a:t>
            </a:r>
            <a:r>
              <a:rPr lang="en-US" altLang="zh-TW" sz="1100" dirty="0" smtClean="0">
                <a:solidFill>
                  <a:prstClr val="black"/>
                </a:solidFill>
              </a:rPr>
              <a:t>and Computing Laboratory</a:t>
            </a:r>
            <a:endParaRPr lang="zh-TW" altLang="en-US" sz="1100" dirty="0">
              <a:solidFill>
                <a:prstClr val="black"/>
              </a:solidFill>
            </a:endParaRP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852936"/>
            <a:ext cx="4570265" cy="2655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/>
        </p:nvSpPr>
        <p:spPr>
          <a:xfrm>
            <a:off x="2118948" y="2564904"/>
            <a:ext cx="2071688" cy="785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chemeClr val="tx1"/>
                </a:solidFill>
              </a:rPr>
              <a:t>Star Topology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786555" y="2624808"/>
            <a:ext cx="1928812" cy="7858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chemeClr val="tx1"/>
                </a:solidFill>
              </a:rPr>
              <a:t>Mesh Topology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51520" y="3212976"/>
            <a:ext cx="2071688" cy="785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 smtClean="0">
                <a:solidFill>
                  <a:schemeClr val="tx1"/>
                </a:solidFill>
              </a:rPr>
              <a:t>PAN</a:t>
            </a:r>
          </a:p>
          <a:p>
            <a:pPr algn="ctr">
              <a:defRPr/>
            </a:pPr>
            <a:r>
              <a:rPr lang="en-US" altLang="zh-TW" dirty="0" smtClean="0">
                <a:solidFill>
                  <a:schemeClr val="tx1"/>
                </a:solidFill>
              </a:rPr>
              <a:t> Coordinator</a:t>
            </a:r>
            <a:endParaRPr lang="zh-TW" altLang="en-US" dirty="0">
              <a:solidFill>
                <a:schemeClr val="tx1"/>
              </a:solidFill>
            </a:endParaRPr>
          </a:p>
        </p:txBody>
      </p:sp>
      <p:pic>
        <p:nvPicPr>
          <p:cNvPr id="12" name="Picture 7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24"/>
          <a:stretch>
            <a:fillRect/>
          </a:stretch>
        </p:blipFill>
        <p:spPr bwMode="auto">
          <a:xfrm>
            <a:off x="2015715" y="5536315"/>
            <a:ext cx="4786289" cy="804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7703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Zigbee </a:t>
            </a:r>
            <a:r>
              <a:rPr lang="zh-TW" altLang="en-US" dirty="0" smtClean="0"/>
              <a:t>架構</a:t>
            </a:r>
            <a:endParaRPr lang="en-US" altLang="zh-TW" dirty="0" smtClean="0"/>
          </a:p>
          <a:p>
            <a:pPr lvl="1"/>
            <a:r>
              <a:rPr lang="zh-TW" altLang="en-US" dirty="0"/>
              <a:t>以</a:t>
            </a:r>
            <a:r>
              <a:rPr lang="en-US" altLang="zh-TW" dirty="0"/>
              <a:t>802.15.4</a:t>
            </a:r>
            <a:r>
              <a:rPr lang="zh-TW" altLang="en-US" dirty="0"/>
              <a:t>為基點，訂定了</a:t>
            </a:r>
            <a:r>
              <a:rPr lang="en-US" altLang="zh-TW" dirty="0"/>
              <a:t>NWK</a:t>
            </a:r>
            <a:r>
              <a:rPr lang="zh-TW" altLang="en-US" dirty="0"/>
              <a:t>層以及</a:t>
            </a:r>
            <a:r>
              <a:rPr lang="en-US" altLang="zh-TW" dirty="0"/>
              <a:t>APL</a:t>
            </a:r>
            <a:r>
              <a:rPr lang="zh-TW" altLang="en-US" dirty="0"/>
              <a:t>層</a:t>
            </a:r>
          </a:p>
          <a:p>
            <a:pPr lvl="1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Zigbee </a:t>
            </a:r>
            <a:r>
              <a:rPr lang="zh-TW" altLang="en-US" dirty="0"/>
              <a:t>簡介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944" y="6237312"/>
            <a:ext cx="611560" cy="616338"/>
          </a:xfrm>
          <a:prstGeom prst="rect">
            <a:avLst/>
          </a:prstGeom>
        </p:spPr>
      </p:pic>
      <p:cxnSp>
        <p:nvCxnSpPr>
          <p:cNvPr id="5" name="直線接點 4"/>
          <p:cNvCxnSpPr/>
          <p:nvPr/>
        </p:nvCxnSpPr>
        <p:spPr>
          <a:xfrm>
            <a:off x="6516216" y="6678652"/>
            <a:ext cx="1980728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" name="文字方塊 5"/>
          <p:cNvSpPr txBox="1"/>
          <p:nvPr/>
        </p:nvSpPr>
        <p:spPr>
          <a:xfrm>
            <a:off x="6516216" y="6309320"/>
            <a:ext cx="20882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 smtClean="0">
                <a:solidFill>
                  <a:prstClr val="black"/>
                </a:solidFill>
              </a:rPr>
              <a:t>High Speed </a:t>
            </a:r>
            <a:r>
              <a:rPr lang="en-US" altLang="zh-TW" sz="1100" dirty="0">
                <a:solidFill>
                  <a:prstClr val="black"/>
                </a:solidFill>
              </a:rPr>
              <a:t>Communication </a:t>
            </a:r>
            <a:r>
              <a:rPr lang="en-US" altLang="zh-TW" sz="1100" dirty="0" smtClean="0">
                <a:solidFill>
                  <a:prstClr val="black"/>
                </a:solidFill>
              </a:rPr>
              <a:t>and Computing Laboratory</a:t>
            </a:r>
            <a:endParaRPr lang="zh-TW" altLang="en-US" sz="1100" dirty="0">
              <a:solidFill>
                <a:prstClr val="black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337" y="2374726"/>
            <a:ext cx="6115050" cy="443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7703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Octopus N / X </a:t>
            </a:r>
            <a:r>
              <a:rPr lang="zh-TW" altLang="en-US" dirty="0" smtClean="0"/>
              <a:t>比較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Zigbee </a:t>
            </a:r>
            <a:r>
              <a:rPr lang="zh-TW" altLang="en-US" dirty="0"/>
              <a:t>簡介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944" y="6237312"/>
            <a:ext cx="611560" cy="616338"/>
          </a:xfrm>
          <a:prstGeom prst="rect">
            <a:avLst/>
          </a:prstGeom>
        </p:spPr>
      </p:pic>
      <p:cxnSp>
        <p:nvCxnSpPr>
          <p:cNvPr id="5" name="直線接點 4"/>
          <p:cNvCxnSpPr/>
          <p:nvPr/>
        </p:nvCxnSpPr>
        <p:spPr>
          <a:xfrm>
            <a:off x="6516216" y="6678652"/>
            <a:ext cx="1980728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" name="文字方塊 5"/>
          <p:cNvSpPr txBox="1"/>
          <p:nvPr/>
        </p:nvSpPr>
        <p:spPr>
          <a:xfrm>
            <a:off x="6516216" y="6309320"/>
            <a:ext cx="20882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 smtClean="0">
                <a:solidFill>
                  <a:prstClr val="black"/>
                </a:solidFill>
              </a:rPr>
              <a:t>High Speed </a:t>
            </a:r>
            <a:r>
              <a:rPr lang="en-US" altLang="zh-TW" sz="1100" dirty="0">
                <a:solidFill>
                  <a:prstClr val="black"/>
                </a:solidFill>
              </a:rPr>
              <a:t>Communication </a:t>
            </a:r>
            <a:r>
              <a:rPr lang="en-US" altLang="zh-TW" sz="1100" dirty="0" smtClean="0">
                <a:solidFill>
                  <a:prstClr val="black"/>
                </a:solidFill>
              </a:rPr>
              <a:t>and Computing Laboratory</a:t>
            </a:r>
            <a:endParaRPr lang="zh-TW" altLang="en-US" sz="1100" dirty="0">
              <a:solidFill>
                <a:prstClr val="black"/>
              </a:solidFill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1499635"/>
              </p:ext>
            </p:extLst>
          </p:nvPr>
        </p:nvGraphicFramePr>
        <p:xfrm>
          <a:off x="971600" y="2058830"/>
          <a:ext cx="7344816" cy="4404516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2448272"/>
                <a:gridCol w="2448272"/>
                <a:gridCol w="2448272"/>
              </a:tblGrid>
              <a:tr h="414046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 smtClean="0"/>
                        <a:t>項目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/>
                        <a:t>Octopus X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/>
                        <a:t>Octopus N</a:t>
                      </a:r>
                      <a:endParaRPr lang="zh-TW" altLang="en-US" b="0" dirty="0"/>
                    </a:p>
                  </a:txBody>
                  <a:tcPr/>
                </a:tc>
              </a:tr>
              <a:tr h="41404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CPU(MCU)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CC2430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CC2530</a:t>
                      </a:r>
                      <a:endParaRPr lang="zh-TW" altLang="en-US" dirty="0"/>
                    </a:p>
                  </a:txBody>
                  <a:tcPr/>
                </a:tc>
              </a:tr>
              <a:tr h="414046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天線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PCB only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PCB / SMA</a:t>
                      </a:r>
                      <a:endParaRPr lang="zh-TW" altLang="en-US" dirty="0"/>
                    </a:p>
                  </a:txBody>
                  <a:tcPr/>
                </a:tc>
              </a:tr>
              <a:tr h="414046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儲存裝置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8KB RAM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128KB</a:t>
                      </a:r>
                      <a:r>
                        <a:rPr lang="zh-TW" altLang="en-US" dirty="0" smtClean="0"/>
                        <a:t> 裝載</a:t>
                      </a:r>
                      <a:r>
                        <a:rPr lang="en-US" altLang="zh-TW" dirty="0" smtClean="0"/>
                        <a:t>Flash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8KB RAM</a:t>
                      </a:r>
                    </a:p>
                    <a:p>
                      <a:pPr algn="ctr"/>
                      <a:r>
                        <a:rPr lang="en-US" altLang="zh-TW" dirty="0" smtClean="0"/>
                        <a:t>256KB</a:t>
                      </a:r>
                      <a:r>
                        <a:rPr lang="zh-TW" altLang="en-US" dirty="0" smtClean="0"/>
                        <a:t> 裝載</a:t>
                      </a:r>
                      <a:r>
                        <a:rPr lang="en-US" altLang="zh-TW" dirty="0" smtClean="0"/>
                        <a:t>Flash</a:t>
                      </a:r>
                      <a:endParaRPr lang="zh-TW" altLang="en-US" dirty="0"/>
                    </a:p>
                  </a:txBody>
                  <a:tcPr/>
                </a:tc>
              </a:tr>
              <a:tr h="414046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型號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A,C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A,B,D</a:t>
                      </a:r>
                      <a:endParaRPr lang="zh-TW" altLang="en-US" dirty="0"/>
                    </a:p>
                  </a:txBody>
                  <a:tcPr/>
                </a:tc>
              </a:tr>
              <a:tr h="414046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電源供應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水銀電池</a:t>
                      </a:r>
                      <a:r>
                        <a:rPr lang="en-US" altLang="zh-TW" dirty="0" smtClean="0"/>
                        <a:t>(A)</a:t>
                      </a:r>
                    </a:p>
                    <a:p>
                      <a:pPr algn="ctr"/>
                      <a:r>
                        <a:rPr lang="en-US" altLang="zh-TW" dirty="0" smtClean="0"/>
                        <a:t>3</a:t>
                      </a:r>
                      <a:r>
                        <a:rPr lang="zh-TW" altLang="en-US" dirty="0" smtClean="0"/>
                        <a:t>號電池</a:t>
                      </a:r>
                      <a:r>
                        <a:rPr lang="en-US" altLang="zh-TW" dirty="0" smtClean="0"/>
                        <a:t>(C)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r>
                        <a:rPr lang="zh-TW" altLang="en-US" dirty="0" smtClean="0"/>
                        <a:t>號電池</a:t>
                      </a:r>
                      <a:r>
                        <a:rPr lang="en-US" altLang="zh-TW" dirty="0" smtClean="0"/>
                        <a:t>(</a:t>
                      </a:r>
                      <a:r>
                        <a:rPr lang="zh-TW" altLang="en-US" dirty="0" smtClean="0"/>
                        <a:t>全</a:t>
                      </a:r>
                      <a:r>
                        <a:rPr lang="en-US" altLang="zh-TW" dirty="0" smtClean="0"/>
                        <a:t>)</a:t>
                      </a:r>
                      <a:endParaRPr lang="zh-TW" altLang="en-US" dirty="0"/>
                    </a:p>
                  </a:txBody>
                  <a:tcPr/>
                </a:tc>
              </a:tr>
              <a:tr h="414046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獨有配備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User</a:t>
                      </a:r>
                      <a:r>
                        <a:rPr lang="zh-TW" altLang="en-US" dirty="0" smtClean="0"/>
                        <a:t>按鍵、外部</a:t>
                      </a:r>
                      <a:r>
                        <a:rPr lang="en-US" altLang="zh-TW" dirty="0" smtClean="0"/>
                        <a:t>Flash</a:t>
                      </a:r>
                      <a:r>
                        <a:rPr lang="zh-TW" altLang="en-US" dirty="0" smtClean="0"/>
                        <a:t>、</a:t>
                      </a:r>
                      <a:r>
                        <a:rPr lang="en-US" altLang="zh-TW" dirty="0" err="1" smtClean="0"/>
                        <a:t>MicroSD</a:t>
                      </a:r>
                      <a:r>
                        <a:rPr lang="zh-TW" altLang="en-US" dirty="0" smtClean="0"/>
                        <a:t>儲存設備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SMA</a:t>
                      </a:r>
                      <a:r>
                        <a:rPr lang="zh-TW" altLang="en-US" dirty="0" smtClean="0"/>
                        <a:t>增益天線</a:t>
                      </a:r>
                      <a:endParaRPr lang="en-US" altLang="zh-TW" dirty="0" smtClean="0"/>
                    </a:p>
                    <a:p>
                      <a:pPr algn="ctr"/>
                      <a:r>
                        <a:rPr lang="en-US" altLang="zh-TW" dirty="0" smtClean="0"/>
                        <a:t>CC2591</a:t>
                      </a:r>
                      <a:r>
                        <a:rPr lang="zh-TW" altLang="en-US" dirty="0" smtClean="0"/>
                        <a:t>增益晶片</a:t>
                      </a:r>
                      <a:r>
                        <a:rPr lang="en-US" altLang="zh-TW" dirty="0" smtClean="0"/>
                        <a:t>(D)</a:t>
                      </a:r>
                      <a:endParaRPr lang="zh-TW" altLang="en-US" dirty="0"/>
                    </a:p>
                  </a:txBody>
                  <a:tcPr/>
                </a:tc>
              </a:tr>
              <a:tr h="414046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通有配備</a:t>
                      </a:r>
                      <a:endParaRPr lang="zh-TW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USART(</a:t>
                      </a:r>
                      <a:r>
                        <a:rPr lang="zh-TW" altLang="en-US" dirty="0" smtClean="0"/>
                        <a:t>*</a:t>
                      </a:r>
                      <a:r>
                        <a:rPr lang="en-US" altLang="zh-TW" dirty="0" smtClean="0"/>
                        <a:t>2)</a:t>
                      </a:r>
                      <a:r>
                        <a:rPr lang="zh-TW" altLang="en-US" dirty="0" smtClean="0"/>
                        <a:t>、</a:t>
                      </a:r>
                      <a:r>
                        <a:rPr lang="en-US" altLang="zh-TW" dirty="0" smtClean="0"/>
                        <a:t>ADC</a:t>
                      </a:r>
                      <a:r>
                        <a:rPr lang="zh-TW" altLang="en-US" baseline="0" dirty="0" smtClean="0"/>
                        <a:t>、</a:t>
                      </a:r>
                      <a:r>
                        <a:rPr lang="en-US" altLang="zh-TW" baseline="0" dirty="0" smtClean="0"/>
                        <a:t>21</a:t>
                      </a:r>
                      <a:r>
                        <a:rPr lang="zh-TW" altLang="en-US" baseline="0" dirty="0" smtClean="0"/>
                        <a:t> </a:t>
                      </a:r>
                      <a:r>
                        <a:rPr lang="en-US" altLang="zh-TW" baseline="0" dirty="0" smtClean="0"/>
                        <a:t>general I/O pins</a:t>
                      </a:r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</a:tr>
              <a:tr h="414046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支援感測器</a:t>
                      </a:r>
                      <a:endParaRPr lang="zh-TW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溫濕度、光度、</a:t>
                      </a:r>
                      <a:r>
                        <a:rPr lang="en-US" altLang="zh-TW" dirty="0" smtClean="0"/>
                        <a:t>GPS</a:t>
                      </a:r>
                      <a:r>
                        <a:rPr lang="zh-TW" altLang="en-US" dirty="0" smtClean="0"/>
                        <a:t>、三軸、電力計、</a:t>
                      </a:r>
                      <a:r>
                        <a:rPr lang="en-US" altLang="zh-TW" dirty="0" smtClean="0"/>
                        <a:t>CO</a:t>
                      </a:r>
                      <a:r>
                        <a:rPr lang="en-US" altLang="zh-TW" sz="1100" dirty="0" smtClean="0"/>
                        <a:t>2 </a:t>
                      </a:r>
                      <a:r>
                        <a:rPr lang="en-US" altLang="zh-TW" dirty="0" smtClean="0"/>
                        <a:t>..</a:t>
                      </a:r>
                      <a:r>
                        <a:rPr lang="zh-TW" altLang="en-US" dirty="0" smtClean="0"/>
                        <a:t>等</a:t>
                      </a:r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7703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匯合">
  <a:themeElements>
    <a:clrScheme name="匯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匯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匯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1352</TotalTime>
  <Words>2247</Words>
  <Application>Microsoft Office PowerPoint</Application>
  <PresentationFormat>如螢幕大小 (4:3)</PresentationFormat>
  <Paragraphs>519</Paragraphs>
  <Slides>57</Slides>
  <Notes>9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57</vt:i4>
      </vt:variant>
    </vt:vector>
  </HeadingPairs>
  <TitlesOfParts>
    <vt:vector size="58" baseType="lpstr">
      <vt:lpstr>匯合</vt:lpstr>
      <vt:lpstr>Octopus N 開發教學</vt:lpstr>
      <vt:lpstr>Outline</vt:lpstr>
      <vt:lpstr>Zigbee 簡介</vt:lpstr>
      <vt:lpstr>Zigbee 簡介</vt:lpstr>
      <vt:lpstr>Zigbee 簡介</vt:lpstr>
      <vt:lpstr>Zigbee 簡介</vt:lpstr>
      <vt:lpstr>Zigbee 簡介</vt:lpstr>
      <vt:lpstr>Zigbee 簡介</vt:lpstr>
      <vt:lpstr>Zigbee 簡介</vt:lpstr>
      <vt:lpstr>環境介紹及軟體安裝</vt:lpstr>
      <vt:lpstr>環境介紹及軟體安裝</vt:lpstr>
      <vt:lpstr>環境介紹及軟體安裝</vt:lpstr>
      <vt:lpstr>環境介紹及軟體安裝</vt:lpstr>
      <vt:lpstr>環境介紹及軟體安裝</vt:lpstr>
      <vt:lpstr>環境介紹及軟體安裝</vt:lpstr>
      <vt:lpstr>環境介紹及軟體安裝</vt:lpstr>
      <vt:lpstr>環境介紹及軟體安裝</vt:lpstr>
      <vt:lpstr>環境介紹及軟體安裝</vt:lpstr>
      <vt:lpstr>燒錄流程</vt:lpstr>
      <vt:lpstr>燒錄流程</vt:lpstr>
      <vt:lpstr>基本開發程式架構</vt:lpstr>
      <vt:lpstr>基本開發程式架構</vt:lpstr>
      <vt:lpstr>基本開發程式架構</vt:lpstr>
      <vt:lpstr>基本開發程式架構</vt:lpstr>
      <vt:lpstr>基本開發程式架構</vt:lpstr>
      <vt:lpstr>基本開發程式架構</vt:lpstr>
      <vt:lpstr>基本開發程式架構</vt:lpstr>
      <vt:lpstr>重要硬體函式介紹</vt:lpstr>
      <vt:lpstr>重要硬體函式介紹</vt:lpstr>
      <vt:lpstr>重要硬體函式介紹</vt:lpstr>
      <vt:lpstr>重要硬體函式介紹</vt:lpstr>
      <vt:lpstr>重要硬體函式介紹</vt:lpstr>
      <vt:lpstr>重要硬體函式介紹</vt:lpstr>
      <vt:lpstr>重要硬體函式介紹</vt:lpstr>
      <vt:lpstr>基礎程式範例介紹</vt:lpstr>
      <vt:lpstr>基礎程式範例介紹</vt:lpstr>
      <vt:lpstr>基礎程式範例介紹</vt:lpstr>
      <vt:lpstr>基礎程式範例介紹</vt:lpstr>
      <vt:lpstr>基礎程式範例介紹</vt:lpstr>
      <vt:lpstr>基礎程式範例介紹</vt:lpstr>
      <vt:lpstr>基礎程式範例介紹</vt:lpstr>
      <vt:lpstr>基礎程式範例介紹</vt:lpstr>
      <vt:lpstr>基礎程式範例介紹</vt:lpstr>
      <vt:lpstr>基礎程式範例介紹</vt:lpstr>
      <vt:lpstr>基礎程式範例介紹</vt:lpstr>
      <vt:lpstr>基礎程式範例介紹</vt:lpstr>
      <vt:lpstr>基礎程式範例介紹</vt:lpstr>
      <vt:lpstr>基礎程式範例介紹</vt:lpstr>
      <vt:lpstr>基礎程式範例介紹</vt:lpstr>
      <vt:lpstr>基礎程式範例介紹</vt:lpstr>
      <vt:lpstr>基礎程式範例介紹</vt:lpstr>
      <vt:lpstr>基礎程式範例介紹</vt:lpstr>
      <vt:lpstr>基礎程式範例介紹</vt:lpstr>
      <vt:lpstr>基礎程式範例介紹</vt:lpstr>
      <vt:lpstr>基礎程式範例介紹</vt:lpstr>
      <vt:lpstr>UART</vt:lpstr>
      <vt:lpstr>Q &amp;Ａ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Octopus N 開發講義</dc:title>
  <dc:creator>Josh</dc:creator>
  <cp:lastModifiedBy>Josh</cp:lastModifiedBy>
  <cp:revision>63</cp:revision>
  <dcterms:created xsi:type="dcterms:W3CDTF">2012-04-24T06:45:20Z</dcterms:created>
  <dcterms:modified xsi:type="dcterms:W3CDTF">2012-06-19T14:21:39Z</dcterms:modified>
</cp:coreProperties>
</file>