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sldIdLst>
    <p:sldId id="256" r:id="rId2"/>
    <p:sldId id="292" r:id="rId3"/>
    <p:sldId id="307" r:id="rId4"/>
    <p:sldId id="308" r:id="rId5"/>
    <p:sldId id="309" r:id="rId6"/>
    <p:sldId id="293" r:id="rId7"/>
    <p:sldId id="294" r:id="rId8"/>
    <p:sldId id="306" r:id="rId9"/>
    <p:sldId id="310" r:id="rId10"/>
    <p:sldId id="295" r:id="rId11"/>
    <p:sldId id="311" r:id="rId12"/>
    <p:sldId id="273" r:id="rId13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FFD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3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D982C2F7-144A-4E8B-AAD8-A8A969789F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7722800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804763" indent="-309524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238098" indent="-24762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733337" indent="-24762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228576" indent="-24762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fld id="{026F551F-67CF-4938-83D7-64244031CB3D}" type="slidenum">
              <a:rPr lang="en-US" altLang="zh-TW" smtClean="0">
                <a:latin typeface="Arial" charset="0"/>
              </a:rPr>
              <a:pPr eaLnBrk="1" hangingPunct="1"/>
              <a:t>1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804763" indent="-309524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238098" indent="-24762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733337" indent="-24762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228576" indent="-24762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fld id="{98FC6715-4769-4B0C-B050-5F094718DC40}" type="slidenum">
              <a:rPr lang="en-US" altLang="zh-TW" smtClean="0">
                <a:latin typeface="Arial" charset="0"/>
              </a:rPr>
              <a:pPr eaLnBrk="1" hangingPunct="1"/>
              <a:t>10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804763" indent="-309524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238098" indent="-24762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733337" indent="-24762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228576" indent="-24762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fld id="{E0C9625A-C778-4C29-95BF-104E9318A051}" type="slidenum">
              <a:rPr lang="en-US" altLang="zh-TW" smtClean="0">
                <a:latin typeface="Arial" charset="0"/>
              </a:rPr>
              <a:pPr eaLnBrk="1" hangingPunct="1"/>
              <a:t>11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804763" indent="-309524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238098" indent="-24762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733337" indent="-24762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228576" indent="-24762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fld id="{30133E9A-1F1B-4FAC-A556-778C1CFA5B78}" type="slidenum">
              <a:rPr lang="en-US" altLang="zh-TW" smtClean="0">
                <a:latin typeface="Arial" charset="0"/>
              </a:rPr>
              <a:pPr eaLnBrk="1" hangingPunct="1"/>
              <a:t>12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804763" indent="-309524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238098" indent="-24762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733337" indent="-24762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228576" indent="-24762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fld id="{BDB86EAD-CBD5-4D9D-ADEE-EDBDBF0F0054}" type="slidenum">
              <a:rPr lang="en-US" altLang="zh-TW" smtClean="0">
                <a:latin typeface="Arial" charset="0"/>
              </a:rPr>
              <a:pPr eaLnBrk="1" hangingPunct="1"/>
              <a:t>2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804763" indent="-309524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238098" indent="-24762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733337" indent="-24762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228576" indent="-24762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fld id="{842DF8AB-27A8-44E8-8543-5B80F6AB0205}" type="slidenum">
              <a:rPr lang="en-US" altLang="zh-TW" smtClean="0">
                <a:latin typeface="Arial" charset="0"/>
              </a:rPr>
              <a:pPr eaLnBrk="1" hangingPunct="1"/>
              <a:t>3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804763" indent="-309524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238098" indent="-24762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733337" indent="-24762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228576" indent="-24762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fld id="{6ECE7C9C-1A9B-4A24-AFB9-EB00EA3C5B8B}" type="slidenum">
              <a:rPr lang="en-US" altLang="zh-TW" smtClean="0">
                <a:latin typeface="Arial" charset="0"/>
              </a:rPr>
              <a:pPr eaLnBrk="1" hangingPunct="1"/>
              <a:t>4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804763" indent="-309524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238098" indent="-24762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733337" indent="-24762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228576" indent="-24762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fld id="{96428A6C-2A12-4DEA-A1C8-8DFD559B3AFB}" type="slidenum">
              <a:rPr lang="en-US" altLang="zh-TW" smtClean="0">
                <a:latin typeface="Arial" charset="0"/>
              </a:rPr>
              <a:pPr eaLnBrk="1" hangingPunct="1"/>
              <a:t>5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804763" indent="-309524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238098" indent="-24762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733337" indent="-24762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228576" indent="-24762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fld id="{4FF14359-7BF5-4257-9494-26D6A41F70A9}" type="slidenum">
              <a:rPr lang="en-US" altLang="zh-TW" smtClean="0">
                <a:latin typeface="Arial" charset="0"/>
              </a:rPr>
              <a:pPr eaLnBrk="1" hangingPunct="1"/>
              <a:t>6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804763" indent="-309524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238098" indent="-24762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733337" indent="-24762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228576" indent="-24762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fld id="{289ACA26-78F9-435A-85E2-09EEE59F8367}" type="slidenum">
              <a:rPr lang="en-US" altLang="zh-TW" smtClean="0">
                <a:latin typeface="Arial" charset="0"/>
              </a:rPr>
              <a:pPr eaLnBrk="1" hangingPunct="1"/>
              <a:t>7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804763" indent="-309524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238098" indent="-24762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733337" indent="-24762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228576" indent="-24762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fld id="{C9FC4AF0-225D-45FE-8091-D2144FEA8A02}" type="slidenum">
              <a:rPr lang="en-US" altLang="zh-TW" smtClean="0">
                <a:latin typeface="Arial" charset="0"/>
              </a:rPr>
              <a:pPr eaLnBrk="1" hangingPunct="1"/>
              <a:t>8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804763" indent="-309524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238098" indent="-24762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733337" indent="-24762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228576" indent="-24762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fld id="{90ECF551-BC89-49FE-B4DD-55A1009B76A9}" type="slidenum">
              <a:rPr lang="en-US" altLang="zh-TW" smtClean="0">
                <a:latin typeface="Arial" charset="0"/>
              </a:rPr>
              <a:pPr eaLnBrk="1" hangingPunct="1"/>
              <a:t>9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charset="-12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charset="-12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charset="-12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charset="-12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charset="-120"/>
              </a:endParaRPr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6DAEA8B-98F5-44B5-9ACF-915D4E9D4DF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85001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57F68-9B93-4135-838C-B6FA59BD09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04579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EF6DFD-19F9-45CF-8B70-9EF3254BC8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313385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8774E-1FED-4BDA-801F-13805F9FE66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41914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2ABE9-FEF7-496D-BCC4-5822D8EC62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86092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F5AB3-A42B-4A69-AEBA-C05ACB362D2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2143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52772-E3FB-415E-9731-D71BEB527E0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81423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826D6-6D47-4CA1-A445-6783A016C1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72229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27B85-E3A2-4F0A-B766-E25511C056B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61473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21256-8FC3-4E4B-B3A2-1EE92A4C7DD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01187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9D8E7-E8EE-4D6C-9E55-2F3140C3ADA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78831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25B9E-EEE5-4E25-BF19-F494D49D37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35125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ea typeface="新細明體" charset="-12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ea typeface="新細明體" charset="-12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ea typeface="新細明體" charset="-12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ea typeface="新細明體" charset="-120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ea typeface="新細明體" charset="-12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ea typeface="新細明體" charset="-120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ea typeface="新細明體" charset="-12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新細明體" charset="-120"/>
              </a:defRPr>
            </a:lvl1pPr>
          </a:lstStyle>
          <a:p>
            <a:pPr>
              <a:defRPr/>
            </a:pPr>
            <a:fld id="{F0E140E4-E026-44E9-956B-DBADBE3871F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  <p:sldLayoutId id="214748398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://www.iar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27088" y="912813"/>
            <a:ext cx="7772400" cy="2016125"/>
          </a:xfrm>
        </p:spPr>
        <p:txBody>
          <a:bodyPr/>
          <a:lstStyle/>
          <a:p>
            <a:pPr algn="ctr" eaLnBrk="1" hangingPunct="1"/>
            <a:r>
              <a:rPr lang="en-US" altLang="zh-TW" sz="4800" b="1" smtClean="0">
                <a:latin typeface="微軟正黑體" pitchFamily="34" charset="-120"/>
                <a:ea typeface="微軟正黑體" pitchFamily="34" charset="-120"/>
              </a:rPr>
              <a:t>ZigBee PRO</a:t>
            </a:r>
            <a:r>
              <a:rPr lang="zh-TW" altLang="en-US" sz="4800" b="1" smtClean="0">
                <a:latin typeface="微軟正黑體" pitchFamily="34" charset="-120"/>
                <a:ea typeface="微軟正黑體" pitchFamily="34" charset="-120"/>
              </a:rPr>
              <a:t>教學系統</a:t>
            </a:r>
            <a:r>
              <a:rPr lang="en-US" altLang="zh-TW" sz="4800" b="1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4800" b="1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4800" b="1" smtClean="0">
                <a:latin typeface="微軟正黑體" pitchFamily="34" charset="-120"/>
                <a:ea typeface="微軟正黑體" pitchFamily="34" charset="-120"/>
              </a:rPr>
              <a:t>CC2530</a:t>
            </a:r>
            <a:br>
              <a:rPr lang="en-US" altLang="zh-TW" sz="4800" b="1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4800" b="1" smtClean="0">
                <a:latin typeface="微軟正黑體" pitchFamily="34" charset="-120"/>
                <a:ea typeface="微軟正黑體" pitchFamily="34" charset="-120"/>
              </a:rPr>
              <a:t>實驗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313" y="404813"/>
            <a:ext cx="6429375" cy="839787"/>
          </a:xfrm>
        </p:spPr>
        <p:txBody>
          <a:bodyPr/>
          <a:lstStyle/>
          <a:p>
            <a:pPr eaLnBrk="1" hangingPunct="1"/>
            <a:r>
              <a:rPr lang="zh-TW" altLang="en-US" b="1" smtClean="0">
                <a:latin typeface="微軟正黑體" pitchFamily="34" charset="-120"/>
                <a:ea typeface="微軟正黑體" pitchFamily="34" charset="-120"/>
              </a:rPr>
              <a:t>建立新的範例實驗</a:t>
            </a:r>
          </a:p>
        </p:txBody>
      </p:sp>
      <p:sp>
        <p:nvSpPr>
          <p:cNvPr id="12291" name="矩形 11"/>
          <p:cNvSpPr>
            <a:spLocks noChangeArrowheads="1"/>
          </p:cNvSpPr>
          <p:nvPr/>
        </p:nvSpPr>
        <p:spPr bwMode="auto">
          <a:xfrm>
            <a:off x="1714500" y="1285875"/>
            <a:ext cx="7072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b="1">
                <a:latin typeface="微軟正黑體" pitchFamily="34" charset="-120"/>
                <a:ea typeface="微軟正黑體" pitchFamily="34" charset="-120"/>
              </a:rPr>
              <a:t>複製現有的範例、修改與除錯</a:t>
            </a:r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063" y="2143125"/>
            <a:ext cx="1743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8875" y="2214563"/>
            <a:ext cx="1619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4813" y="1857375"/>
            <a:ext cx="12573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57875" y="1857375"/>
            <a:ext cx="13811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7188" y="3071813"/>
            <a:ext cx="285750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928938"/>
            <a:ext cx="2643188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3625" y="3000375"/>
            <a:ext cx="280035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9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625" y="4714875"/>
            <a:ext cx="2571750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1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0438" y="4786313"/>
            <a:ext cx="326707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線單箭頭接點 15"/>
          <p:cNvCxnSpPr>
            <a:endCxn id="7174" idx="1"/>
          </p:cNvCxnSpPr>
          <p:nvPr/>
        </p:nvCxnSpPr>
        <p:spPr>
          <a:xfrm>
            <a:off x="1785938" y="2428875"/>
            <a:ext cx="642937" cy="19050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3714750" y="2428875"/>
            <a:ext cx="642938" cy="19050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5286375" y="2428875"/>
            <a:ext cx="642938" cy="19050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2857500" y="3857625"/>
            <a:ext cx="642938" cy="19050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5643563" y="3786188"/>
            <a:ext cx="642937" cy="19050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2928938" y="5715000"/>
            <a:ext cx="642937" cy="19050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接點 25"/>
          <p:cNvCxnSpPr/>
          <p:nvPr/>
        </p:nvCxnSpPr>
        <p:spPr>
          <a:xfrm flipH="1">
            <a:off x="428625" y="3681413"/>
            <a:ext cx="8372475" cy="2046287"/>
          </a:xfrm>
          <a:prstGeom prst="bentConnector5">
            <a:avLst>
              <a:gd name="adj1" fmla="val -2730"/>
              <a:gd name="adj2" fmla="val 53392"/>
              <a:gd name="adj3" fmla="val 102730"/>
            </a:avLst>
          </a:prstGeom>
          <a:ln w="3492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/>
          <p:cNvCxnSpPr>
            <a:stCxn id="7176" idx="3"/>
            <a:endCxn id="7177" idx="1"/>
          </p:cNvCxnSpPr>
          <p:nvPr/>
        </p:nvCxnSpPr>
        <p:spPr>
          <a:xfrm flipH="1">
            <a:off x="357188" y="2414588"/>
            <a:ext cx="6881812" cy="1352550"/>
          </a:xfrm>
          <a:prstGeom prst="bentConnector5">
            <a:avLst>
              <a:gd name="adj1" fmla="val -3322"/>
              <a:gd name="adj2" fmla="val 44894"/>
              <a:gd name="adj3" fmla="val 103322"/>
            </a:avLst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/>
          <p:cNvSpPr/>
          <p:nvPr/>
        </p:nvSpPr>
        <p:spPr>
          <a:xfrm>
            <a:off x="3500438" y="4357688"/>
            <a:ext cx="1428750" cy="285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428625" y="6357938"/>
            <a:ext cx="1428750" cy="285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12311" name="Picture 1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00875" y="5643563"/>
            <a:ext cx="19716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直線單箭頭接點 34"/>
          <p:cNvCxnSpPr/>
          <p:nvPr/>
        </p:nvCxnSpPr>
        <p:spPr>
          <a:xfrm>
            <a:off x="6572250" y="6357938"/>
            <a:ext cx="642938" cy="19050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313" y="404813"/>
            <a:ext cx="6429375" cy="839787"/>
          </a:xfrm>
        </p:spPr>
        <p:txBody>
          <a:bodyPr/>
          <a:lstStyle/>
          <a:p>
            <a:pPr eaLnBrk="1" hangingPunct="1"/>
            <a:r>
              <a:rPr lang="zh-TW" altLang="en-US" b="1" smtClean="0">
                <a:latin typeface="微軟正黑體" pitchFamily="34" charset="-120"/>
                <a:ea typeface="微軟正黑體" pitchFamily="34" charset="-120"/>
              </a:rPr>
              <a:t>實例演練測試</a:t>
            </a:r>
          </a:p>
        </p:txBody>
      </p:sp>
      <p:sp>
        <p:nvSpPr>
          <p:cNvPr id="13315" name="矩形 11"/>
          <p:cNvSpPr>
            <a:spLocks noChangeArrowheads="1"/>
          </p:cNvSpPr>
          <p:nvPr/>
        </p:nvSpPr>
        <p:spPr bwMode="auto">
          <a:xfrm>
            <a:off x="1714500" y="1285875"/>
            <a:ext cx="7072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b="1">
                <a:latin typeface="微軟正黑體" pitchFamily="34" charset="-120"/>
                <a:ea typeface="微軟正黑體" pitchFamily="34" charset="-120"/>
              </a:rPr>
              <a:t>設計一範例包含種以上的感測介面裝置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28625" y="2232025"/>
            <a:ext cx="8316913" cy="426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</a:rPr>
              <a:t>M140</a:t>
            </a:r>
            <a:r>
              <a:rPr lang="zh-TW" altLang="en-US" sz="2400" b="1" kern="0" dirty="0">
                <a:latin typeface="微軟正黑體" pitchFamily="34" charset="-120"/>
                <a:ea typeface="微軟正黑體" pitchFamily="34" charset="-120"/>
              </a:rPr>
              <a:t> 溫度偵測</a:t>
            </a: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</a:rPr>
              <a:t>(SPI)+ M170</a:t>
            </a:r>
            <a:r>
              <a:rPr lang="zh-TW" altLang="en-US" sz="2400" b="1" kern="0" dirty="0">
                <a:latin typeface="微軟正黑體" pitchFamily="34" charset="-120"/>
                <a:ea typeface="微軟正黑體" pitchFamily="34" charset="-120"/>
              </a:rPr>
              <a:t> 照度亮度偵測</a:t>
            </a: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</a:rPr>
              <a:t>(A/D)</a:t>
            </a:r>
          </a:p>
          <a:p>
            <a:pPr marL="341313" indent="-341313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</a:rPr>
              <a:t>M170</a:t>
            </a:r>
            <a:r>
              <a:rPr lang="zh-TW" altLang="en-US" sz="2400" b="1" kern="0" dirty="0">
                <a:latin typeface="微軟正黑體" pitchFamily="34" charset="-120"/>
                <a:ea typeface="微軟正黑體" pitchFamily="34" charset="-120"/>
              </a:rPr>
              <a:t> 照度亮度偵測</a:t>
            </a: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</a:rPr>
              <a:t>(A/D)+M160</a:t>
            </a:r>
            <a:r>
              <a:rPr lang="zh-TW" altLang="en-US" sz="2400" b="1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</a:rPr>
              <a:t>LED</a:t>
            </a:r>
            <a:r>
              <a:rPr lang="zh-TW" altLang="en-US" sz="2400" b="1" kern="0" dirty="0">
                <a:latin typeface="微軟正黑體" pitchFamily="34" charset="-120"/>
                <a:ea typeface="微軟正黑體" pitchFamily="34" charset="-120"/>
              </a:rPr>
              <a:t>調光</a:t>
            </a: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</a:rPr>
              <a:t>(PWM)</a:t>
            </a:r>
          </a:p>
          <a:p>
            <a:pPr marL="341313" indent="-341313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</a:rPr>
              <a:t>M220</a:t>
            </a:r>
            <a:r>
              <a:rPr lang="zh-TW" altLang="en-US" sz="2400" b="1" kern="0" dirty="0">
                <a:latin typeface="微軟正黑體" pitchFamily="34" charset="-120"/>
                <a:ea typeface="微軟正黑體" pitchFamily="34" charset="-120"/>
              </a:rPr>
              <a:t> 三軸位移加速度</a:t>
            </a: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</a:rPr>
              <a:t>(SPI)+M160</a:t>
            </a:r>
            <a:r>
              <a:rPr lang="zh-TW" altLang="en-US" sz="2400" b="1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</a:rPr>
              <a:t>LED</a:t>
            </a:r>
            <a:r>
              <a:rPr lang="zh-TW" altLang="en-US" sz="2400" b="1" kern="0" dirty="0">
                <a:latin typeface="微軟正黑體" pitchFamily="34" charset="-120"/>
                <a:ea typeface="微軟正黑體" pitchFamily="34" charset="-120"/>
              </a:rPr>
              <a:t>調光</a:t>
            </a: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</a:rPr>
              <a:t>(PWM)</a:t>
            </a:r>
          </a:p>
          <a:p>
            <a:pPr marL="341313" indent="-341313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</a:rPr>
              <a:t>M140</a:t>
            </a:r>
            <a:r>
              <a:rPr lang="zh-TW" altLang="en-US" sz="2400" b="1" kern="0" dirty="0">
                <a:latin typeface="微軟正黑體" pitchFamily="34" charset="-120"/>
                <a:ea typeface="微軟正黑體" pitchFamily="34" charset="-120"/>
              </a:rPr>
              <a:t> 溫度偵測</a:t>
            </a: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</a:rPr>
              <a:t>(SPI)+M270</a:t>
            </a:r>
            <a:r>
              <a:rPr lang="zh-TW" altLang="en-US" sz="2400" b="1" kern="0" dirty="0">
                <a:latin typeface="微軟正黑體" pitchFamily="34" charset="-120"/>
                <a:ea typeface="微軟正黑體" pitchFamily="34" charset="-120"/>
              </a:rPr>
              <a:t> 繼電器</a:t>
            </a: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2400" b="1" kern="0" dirty="0">
                <a:latin typeface="微軟正黑體" pitchFamily="34" charset="-120"/>
                <a:ea typeface="微軟正黑體" pitchFamily="34" charset="-120"/>
              </a:rPr>
              <a:t>按鍵</a:t>
            </a: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</a:rPr>
              <a:t>(DI/DO)</a:t>
            </a:r>
          </a:p>
          <a:p>
            <a:pPr marL="341313" indent="-341313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</a:rPr>
              <a:t>M180</a:t>
            </a:r>
            <a:r>
              <a:rPr lang="zh-TW" altLang="en-US" sz="2400" b="1" kern="0" dirty="0">
                <a:latin typeface="微軟正黑體" pitchFamily="34" charset="-120"/>
                <a:ea typeface="微軟正黑體" pitchFamily="34" charset="-120"/>
              </a:rPr>
              <a:t> 傾斜震動偵測</a:t>
            </a: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</a:rPr>
              <a:t>(INT)+M160</a:t>
            </a:r>
            <a:r>
              <a:rPr lang="zh-TW" altLang="en-US" sz="2400" b="1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</a:rPr>
              <a:t>LED</a:t>
            </a:r>
            <a:r>
              <a:rPr lang="zh-TW" altLang="en-US" sz="2400" b="1" kern="0" dirty="0">
                <a:latin typeface="微軟正黑體" pitchFamily="34" charset="-120"/>
                <a:ea typeface="微軟正黑體" pitchFamily="34" charset="-120"/>
              </a:rPr>
              <a:t>調光</a:t>
            </a: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</a:rPr>
              <a:t>(PWM)</a:t>
            </a:r>
          </a:p>
          <a:p>
            <a:pPr marL="341313" indent="-341313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</a:rPr>
              <a:t>M220</a:t>
            </a:r>
            <a:r>
              <a:rPr lang="zh-TW" altLang="en-US" sz="2400" b="1" kern="0" dirty="0">
                <a:latin typeface="微軟正黑體" pitchFamily="34" charset="-120"/>
                <a:ea typeface="微軟正黑體" pitchFamily="34" charset="-120"/>
              </a:rPr>
              <a:t> 三軸位移加速度</a:t>
            </a: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</a:rPr>
              <a:t>(SPI)+M270</a:t>
            </a:r>
            <a:r>
              <a:rPr lang="zh-TW" altLang="en-US" sz="2400" b="1" kern="0" dirty="0">
                <a:latin typeface="微軟正黑體" pitchFamily="34" charset="-120"/>
                <a:ea typeface="微軟正黑體" pitchFamily="34" charset="-120"/>
              </a:rPr>
              <a:t> 繼電器</a:t>
            </a: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2400" b="1" kern="0" dirty="0">
                <a:latin typeface="微軟正黑體" pitchFamily="34" charset="-120"/>
                <a:ea typeface="微軟正黑體" pitchFamily="34" charset="-120"/>
              </a:rPr>
              <a:t>按鍵</a:t>
            </a: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</a:rPr>
              <a:t>(DI/DO)</a:t>
            </a:r>
          </a:p>
          <a:p>
            <a:pPr marL="341313" indent="-341313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en-US" altLang="zh-TW" sz="2400" b="1" kern="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700338" y="2349500"/>
            <a:ext cx="3095625" cy="885825"/>
          </a:xfrm>
        </p:spPr>
        <p:txBody>
          <a:bodyPr/>
          <a:lstStyle/>
          <a:p>
            <a:pPr algn="ctr" eaLnBrk="1" hangingPunct="1"/>
            <a:r>
              <a:rPr lang="zh-TW" altLang="en-US" sz="5400" b="1" smtClean="0">
                <a:latin typeface="微軟正黑體" pitchFamily="34" charset="-120"/>
                <a:ea typeface="微軟正黑體" pitchFamily="34" charset="-120"/>
              </a:rPr>
              <a:t>敬請指教</a:t>
            </a: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3492500" y="4221163"/>
            <a:ext cx="15557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TW" altLang="en-US" sz="5400" b="1">
                <a:latin typeface="微軟正黑體" pitchFamily="34" charset="-120"/>
                <a:ea typeface="微軟正黑體" pitchFamily="34" charset="-120"/>
              </a:rPr>
              <a:t>謝謝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313" y="404813"/>
            <a:ext cx="6429375" cy="839787"/>
          </a:xfrm>
        </p:spPr>
        <p:txBody>
          <a:bodyPr/>
          <a:lstStyle/>
          <a:p>
            <a:pPr eaLnBrk="1" hangingPunct="1"/>
            <a:r>
              <a:rPr lang="en-US" altLang="zh-TW" b="1" smtClean="0">
                <a:latin typeface="微軟正黑體" pitchFamily="34" charset="-120"/>
                <a:ea typeface="微軟正黑體" pitchFamily="34" charset="-120"/>
              </a:rPr>
              <a:t>ZigBee </a:t>
            </a:r>
            <a:r>
              <a:rPr lang="zh-TW" altLang="en-US" b="1" smtClean="0">
                <a:latin typeface="微軟正黑體" pitchFamily="34" charset="-120"/>
                <a:ea typeface="微軟正黑體" pitchFamily="34" charset="-120"/>
              </a:rPr>
              <a:t>實驗設備介紹</a:t>
            </a:r>
          </a:p>
        </p:txBody>
      </p:sp>
      <p:sp>
        <p:nvSpPr>
          <p:cNvPr id="4099" name="矩形 11"/>
          <p:cNvSpPr>
            <a:spLocks noChangeArrowheads="1"/>
          </p:cNvSpPr>
          <p:nvPr/>
        </p:nvSpPr>
        <p:spPr bwMode="auto">
          <a:xfrm>
            <a:off x="1714500" y="1285875"/>
            <a:ext cx="6429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 b="1">
                <a:latin typeface="微軟正黑體" pitchFamily="34" charset="-120"/>
                <a:ea typeface="微軟正黑體" pitchFamily="34" charset="-120"/>
              </a:rPr>
              <a:t>MCU</a:t>
            </a:r>
            <a:r>
              <a:rPr lang="zh-TW" altLang="en-US" b="1">
                <a:latin typeface="微軟正黑體" pitchFamily="34" charset="-120"/>
                <a:ea typeface="微軟正黑體" pitchFamily="34" charset="-120"/>
              </a:rPr>
              <a:t>板、實驗主板、模組板</a:t>
            </a:r>
          </a:p>
        </p:txBody>
      </p:sp>
      <p:pic>
        <p:nvPicPr>
          <p:cNvPr id="4100" name="Picture 6" descr="\\sy-ss\Catalog\產品圖\RFID\ZigBee(300)\Zigbee-AA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500313"/>
            <a:ext cx="2786063" cy="418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7" descr="\\sy-ss\Catalog\產品圖\RFID\ZigBee(300)\Zigbee-E-3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571500" y="2786063"/>
            <a:ext cx="1273175" cy="3471862"/>
          </a:xfrm>
          <a:noFill/>
        </p:spPr>
      </p:pic>
      <p:pic>
        <p:nvPicPr>
          <p:cNvPr id="4102" name="Picture 6" descr="\\sy-ss\Catalog\產品圖\RFID\ZigBee(300)\Zigbee-B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15063" y="3357563"/>
            <a:ext cx="2862262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矩形 11"/>
          <p:cNvSpPr>
            <a:spLocks noChangeArrowheads="1"/>
          </p:cNvSpPr>
          <p:nvPr/>
        </p:nvSpPr>
        <p:spPr bwMode="auto">
          <a:xfrm>
            <a:off x="4214813" y="2500313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b="1">
                <a:latin typeface="微軟正黑體" pitchFamily="34" charset="-120"/>
                <a:ea typeface="微軟正黑體" pitchFamily="34" charset="-120"/>
              </a:rPr>
              <a:t>實驗主板</a:t>
            </a:r>
          </a:p>
        </p:txBody>
      </p:sp>
      <p:sp>
        <p:nvSpPr>
          <p:cNvPr id="4104" name="矩形 12"/>
          <p:cNvSpPr>
            <a:spLocks noChangeArrowheads="1"/>
          </p:cNvSpPr>
          <p:nvPr/>
        </p:nvSpPr>
        <p:spPr bwMode="auto">
          <a:xfrm>
            <a:off x="7358063" y="3000375"/>
            <a:ext cx="877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b="1">
                <a:latin typeface="微軟正黑體" pitchFamily="34" charset="-120"/>
                <a:ea typeface="微軟正黑體" pitchFamily="34" charset="-120"/>
              </a:rPr>
              <a:t>模組板</a:t>
            </a:r>
          </a:p>
        </p:txBody>
      </p:sp>
      <p:sp>
        <p:nvSpPr>
          <p:cNvPr id="4105" name="矩形 13"/>
          <p:cNvSpPr>
            <a:spLocks noChangeArrowheads="1"/>
          </p:cNvSpPr>
          <p:nvPr/>
        </p:nvSpPr>
        <p:spPr bwMode="auto">
          <a:xfrm>
            <a:off x="714375" y="2714625"/>
            <a:ext cx="97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latin typeface="微軟正黑體" pitchFamily="34" charset="-120"/>
                <a:ea typeface="微軟正黑體" pitchFamily="34" charset="-120"/>
              </a:rPr>
              <a:t>MCU</a:t>
            </a:r>
            <a:r>
              <a:rPr lang="zh-TW" altLang="en-US" b="1">
                <a:latin typeface="微軟正黑體" pitchFamily="34" charset="-120"/>
                <a:ea typeface="微軟正黑體" pitchFamily="34" charset="-120"/>
              </a:rPr>
              <a:t>板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313" y="404813"/>
            <a:ext cx="7072312" cy="839787"/>
          </a:xfrm>
        </p:spPr>
        <p:txBody>
          <a:bodyPr/>
          <a:lstStyle/>
          <a:p>
            <a:pPr eaLnBrk="1" hangingPunct="1"/>
            <a:r>
              <a:rPr lang="zh-TW" altLang="en-US" b="1" smtClean="0">
                <a:latin typeface="微軟正黑體" pitchFamily="34" charset="-120"/>
                <a:ea typeface="微軟正黑體" pitchFamily="34" charset="-120"/>
              </a:rPr>
              <a:t>安裝燒錄韌體工具與驅動</a:t>
            </a:r>
          </a:p>
        </p:txBody>
      </p:sp>
      <p:sp>
        <p:nvSpPr>
          <p:cNvPr id="5123" name="矩形 11"/>
          <p:cNvSpPr>
            <a:spLocks noChangeArrowheads="1"/>
          </p:cNvSpPr>
          <p:nvPr/>
        </p:nvSpPr>
        <p:spPr bwMode="auto">
          <a:xfrm>
            <a:off x="1714500" y="1285875"/>
            <a:ext cx="6429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b="1">
                <a:latin typeface="微軟正黑體" pitchFamily="34" charset="-120"/>
                <a:ea typeface="微軟正黑體" pitchFamily="34" charset="-120"/>
              </a:rPr>
              <a:t>安裝 </a:t>
            </a:r>
            <a:r>
              <a:rPr lang="en-US" altLang="zh-TW" b="1">
                <a:latin typeface="微軟正黑體" pitchFamily="34" charset="-120"/>
                <a:ea typeface="微軟正黑體" pitchFamily="34" charset="-120"/>
              </a:rPr>
              <a:t>TI SmartRF Flash Programmer</a:t>
            </a:r>
            <a:endParaRPr lang="zh-TW" altLang="en-US" b="1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124" name="矩形 9"/>
          <p:cNvSpPr>
            <a:spLocks noChangeArrowheads="1"/>
          </p:cNvSpPr>
          <p:nvPr/>
        </p:nvSpPr>
        <p:spPr bwMode="auto">
          <a:xfrm>
            <a:off x="642938" y="5786438"/>
            <a:ext cx="59911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安裝檔 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SDK\Software\Setup_SmartRFProgr_1.8.1.exe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12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857375"/>
            <a:ext cx="2338388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6250" y="1857375"/>
            <a:ext cx="2343150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矩形 11"/>
          <p:cNvSpPr>
            <a:spLocks noChangeArrowheads="1"/>
          </p:cNvSpPr>
          <p:nvPr/>
        </p:nvSpPr>
        <p:spPr bwMode="auto">
          <a:xfrm>
            <a:off x="622300" y="6215063"/>
            <a:ext cx="7164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b="1">
                <a:latin typeface="微軟正黑體" pitchFamily="34" charset="-120"/>
                <a:ea typeface="微軟正黑體" pitchFamily="34" charset="-120"/>
              </a:rPr>
              <a:t>驅動程式目錄 </a:t>
            </a:r>
            <a:r>
              <a:rPr lang="en-US" altLang="zh-TW" b="1">
                <a:latin typeface="微軟正黑體" pitchFamily="34" charset="-120"/>
                <a:ea typeface="微軟正黑體" pitchFamily="34" charset="-120"/>
              </a:rPr>
              <a:t>C:\Program Files\Texas Instruments\Extras\Drivers</a:t>
            </a:r>
            <a:endParaRPr lang="zh-TW" altLang="en-US" b="1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1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2063" y="4357688"/>
            <a:ext cx="5619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8750" y="3786188"/>
            <a:ext cx="2357438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313" y="404813"/>
            <a:ext cx="7072312" cy="839787"/>
          </a:xfrm>
        </p:spPr>
        <p:txBody>
          <a:bodyPr/>
          <a:lstStyle/>
          <a:p>
            <a:pPr eaLnBrk="1" hangingPunct="1"/>
            <a:r>
              <a:rPr lang="zh-TW" altLang="en-US" b="1" smtClean="0">
                <a:latin typeface="微軟正黑體" pitchFamily="34" charset="-120"/>
                <a:ea typeface="微軟正黑體" pitchFamily="34" charset="-120"/>
              </a:rPr>
              <a:t>燒錄工具使用</a:t>
            </a:r>
          </a:p>
        </p:txBody>
      </p:sp>
      <p:sp>
        <p:nvSpPr>
          <p:cNvPr id="6147" name="矩形 11"/>
          <p:cNvSpPr>
            <a:spLocks noChangeArrowheads="1"/>
          </p:cNvSpPr>
          <p:nvPr/>
        </p:nvSpPr>
        <p:spPr bwMode="auto">
          <a:xfrm>
            <a:off x="1714500" y="1285875"/>
            <a:ext cx="6429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b="1">
                <a:latin typeface="微軟正黑體" pitchFamily="34" charset="-120"/>
                <a:ea typeface="微軟正黑體" pitchFamily="34" charset="-120"/>
              </a:rPr>
              <a:t>使用 </a:t>
            </a:r>
            <a:r>
              <a:rPr lang="en-US" altLang="zh-TW" b="1">
                <a:latin typeface="微軟正黑體" pitchFamily="34" charset="-120"/>
                <a:ea typeface="微軟正黑體" pitchFamily="34" charset="-120"/>
              </a:rPr>
              <a:t>TI SmartRF Flash Programmer</a:t>
            </a:r>
            <a:endParaRPr lang="zh-TW" altLang="en-US" b="1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148" name="矩形 11"/>
          <p:cNvSpPr>
            <a:spLocks noChangeArrowheads="1"/>
          </p:cNvSpPr>
          <p:nvPr/>
        </p:nvSpPr>
        <p:spPr bwMode="auto">
          <a:xfrm>
            <a:off x="571500" y="5929313"/>
            <a:ext cx="7950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MCU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板 範例目錄 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SDK\Example\CC2530_ex_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基本款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\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zigbee-mcu1\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0125" y="3071813"/>
            <a:ext cx="5619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928813"/>
            <a:ext cx="5529263" cy="392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Oval 8"/>
          <p:cNvSpPr>
            <a:spLocks noChangeArrowheads="1"/>
          </p:cNvSpPr>
          <p:nvPr/>
        </p:nvSpPr>
        <p:spPr bwMode="auto">
          <a:xfrm>
            <a:off x="3714750" y="2147888"/>
            <a:ext cx="990600" cy="3524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2" name="Oval 9"/>
          <p:cNvSpPr>
            <a:spLocks noChangeArrowheads="1"/>
          </p:cNvSpPr>
          <p:nvPr/>
        </p:nvSpPr>
        <p:spPr bwMode="auto">
          <a:xfrm>
            <a:off x="7358063" y="3143250"/>
            <a:ext cx="704850" cy="2857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3" name="Oval 10"/>
          <p:cNvSpPr>
            <a:spLocks noChangeArrowheads="1"/>
          </p:cNvSpPr>
          <p:nvPr/>
        </p:nvSpPr>
        <p:spPr bwMode="auto">
          <a:xfrm>
            <a:off x="3962400" y="4357688"/>
            <a:ext cx="1352550" cy="2857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4" name="Oval 11"/>
          <p:cNvSpPr>
            <a:spLocks noChangeArrowheads="1"/>
          </p:cNvSpPr>
          <p:nvPr/>
        </p:nvSpPr>
        <p:spPr bwMode="auto">
          <a:xfrm>
            <a:off x="5343525" y="5000625"/>
            <a:ext cx="1133475" cy="3333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5" name="Oval 12"/>
          <p:cNvSpPr>
            <a:spLocks noChangeArrowheads="1"/>
          </p:cNvSpPr>
          <p:nvPr/>
        </p:nvSpPr>
        <p:spPr bwMode="auto">
          <a:xfrm>
            <a:off x="4429125" y="2571750"/>
            <a:ext cx="1905000" cy="2857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6" name="矩形 20"/>
          <p:cNvSpPr>
            <a:spLocks noChangeArrowheads="1"/>
          </p:cNvSpPr>
          <p:nvPr/>
        </p:nvSpPr>
        <p:spPr bwMode="auto">
          <a:xfrm>
            <a:off x="550863" y="6215063"/>
            <a:ext cx="7950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主實驗板 範例目錄 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SDK\Example\CC2530_ex_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基本款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\mcu-kit1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\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313" y="404813"/>
            <a:ext cx="7072312" cy="839787"/>
          </a:xfrm>
        </p:spPr>
        <p:txBody>
          <a:bodyPr/>
          <a:lstStyle/>
          <a:p>
            <a:pPr eaLnBrk="1" hangingPunct="1"/>
            <a:r>
              <a:rPr lang="zh-TW" altLang="en-US" b="1" smtClean="0">
                <a:latin typeface="微軟正黑體" pitchFamily="34" charset="-120"/>
                <a:ea typeface="微軟正黑體" pitchFamily="34" charset="-120"/>
              </a:rPr>
              <a:t>燒錄實驗範例程式測試</a:t>
            </a:r>
          </a:p>
        </p:txBody>
      </p:sp>
      <p:sp>
        <p:nvSpPr>
          <p:cNvPr id="7171" name="矩形 11"/>
          <p:cNvSpPr>
            <a:spLocks noChangeArrowheads="1"/>
          </p:cNvSpPr>
          <p:nvPr/>
        </p:nvSpPr>
        <p:spPr bwMode="auto">
          <a:xfrm>
            <a:off x="1714500" y="1285875"/>
            <a:ext cx="6429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 b="1">
                <a:latin typeface="微軟正黑體" pitchFamily="34" charset="-120"/>
                <a:ea typeface="微軟正黑體" pitchFamily="34" charset="-120"/>
              </a:rPr>
              <a:t>MCU</a:t>
            </a:r>
            <a:r>
              <a:rPr lang="zh-TW" altLang="en-US" b="1">
                <a:latin typeface="微軟正黑體" pitchFamily="34" charset="-120"/>
                <a:ea typeface="微軟正黑體" pitchFamily="34" charset="-120"/>
              </a:rPr>
              <a:t>板範例、主實驗板範例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-36512" y="2017713"/>
            <a:ext cx="9433048" cy="426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TW" sz="2800" b="1" kern="0" dirty="0">
                <a:latin typeface="微軟正黑體" pitchFamily="34" charset="-120"/>
                <a:ea typeface="微軟正黑體" pitchFamily="34" charset="-120"/>
              </a:rPr>
              <a:t>MCU</a:t>
            </a:r>
            <a:r>
              <a:rPr lang="zh-TW" altLang="en-US" sz="2800" b="1" kern="0" dirty="0">
                <a:latin typeface="微軟正黑體" pitchFamily="34" charset="-120"/>
                <a:ea typeface="微軟正黑體" pitchFamily="34" charset="-120"/>
              </a:rPr>
              <a:t>板範例</a:t>
            </a:r>
            <a:endParaRPr lang="en-US" altLang="zh-TW" sz="2800" b="1" kern="0" dirty="0">
              <a:latin typeface="微軟正黑體" pitchFamily="34" charset="-120"/>
              <a:ea typeface="微軟正黑體" pitchFamily="34" charset="-120"/>
            </a:endParaRPr>
          </a:p>
          <a:p>
            <a:pPr marL="341313" indent="-341313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TW" altLang="en-US" sz="2000" b="1" kern="0" dirty="0"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en-US" altLang="zh-TW" sz="2000" b="1" kern="0" dirty="0" smtClean="0">
                <a:latin typeface="微軟正黑體" pitchFamily="34" charset="-120"/>
                <a:ea typeface="微軟正黑體" pitchFamily="34" charset="-120"/>
              </a:rPr>
              <a:t>SDK\Example\CC2530_ex_</a:t>
            </a:r>
            <a:r>
              <a:rPr lang="zh-TW" altLang="en-US" sz="2000" b="1" kern="0" dirty="0" smtClean="0">
                <a:latin typeface="微軟正黑體" pitchFamily="34" charset="-120"/>
                <a:ea typeface="微軟正黑體" pitchFamily="34" charset="-120"/>
              </a:rPr>
              <a:t>基本款</a:t>
            </a:r>
            <a:r>
              <a:rPr lang="en-US" altLang="zh-TW" sz="2000" b="1" kern="0" dirty="0" smtClean="0">
                <a:latin typeface="微軟正黑體" pitchFamily="34" charset="-120"/>
                <a:ea typeface="微軟正黑體" pitchFamily="34" charset="-120"/>
              </a:rPr>
              <a:t>\</a:t>
            </a:r>
            <a:r>
              <a:rPr lang="en-US" altLang="zh-TW" sz="2000" b="1" kern="0" dirty="0">
                <a:latin typeface="微軟正黑體" pitchFamily="34" charset="-120"/>
                <a:ea typeface="微軟正黑體" pitchFamily="34" charset="-120"/>
              </a:rPr>
              <a:t>zigbee-mcu1\</a:t>
            </a:r>
            <a:r>
              <a:rPr lang="en-US" altLang="zh-TW" sz="2000" b="1" kern="0" dirty="0" err="1">
                <a:latin typeface="微軟正黑體" pitchFamily="34" charset="-120"/>
                <a:ea typeface="微軟正黑體" pitchFamily="34" charset="-120"/>
              </a:rPr>
              <a:t>ex_io</a:t>
            </a:r>
            <a:r>
              <a:rPr lang="en-US" altLang="zh-TW" sz="2000" b="1" kern="0" dirty="0">
                <a:latin typeface="微軟正黑體" pitchFamily="34" charset="-120"/>
                <a:ea typeface="微軟正黑體" pitchFamily="34" charset="-120"/>
              </a:rPr>
              <a:t>\debug\Exe</a:t>
            </a:r>
          </a:p>
          <a:p>
            <a:pPr marL="341313" indent="-341313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TW" altLang="en-US" sz="2000" b="1" kern="0" dirty="0"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en-US" altLang="zh-TW" sz="2000" b="1" kern="0" dirty="0" smtClean="0">
                <a:latin typeface="微軟正黑體" pitchFamily="34" charset="-120"/>
                <a:ea typeface="微軟正黑體" pitchFamily="34" charset="-120"/>
              </a:rPr>
              <a:t>SDK\Example\CC2530_ex_</a:t>
            </a:r>
            <a:r>
              <a:rPr lang="zh-TW" altLang="en-US" sz="2000" b="1" kern="0" dirty="0" smtClean="0">
                <a:latin typeface="微軟正黑體" pitchFamily="34" charset="-120"/>
                <a:ea typeface="微軟正黑體" pitchFamily="34" charset="-120"/>
              </a:rPr>
              <a:t>基本款</a:t>
            </a:r>
            <a:r>
              <a:rPr lang="en-US" altLang="zh-TW" sz="2000" b="1" kern="0" dirty="0" smtClean="0">
                <a:latin typeface="微軟正黑體" pitchFamily="34" charset="-120"/>
                <a:ea typeface="微軟正黑體" pitchFamily="34" charset="-120"/>
              </a:rPr>
              <a:t>\</a:t>
            </a:r>
            <a:r>
              <a:rPr lang="en-US" altLang="zh-TW" sz="2000" b="1" kern="0" dirty="0">
                <a:latin typeface="微軟正黑體" pitchFamily="34" charset="-120"/>
                <a:ea typeface="微軟正黑體" pitchFamily="34" charset="-120"/>
              </a:rPr>
              <a:t>zigbee-mcu1\</a:t>
            </a:r>
            <a:r>
              <a:rPr lang="en-US" altLang="zh-TW" sz="2000" b="1" kern="0" dirty="0" err="1">
                <a:latin typeface="微軟正黑體" pitchFamily="34" charset="-120"/>
                <a:ea typeface="微軟正黑體" pitchFamily="34" charset="-120"/>
              </a:rPr>
              <a:t>ex_switch</a:t>
            </a:r>
            <a:r>
              <a:rPr lang="en-US" altLang="zh-TW" sz="2000" b="1" kern="0" dirty="0">
                <a:latin typeface="微軟正黑體" pitchFamily="34" charset="-120"/>
                <a:ea typeface="微軟正黑體" pitchFamily="34" charset="-120"/>
              </a:rPr>
              <a:t>\debug\Exe</a:t>
            </a:r>
          </a:p>
          <a:p>
            <a:pPr marL="341313" indent="-341313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TW" altLang="en-US" sz="2000" b="1" kern="0" dirty="0"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en-US" altLang="zh-TW" sz="2000" b="1" kern="0" dirty="0" smtClean="0">
                <a:latin typeface="微軟正黑體" pitchFamily="34" charset="-120"/>
                <a:ea typeface="微軟正黑體" pitchFamily="34" charset="-120"/>
              </a:rPr>
              <a:t>SDK\Example\CC2530_ex_</a:t>
            </a:r>
            <a:r>
              <a:rPr lang="zh-TW" altLang="en-US" sz="2000" b="1" kern="0" dirty="0" smtClean="0">
                <a:latin typeface="微軟正黑體" pitchFamily="34" charset="-120"/>
                <a:ea typeface="微軟正黑體" pitchFamily="34" charset="-120"/>
              </a:rPr>
              <a:t>基本款</a:t>
            </a:r>
            <a:r>
              <a:rPr lang="en-US" altLang="zh-TW" sz="2000" b="1" kern="0" dirty="0" smtClean="0">
                <a:latin typeface="微軟正黑體" pitchFamily="34" charset="-120"/>
                <a:ea typeface="微軟正黑體" pitchFamily="34" charset="-120"/>
              </a:rPr>
              <a:t>\</a:t>
            </a:r>
            <a:r>
              <a:rPr lang="en-US" altLang="zh-TW" sz="2000" b="1" kern="0" dirty="0">
                <a:latin typeface="微軟正黑體" pitchFamily="34" charset="-120"/>
                <a:ea typeface="微軟正黑體" pitchFamily="34" charset="-120"/>
              </a:rPr>
              <a:t>zigbee-mcu1\</a:t>
            </a:r>
            <a:r>
              <a:rPr lang="en-US" altLang="zh-TW" sz="2000" b="1" kern="0" dirty="0" err="1">
                <a:latin typeface="微軟正黑體" pitchFamily="34" charset="-120"/>
                <a:ea typeface="微軟正黑體" pitchFamily="34" charset="-120"/>
              </a:rPr>
              <a:t>ex_light</a:t>
            </a:r>
            <a:r>
              <a:rPr lang="en-US" altLang="zh-TW" sz="2000" b="1" kern="0" dirty="0">
                <a:latin typeface="微軟正黑體" pitchFamily="34" charset="-120"/>
                <a:ea typeface="微軟正黑體" pitchFamily="34" charset="-120"/>
              </a:rPr>
              <a:t>\debug\Exe</a:t>
            </a:r>
          </a:p>
          <a:p>
            <a:pPr marL="341313" indent="-341313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zh-TW" sz="2000" b="1" kern="0" dirty="0">
              <a:latin typeface="微軟正黑體" pitchFamily="34" charset="-120"/>
              <a:ea typeface="微軟正黑體" pitchFamily="34" charset="-120"/>
            </a:endParaRPr>
          </a:p>
          <a:p>
            <a:pPr marL="341313" indent="-341313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TW" altLang="en-US" sz="2800" b="1" kern="0" dirty="0">
                <a:latin typeface="微軟正黑體" pitchFamily="34" charset="-120"/>
                <a:ea typeface="微軟正黑體" pitchFamily="34" charset="-120"/>
              </a:rPr>
              <a:t>主實驗板範例</a:t>
            </a:r>
            <a:endParaRPr lang="en-US" altLang="zh-TW" sz="2800" b="1" kern="0" dirty="0">
              <a:latin typeface="微軟正黑體" pitchFamily="34" charset="-120"/>
              <a:ea typeface="微軟正黑體" pitchFamily="34" charset="-120"/>
            </a:endParaRPr>
          </a:p>
          <a:p>
            <a:pPr marL="341313" indent="-341313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TW" altLang="en-US" sz="2000" b="1" kern="0" dirty="0"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en-US" altLang="zh-TW" sz="2000" b="1" kern="0" dirty="0" smtClean="0">
                <a:latin typeface="微軟正黑體" pitchFamily="34" charset="-120"/>
                <a:ea typeface="微軟正黑體" pitchFamily="34" charset="-120"/>
              </a:rPr>
              <a:t>SDK\Example\CC2530_ex</a:t>
            </a:r>
            <a:r>
              <a:rPr lang="en-US" altLang="zh-TW" sz="2000" b="1" kern="0" dirty="0">
                <a:latin typeface="微軟正黑體" pitchFamily="34" charset="-120"/>
                <a:ea typeface="微軟正黑體" pitchFamily="34" charset="-120"/>
              </a:rPr>
              <a:t>_</a:t>
            </a:r>
            <a:r>
              <a:rPr lang="zh-TW" altLang="en-US" sz="2000" b="1" kern="0" dirty="0">
                <a:latin typeface="微軟正黑體" pitchFamily="34" charset="-120"/>
                <a:ea typeface="微軟正黑體" pitchFamily="34" charset="-120"/>
              </a:rPr>
              <a:t>基本款</a:t>
            </a:r>
            <a:r>
              <a:rPr lang="en-US" altLang="zh-TW" sz="2000" b="1" kern="0" dirty="0" smtClean="0">
                <a:latin typeface="微軟正黑體" pitchFamily="34" charset="-120"/>
                <a:ea typeface="微軟正黑體" pitchFamily="34" charset="-120"/>
              </a:rPr>
              <a:t>\mcu-kit1\</a:t>
            </a:r>
            <a:r>
              <a:rPr lang="en-US" altLang="zh-TW" sz="2000" b="1" kern="0" dirty="0" err="1" smtClean="0">
                <a:latin typeface="微軟正黑體" pitchFamily="34" charset="-120"/>
                <a:ea typeface="微軟正黑體" pitchFamily="34" charset="-120"/>
              </a:rPr>
              <a:t>ex_keypad_lcd</a:t>
            </a:r>
            <a:r>
              <a:rPr lang="en-US" altLang="zh-TW" sz="2000" b="1" kern="0" dirty="0" smtClean="0">
                <a:latin typeface="微軟正黑體" pitchFamily="34" charset="-120"/>
                <a:ea typeface="微軟正黑體" pitchFamily="34" charset="-120"/>
              </a:rPr>
              <a:t>\debug\Exe</a:t>
            </a:r>
            <a:endParaRPr lang="en-US" altLang="zh-TW" sz="2000" b="1" kern="0" dirty="0">
              <a:latin typeface="微軟正黑體" pitchFamily="34" charset="-120"/>
              <a:ea typeface="微軟正黑體" pitchFamily="34" charset="-120"/>
            </a:endParaRPr>
          </a:p>
          <a:p>
            <a:pPr marL="341313" indent="-341313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TW" altLang="en-US" sz="2000" b="1" kern="0" dirty="0"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en-US" altLang="zh-TW" sz="2000" b="1" kern="0" dirty="0" smtClean="0">
                <a:latin typeface="微軟正黑體" pitchFamily="34" charset="-120"/>
                <a:ea typeface="微軟正黑體" pitchFamily="34" charset="-120"/>
              </a:rPr>
              <a:t>SDK\Example\CC2530_ex</a:t>
            </a:r>
            <a:r>
              <a:rPr lang="en-US" altLang="zh-TW" sz="2000" b="1" kern="0" dirty="0">
                <a:latin typeface="微軟正黑體" pitchFamily="34" charset="-120"/>
                <a:ea typeface="微軟正黑體" pitchFamily="34" charset="-120"/>
              </a:rPr>
              <a:t>_</a:t>
            </a:r>
            <a:r>
              <a:rPr lang="zh-TW" altLang="en-US" sz="2000" b="1" kern="0" dirty="0">
                <a:latin typeface="微軟正黑體" pitchFamily="34" charset="-120"/>
                <a:ea typeface="微軟正黑體" pitchFamily="34" charset="-120"/>
              </a:rPr>
              <a:t>基本款</a:t>
            </a:r>
            <a:r>
              <a:rPr lang="en-US" altLang="zh-TW" sz="2000" b="1" kern="0" dirty="0" smtClean="0">
                <a:latin typeface="微軟正黑體" pitchFamily="34" charset="-120"/>
                <a:ea typeface="微軟正黑體" pitchFamily="34" charset="-120"/>
              </a:rPr>
              <a:t>\mcu-kit1\</a:t>
            </a:r>
            <a:r>
              <a:rPr lang="en-US" altLang="zh-TW" sz="2000" b="1" kern="0" dirty="0" err="1" smtClean="0">
                <a:latin typeface="微軟正黑體" pitchFamily="34" charset="-120"/>
                <a:ea typeface="微軟正黑體" pitchFamily="34" charset="-120"/>
              </a:rPr>
              <a:t>ex_basic</a:t>
            </a:r>
            <a:r>
              <a:rPr lang="en-US" altLang="zh-TW" sz="2000" b="1" kern="0" dirty="0" smtClean="0">
                <a:latin typeface="微軟正黑體" pitchFamily="34" charset="-120"/>
                <a:ea typeface="微軟正黑體" pitchFamily="34" charset="-120"/>
              </a:rPr>
              <a:t>\debug\Exe</a:t>
            </a:r>
            <a:endParaRPr lang="en-US" altLang="zh-TW" sz="2000" b="1" kern="0" dirty="0">
              <a:latin typeface="微軟正黑體" pitchFamily="34" charset="-120"/>
              <a:ea typeface="微軟正黑體" pitchFamily="34" charset="-120"/>
            </a:endParaRPr>
          </a:p>
          <a:p>
            <a:pPr marL="341313" indent="-341313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TW" altLang="en-US" sz="2000" b="1" kern="0" dirty="0"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en-US" altLang="zh-TW" sz="2000" b="1" kern="0" dirty="0">
                <a:latin typeface="微軟正黑體" pitchFamily="34" charset="-120"/>
                <a:ea typeface="微軟正黑體" pitchFamily="34" charset="-120"/>
              </a:rPr>
              <a:t>SDK\Example\CC2530_ex_</a:t>
            </a:r>
            <a:r>
              <a:rPr lang="zh-TW" altLang="en-US" sz="2000" b="1" kern="0" dirty="0">
                <a:latin typeface="微軟正黑體" pitchFamily="34" charset="-120"/>
                <a:ea typeface="微軟正黑體" pitchFamily="34" charset="-120"/>
              </a:rPr>
              <a:t>基本款</a:t>
            </a:r>
            <a:r>
              <a:rPr lang="en-US" altLang="zh-TW" sz="2000" b="1" kern="0" dirty="0" smtClean="0">
                <a:latin typeface="微軟正黑體" pitchFamily="34" charset="-120"/>
                <a:ea typeface="微軟正黑體" pitchFamily="34" charset="-120"/>
              </a:rPr>
              <a:t>\mcu-kit1\</a:t>
            </a:r>
            <a:r>
              <a:rPr lang="en-US" altLang="zh-TW" sz="2000" b="1" kern="0" dirty="0" err="1" smtClean="0">
                <a:latin typeface="微軟正黑體" pitchFamily="34" charset="-120"/>
                <a:ea typeface="微軟正黑體" pitchFamily="34" charset="-120"/>
              </a:rPr>
              <a:t>ex_light_switch</a:t>
            </a:r>
            <a:r>
              <a:rPr lang="en-US" altLang="zh-TW" sz="2000" b="1" kern="0" dirty="0" smtClean="0">
                <a:latin typeface="微軟正黑體" pitchFamily="34" charset="-120"/>
                <a:ea typeface="微軟正黑體" pitchFamily="34" charset="-120"/>
              </a:rPr>
              <a:t>\debug\Exe</a:t>
            </a:r>
            <a:endParaRPr lang="en-US" altLang="zh-TW" sz="2000" b="1" kern="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313" y="404813"/>
            <a:ext cx="7072312" cy="839787"/>
          </a:xfrm>
        </p:spPr>
        <p:txBody>
          <a:bodyPr/>
          <a:lstStyle/>
          <a:p>
            <a:pPr eaLnBrk="1" hangingPunct="1"/>
            <a:r>
              <a:rPr lang="zh-TW" altLang="en-US" b="1" smtClean="0">
                <a:latin typeface="微軟正黑體" pitchFamily="34" charset="-120"/>
                <a:ea typeface="微軟正黑體" pitchFamily="34" charset="-120"/>
              </a:rPr>
              <a:t>建立開發環境</a:t>
            </a:r>
          </a:p>
        </p:txBody>
      </p:sp>
      <p:sp>
        <p:nvSpPr>
          <p:cNvPr id="8195" name="矩形 11"/>
          <p:cNvSpPr>
            <a:spLocks noChangeArrowheads="1"/>
          </p:cNvSpPr>
          <p:nvPr/>
        </p:nvSpPr>
        <p:spPr bwMode="auto">
          <a:xfrm>
            <a:off x="1714500" y="1285875"/>
            <a:ext cx="6429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b="1">
                <a:latin typeface="微軟正黑體" pitchFamily="34" charset="-120"/>
                <a:ea typeface="微軟正黑體" pitchFamily="34" charset="-120"/>
              </a:rPr>
              <a:t>安裝 </a:t>
            </a:r>
            <a:r>
              <a:rPr lang="en-US" altLang="zh-TW" b="1">
                <a:latin typeface="微軟正黑體" pitchFamily="34" charset="-120"/>
                <a:ea typeface="微軟正黑體" pitchFamily="34" charset="-120"/>
              </a:rPr>
              <a:t>IAR EW8051 MSC-51 V7.51A</a:t>
            </a:r>
            <a:endParaRPr lang="zh-TW" altLang="en-US" b="1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8196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285875" y="1857375"/>
            <a:ext cx="2857500" cy="2286000"/>
          </a:xfrm>
          <a:noFill/>
        </p:spPr>
      </p:pic>
      <p:pic>
        <p:nvPicPr>
          <p:cNvPr id="819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0588" t="30994" r="30498" b="30992"/>
          <a:stretch>
            <a:fillRect/>
          </a:stretch>
        </p:blipFill>
        <p:spPr bwMode="auto">
          <a:xfrm>
            <a:off x="4572000" y="1928813"/>
            <a:ext cx="3167063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7" descr="未命名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8750" y="4286250"/>
            <a:ext cx="2620963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8" descr="未命名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3438" y="4286250"/>
            <a:ext cx="2643187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矩形 9"/>
          <p:cNvSpPr>
            <a:spLocks noChangeArrowheads="1"/>
          </p:cNvSpPr>
          <p:nvPr/>
        </p:nvSpPr>
        <p:spPr bwMode="auto">
          <a:xfrm>
            <a:off x="285750" y="6273800"/>
            <a:ext cx="6719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b="1">
                <a:latin typeface="微軟正黑體" pitchFamily="34" charset="-120"/>
                <a:ea typeface="微軟正黑體" pitchFamily="34" charset="-120"/>
              </a:rPr>
              <a:t>下載 </a:t>
            </a:r>
            <a:r>
              <a:rPr lang="en-US" altLang="zh-TW" b="1">
                <a:latin typeface="微軟正黑體" pitchFamily="34" charset="-120"/>
                <a:ea typeface="微軟正黑體" pitchFamily="34" charset="-120"/>
              </a:rPr>
              <a:t>30-day evaluation </a:t>
            </a:r>
            <a:r>
              <a:rPr lang="en-US" altLang="zh-TW" b="1">
                <a:latin typeface="微軟正黑體" pitchFamily="34" charset="-120"/>
                <a:ea typeface="微軟正黑體" pitchFamily="34" charset="-120"/>
                <a:hlinkClick r:id="rId7"/>
              </a:rPr>
              <a:t>http://www.iar.com/</a:t>
            </a:r>
            <a:r>
              <a:rPr lang="en-US" altLang="zh-TW" b="1">
                <a:latin typeface="微軟正黑體" pitchFamily="34" charset="-120"/>
                <a:ea typeface="微軟正黑體" pitchFamily="34" charset="-120"/>
              </a:rPr>
              <a:t>  -&gt; Downloads</a:t>
            </a:r>
            <a:endParaRPr lang="zh-TW" altLang="en-US" b="1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313" y="404813"/>
            <a:ext cx="6429375" cy="839787"/>
          </a:xfrm>
        </p:spPr>
        <p:txBody>
          <a:bodyPr/>
          <a:lstStyle/>
          <a:p>
            <a:pPr eaLnBrk="1" hangingPunct="1"/>
            <a:r>
              <a:rPr lang="zh-TW" altLang="en-US" b="1" smtClean="0">
                <a:latin typeface="微軟正黑體" pitchFamily="34" charset="-120"/>
                <a:ea typeface="微軟正黑體" pitchFamily="34" charset="-120"/>
              </a:rPr>
              <a:t>專案開啟</a:t>
            </a:r>
          </a:p>
        </p:txBody>
      </p:sp>
      <p:sp>
        <p:nvSpPr>
          <p:cNvPr id="9219" name="矩形 11"/>
          <p:cNvSpPr>
            <a:spLocks noChangeArrowheads="1"/>
          </p:cNvSpPr>
          <p:nvPr/>
        </p:nvSpPr>
        <p:spPr bwMode="auto">
          <a:xfrm>
            <a:off x="1714500" y="1285875"/>
            <a:ext cx="6429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b="1">
                <a:latin typeface="微軟正黑體" pitchFamily="34" charset="-120"/>
                <a:ea typeface="微軟正黑體" pitchFamily="34" charset="-120"/>
              </a:rPr>
              <a:t>執行 </a:t>
            </a:r>
            <a:r>
              <a:rPr lang="en-US" altLang="zh-TW" b="1">
                <a:latin typeface="微軟正黑體" pitchFamily="34" charset="-120"/>
                <a:ea typeface="微軟正黑體" pitchFamily="34" charset="-120"/>
              </a:rPr>
              <a:t>IAR EW8051 </a:t>
            </a:r>
            <a:r>
              <a:rPr lang="zh-TW" altLang="en-US" b="1">
                <a:latin typeface="微軟正黑體" pitchFamily="34" charset="-120"/>
                <a:ea typeface="微軟正黑體" pitchFamily="34" charset="-120"/>
              </a:rPr>
              <a:t>開啟範例專案</a:t>
            </a:r>
          </a:p>
        </p:txBody>
      </p:sp>
      <p:pic>
        <p:nvPicPr>
          <p:cNvPr id="922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642938" y="2214563"/>
            <a:ext cx="3194050" cy="4114800"/>
          </a:xfrm>
          <a:noFill/>
        </p:spPr>
      </p:pic>
      <p:pic>
        <p:nvPicPr>
          <p:cNvPr id="922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9125" y="2214563"/>
            <a:ext cx="414972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313" y="404813"/>
            <a:ext cx="6429375" cy="839787"/>
          </a:xfrm>
        </p:spPr>
        <p:txBody>
          <a:bodyPr/>
          <a:lstStyle/>
          <a:p>
            <a:pPr eaLnBrk="1" hangingPunct="1"/>
            <a:r>
              <a:rPr lang="zh-TW" altLang="en-US" b="1" smtClean="0">
                <a:latin typeface="微軟正黑體" pitchFamily="34" charset="-120"/>
                <a:ea typeface="微軟正黑體" pitchFamily="34" charset="-120"/>
              </a:rPr>
              <a:t>編譯與除錯</a:t>
            </a:r>
          </a:p>
        </p:txBody>
      </p:sp>
      <p:sp>
        <p:nvSpPr>
          <p:cNvPr id="10243" name="矩形 11"/>
          <p:cNvSpPr>
            <a:spLocks noChangeArrowheads="1"/>
          </p:cNvSpPr>
          <p:nvPr/>
        </p:nvSpPr>
        <p:spPr bwMode="auto">
          <a:xfrm>
            <a:off x="1714500" y="1285875"/>
            <a:ext cx="6429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 b="1">
                <a:latin typeface="微軟正黑體" pitchFamily="34" charset="-120"/>
                <a:ea typeface="微軟正黑體" pitchFamily="34" charset="-120"/>
              </a:rPr>
              <a:t>Rebuild All </a:t>
            </a:r>
            <a:r>
              <a:rPr lang="zh-TW" altLang="en-US" b="1">
                <a:latin typeface="微軟正黑體" pitchFamily="34" charset="-120"/>
                <a:ea typeface="微軟正黑體" pitchFamily="34" charset="-120"/>
              </a:rPr>
              <a:t>、 </a:t>
            </a:r>
            <a:r>
              <a:rPr lang="en-US" altLang="zh-TW" b="1">
                <a:latin typeface="微軟正黑體" pitchFamily="34" charset="-120"/>
                <a:ea typeface="微軟正黑體" pitchFamily="34" charset="-120"/>
              </a:rPr>
              <a:t>Debug</a:t>
            </a:r>
            <a:endParaRPr lang="zh-TW" altLang="en-US" b="1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4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3651" b="51859"/>
          <a:stretch>
            <a:fillRect/>
          </a:stretch>
        </p:blipFill>
        <p:spPr>
          <a:xfrm>
            <a:off x="285750" y="2143125"/>
            <a:ext cx="4641850" cy="3857625"/>
          </a:xfrm>
          <a:noFill/>
        </p:spPr>
      </p:pic>
      <p:pic>
        <p:nvPicPr>
          <p:cNvPr id="10245" name="Picture 4" descr="未命名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43313" y="2786063"/>
            <a:ext cx="5119687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313" y="404813"/>
            <a:ext cx="6429375" cy="839787"/>
          </a:xfrm>
        </p:spPr>
        <p:txBody>
          <a:bodyPr/>
          <a:lstStyle/>
          <a:p>
            <a:pPr eaLnBrk="1" hangingPunct="1"/>
            <a:r>
              <a:rPr lang="zh-TW" altLang="en-US" b="1" smtClean="0">
                <a:latin typeface="微軟正黑體" pitchFamily="34" charset="-120"/>
                <a:ea typeface="微軟正黑體" pitchFamily="34" charset="-120"/>
              </a:rPr>
              <a:t>範例介紹</a:t>
            </a:r>
          </a:p>
        </p:txBody>
      </p:sp>
      <p:sp>
        <p:nvSpPr>
          <p:cNvPr id="11267" name="矩形 11"/>
          <p:cNvSpPr>
            <a:spLocks noChangeArrowheads="1"/>
          </p:cNvSpPr>
          <p:nvPr/>
        </p:nvSpPr>
        <p:spPr bwMode="auto">
          <a:xfrm>
            <a:off x="1714500" y="1285875"/>
            <a:ext cx="7072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 b="1">
                <a:latin typeface="微軟正黑體" pitchFamily="34" charset="-120"/>
                <a:ea typeface="微軟正黑體" pitchFamily="34" charset="-120"/>
              </a:rPr>
              <a:t>M170</a:t>
            </a:r>
            <a:r>
              <a:rPr lang="zh-TW" altLang="en-US" b="1">
                <a:latin typeface="微軟正黑體" pitchFamily="34" charset="-120"/>
                <a:ea typeface="微軟正黑體" pitchFamily="34" charset="-120"/>
              </a:rPr>
              <a:t> 照度亮度偵測</a:t>
            </a:r>
            <a:r>
              <a:rPr lang="en-US" altLang="zh-TW" b="1">
                <a:latin typeface="微軟正黑體" pitchFamily="34" charset="-120"/>
                <a:ea typeface="微軟正黑體" pitchFamily="34" charset="-120"/>
              </a:rPr>
              <a:t>(A/D)</a:t>
            </a:r>
            <a:endParaRPr lang="zh-TW" altLang="en-US" b="1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00250"/>
            <a:ext cx="176212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071688"/>
            <a:ext cx="21431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3625" y="2000250"/>
            <a:ext cx="205740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4438" y="4357688"/>
            <a:ext cx="183832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43313" y="3357563"/>
            <a:ext cx="17526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14750" y="5143500"/>
            <a:ext cx="16573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橢圓 33"/>
          <p:cNvSpPr/>
          <p:nvPr/>
        </p:nvSpPr>
        <p:spPr>
          <a:xfrm>
            <a:off x="1214438" y="2643188"/>
            <a:ext cx="1428750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2189</TotalTime>
  <Words>308</Words>
  <Application>Microsoft Office PowerPoint</Application>
  <PresentationFormat>如螢幕大小 (4:3)</PresentationFormat>
  <Paragraphs>58</Paragraphs>
  <Slides>12</Slides>
  <Notes>12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Blends</vt:lpstr>
      <vt:lpstr>ZigBee PRO教學系統 CC2530 實驗</vt:lpstr>
      <vt:lpstr>ZigBee 實驗設備介紹</vt:lpstr>
      <vt:lpstr>安裝燒錄韌體工具與驅動</vt:lpstr>
      <vt:lpstr>燒錄工具使用</vt:lpstr>
      <vt:lpstr>燒錄實驗範例程式測試</vt:lpstr>
      <vt:lpstr>建立開發環境</vt:lpstr>
      <vt:lpstr>專案開啟</vt:lpstr>
      <vt:lpstr>編譯與除錯</vt:lpstr>
      <vt:lpstr>範例介紹</vt:lpstr>
      <vt:lpstr>建立新的範例實驗</vt:lpstr>
      <vt:lpstr>實例演練測試</vt:lpstr>
      <vt:lpstr>敬請指教</vt:lpstr>
    </vt:vector>
  </TitlesOfParts>
  <Company>CMT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candy</cp:lastModifiedBy>
  <cp:revision>185</cp:revision>
  <dcterms:created xsi:type="dcterms:W3CDTF">2008-08-02T15:06:26Z</dcterms:created>
  <dcterms:modified xsi:type="dcterms:W3CDTF">2012-02-21T01:55:22Z</dcterms:modified>
</cp:coreProperties>
</file>