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Bot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Bot</a:t>
            </a:r>
          </a:p>
          <a:p>
            <a:pPr/>
            <a:r>
              <a:t>哇！你要問什麼？</a:t>
            </a:r>
          </a:p>
        </p:txBody>
      </p:sp>
      <p:sp>
        <p:nvSpPr>
          <p:cNvPr id="120" name="內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pen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Opendata</a:t>
            </a:r>
          </a:p>
        </p:txBody>
      </p:sp>
      <p:sp>
        <p:nvSpPr>
          <p:cNvPr id="168" name="存放需要連結的OpenData API連結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存放需要連結的OpenData API連結</a:t>
            </a:r>
          </a:p>
        </p:txBody>
      </p:sp>
      <p:pic>
        <p:nvPicPr>
          <p:cNvPr id="169" name="螢幕快照 2017-09-17 下午9.00.13.png" descr="螢幕快照 2017-09-17 下午9.00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16" y="3653104"/>
            <a:ext cx="12992101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</a:t>
            </a:r>
          </a:p>
        </p:txBody>
      </p:sp>
      <p:sp>
        <p:nvSpPr>
          <p:cNvPr id="172" name="建立Data API回傳資料的JSON Data Structure…"/>
          <p:cNvSpPr txBox="1"/>
          <p:nvPr>
            <p:ph type="body" sz="half" idx="1"/>
          </p:nvPr>
        </p:nvSpPr>
        <p:spPr>
          <a:xfrm>
            <a:off x="952500" y="2132413"/>
            <a:ext cx="5645849" cy="6732225"/>
          </a:xfrm>
          <a:prstGeom prst="rect">
            <a:avLst/>
          </a:prstGeom>
        </p:spPr>
        <p:txBody>
          <a:bodyPr anchor="t"/>
          <a:lstStyle/>
          <a:p>
            <a:pPr/>
            <a:r>
              <a:t>建立Data API回傳資料的JSON Data Structure</a:t>
            </a:r>
          </a:p>
          <a:p>
            <a:pPr/>
            <a:r>
              <a:t>可以透過JSON Viewer將拿到JSON轉換成Data Structure</a:t>
            </a:r>
          </a:p>
        </p:txBody>
      </p:sp>
      <p:pic>
        <p:nvPicPr>
          <p:cNvPr id="173" name="螢幕快照 2017-09-17 下午9.03.31.png" descr="螢幕快照 2017-09-17 下午9.03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547" y="2140197"/>
            <a:ext cx="6049706" cy="7540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Pets</a:t>
            </a:r>
          </a:p>
        </p:txBody>
      </p:sp>
      <p:sp>
        <p:nvSpPr>
          <p:cNvPr id="176" name="連線Data API取得資料, 然就做JSON Data Structure un-packing"/>
          <p:cNvSpPr txBox="1"/>
          <p:nvPr>
            <p:ph type="body" sz="half" idx="1"/>
          </p:nvPr>
        </p:nvSpPr>
        <p:spPr>
          <a:xfrm>
            <a:off x="952500" y="2590800"/>
            <a:ext cx="4783783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連線Data API取得資料, 然就做JSON Data Structure un-packing</a:t>
            </a:r>
          </a:p>
        </p:txBody>
      </p:sp>
      <p:pic>
        <p:nvPicPr>
          <p:cNvPr id="177" name="螢幕快照 2017-09-17 下午9.18.24.png" descr="螢幕快照 2017-09-17 下午9.1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640" y="2654300"/>
            <a:ext cx="6794501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ets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Pets (cont.)</a:t>
            </a:r>
          </a:p>
        </p:txBody>
      </p:sp>
      <p:sp>
        <p:nvSpPr>
          <p:cNvPr id="180" name="分別建立getNextIndex與getNextStation來取得每一筆資料"/>
          <p:cNvSpPr txBox="1"/>
          <p:nvPr>
            <p:ph type="body" sz="half" idx="1"/>
          </p:nvPr>
        </p:nvSpPr>
        <p:spPr>
          <a:xfrm>
            <a:off x="952500" y="2590800"/>
            <a:ext cx="451182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分別建立getNextIndex與getNextStation來取得每一筆資料</a:t>
            </a:r>
          </a:p>
        </p:txBody>
      </p:sp>
      <p:pic>
        <p:nvPicPr>
          <p:cNvPr id="181" name="螢幕快照 2017-09-17 下午9.20.46.png" descr="螢幕快照 2017-09-17 下午9.20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5496" y="2870462"/>
            <a:ext cx="6946901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螢幕快照 2017-09-17 下午9.21.52.png" descr="螢幕快照 2017-09-17 下午9.21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6238" y="5157727"/>
            <a:ext cx="6945417" cy="2945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do we ne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we need?</a:t>
            </a:r>
          </a:p>
        </p:txBody>
      </p:sp>
      <p:sp>
        <p:nvSpPr>
          <p:cNvPr id="123" name="Line Dev. Account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Line Dev. Account</a:t>
            </a:r>
          </a:p>
          <a:p>
            <a:pPr/>
            <a:r>
              <a:t>Golang</a:t>
            </a:r>
          </a:p>
          <a:p>
            <a:pPr/>
            <a:r>
              <a:t>Heroku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Dev.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Dev. Account</a:t>
            </a:r>
          </a:p>
        </p:txBody>
      </p:sp>
      <p:sp>
        <p:nvSpPr>
          <p:cNvPr id="126" name="申請一個Trial的帳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申請一個Trial的帳號</a:t>
            </a:r>
          </a:p>
          <a:p>
            <a:pPr lvl="1"/>
            <a:r>
              <a:t>https://business.line.me/zh-hant/services/bot</a:t>
            </a:r>
          </a:p>
        </p:txBody>
      </p:sp>
      <p:pic>
        <p:nvPicPr>
          <p:cNvPr id="127" name="螢幕快照 2017-09-17 下午8.24.57.png" descr="螢幕快照 2017-09-17 下午8.24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380" y="4344947"/>
            <a:ext cx="6546485" cy="5162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螢幕快照 2017-09-17 下午8.43.37.png" descr="螢幕快照 2017-09-17 下午8.43.37.png"/>
          <p:cNvPicPr>
            <a:picLocks noChangeAspect="1"/>
          </p:cNvPicPr>
          <p:nvPr/>
        </p:nvPicPr>
        <p:blipFill>
          <a:blip r:embed="rId2">
            <a:extLst/>
          </a:blip>
          <a:srcRect l="0" t="52315" r="7030" b="28420"/>
          <a:stretch>
            <a:fillRect/>
          </a:stretch>
        </p:blipFill>
        <p:spPr>
          <a:xfrm>
            <a:off x="4042810" y="5273079"/>
            <a:ext cx="8104401" cy="93452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Hero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Heroku</a:t>
            </a:r>
          </a:p>
        </p:txBody>
      </p:sp>
      <p:sp>
        <p:nvSpPr>
          <p:cNvPr id="131" name="Solution for PaaS (Platform As A Service)支援很多語言: Python, RoR, Golang, Java, Scala, Node.js…"/>
          <p:cNvSpPr txBox="1"/>
          <p:nvPr>
            <p:ph type="body" sz="half" idx="1"/>
          </p:nvPr>
        </p:nvSpPr>
        <p:spPr>
          <a:xfrm>
            <a:off x="1053803" y="2123357"/>
            <a:ext cx="11099801" cy="2876987"/>
          </a:xfrm>
          <a:prstGeom prst="rect">
            <a:avLst/>
          </a:prstGeom>
        </p:spPr>
        <p:txBody>
          <a:bodyPr anchor="t"/>
          <a:lstStyle/>
          <a:p>
            <a:pPr/>
            <a:r>
              <a:t>Solution for PaaS (Platform As A Service)支援很多語言: Python, RoR, Golang, Java, Scala, Node.js</a:t>
            </a:r>
          </a:p>
          <a:p>
            <a:pPr/>
            <a:r>
              <a:t>可以與GitHub連結, 當Commit到GitHub時就可以自動Deploy到Heroku上運行, 並馬上通知是否可運作</a:t>
            </a:r>
          </a:p>
        </p:txBody>
      </p:sp>
      <p:pic>
        <p:nvPicPr>
          <p:cNvPr id="132" name="螢幕快照 2017-09-17 下午8.43.15.png" descr="螢幕快照 2017-09-17 下午8.43.15.png"/>
          <p:cNvPicPr>
            <a:picLocks noChangeAspect="1"/>
          </p:cNvPicPr>
          <p:nvPr/>
        </p:nvPicPr>
        <p:blipFill>
          <a:blip r:embed="rId3">
            <a:extLst/>
          </a:blip>
          <a:srcRect l="54496" t="21032" r="0" b="0"/>
          <a:stretch>
            <a:fillRect/>
          </a:stretch>
        </p:blipFill>
        <p:spPr>
          <a:xfrm>
            <a:off x="9378463" y="5253974"/>
            <a:ext cx="3735722" cy="4025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螢幕快照 2017-09-17 下午9.46.56.png" descr="螢幕快照 2017-09-17 下午9.46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606" y="7373722"/>
            <a:ext cx="6834583" cy="2125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螢幕快照 2017-09-17 下午9.49.57.png" descr="螢幕快照 2017-09-17 下午9.49.5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692" y="5088724"/>
            <a:ext cx="6834583" cy="219661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矩形"/>
          <p:cNvSpPr/>
          <p:nvPr/>
        </p:nvSpPr>
        <p:spPr>
          <a:xfrm>
            <a:off x="1460710" y="5088724"/>
            <a:ext cx="4049804" cy="21590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矩形"/>
          <p:cNvSpPr/>
          <p:nvPr/>
        </p:nvSpPr>
        <p:spPr>
          <a:xfrm>
            <a:off x="1460710" y="7588551"/>
            <a:ext cx="4049804" cy="1811464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箭頭"/>
          <p:cNvSpPr/>
          <p:nvPr/>
        </p:nvSpPr>
        <p:spPr>
          <a:xfrm rot="5496729">
            <a:off x="4139864" y="7191738"/>
            <a:ext cx="584341" cy="723748"/>
          </a:xfrm>
          <a:prstGeom prst="rightArrow">
            <a:avLst>
              <a:gd name="adj1" fmla="val 32000"/>
              <a:gd name="adj2" fmla="val 87382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l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Golang</a:t>
            </a:r>
          </a:p>
        </p:txBody>
      </p:sp>
      <p:sp>
        <p:nvSpPr>
          <p:cNvPr id="140" name="程式架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程式架構</a:t>
            </a:r>
          </a:p>
          <a:p>
            <a:pPr lvl="1"/>
            <a:r>
              <a:t>Main: 進入點, initial與Line Server的連線</a:t>
            </a:r>
          </a:p>
          <a:p>
            <a:pPr lvl="1"/>
            <a:r>
              <a:t>Pet: 建立Data API回覆JSON的資料Structure內容</a:t>
            </a:r>
          </a:p>
          <a:p>
            <a:pPr lvl="1"/>
            <a:r>
              <a:t>Pets: 存取API回覆資料的各個Functions, 如: 資料個數、iteration function</a:t>
            </a:r>
          </a:p>
          <a:p>
            <a:pPr lvl="1"/>
            <a:r>
              <a:t>Client: 建立Http Methods以方便存取Data API, 如: 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男子"/>
          <p:cNvSpPr/>
          <p:nvPr/>
        </p:nvSpPr>
        <p:spPr>
          <a:xfrm>
            <a:off x="1482417" y="3994262"/>
            <a:ext cx="1046664" cy="270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電話"/>
          <p:cNvSpPr/>
          <p:nvPr/>
        </p:nvSpPr>
        <p:spPr>
          <a:xfrm>
            <a:off x="3941047" y="4442681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線條"/>
          <p:cNvSpPr/>
          <p:nvPr/>
        </p:nvSpPr>
        <p:spPr>
          <a:xfrm flipV="1">
            <a:off x="2443668" y="5046790"/>
            <a:ext cx="1457759" cy="1715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硬幣"/>
          <p:cNvSpPr/>
          <p:nvPr/>
        </p:nvSpPr>
        <p:spPr>
          <a:xfrm>
            <a:off x="10641876" y="4352391"/>
            <a:ext cx="1522137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6" name="螢幕快照 2017-09-17 下午9.41.50.png" descr="螢幕快照 2017-09-17 下午9.41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2568" y="4305725"/>
            <a:ext cx="1939129" cy="180062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台北高鐵車站資訊"/>
          <p:cNvSpPr txBox="1"/>
          <p:nvPr/>
        </p:nvSpPr>
        <p:spPr>
          <a:xfrm>
            <a:off x="3035368" y="6275289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台北高鐵車站資訊</a:t>
            </a:r>
          </a:p>
        </p:txBody>
      </p:sp>
      <p:sp>
        <p:nvSpPr>
          <p:cNvPr id="148" name="高鐵車站資訊…"/>
          <p:cNvSpPr txBox="1"/>
          <p:nvPr/>
        </p:nvSpPr>
        <p:spPr>
          <a:xfrm>
            <a:off x="10389027" y="6311200"/>
            <a:ext cx="2027835" cy="8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高鐵車站資訊</a:t>
            </a:r>
          </a:p>
          <a:p>
            <a:pPr/>
            <a:r>
              <a:t>Data Service</a:t>
            </a:r>
          </a:p>
        </p:txBody>
      </p:sp>
      <p:sp>
        <p:nvSpPr>
          <p:cNvPr id="149" name="線條"/>
          <p:cNvSpPr/>
          <p:nvPr/>
        </p:nvSpPr>
        <p:spPr>
          <a:xfrm>
            <a:off x="4726032" y="5090706"/>
            <a:ext cx="202783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線條"/>
          <p:cNvSpPr/>
          <p:nvPr/>
        </p:nvSpPr>
        <p:spPr>
          <a:xfrm flipV="1">
            <a:off x="8630295" y="4979275"/>
            <a:ext cx="201298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線條"/>
          <p:cNvSpPr/>
          <p:nvPr/>
        </p:nvSpPr>
        <p:spPr>
          <a:xfrm flipH="1">
            <a:off x="8639031" y="5217706"/>
            <a:ext cx="201298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線條"/>
          <p:cNvSpPr/>
          <p:nvPr/>
        </p:nvSpPr>
        <p:spPr>
          <a:xfrm flipH="1">
            <a:off x="4740352" y="5345327"/>
            <a:ext cx="18942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" name="螢幕快照 2017-09-17 下午9.44.51.png" descr="螢幕快照 2017-09-17 下午9.44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2340" y="6129240"/>
            <a:ext cx="25527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Ｍ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Ｍain</a:t>
            </a:r>
          </a:p>
        </p:txBody>
      </p:sp>
      <p:sp>
        <p:nvSpPr>
          <p:cNvPr id="156" name="Main function: 初始linebot相關設定, 並且宣告handler function na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Main function: 初始linebot相關設定, 並且宣告handler function name</a:t>
            </a:r>
          </a:p>
        </p:txBody>
      </p:sp>
      <p:pic>
        <p:nvPicPr>
          <p:cNvPr id="157" name="螢幕快照 2017-09-17 下午8.53.21.png" descr="螢幕快照 2017-09-17 下午8.53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3688830"/>
            <a:ext cx="10337800" cy="306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</a:t>
            </a:r>
          </a:p>
        </p:txBody>
      </p:sp>
      <p:sp>
        <p:nvSpPr>
          <p:cNvPr id="160" name="callbackHandler: 針對User輸入內容呼叫對應function回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callbackHandler: 針對User輸入內容呼叫對應function回應</a:t>
            </a:r>
          </a:p>
        </p:txBody>
      </p:sp>
      <p:pic>
        <p:nvPicPr>
          <p:cNvPr id="161" name="螢幕快照 2017-09-17 下午8.55.16.png" descr="螢幕快照 2017-09-17 下午8.55.16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27" y="3254130"/>
            <a:ext cx="11273767" cy="6420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</a:t>
            </a:r>
          </a:p>
        </p:txBody>
      </p:sp>
      <p:sp>
        <p:nvSpPr>
          <p:cNvPr id="164" name="建立與Http Method: GET來抓取Data API資料"/>
          <p:cNvSpPr txBox="1"/>
          <p:nvPr>
            <p:ph type="body" sz="half" idx="1"/>
          </p:nvPr>
        </p:nvSpPr>
        <p:spPr>
          <a:xfrm>
            <a:off x="1041140" y="2345573"/>
            <a:ext cx="5246157" cy="6789654"/>
          </a:xfrm>
          <a:prstGeom prst="rect">
            <a:avLst/>
          </a:prstGeom>
        </p:spPr>
        <p:txBody>
          <a:bodyPr anchor="t"/>
          <a:lstStyle/>
          <a:p>
            <a:pPr/>
            <a:r>
              <a:t>建立與Http Method: GET來抓取Data API資料</a:t>
            </a:r>
          </a:p>
        </p:txBody>
      </p:sp>
      <p:pic>
        <p:nvPicPr>
          <p:cNvPr id="165" name="螢幕快照 2017-09-17 下午9.10.08.png" descr="螢幕快照 2017-09-17 下午9.10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7843" y="2113089"/>
            <a:ext cx="5823222" cy="7615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