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8" r:id="rId4"/>
    <p:sldId id="267" r:id="rId5"/>
    <p:sldId id="260" r:id="rId6"/>
    <p:sldId id="258" r:id="rId7"/>
    <p:sldId id="259" r:id="rId8"/>
    <p:sldId id="266" r:id="rId9"/>
    <p:sldId id="261" r:id="rId10"/>
    <p:sldId id="262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7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6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7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9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97B5BCC0-4A4D-4FF4-9B8A-F077D118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B8B39B-7469-4258-A493-8A006F0FF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zh-TW" altLang="en-US" sz="6600" dirty="0">
                <a:solidFill>
                  <a:srgbClr val="FFFFFF"/>
                </a:solidFill>
              </a:rPr>
              <a:t>優化專題</a:t>
            </a:r>
            <a:r>
              <a:rPr lang="en-US" altLang="zh-TW" sz="6600" dirty="0">
                <a:solidFill>
                  <a:srgbClr val="FFFFFF"/>
                </a:solidFill>
              </a:rPr>
              <a:t>ppt</a:t>
            </a:r>
            <a:br>
              <a:rPr lang="en-US" altLang="zh-TW" sz="6600" dirty="0">
                <a:solidFill>
                  <a:srgbClr val="FFFFFF"/>
                </a:solidFill>
              </a:rPr>
            </a:br>
            <a:r>
              <a:rPr lang="en-US" altLang="zh-TW" sz="6600" dirty="0">
                <a:solidFill>
                  <a:srgbClr val="FFFFFF"/>
                </a:solidFill>
              </a:rPr>
              <a:t>Selection(Java)</a:t>
            </a:r>
            <a:endParaRPr lang="zh-TW" altLang="en-US" sz="66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2CB4C9-B3B3-46A3-A44E-6B740FA6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9906000" cy="732996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U10916011 </a:t>
            </a:r>
            <a:r>
              <a:rPr lang="zh-TW" altLang="en-US" dirty="0">
                <a:solidFill>
                  <a:srgbClr val="FFFFFF"/>
                </a:solidFill>
              </a:rPr>
              <a:t>趙永晴</a:t>
            </a:r>
            <a:r>
              <a:rPr lang="en-US" altLang="zh-TW" dirty="0">
                <a:solidFill>
                  <a:srgbClr val="FFFFFF"/>
                </a:solidFill>
              </a:rPr>
              <a:t>							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  *紅色字體為修改部分</a:t>
            </a:r>
            <a:r>
              <a:rPr lang="en-US" altLang="zh-TW" dirty="0">
                <a:solidFill>
                  <a:srgbClr val="FFFFFF"/>
                </a:solidFill>
              </a:rPr>
              <a:t>	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6661E-B34E-4C35-B261-5A01EF2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模擬測驗 </a:t>
            </a:r>
            <a:r>
              <a:rPr lang="en-US" altLang="zh-TW" b="1" dirty="0">
                <a:latin typeface="-apple-system"/>
              </a:rPr>
              <a:t>---</a:t>
            </a:r>
            <a:r>
              <a:rPr lang="zh-TW" altLang="en-US" b="1" dirty="0">
                <a:latin typeface="-apple-system"/>
              </a:rPr>
              <a:t> 簡單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1D31A-738E-4267-85EB-0101E2D10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651759" cy="356711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增加</a:t>
            </a:r>
            <a:r>
              <a:rPr lang="en-US" altLang="zh-TW" dirty="0">
                <a:solidFill>
                  <a:srgbClr val="FF0000"/>
                </a:solidFill>
              </a:rPr>
              <a:t>next question</a:t>
            </a:r>
            <a:r>
              <a:rPr lang="zh-TW" altLang="en-US" b="1" dirty="0">
                <a:solidFill>
                  <a:srgbClr val="FF0000"/>
                </a:solidFill>
              </a:rPr>
              <a:t>按鈕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讓使用者可以直接跳往下一題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動態提示</a:t>
            </a:r>
            <a:r>
              <a:rPr lang="en-US" altLang="zh-TW" dirty="0"/>
              <a:t>x4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Help me</a:t>
            </a:r>
            <a:r>
              <a:rPr lang="zh-TW" altLang="en-US" dirty="0"/>
              <a:t>頁面</a:t>
            </a:r>
            <a:r>
              <a:rPr lang="en-US" altLang="zh-TW" dirty="0"/>
              <a:t>(</a:t>
            </a:r>
            <a:r>
              <a:rPr lang="zh-TW" altLang="en-US" dirty="0"/>
              <a:t>記錄不會題目的變數</a:t>
            </a:r>
            <a:r>
              <a:rPr lang="en-US" altLang="zh-TW" dirty="0"/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21CF0B-AE09-4503-A1EC-D4765A7A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01" y="2426043"/>
            <a:ext cx="6362108" cy="35857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ACC2C-20CC-4965-A7D6-A7426445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25" y="325886"/>
            <a:ext cx="5563684" cy="19079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477589-8E0F-4E05-BB0D-72004A96631C}"/>
              </a:ext>
            </a:extLst>
          </p:cNvPr>
          <p:cNvSpPr/>
          <p:nvPr/>
        </p:nvSpPr>
        <p:spPr>
          <a:xfrm>
            <a:off x="6983050" y="325886"/>
            <a:ext cx="1244009" cy="447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1CD09DC-2B4E-491A-AE35-23DE4A785178}"/>
              </a:ext>
            </a:extLst>
          </p:cNvPr>
          <p:cNvCxnSpPr/>
          <p:nvPr/>
        </p:nvCxnSpPr>
        <p:spPr>
          <a:xfrm flipV="1">
            <a:off x="3636335" y="872935"/>
            <a:ext cx="3346715" cy="163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7564A5A-D4A0-46B4-A27F-8B79A31E3228}"/>
              </a:ext>
            </a:extLst>
          </p:cNvPr>
          <p:cNvCxnSpPr/>
          <p:nvPr/>
        </p:nvCxnSpPr>
        <p:spPr>
          <a:xfrm flipV="1">
            <a:off x="3017520" y="1520190"/>
            <a:ext cx="4480560" cy="225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B615E89-36DB-40DF-AED6-DFA424A12335}"/>
              </a:ext>
            </a:extLst>
          </p:cNvPr>
          <p:cNvCxnSpPr/>
          <p:nvPr/>
        </p:nvCxnSpPr>
        <p:spPr>
          <a:xfrm flipV="1">
            <a:off x="3636335" y="3771900"/>
            <a:ext cx="2010085" cy="123444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C3FD97F-E52E-43EE-A765-FC523F03F0E1}"/>
              </a:ext>
            </a:extLst>
          </p:cNvPr>
          <p:cNvSpPr/>
          <p:nvPr/>
        </p:nvSpPr>
        <p:spPr>
          <a:xfrm>
            <a:off x="5719402" y="3531870"/>
            <a:ext cx="1263648" cy="2400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62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9B2D0-D48E-4D8D-A9D8-83C35604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模擬測驗 </a:t>
            </a:r>
            <a:r>
              <a:rPr lang="en-US" altLang="zh-TW" b="1" dirty="0">
                <a:latin typeface="-apple-system"/>
              </a:rPr>
              <a:t>---</a:t>
            </a:r>
            <a:r>
              <a:rPr lang="zh-TW" altLang="en-US" b="1" dirty="0">
                <a:latin typeface="-apple-system"/>
              </a:rPr>
              <a:t> 簡單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7F1851-F9AB-4A86-8AF3-59CDCC1C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135991"/>
            <a:ext cx="3843670" cy="3763153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修改未作答提示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r>
              <a:rPr lang="en-US" altLang="zh-TW" dirty="0">
                <a:solidFill>
                  <a:srgbClr val="FF0000"/>
                </a:solidFill>
              </a:rPr>
              <a:t>alert)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修改</a:t>
            </a:r>
            <a:r>
              <a:rPr lang="en-US" altLang="zh-TW" dirty="0">
                <a:solidFill>
                  <a:srgbClr val="FF0000"/>
                </a:solidFill>
              </a:rPr>
              <a:t>help me</a:t>
            </a:r>
            <a:r>
              <a:rPr lang="zh-TW" altLang="en-US" b="1" dirty="0">
                <a:solidFill>
                  <a:srgbClr val="FF0000"/>
                </a:solidFill>
              </a:rPr>
              <a:t>頁面的名稱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讓使用者更清楚明瞭自己在解題什麼題型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修改跳回頁面按鈕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原本不管怎樣都只會跳回題型一，現在可直接跳回當下題型的頁面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87E4E-5126-42E4-B54E-9EB709A3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41" y="419751"/>
            <a:ext cx="6011114" cy="2267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8B233A-6304-40AF-989E-AD84810C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41" y="2790051"/>
            <a:ext cx="5993754" cy="36682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EEF5DC5-4C89-4AC1-B135-7828B2662841}"/>
              </a:ext>
            </a:extLst>
          </p:cNvPr>
          <p:cNvSpPr/>
          <p:nvPr/>
        </p:nvSpPr>
        <p:spPr>
          <a:xfrm>
            <a:off x="5408341" y="6238020"/>
            <a:ext cx="1598515" cy="32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0E82BF-13E0-424A-8B7E-6194D1179420}"/>
              </a:ext>
            </a:extLst>
          </p:cNvPr>
          <p:cNvSpPr/>
          <p:nvPr/>
        </p:nvSpPr>
        <p:spPr>
          <a:xfrm>
            <a:off x="6485774" y="2135991"/>
            <a:ext cx="1690664" cy="39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507AAC-6A04-45F1-B314-0441078FCCD8}"/>
              </a:ext>
            </a:extLst>
          </p:cNvPr>
          <p:cNvSpPr/>
          <p:nvPr/>
        </p:nvSpPr>
        <p:spPr>
          <a:xfrm>
            <a:off x="7868093" y="2816903"/>
            <a:ext cx="1345062" cy="32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69F5D36-DAEA-4176-B1D1-B9B1E119DB9D}"/>
              </a:ext>
            </a:extLst>
          </p:cNvPr>
          <p:cNvCxnSpPr>
            <a:cxnSpLocks/>
          </p:cNvCxnSpPr>
          <p:nvPr/>
        </p:nvCxnSpPr>
        <p:spPr>
          <a:xfrm flipV="1">
            <a:off x="4561367" y="2332027"/>
            <a:ext cx="1796903" cy="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FF7BD7-68D1-4462-AFB2-6020A3427C45}"/>
              </a:ext>
            </a:extLst>
          </p:cNvPr>
          <p:cNvCxnSpPr>
            <a:cxnSpLocks/>
          </p:cNvCxnSpPr>
          <p:nvPr/>
        </p:nvCxnSpPr>
        <p:spPr>
          <a:xfrm flipV="1">
            <a:off x="4784651" y="3009015"/>
            <a:ext cx="2934586" cy="48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3D074B3-A5D9-41AD-9A4E-200E04F44DDF}"/>
              </a:ext>
            </a:extLst>
          </p:cNvPr>
          <p:cNvCxnSpPr>
            <a:cxnSpLocks/>
          </p:cNvCxnSpPr>
          <p:nvPr/>
        </p:nvCxnSpPr>
        <p:spPr>
          <a:xfrm>
            <a:off x="4869712" y="5077998"/>
            <a:ext cx="1148316" cy="1056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3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69156-5B5F-4D14-B8D3-F6F6084B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模擬測驗 </a:t>
            </a:r>
            <a:r>
              <a:rPr lang="en-US" altLang="zh-TW" b="1" dirty="0">
                <a:latin typeface="-apple-system"/>
              </a:rPr>
              <a:t>---</a:t>
            </a:r>
            <a:r>
              <a:rPr lang="zh-TW" altLang="en-US" b="1" dirty="0">
                <a:latin typeface="-apple-system"/>
              </a:rPr>
              <a:t> 困難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8EA68-F6F1-4C37-A535-DBF91928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663190" cy="356711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時間倒數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修改時間到警告提示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讓使用者更加明瞭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答題結束提示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顯示作答紀錄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3AAA09-E2D2-46ED-BF71-F186A825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1" y="179815"/>
            <a:ext cx="5303520" cy="737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B3B626-F0F7-48DD-82C4-EF6BF6F4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4" y="2830898"/>
            <a:ext cx="5303521" cy="1601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C7B22CB-8F34-4BEE-85CD-199E51714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58" b="7999"/>
          <a:stretch/>
        </p:blipFill>
        <p:spPr>
          <a:xfrm>
            <a:off x="5212081" y="4612231"/>
            <a:ext cx="4105848" cy="19052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F877E8-D1FA-40D6-88F3-AD51AB440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859" y="1052009"/>
            <a:ext cx="5297741" cy="16181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C158BE0-9636-47B7-A521-3C2EDB6AA36D}"/>
              </a:ext>
            </a:extLst>
          </p:cNvPr>
          <p:cNvSpPr/>
          <p:nvPr/>
        </p:nvSpPr>
        <p:spPr>
          <a:xfrm>
            <a:off x="5401253" y="1599900"/>
            <a:ext cx="3455667" cy="303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2F906A-3930-4C7A-9AB1-8A3A97A1365A}"/>
              </a:ext>
            </a:extLst>
          </p:cNvPr>
          <p:cNvCxnSpPr/>
          <p:nvPr/>
        </p:nvCxnSpPr>
        <p:spPr>
          <a:xfrm flipV="1">
            <a:off x="3668233" y="2020186"/>
            <a:ext cx="2190307" cy="160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52BDDF9-D0ED-49D8-B682-7AB07AE9F6B1}"/>
              </a:ext>
            </a:extLst>
          </p:cNvPr>
          <p:cNvSpPr/>
          <p:nvPr/>
        </p:nvSpPr>
        <p:spPr>
          <a:xfrm>
            <a:off x="9059224" y="292663"/>
            <a:ext cx="1431611" cy="4820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B313E8-1482-450E-8479-6ECC2D55884C}"/>
              </a:ext>
            </a:extLst>
          </p:cNvPr>
          <p:cNvCxnSpPr/>
          <p:nvPr/>
        </p:nvCxnSpPr>
        <p:spPr>
          <a:xfrm flipV="1">
            <a:off x="2560320" y="777240"/>
            <a:ext cx="6296600" cy="17830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6BDA04-C713-4012-A25A-F1708A87411C}"/>
              </a:ext>
            </a:extLst>
          </p:cNvPr>
          <p:cNvCxnSpPr/>
          <p:nvPr/>
        </p:nvCxnSpPr>
        <p:spPr>
          <a:xfrm flipV="1">
            <a:off x="3074670" y="3714750"/>
            <a:ext cx="2606040" cy="89748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266351-C85E-4555-9540-642FEA3561AE}"/>
              </a:ext>
            </a:extLst>
          </p:cNvPr>
          <p:cNvCxnSpPr/>
          <p:nvPr/>
        </p:nvCxnSpPr>
        <p:spPr>
          <a:xfrm flipV="1">
            <a:off x="3074670" y="5349240"/>
            <a:ext cx="2326583" cy="1943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7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9AB02-03C9-44C1-B52F-54605C9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自評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A132A-5ECA-4137-8C8A-6318C503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3234690" cy="3567118"/>
          </a:xfrm>
        </p:spPr>
        <p:txBody>
          <a:bodyPr/>
          <a:lstStyle/>
          <a:p>
            <a:r>
              <a:rPr lang="zh-TW" altLang="en-US" dirty="0"/>
              <a:t>技術難度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9.8</a:t>
            </a:r>
          </a:p>
          <a:p>
            <a:r>
              <a:rPr lang="zh-TW" altLang="en-US" dirty="0"/>
              <a:t>完整度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互動性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r>
              <a:rPr lang="zh-TW" altLang="en-US" dirty="0"/>
              <a:t>對學習幫助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9.8</a:t>
            </a:r>
          </a:p>
          <a:p>
            <a:r>
              <a:rPr lang="zh-TW" altLang="en-US" dirty="0"/>
              <a:t>努力與用心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1A73270-7FF9-4790-8604-A2DBE980E714}"/>
              </a:ext>
            </a:extLst>
          </p:cNvPr>
          <p:cNvSpPr txBox="1">
            <a:spLocks/>
          </p:cNvSpPr>
          <p:nvPr/>
        </p:nvSpPr>
        <p:spPr>
          <a:xfrm>
            <a:off x="5920741" y="2233833"/>
            <a:ext cx="3371850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優勢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整體</a:t>
            </a:r>
            <a:r>
              <a:rPr lang="zh-TW" altLang="en-US" b="1" dirty="0">
                <a:solidFill>
                  <a:srgbClr val="FF0000"/>
                </a:solidFill>
              </a:rPr>
              <a:t>完整度</a:t>
            </a:r>
            <a:r>
              <a:rPr lang="en-US" altLang="zh-TW" dirty="0"/>
              <a:t>(</a:t>
            </a:r>
            <a:r>
              <a:rPr lang="zh-TW" altLang="en-US" dirty="0"/>
              <a:t>豐富度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流程圖精美</a:t>
            </a:r>
            <a:r>
              <a:rPr lang="en-US" altLang="zh-TW" dirty="0"/>
              <a:t>(</a:t>
            </a:r>
            <a:r>
              <a:rPr lang="zh-TW" altLang="en-US" dirty="0"/>
              <a:t>皆有起始點及結束點的圈圈、箭頭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顏色、排版好看舒服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使用者</a:t>
            </a:r>
            <a:r>
              <a:rPr lang="zh-TW" altLang="en-US" b="1" dirty="0">
                <a:solidFill>
                  <a:srgbClr val="FF0000"/>
                </a:solidFill>
              </a:rPr>
              <a:t>自學能力強</a:t>
            </a:r>
            <a:r>
              <a:rPr lang="en-US" altLang="zh-TW" dirty="0"/>
              <a:t>(</a:t>
            </a:r>
            <a:r>
              <a:rPr lang="zh-TW" altLang="en-US" dirty="0"/>
              <a:t>使用起來很簡單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1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C5F20-6A30-4237-BDDF-15FB50B8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BF2FB-E4F8-4580-BE4C-897E839E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468880" cy="3567118"/>
          </a:xfrm>
        </p:spPr>
        <p:txBody>
          <a:bodyPr/>
          <a:lstStyle/>
          <a:p>
            <a:r>
              <a:rPr lang="zh-TW" altLang="en-US" dirty="0"/>
              <a:t>每頁上方均有選單可跳轉至該頁面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下方均有連結或按鈕可以前往下一單元或上一單元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FBC7A6-0718-429F-B1B3-65D688E6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73" y="928110"/>
            <a:ext cx="6831833" cy="36960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61505A-C607-4C84-B72A-807C11F7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5719965"/>
            <a:ext cx="9654539" cy="31401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88BB6D1-70E8-4AB9-9739-0D988EA235E9}"/>
              </a:ext>
            </a:extLst>
          </p:cNvPr>
          <p:cNvCxnSpPr/>
          <p:nvPr/>
        </p:nvCxnSpPr>
        <p:spPr>
          <a:xfrm flipH="1">
            <a:off x="2903220" y="5097780"/>
            <a:ext cx="331470" cy="6221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74BF2C-AC11-43ED-A408-67E0EDE4B464}"/>
              </a:ext>
            </a:extLst>
          </p:cNvPr>
          <p:cNvCxnSpPr/>
          <p:nvPr/>
        </p:nvCxnSpPr>
        <p:spPr>
          <a:xfrm>
            <a:off x="3417570" y="5063490"/>
            <a:ext cx="5657850" cy="54864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B612452-D35A-4169-9E1A-4A0BBE85C0CB}"/>
              </a:ext>
            </a:extLst>
          </p:cNvPr>
          <p:cNvSpPr/>
          <p:nvPr/>
        </p:nvSpPr>
        <p:spPr>
          <a:xfrm>
            <a:off x="5406389" y="862500"/>
            <a:ext cx="5309237" cy="36960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2B6946-9B3A-444C-A7CF-F6B84000408F}"/>
              </a:ext>
            </a:extLst>
          </p:cNvPr>
          <p:cNvSpPr/>
          <p:nvPr/>
        </p:nvSpPr>
        <p:spPr>
          <a:xfrm>
            <a:off x="1143000" y="5719965"/>
            <a:ext cx="2194560" cy="3140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B2F162-9287-46EB-A8BE-577F7BBEE36C}"/>
              </a:ext>
            </a:extLst>
          </p:cNvPr>
          <p:cNvSpPr/>
          <p:nvPr/>
        </p:nvSpPr>
        <p:spPr>
          <a:xfrm>
            <a:off x="8492490" y="5719965"/>
            <a:ext cx="2468880" cy="2755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3A19523-2BAC-4AFC-B5B5-30F5938D7219}"/>
              </a:ext>
            </a:extLst>
          </p:cNvPr>
          <p:cNvCxnSpPr/>
          <p:nvPr/>
        </p:nvCxnSpPr>
        <p:spPr>
          <a:xfrm flipV="1">
            <a:off x="3337560" y="1554480"/>
            <a:ext cx="3200400" cy="132588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0FF7A-01DC-444B-A4F5-FCBF7AE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F6797-714C-4680-A17B-0C0B451B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3017520" cy="3567118"/>
          </a:xfrm>
        </p:spPr>
        <p:txBody>
          <a:bodyPr/>
          <a:lstStyle/>
          <a:p>
            <a:r>
              <a:rPr lang="zh-TW" altLang="en-US" dirty="0"/>
              <a:t>每個流程圖均有起始點即結束點的圈圈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有流向箭頭</a:t>
            </a:r>
            <a:r>
              <a:rPr lang="en-US" altLang="zh-TW" dirty="0"/>
              <a:t>(</a:t>
            </a:r>
            <a:r>
              <a:rPr lang="zh-TW" altLang="en-US" dirty="0"/>
              <a:t>讓使用者更清楚明瞭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B179C-F252-4272-9A4B-6479A87F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991" y="1141945"/>
            <a:ext cx="6248604" cy="47571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BE3BF9-65DB-4C60-94BF-EB61AF349D7D}"/>
              </a:ext>
            </a:extLst>
          </p:cNvPr>
          <p:cNvSpPr/>
          <p:nvPr/>
        </p:nvSpPr>
        <p:spPr>
          <a:xfrm>
            <a:off x="7406640" y="1239372"/>
            <a:ext cx="354330" cy="235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986975-BEC0-4AC5-9D33-36CE124689A7}"/>
              </a:ext>
            </a:extLst>
          </p:cNvPr>
          <p:cNvSpPr/>
          <p:nvPr/>
        </p:nvSpPr>
        <p:spPr>
          <a:xfrm>
            <a:off x="7440930" y="5473337"/>
            <a:ext cx="354330" cy="235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B096C3-ED51-4103-8DC6-1C1D08A958EC}"/>
              </a:ext>
            </a:extLst>
          </p:cNvPr>
          <p:cNvCxnSpPr/>
          <p:nvPr/>
        </p:nvCxnSpPr>
        <p:spPr>
          <a:xfrm flipV="1">
            <a:off x="3680460" y="1356921"/>
            <a:ext cx="3646170" cy="159201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00B037B-80BE-45A6-91C3-D8A724037537}"/>
              </a:ext>
            </a:extLst>
          </p:cNvPr>
          <p:cNvCxnSpPr>
            <a:cxnSpLocks/>
          </p:cNvCxnSpPr>
          <p:nvPr/>
        </p:nvCxnSpPr>
        <p:spPr>
          <a:xfrm>
            <a:off x="3680460" y="4217670"/>
            <a:ext cx="3726180" cy="1373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ED19-62DE-40C7-ABD7-F5AFA907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Special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723C42-C4F5-438F-B252-DE9CB66B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3184451" cy="3567118"/>
          </a:xfrm>
        </p:spPr>
        <p:txBody>
          <a:bodyPr/>
          <a:lstStyle/>
          <a:p>
            <a:r>
              <a:rPr lang="en-US" altLang="zh-TW" dirty="0"/>
              <a:t>Help me!</a:t>
            </a:r>
            <a:r>
              <a:rPr lang="zh-TW" altLang="en-US" dirty="0"/>
              <a:t>頁面</a:t>
            </a:r>
            <a:r>
              <a:rPr lang="en-US" altLang="zh-TW" dirty="0"/>
              <a:t>(</a:t>
            </a:r>
            <a:r>
              <a:rPr lang="zh-TW" altLang="en-US" dirty="0"/>
              <a:t>如果使用者不會當下題目，可以按下按鈕前往解題頁面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解題變數</a:t>
            </a:r>
            <a:r>
              <a:rPr lang="en-US" altLang="zh-TW" dirty="0"/>
              <a:t>(</a:t>
            </a:r>
            <a:r>
              <a:rPr lang="zh-TW" altLang="en-US" dirty="0"/>
              <a:t>會保留當下跳轉時考題的變數</a:t>
            </a:r>
            <a:r>
              <a:rPr lang="en-US" altLang="zh-TW" dirty="0"/>
              <a:t>)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按下按鈕可以直接返回原本的題型</a:t>
            </a:r>
            <a:r>
              <a:rPr lang="en-US" altLang="zh-TW" dirty="0"/>
              <a:t>(</a:t>
            </a:r>
            <a:r>
              <a:rPr lang="zh-TW" altLang="en-US" dirty="0"/>
              <a:t>不同變數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A8CDE0-BD4F-4496-B10F-7727C57A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02" y="147652"/>
            <a:ext cx="3255573" cy="29936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5C69A5-0CA5-47B3-B0AC-CBA5EBDEC6DD}"/>
              </a:ext>
            </a:extLst>
          </p:cNvPr>
          <p:cNvSpPr/>
          <p:nvPr/>
        </p:nvSpPr>
        <p:spPr>
          <a:xfrm>
            <a:off x="7155712" y="2814673"/>
            <a:ext cx="677263" cy="28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029438-7222-4C5B-BA19-AC7B9D8D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02" y="3361590"/>
            <a:ext cx="6987696" cy="31245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19A6D5-F2FC-44D5-87BA-49D6B8E906AD}"/>
              </a:ext>
            </a:extLst>
          </p:cNvPr>
          <p:cNvSpPr/>
          <p:nvPr/>
        </p:nvSpPr>
        <p:spPr>
          <a:xfrm>
            <a:off x="4714493" y="1201478"/>
            <a:ext cx="2037182" cy="212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1CC3BA-79C4-4368-88C9-8CCA3918B289}"/>
              </a:ext>
            </a:extLst>
          </p:cNvPr>
          <p:cNvSpPr/>
          <p:nvPr/>
        </p:nvSpPr>
        <p:spPr>
          <a:xfrm>
            <a:off x="5901070" y="4550735"/>
            <a:ext cx="1446028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上彎 10">
            <a:extLst>
              <a:ext uri="{FF2B5EF4-FFF2-40B4-BE49-F238E27FC236}">
                <a16:creationId xmlns:a16="http://schemas.microsoft.com/office/drawing/2014/main" id="{CA6A3AD5-19D8-409A-8E00-5E884B3E5A71}"/>
              </a:ext>
            </a:extLst>
          </p:cNvPr>
          <p:cNvSpPr/>
          <p:nvPr/>
        </p:nvSpPr>
        <p:spPr>
          <a:xfrm rot="10800000" flipH="1">
            <a:off x="8037489" y="2904157"/>
            <a:ext cx="935665" cy="36150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1E0B70-65DD-4A97-970E-3617A15A265B}"/>
              </a:ext>
            </a:extLst>
          </p:cNvPr>
          <p:cNvSpPr txBox="1"/>
          <p:nvPr/>
        </p:nvSpPr>
        <p:spPr>
          <a:xfrm>
            <a:off x="8125242" y="2496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按下後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81271C4-FACB-458E-ACAE-3EE4F47156D9}"/>
              </a:ext>
            </a:extLst>
          </p:cNvPr>
          <p:cNvCxnSpPr/>
          <p:nvPr/>
        </p:nvCxnSpPr>
        <p:spPr>
          <a:xfrm>
            <a:off x="6096000" y="1509823"/>
            <a:ext cx="474921" cy="3028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0D608E7C-1D7D-48C3-80A3-25B5B89C7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8176" b="-7603"/>
          <a:stretch/>
        </p:blipFill>
        <p:spPr>
          <a:xfrm>
            <a:off x="479927" y="5594260"/>
            <a:ext cx="3847524" cy="388989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961D946-7DAD-4913-A2B7-902A79644855}"/>
              </a:ext>
            </a:extLst>
          </p:cNvPr>
          <p:cNvCxnSpPr/>
          <p:nvPr/>
        </p:nvCxnSpPr>
        <p:spPr>
          <a:xfrm>
            <a:off x="3306726" y="4922874"/>
            <a:ext cx="0" cy="584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465CDFD-A114-43FE-BB15-31C7E5E36DF2}"/>
              </a:ext>
            </a:extLst>
          </p:cNvPr>
          <p:cNvSpPr/>
          <p:nvPr/>
        </p:nvSpPr>
        <p:spPr>
          <a:xfrm>
            <a:off x="479927" y="5507666"/>
            <a:ext cx="3932584" cy="489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7B628-BCC6-4FD5-9885-4D9193C2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CB367-EA78-4171-A94B-B23BD1B6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274569" cy="3567118"/>
          </a:xfrm>
        </p:spPr>
        <p:txBody>
          <a:bodyPr/>
          <a:lstStyle/>
          <a:p>
            <a:r>
              <a:rPr lang="zh-TW" altLang="en-US" dirty="0"/>
              <a:t>教學目錄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提供使用者觀看完整教學內容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EBA7C5-6801-4E90-9295-4DC3E719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194728"/>
            <a:ext cx="6295660" cy="47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30DD1-2CEB-4E24-BA5A-D8A97CE6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effectLst/>
                <a:latin typeface="-apple-system"/>
              </a:rPr>
              <a:t>基本概念模擬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E2A45-0049-4E4B-AC04-3BE0DEC3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17947"/>
            <a:ext cx="3131820" cy="3567118"/>
          </a:xfrm>
        </p:spPr>
        <p:txBody>
          <a:bodyPr>
            <a:normAutofit/>
          </a:bodyPr>
          <a:lstStyle/>
          <a:p>
            <a:r>
              <a:rPr lang="zh-TW" altLang="en-US" dirty="0"/>
              <a:t>基本概念介紹</a:t>
            </a:r>
            <a:r>
              <a:rPr lang="en-US" altLang="zh-TW" dirty="0"/>
              <a:t>(</a:t>
            </a:r>
            <a:r>
              <a:rPr lang="zh-TW" altLang="en-US" dirty="0"/>
              <a:t>每個單元皆有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程式追蹤模擬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修改每一頁的名稱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讓使用者更加明白程式在做什麼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2B1CC5-C338-43EC-B968-6DBF8EE5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11" y="186515"/>
            <a:ext cx="6256380" cy="3023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1F1CA4-0C9A-4629-85F1-EDAD3CCF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10" y="3334923"/>
            <a:ext cx="6256379" cy="31567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72E9D96-B0F8-4FD8-9DB6-2E18D03A6CAE}"/>
              </a:ext>
            </a:extLst>
          </p:cNvPr>
          <p:cNvSpPr/>
          <p:nvPr/>
        </p:nvSpPr>
        <p:spPr>
          <a:xfrm>
            <a:off x="6965341" y="3324588"/>
            <a:ext cx="1598515" cy="323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0CC2EA4-D429-4BFF-B8F5-75EECCCF1E3E}"/>
              </a:ext>
            </a:extLst>
          </p:cNvPr>
          <p:cNvCxnSpPr>
            <a:cxnSpLocks/>
          </p:cNvCxnSpPr>
          <p:nvPr/>
        </p:nvCxnSpPr>
        <p:spPr>
          <a:xfrm flipV="1">
            <a:off x="3406140" y="3572541"/>
            <a:ext cx="3409330" cy="1216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49C187F-7F4A-40F9-A6AA-4D328E86712C}"/>
              </a:ext>
            </a:extLst>
          </p:cNvPr>
          <p:cNvCxnSpPr>
            <a:cxnSpLocks/>
          </p:cNvCxnSpPr>
          <p:nvPr/>
        </p:nvCxnSpPr>
        <p:spPr>
          <a:xfrm flipV="1">
            <a:off x="2354580" y="2091691"/>
            <a:ext cx="2183130" cy="3262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7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7B321-1968-4152-9145-022CCAA1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解題模擬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CBF99-0E5A-40B0-A346-8C867316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411730" cy="356711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上方列有可模擬的選項</a:t>
            </a:r>
            <a:r>
              <a:rPr lang="en-US" altLang="zh-TW" dirty="0"/>
              <a:t>(</a:t>
            </a:r>
            <a:r>
              <a:rPr lang="zh-TW" altLang="en-US" dirty="0"/>
              <a:t>點選進入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程式追蹤模擬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修改每一個頁面的名稱及背景顏色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讓使用者更加明白程式在做什麼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B30889-D010-4D29-BD46-FE168A39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00" y="1491692"/>
            <a:ext cx="7663890" cy="4988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7BB53F1-78A5-48FD-B555-F594F20F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00" y="2233833"/>
            <a:ext cx="7663890" cy="38088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7DE31E-E6E3-45CC-A505-A995EE35BA43}"/>
              </a:ext>
            </a:extLst>
          </p:cNvPr>
          <p:cNvSpPr/>
          <p:nvPr/>
        </p:nvSpPr>
        <p:spPr>
          <a:xfrm>
            <a:off x="6539022" y="2233832"/>
            <a:ext cx="2041451" cy="37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5AB64AB-F04E-4711-AA9D-DA8FC6937076}"/>
              </a:ext>
            </a:extLst>
          </p:cNvPr>
          <p:cNvCxnSpPr/>
          <p:nvPr/>
        </p:nvCxnSpPr>
        <p:spPr>
          <a:xfrm flipV="1">
            <a:off x="3189767" y="2609282"/>
            <a:ext cx="3211033" cy="237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15377EB-668A-4B66-AB51-652E7100C4BF}"/>
              </a:ext>
            </a:extLst>
          </p:cNvPr>
          <p:cNvCxnSpPr/>
          <p:nvPr/>
        </p:nvCxnSpPr>
        <p:spPr>
          <a:xfrm flipV="1">
            <a:off x="3189767" y="1828800"/>
            <a:ext cx="479263" cy="50322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5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B90D8-24E0-4373-8B7D-E6D6BC4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解題模擬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86705-8F7D-4FEF-B573-51A92345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33833"/>
            <a:ext cx="3588488" cy="3665311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重畫三數比大小</a:t>
            </a:r>
            <a:r>
              <a:rPr lang="en-US" altLang="zh-TW" dirty="0">
                <a:solidFill>
                  <a:srgbClr val="FF0000"/>
                </a:solidFill>
              </a:rPr>
              <a:t>(conditional operator)</a:t>
            </a:r>
            <a:r>
              <a:rPr lang="zh-TW" altLang="en-US" b="1" dirty="0">
                <a:solidFill>
                  <a:srgbClr val="FF0000"/>
                </a:solidFill>
              </a:rPr>
              <a:t>的流程圖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重寫跑馬燈</a:t>
            </a:r>
            <a:r>
              <a:rPr lang="en-US" altLang="zh-TW" dirty="0">
                <a:solidFill>
                  <a:srgbClr val="FF0000"/>
                </a:solidFill>
              </a:rPr>
              <a:t>(animation </a:t>
            </a:r>
            <a:r>
              <a:rPr lang="zh-TW" altLang="en-US" b="1" dirty="0">
                <a:solidFill>
                  <a:srgbClr val="FF0000"/>
                </a:solidFill>
              </a:rPr>
              <a:t>和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step by step)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重畫等第</a:t>
            </a:r>
            <a:r>
              <a:rPr lang="en-US" altLang="zh-TW" dirty="0">
                <a:solidFill>
                  <a:srgbClr val="FF0000"/>
                </a:solidFill>
              </a:rPr>
              <a:t>(if)</a:t>
            </a:r>
            <a:r>
              <a:rPr lang="zh-TW" altLang="en-US" b="1" dirty="0">
                <a:solidFill>
                  <a:srgbClr val="FF0000"/>
                </a:solidFill>
              </a:rPr>
              <a:t>的流程圖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重寫跑馬燈</a:t>
            </a:r>
            <a:r>
              <a:rPr lang="en-US" altLang="zh-TW" dirty="0">
                <a:solidFill>
                  <a:srgbClr val="FF0000"/>
                </a:solidFill>
              </a:rPr>
              <a:t>(animation </a:t>
            </a:r>
            <a:r>
              <a:rPr lang="zh-TW" altLang="en-US" b="1" dirty="0">
                <a:solidFill>
                  <a:srgbClr val="FF0000"/>
                </a:solidFill>
              </a:rPr>
              <a:t>和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step by step)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B11005-AC09-4F96-82B0-ED0BD0AD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9" b="12388"/>
          <a:stretch/>
        </p:blipFill>
        <p:spPr>
          <a:xfrm>
            <a:off x="5188688" y="223621"/>
            <a:ext cx="5780889" cy="30937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CA9A94-EA6E-4400-8299-7AD81AAA423F}"/>
              </a:ext>
            </a:extLst>
          </p:cNvPr>
          <p:cNvSpPr/>
          <p:nvPr/>
        </p:nvSpPr>
        <p:spPr>
          <a:xfrm>
            <a:off x="8358953" y="345355"/>
            <a:ext cx="2690046" cy="3083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2BDCF0C-EBAD-4267-963C-25B6D73B1C89}"/>
              </a:ext>
            </a:extLst>
          </p:cNvPr>
          <p:cNvCxnSpPr/>
          <p:nvPr/>
        </p:nvCxnSpPr>
        <p:spPr>
          <a:xfrm flipV="1">
            <a:off x="4082902" y="2083981"/>
            <a:ext cx="4189228" cy="63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94A46B0-5A93-4216-8EC4-F64A74814E5C}"/>
              </a:ext>
            </a:extLst>
          </p:cNvPr>
          <p:cNvCxnSpPr/>
          <p:nvPr/>
        </p:nvCxnSpPr>
        <p:spPr>
          <a:xfrm flipV="1">
            <a:off x="4263656" y="1988288"/>
            <a:ext cx="4513521" cy="1552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2EB1351C-EF3E-4CEC-92AF-6900CF6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3670992"/>
            <a:ext cx="5813511" cy="269322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6E5A62E-EA24-46E0-869F-74B35A8C55BE}"/>
              </a:ext>
            </a:extLst>
          </p:cNvPr>
          <p:cNvSpPr/>
          <p:nvPr/>
        </p:nvSpPr>
        <p:spPr>
          <a:xfrm>
            <a:off x="7612907" y="3803469"/>
            <a:ext cx="3436091" cy="2002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FCD435-E007-43BB-9882-551D22303A86}"/>
              </a:ext>
            </a:extLst>
          </p:cNvPr>
          <p:cNvCxnSpPr/>
          <p:nvPr/>
        </p:nvCxnSpPr>
        <p:spPr>
          <a:xfrm>
            <a:off x="3943350" y="4663440"/>
            <a:ext cx="3566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9BCF347-FF45-417B-8284-7111F041A736}"/>
              </a:ext>
            </a:extLst>
          </p:cNvPr>
          <p:cNvCxnSpPr/>
          <p:nvPr/>
        </p:nvCxnSpPr>
        <p:spPr>
          <a:xfrm flipV="1">
            <a:off x="4183380" y="5154930"/>
            <a:ext cx="2594610" cy="27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8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02F8D-D7C1-45AC-A7CB-08BA209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-apple-system"/>
              </a:rPr>
              <a:t>模擬測驗 </a:t>
            </a:r>
            <a:r>
              <a:rPr lang="en-US" altLang="zh-TW" b="1" dirty="0">
                <a:latin typeface="-apple-system"/>
              </a:rPr>
              <a:t>---</a:t>
            </a:r>
            <a:r>
              <a:rPr lang="zh-TW" altLang="en-US" b="1" dirty="0">
                <a:latin typeface="-apple-system"/>
              </a:rPr>
              <a:t> 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0CAA6-56B4-4939-8D53-ACF36288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2468880" cy="356711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修改答題說明</a:t>
            </a:r>
            <a:r>
              <a:rPr lang="en-US" altLang="zh-TW" dirty="0"/>
              <a:t>&amp;</a:t>
            </a:r>
            <a:r>
              <a:rPr lang="zh-TW" altLang="en-US" dirty="0"/>
              <a:t>使用說明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需閱讀完才能跳往考試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AD5D9C-977E-4C62-B527-83F4A654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18" y="2109620"/>
            <a:ext cx="6942081" cy="42762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C839F84-1007-40AD-AB2C-6CBD6D7F81DD}"/>
              </a:ext>
            </a:extLst>
          </p:cNvPr>
          <p:cNvSpPr/>
          <p:nvPr/>
        </p:nvSpPr>
        <p:spPr>
          <a:xfrm>
            <a:off x="4209862" y="2548890"/>
            <a:ext cx="6740077" cy="921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4F4CF9-F3FA-46B3-A603-6C7B57131F7A}"/>
              </a:ext>
            </a:extLst>
          </p:cNvPr>
          <p:cNvCxnSpPr/>
          <p:nvPr/>
        </p:nvCxnSpPr>
        <p:spPr>
          <a:xfrm>
            <a:off x="2583180" y="2788920"/>
            <a:ext cx="1523738" cy="29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CD0408E-C9D9-4BE2-9CF7-4FCB6D32797C}"/>
              </a:ext>
            </a:extLst>
          </p:cNvPr>
          <p:cNvCxnSpPr>
            <a:cxnSpLocks/>
          </p:cNvCxnSpPr>
          <p:nvPr/>
        </p:nvCxnSpPr>
        <p:spPr>
          <a:xfrm>
            <a:off x="2800350" y="4766310"/>
            <a:ext cx="1645920" cy="685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72E34FD-2412-4BCF-A5D7-E553ED2D70F7}"/>
              </a:ext>
            </a:extLst>
          </p:cNvPr>
          <p:cNvSpPr/>
          <p:nvPr/>
        </p:nvSpPr>
        <p:spPr>
          <a:xfrm>
            <a:off x="4063364" y="5542181"/>
            <a:ext cx="7103746" cy="9216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05253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0F3F3"/>
      </a:lt2>
      <a:accent1>
        <a:srgbClr val="C34D68"/>
      </a:accent1>
      <a:accent2>
        <a:srgbClr val="B13B87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B2F30"/>
    </a:dk2>
    <a:lt2>
      <a:srgbClr val="F0F3F3"/>
    </a:lt2>
    <a:accent1>
      <a:srgbClr val="C34D68"/>
    </a:accent1>
    <a:accent2>
      <a:srgbClr val="B13B87"/>
    </a:accent2>
    <a:accent3>
      <a:srgbClr val="BC4DC3"/>
    </a:accent3>
    <a:accent4>
      <a:srgbClr val="7B3EB3"/>
    </a:accent4>
    <a:accent5>
      <a:srgbClr val="594DC3"/>
    </a:accent5>
    <a:accent6>
      <a:srgbClr val="3B60B1"/>
    </a:accent6>
    <a:hlink>
      <a:srgbClr val="623FB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448</Words>
  <Application>Microsoft Office PowerPoint</Application>
  <PresentationFormat>寬螢幕</PresentationFormat>
  <Paragraphs>71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Walbaum Display</vt:lpstr>
      <vt:lpstr>RegattaVTI</vt:lpstr>
      <vt:lpstr>優化專題ppt Selection(Java)</vt:lpstr>
      <vt:lpstr>Special</vt:lpstr>
      <vt:lpstr>Special</vt:lpstr>
      <vt:lpstr>Special</vt:lpstr>
      <vt:lpstr>首頁</vt:lpstr>
      <vt:lpstr>基本概念模擬</vt:lpstr>
      <vt:lpstr>解題模擬</vt:lpstr>
      <vt:lpstr>解題模擬</vt:lpstr>
      <vt:lpstr>模擬測驗 --- 規則</vt:lpstr>
      <vt:lpstr>模擬測驗 --- 簡單</vt:lpstr>
      <vt:lpstr>模擬測驗 --- 簡單</vt:lpstr>
      <vt:lpstr>模擬測驗 --- 困難</vt:lpstr>
      <vt:lpstr>自評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</dc:title>
  <dc:creator>永晴 趙</dc:creator>
  <cp:lastModifiedBy>永晴 趙</cp:lastModifiedBy>
  <cp:revision>133</cp:revision>
  <dcterms:created xsi:type="dcterms:W3CDTF">2022-01-13T01:21:56Z</dcterms:created>
  <dcterms:modified xsi:type="dcterms:W3CDTF">2022-02-02T11:59:49Z</dcterms:modified>
</cp:coreProperties>
</file>