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Noto Sans"/>
      <p:regular r:id="rId20"/>
      <p:bold r:id="rId21"/>
      <p:italic r:id="rId22"/>
      <p:boldItalic r:id="rId23"/>
    </p:embeddedFont>
    <p:embeddedFont>
      <p:font typeface="Fjalla One"/>
      <p:regular r:id="rId24"/>
    </p:embeddedFont>
    <p:embeddedFont>
      <p:font typeface="Barlow Semi Condensed Medium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hKqfqCmt10XNI5V7OYxqDWI9p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-regular.fntdata"/><Relationship Id="rId22" Type="http://schemas.openxmlformats.org/officeDocument/2006/relationships/font" Target="fonts/NotoSans-italic.fntdata"/><Relationship Id="rId21" Type="http://schemas.openxmlformats.org/officeDocument/2006/relationships/font" Target="fonts/NotoSans-bold.fntdata"/><Relationship Id="rId24" Type="http://schemas.openxmlformats.org/officeDocument/2006/relationships/font" Target="fonts/FjallaOne-regular.fntdata"/><Relationship Id="rId23" Type="http://schemas.openxmlformats.org/officeDocument/2006/relationships/font" Target="fonts/Noto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Medium-bold.fntdata"/><Relationship Id="rId25" Type="http://schemas.openxmlformats.org/officeDocument/2006/relationships/font" Target="fonts/BarlowSemiCondensedMedium-regular.fntdata"/><Relationship Id="rId28" Type="http://schemas.openxmlformats.org/officeDocument/2006/relationships/font" Target="fonts/BarlowSemiCondensedMedium-boldItalic.fntdata"/><Relationship Id="rId27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017ef6b2a3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3017ef6b2a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17ef6b2a3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017ef6b2a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17ef6b2a3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3017ef6b2a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017ef6b2a3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017ef6b2a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17ef6b2a3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3017ef6b2a3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017ef6b2a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017ef6b2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17ef6b2a3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017ef6b2a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17ef6b2a3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017ef6b2a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17ef6b2a3_0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3017ef6b2a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017ef6b2a3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017ef6b2a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17ef6b2a3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3017ef6b2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17ef6b2a3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017ef6b2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017ef6b2a3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017ef6b2a3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4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34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34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34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34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34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3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4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3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34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4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4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4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3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34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3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35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35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5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5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3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35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5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35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3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5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3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35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3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5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0" name="Google Shape;90;p36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6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6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36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94" name="Google Shape;94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36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01" name="Google Shape;101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36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6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6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6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6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6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2" name="Google Shape;112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36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6" name="Google Shape;116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36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0" name="Google Shape;120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" name="Google Shape;123;p36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36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5" name="Google Shape;125;p36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" name="Google Shape;126;p3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36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33" name="Google Shape;133;p3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36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38" name="Google Shape;138;p3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36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3" name="Google Shape;143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36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7" name="Google Shape;147;p3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38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38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38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38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38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57" name="Google Shape;157;p3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38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64" name="Google Shape;164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38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69" name="Google Shape;169;p3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38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74" name="Google Shape;174;p3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38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81" name="Google Shape;181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4" name="Google Shape;184;p38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8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38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" name="Google Shape;187;p38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88" name="Google Shape;188;p3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" name="Google Shape;194;p38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95" name="Google Shape;195;p3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38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200" name="Google Shape;200;p3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8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8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8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8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38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211" name="Google Shape;211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38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215" name="Google Shape;215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8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219" name="Google Shape;219;p3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9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24" name="Google Shape;224;p39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39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26" name="Google Shape;226;p39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27" name="Google Shape;227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" name="Google Shape;231;p39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32" name="Google Shape;232;p3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39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37" name="Google Shape;237;p3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40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40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6" name="Google Shape;246;p40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40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40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3" name="Google Shape;263;p40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4" name="Google Shape;264;p40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4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40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4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" name="Google Shape;276;p40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4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40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40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p40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40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4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97" name="Google Shape;297;p40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40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9" name="Google Shape;299;p40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4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05" name="Google Shape;305;p4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4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4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4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9" name="Google Shape;309;p4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10" name="Google Shape;310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4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17" name="Google Shape;317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4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22" name="Google Shape;322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4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27" name="Google Shape;327;p4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3" name="Google Shape;333;p4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334" name="Google Shape;334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37" name="Google Shape;337;p4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4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4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0" name="Google Shape;340;p4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341" name="Google Shape;341;p4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4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348" name="Google Shape;348;p4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4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353" name="Google Shape;353;p4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4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7" name="Google Shape;357;p4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4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364" name="Google Shape;364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7" name="Google Shape;367;p4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368" name="Google Shape;368;p4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hyperlink" Target="http://localhost:8080/users/register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6.xml"/><Relationship Id="rId4" Type="http://schemas.openxmlformats.org/officeDocument/2006/relationships/slide" Target="/ppt/slides/slide13.xml"/><Relationship Id="rId5" Type="http://schemas.openxmlformats.org/officeDocument/2006/relationships/slide" Target="/ppt/slides/slide1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"/>
          <p:cNvSpPr txBox="1"/>
          <p:nvPr>
            <p:ph type="ctrTitle"/>
          </p:nvPr>
        </p:nvSpPr>
        <p:spPr>
          <a:xfrm>
            <a:off x="0" y="779550"/>
            <a:ext cx="91440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專案介紹</a:t>
            </a:r>
            <a:endParaRPr sz="50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017ef6b2a3_0_135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註冊帳號_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一般使用者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0" name="Google Shape;460;g3017ef6b2a3_0_135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g3017ef6b2a3_0_135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62" name="Google Shape;462;g3017ef6b2a3_0_135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017ef6b2a3_0_135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017ef6b2a3_0_135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017ef6b2a3_0_135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6" name="Google Shape;466;g3017ef6b2a3_0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475" y="2394723"/>
            <a:ext cx="7033777" cy="26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3017ef6b2a3_0_135"/>
          <p:cNvSpPr txBox="1"/>
          <p:nvPr/>
        </p:nvSpPr>
        <p:spPr>
          <a:xfrm>
            <a:off x="1027413" y="1251288"/>
            <a:ext cx="69939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Noto Sans"/>
              <a:buChar char="●"/>
            </a:pPr>
            <a:r>
              <a:rPr b="1"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POST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: </a:t>
            </a:r>
            <a:r>
              <a:rPr lang="en-US" u="sng">
                <a:solidFill>
                  <a:srgbClr val="FF000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http://localhost:8080/users/register</a:t>
            </a:r>
            <a:endParaRPr u="sng">
              <a:solidFill>
                <a:srgbClr val="FF0000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Noto Sans"/>
              <a:buChar char="●"/>
            </a:pPr>
            <a:r>
              <a:rPr b="1"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功能介紹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: 讓使用者可以註冊帳號，並賦予"normal-user"權限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Noto Sans"/>
              <a:buChar char="●"/>
            </a:pPr>
            <a:r>
              <a:rPr b="1"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Input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: 帳號資料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(JSON格式)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Noto Sans"/>
              <a:buChar char="●"/>
            </a:pPr>
            <a:r>
              <a:rPr b="1"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Ouput: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  <a:sym typeface="Noto Sans"/>
              </a:rPr>
              <a:t> 註冊成功畫面</a:t>
            </a:r>
            <a:endParaRPr>
              <a:solidFill>
                <a:srgbClr val="1F2328"/>
              </a:solidFill>
              <a:highlight>
                <a:srgbClr val="FFFFFF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017ef6b2a3_0_176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一般使用者_資料庫儲存方式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73" name="Google Shape;473;g3017ef6b2a3_0_176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g3017ef6b2a3_0_176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75" name="Google Shape;475;g3017ef6b2a3_0_176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017ef6b2a3_0_176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017ef6b2a3_0_176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017ef6b2a3_0_176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79" name="Google Shape;479;g3017ef6b2a3_0_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13" y="1728828"/>
            <a:ext cx="7802380" cy="16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017ef6b2a3_0_222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如何驗證帳號_流程圖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85" name="Google Shape;485;g3017ef6b2a3_0_222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g3017ef6b2a3_0_222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87" name="Google Shape;487;g3017ef6b2a3_0_222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017ef6b2a3_0_222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3017ef6b2a3_0_222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017ef6b2a3_0_222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91" name="Google Shape;491;g3017ef6b2a3_0_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00" y="1765735"/>
            <a:ext cx="8670202" cy="28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017ef6b2a3_0_192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登入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帳號_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一般使用者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-畫面結果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7" name="Google Shape;497;g3017ef6b2a3_0_192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g3017ef6b2a3_0_192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99" name="Google Shape;499;g3017ef6b2a3_0_192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3017ef6b2a3_0_192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3017ef6b2a3_0_192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3017ef6b2a3_0_192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3" name="Google Shape;503;g3017ef6b2a3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726" y="1423125"/>
            <a:ext cx="6634552" cy="28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17ef6b2a3_0_203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登入帳號_一般使用者-畫面結果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09" name="Google Shape;509;g3017ef6b2a3_0_203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g3017ef6b2a3_0_203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511" name="Google Shape;511;g3017ef6b2a3_0_203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017ef6b2a3_0_203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017ef6b2a3_0_203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017ef6b2a3_0_203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5" name="Google Shape;515;g3017ef6b2a3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1542978"/>
            <a:ext cx="5979401" cy="16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type="title"/>
          </p:nvPr>
        </p:nvSpPr>
        <p:spPr>
          <a:xfrm>
            <a:off x="2528250" y="2283749"/>
            <a:ext cx="4084821" cy="9982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4800">
                <a:latin typeface="Noto Sans"/>
                <a:ea typeface="Noto Sans"/>
                <a:cs typeface="Noto Sans"/>
                <a:sym typeface="Noto Sans"/>
              </a:rPr>
              <a:t>Thanks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17ef6b2a3_0_5"/>
          <p:cNvSpPr txBox="1"/>
          <p:nvPr>
            <p:ph type="title"/>
          </p:nvPr>
        </p:nvSpPr>
        <p:spPr>
          <a:xfrm>
            <a:off x="0" y="217051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架構圖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81" name="Google Shape;381;g3017ef6b2a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8" y="1097851"/>
            <a:ext cx="7753034" cy="40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17ef6b2a3_0_48"/>
          <p:cNvSpPr txBox="1"/>
          <p:nvPr>
            <p:ph type="title"/>
          </p:nvPr>
        </p:nvSpPr>
        <p:spPr>
          <a:xfrm>
            <a:off x="0" y="217051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Spring security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87" name="Google Shape;387;g3017ef6b2a3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8" y="1097851"/>
            <a:ext cx="7753034" cy="404564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3017ef6b2a3_0_48"/>
          <p:cNvSpPr/>
          <p:nvPr/>
        </p:nvSpPr>
        <p:spPr>
          <a:xfrm>
            <a:off x="2050475" y="982800"/>
            <a:ext cx="2771700" cy="4045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17ef6b2a3_0_57"/>
          <p:cNvSpPr txBox="1"/>
          <p:nvPr>
            <p:ph type="title"/>
          </p:nvPr>
        </p:nvSpPr>
        <p:spPr>
          <a:xfrm>
            <a:off x="0" y="217051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Spring security_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流程圖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94" name="Google Shape;394;g3017ef6b2a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974026"/>
            <a:ext cx="6751861" cy="4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17ef6b2a3_0_216"/>
          <p:cNvSpPr txBox="1"/>
          <p:nvPr>
            <p:ph type="title"/>
          </p:nvPr>
        </p:nvSpPr>
        <p:spPr>
          <a:xfrm>
            <a:off x="0" y="217051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Spring security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00" name="Google Shape;400;g3017ef6b2a3_0_216"/>
          <p:cNvSpPr txBox="1"/>
          <p:nvPr/>
        </p:nvSpPr>
        <p:spPr>
          <a:xfrm>
            <a:off x="1427025" y="1663200"/>
            <a:ext cx="40230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76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00"/>
              <a:buAutoNum type="arabicPeriod"/>
            </a:pPr>
            <a:r>
              <a:rPr b="1" lang="en-US" sz="2100" u="sng">
                <a:solidFill>
                  <a:srgbClr val="1E1E1E"/>
                </a:solidFill>
                <a:latin typeface="Noto Sans"/>
                <a:ea typeface="Noto Sans"/>
                <a:cs typeface="Noto Sans"/>
                <a:sym typeface="Noto Sa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註冊帳號</a:t>
            </a:r>
            <a:endParaRPr b="1" sz="2100">
              <a:solidFill>
                <a:srgbClr val="1E1E1E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E1E1E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476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100"/>
              <a:buFont typeface="Noto Sans"/>
              <a:buAutoNum type="arabicPeriod"/>
            </a:pPr>
            <a:r>
              <a:rPr b="1" lang="en-US" sz="2100" u="sng">
                <a:solidFill>
                  <a:srgbClr val="1E1E1E"/>
                </a:solidFill>
                <a:latin typeface="Noto Sans"/>
                <a:ea typeface="Noto Sans"/>
                <a:cs typeface="Noto Sans"/>
                <a:sym typeface="Noto Sa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登入帳號</a:t>
            </a:r>
            <a:endParaRPr b="1" sz="2100">
              <a:solidFill>
                <a:srgbClr val="1E1E1E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900"/>
              <a:buFont typeface="Noto Sans"/>
              <a:buAutoNum type="alphaLcPeriod"/>
            </a:pPr>
            <a:r>
              <a:rPr lang="en-US" sz="1900" u="sng">
                <a:solidFill>
                  <a:srgbClr val="1E1E1E"/>
                </a:solidFill>
                <a:latin typeface="Noto Sans"/>
                <a:ea typeface="Noto Sans"/>
                <a:cs typeface="Noto Sans"/>
                <a:sym typeface="Noto Sa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驗證</a:t>
            </a:r>
            <a:endParaRPr sz="1900">
              <a:solidFill>
                <a:srgbClr val="1E1E1E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17ef6b2a3_0_69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註冊帳號_Oauth2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06" name="Google Shape;406;g3017ef6b2a3_0_69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g3017ef6b2a3_0_69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08" name="Google Shape;408;g3017ef6b2a3_0_69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3017ef6b2a3_0_69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3017ef6b2a3_0_69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017ef6b2a3_0_69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2" name="Google Shape;412;g3017ef6b2a3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03" y="1569875"/>
            <a:ext cx="3549399" cy="22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017ef6b2a3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699" y="1569878"/>
            <a:ext cx="3872600" cy="213497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017ef6b2a3_0_69"/>
          <p:cNvSpPr/>
          <p:nvPr/>
        </p:nvSpPr>
        <p:spPr>
          <a:xfrm>
            <a:off x="4174550" y="2478225"/>
            <a:ext cx="528600" cy="42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17ef6b2a3_0_121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註冊帳號_Oauth2-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畫面結果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0" name="Google Shape;420;g3017ef6b2a3_0_121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g3017ef6b2a3_0_121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22" name="Google Shape;422;g3017ef6b2a3_0_121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017ef6b2a3_0_121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017ef6b2a3_0_121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017ef6b2a3_0_121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6" name="Google Shape;426;g3017ef6b2a3_0_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00" y="1786603"/>
            <a:ext cx="6693606" cy="16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17ef6b2a3_0_80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Oauth2_資料庫儲存方式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2" name="Google Shape;432;g3017ef6b2a3_0_80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3" name="Google Shape;433;g3017ef6b2a3_0_80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34" name="Google Shape;434;g3017ef6b2a3_0_80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017ef6b2a3_0_80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017ef6b2a3_0_80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017ef6b2a3_0_80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g3017ef6b2a3_0_80"/>
          <p:cNvSpPr txBox="1"/>
          <p:nvPr/>
        </p:nvSpPr>
        <p:spPr>
          <a:xfrm>
            <a:off x="1066073" y="1512227"/>
            <a:ext cx="59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ex</a:t>
            </a:r>
            <a:endParaRPr b="0" i="0" sz="1800" u="none" cap="none" strike="noStrike">
              <a:solidFill>
                <a:srgbClr val="FF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pSp>
        <p:nvGrpSpPr>
          <p:cNvPr id="439" name="Google Shape;439;g3017ef6b2a3_0_80"/>
          <p:cNvGrpSpPr/>
          <p:nvPr/>
        </p:nvGrpSpPr>
        <p:grpSpPr>
          <a:xfrm>
            <a:off x="95250" y="1453585"/>
            <a:ext cx="9143998" cy="2056279"/>
            <a:chOff x="0" y="1543610"/>
            <a:chExt cx="9143998" cy="2056279"/>
          </a:xfrm>
        </p:grpSpPr>
        <p:pic>
          <p:nvPicPr>
            <p:cNvPr id="440" name="Google Shape;440;g3017ef6b2a3_0_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1543610"/>
              <a:ext cx="9143998" cy="20562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g3017ef6b2a3_0_80"/>
            <p:cNvSpPr/>
            <p:nvPr/>
          </p:nvSpPr>
          <p:spPr>
            <a:xfrm>
              <a:off x="1583750" y="2996050"/>
              <a:ext cx="3514800" cy="15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g3017ef6b2a3_0_80"/>
            <p:cNvSpPr/>
            <p:nvPr/>
          </p:nvSpPr>
          <p:spPr>
            <a:xfrm>
              <a:off x="5346125" y="2996050"/>
              <a:ext cx="3514800" cy="152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017ef6b2a3_0_233"/>
          <p:cNvSpPr txBox="1"/>
          <p:nvPr>
            <p:ph type="title"/>
          </p:nvPr>
        </p:nvSpPr>
        <p:spPr>
          <a:xfrm>
            <a:off x="0" y="33832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註冊帳號_</a:t>
            </a:r>
            <a:r>
              <a:rPr b="1" lang="en-US" sz="3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一般使用者-流程圖</a:t>
            </a:r>
            <a:endParaRPr b="1" sz="3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8" name="Google Shape;448;g3017ef6b2a3_0_233"/>
          <p:cNvSpPr/>
          <p:nvPr/>
        </p:nvSpPr>
        <p:spPr>
          <a:xfrm>
            <a:off x="2298630" y="4049119"/>
            <a:ext cx="865200" cy="24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g3017ef6b2a3_0_233"/>
          <p:cNvGrpSpPr/>
          <p:nvPr/>
        </p:nvGrpSpPr>
        <p:grpSpPr>
          <a:xfrm>
            <a:off x="4023359" y="2904978"/>
            <a:ext cx="2747928" cy="567480"/>
            <a:chOff x="4023359" y="2904978"/>
            <a:chExt cx="2747928" cy="567480"/>
          </a:xfrm>
        </p:grpSpPr>
        <p:sp>
          <p:nvSpPr>
            <p:cNvPr id="450" name="Google Shape;450;g3017ef6b2a3_0_233"/>
            <p:cNvSpPr/>
            <p:nvPr/>
          </p:nvSpPr>
          <p:spPr>
            <a:xfrm>
              <a:off x="4023360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017ef6b2a3_0_233"/>
            <p:cNvSpPr/>
            <p:nvPr/>
          </p:nvSpPr>
          <p:spPr>
            <a:xfrm>
              <a:off x="5906087" y="290497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017ef6b2a3_0_233"/>
            <p:cNvSpPr/>
            <p:nvPr/>
          </p:nvSpPr>
          <p:spPr>
            <a:xfrm>
              <a:off x="5906087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017ef6b2a3_0_233"/>
            <p:cNvSpPr/>
            <p:nvPr/>
          </p:nvSpPr>
          <p:spPr>
            <a:xfrm>
              <a:off x="4023359" y="3226158"/>
              <a:ext cx="865200" cy="24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4" name="Google Shape;454;g3017ef6b2a3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285225"/>
            <a:ext cx="7174926" cy="3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