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4A4C09-6154-43A1-BD6D-5234B4D1D430}">
  <a:tblStyle styleId="{694A4C09-6154-43A1-BD6D-5234B4D1D4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6d259f2b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6d259f2b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6d259f2b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6d259f2b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6d259f2b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6d259f2b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6d259f2b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6d259f2b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6d259f2b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6d259f2b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6d259f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6d259f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6d259f2b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6d259f2b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6d259f2b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6d259f2b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6d259f2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6d259f2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d259f2b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6d259f2b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6d259f2b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6d259f2b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99750" y="1322450"/>
            <a:ext cx="7905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/>
              <a:t>Image Caption Generation Model 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19825" y="2096750"/>
            <a:ext cx="1952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Clip+GPT-2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896700" y="3233975"/>
            <a:ext cx="361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Siyuan Jing and Haonan Wu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233075" y="2337950"/>
            <a:ext cx="2728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940"/>
              <a:t>Demo</a:t>
            </a:r>
            <a:endParaRPr sz="29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269725" y="1340575"/>
            <a:ext cx="8338200" cy="4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3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1.Automated organization of visual content</a:t>
            </a:r>
            <a:r>
              <a:rPr lang="zh-CN" sz="23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3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3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model efficiently manages unlabeled images, reducing the need for manual effort.</a:t>
            </a:r>
            <a:endParaRPr sz="23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3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2.Effective CLIP-to-GPT-2 Mapping</a:t>
            </a:r>
            <a:r>
              <a:rPr lang="zh-CN" sz="23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br>
              <a:rPr lang="zh-CN" sz="23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sz="23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multi-head attention mechanism bridges visual and textual modalities for high-quality captions.</a:t>
            </a:r>
            <a:endParaRPr sz="23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3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3.Noise Injection Boosts Generalization：</a:t>
            </a:r>
            <a:endParaRPr b="1" sz="23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3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Introducing noise during training boosts generalization and helps create diverse, accurate captions.</a:t>
            </a:r>
            <a:endParaRPr sz="23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763625" y="609350"/>
            <a:ext cx="6022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Our Findings Matter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2864300" y="188100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700"/>
              <a:t>Thank you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05550" y="1318650"/>
            <a:ext cx="43215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2 powerful model: CLIP and GPT-2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multiple ML algorithms from class and beyond: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C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C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Likelihood Estimation</a:t>
            </a:r>
            <a:br>
              <a:rPr lang="zh-C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going to introduce our model structure, loss function and show our progress by demo!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048" y="1236187"/>
            <a:ext cx="3725849" cy="37586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50075" y="680350"/>
            <a:ext cx="753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goal: generate captions from images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60650" y="707725"/>
            <a:ext cx="5673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Problem of Unlabeled Images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-9865" l="0" r="0" t="0"/>
          <a:stretch/>
        </p:blipFill>
        <p:spPr>
          <a:xfrm>
            <a:off x="796475" y="1262825"/>
            <a:ext cx="2123150" cy="1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3463250" y="1785075"/>
            <a:ext cx="859800" cy="42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075" y="1284224"/>
            <a:ext cx="2846025" cy="17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91100" y="2946500"/>
            <a:ext cx="77415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CN" sz="1500">
                <a:solidFill>
                  <a:schemeClr val="dk2"/>
                </a:solidFill>
              </a:rPr>
              <a:t>On modern digital platforms like AirDrop, images are constantly shared.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CN" sz="1500">
                <a:solidFill>
                  <a:schemeClr val="dk2"/>
                </a:solidFill>
              </a:rPr>
              <a:t>These images usually lack simple filenames — often just numbers or codes.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CN" sz="1500">
                <a:solidFill>
                  <a:schemeClr val="dk2"/>
                </a:solidFill>
              </a:rPr>
              <a:t>As these unlabeled images pile up, managing them becomes time-consuming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CN" sz="1500">
                <a:solidFill>
                  <a:schemeClr val="dk2"/>
                </a:solidFill>
              </a:rPr>
              <a:t>This reduces productivity and makes information search difficult for individuals and organizations.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69575" y="677325"/>
            <a:ext cx="762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zh-CN"/>
              <a:t>Core Principle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726050" y="2571750"/>
            <a:ext cx="217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69575" y="1792175"/>
            <a:ext cx="72888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1300"/>
              <a:t>The Equation:</a:t>
            </a:r>
            <a:endParaRPr b="1" sz="1300"/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rgbClr val="383A42"/>
                </a:solidFill>
              </a:rPr>
              <a:t>Better Captions = CLIP Features + Noise → Mapping Network → GPT-2 </a:t>
            </a:r>
            <a:endParaRPr b="1" sz="1500">
              <a:solidFill>
                <a:srgbClr val="383A4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69575" y="1330475"/>
            <a:ext cx="693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C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</a:t>
            </a:r>
            <a:r>
              <a:rPr b="1" lang="zh-C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Bridging</a:t>
            </a:r>
            <a:r>
              <a:rPr b="1" lang="zh-C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Visual and Linguistic Spaces with Noisy Mapping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350" y="2426850"/>
            <a:ext cx="5666550" cy="260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400" y="3356125"/>
            <a:ext cx="2593350" cy="161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 flipH="1">
            <a:off x="4941325" y="3072300"/>
            <a:ext cx="382800" cy="51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4366875" y="3463825"/>
            <a:ext cx="8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Encoder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798975" y="3710550"/>
            <a:ext cx="8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 flipH="1">
            <a:off x="6390850" y="3710550"/>
            <a:ext cx="492300" cy="9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stCxn id="114" idx="3"/>
          </p:cNvCxnSpPr>
          <p:nvPr/>
        </p:nvCxnSpPr>
        <p:spPr>
          <a:xfrm flipH="1" rot="10800000">
            <a:off x="3647750" y="4162900"/>
            <a:ext cx="488700" cy="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20" name="Google Shape;120;p16"/>
          <p:cNvSpPr txBox="1"/>
          <p:nvPr/>
        </p:nvSpPr>
        <p:spPr>
          <a:xfrm>
            <a:off x="4136450" y="3970750"/>
            <a:ext cx="28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125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Two cats are sleeping on a couch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232975" y="1705425"/>
            <a:ext cx="3882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1F1F1F"/>
                </a:solidFill>
              </a:rPr>
              <a:t>More robust and reduce overfitting</a:t>
            </a:r>
            <a:endParaRPr b="1" sz="11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669575" y="677325"/>
            <a:ext cx="762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zh-CN"/>
              <a:t>Core Principle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5726050" y="2571750"/>
            <a:ext cx="217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69575" y="1792175"/>
            <a:ext cx="72888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1300"/>
              <a:t>The Equation:</a:t>
            </a:r>
            <a:endParaRPr b="1" sz="1300"/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rgbClr val="383A42"/>
                </a:solidFill>
              </a:rPr>
              <a:t>Better Captions = CLIP Features + Noise → Mapping Network → GPT-2 </a:t>
            </a:r>
            <a:endParaRPr b="1" sz="1500">
              <a:solidFill>
                <a:srgbClr val="383A4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669575" y="1330475"/>
            <a:ext cx="59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C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</a:t>
            </a:r>
            <a:r>
              <a:rPr b="1" lang="zh-C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Multi-Head Attention as a Cross-Modal Connector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350" y="2426850"/>
            <a:ext cx="5666550" cy="260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7"/>
          <p:cNvCxnSpPr>
            <a:endCxn id="132" idx="3"/>
          </p:cNvCxnSpPr>
          <p:nvPr/>
        </p:nvCxnSpPr>
        <p:spPr>
          <a:xfrm flipH="1">
            <a:off x="6279550" y="3056925"/>
            <a:ext cx="959400" cy="106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 txBox="1"/>
          <p:nvPr/>
        </p:nvSpPr>
        <p:spPr>
          <a:xfrm>
            <a:off x="526150" y="3234675"/>
            <a:ext cx="5753400" cy="17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Rather than using a simple linear projection to convert CLIP image features into GPT-2's embedding space, multi-head attention allows our model to learn complex relationships between different aspects of the visual representation.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Multi-head Attention Network allows the model to learn how different regions in the image affect language production.</a:t>
            </a:r>
            <a:endParaRPr sz="1000">
              <a:solidFill>
                <a:srgbClr val="1F1F1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73250" y="62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Project Pipeline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375" y="1160950"/>
            <a:ext cx="5412649" cy="386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876725" y="1535750"/>
            <a:ext cx="7620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773250" y="62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Loss and performance evaluation</a:t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727650" y="1236750"/>
            <a:ext cx="551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Training: cross-entropy loss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73250" y="1762075"/>
            <a:ext cx="570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Goal: Maximize the conditional probability that each correct token occurs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7399524" y="2748125"/>
            <a:ext cx="1587300" cy="607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Validation Loss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7399599" y="1688150"/>
            <a:ext cx="1587300" cy="60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Cross Entropy Loss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7399599" y="3808100"/>
            <a:ext cx="1587300" cy="607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Best model ouput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19"/>
          <p:cNvCxnSpPr>
            <a:stCxn id="148" idx="2"/>
            <a:endCxn id="147" idx="0"/>
          </p:cNvCxnSpPr>
          <p:nvPr/>
        </p:nvCxnSpPr>
        <p:spPr>
          <a:xfrm>
            <a:off x="8193249" y="2295350"/>
            <a:ext cx="0" cy="45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8193258" y="3355325"/>
            <a:ext cx="0" cy="45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75" y="2030125"/>
            <a:ext cx="3639951" cy="9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727650" y="2761400"/>
            <a:ext cx="307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</a:t>
            </a:r>
            <a:r>
              <a:rPr lang="zh-CN"/>
              <a:t>redict the probability of the t-th token conditional on the prefix and the history of the token before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25" y="3592700"/>
            <a:ext cx="2908519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727650" y="4127900"/>
            <a:ext cx="440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100"/>
              <a:t>（Maximum Likelihood Estimate）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462" y="2638175"/>
            <a:ext cx="3639949" cy="211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773250" y="62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Loss and performance evaluation</a:t>
            </a:r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727650" y="122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Predicti</a:t>
            </a:r>
            <a:r>
              <a:rPr lang="zh-CN"/>
              <a:t>ng</a:t>
            </a:r>
            <a:r>
              <a:rPr lang="zh-CN"/>
              <a:t>: BLEU + CIDEr</a:t>
            </a:r>
            <a:endParaRPr/>
          </a:p>
        </p:txBody>
      </p:sp>
      <p:graphicFrame>
        <p:nvGraphicFramePr>
          <p:cNvPr id="163" name="Google Shape;163;p20"/>
          <p:cNvGraphicFramePr/>
          <p:nvPr/>
        </p:nvGraphicFramePr>
        <p:xfrm>
          <a:off x="861450" y="168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{694A4C09-6154-43A1-BD6D-5234B4D1D430}</a:tableStyleId>
              </a:tblPr>
              <a:tblGrid>
                <a:gridCol w="732850"/>
                <a:gridCol w="4509175"/>
                <a:gridCol w="1212950"/>
              </a:tblGrid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What It Measures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Typical Range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BLEU-1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single word overlap between generated caption and reference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0-1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BLEU-2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two-word sequence overlap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0-1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BLEU-3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three-word sequence overlap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0-1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BLEU-4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Four-word sequence overlap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0-1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CIDEr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Consensus-based evaluation using TF-IDF weighting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0-2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0"/>
          <p:cNvSpPr txBox="1"/>
          <p:nvPr/>
        </p:nvSpPr>
        <p:spPr>
          <a:xfrm>
            <a:off x="563700" y="4210300"/>
            <a:ext cx="81078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CN" sz="1200">
                <a:solidFill>
                  <a:schemeClr val="dk2"/>
                </a:solidFill>
              </a:rPr>
              <a:t>BLEU-n:Higher means that the caption is closer to the reference, above 0.6 is better.</a:t>
            </a:r>
            <a:endParaRPr sz="12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CIDEr: &gt;1 indicates that the generated content is highly consistent with the reference; &gt;1.5 very good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763625" y="618175"/>
            <a:ext cx="6022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Prediction scores:</a:t>
            </a:r>
            <a:endParaRPr/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825375" y="1225050"/>
            <a:ext cx="32757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Model Parameter: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1600">
                <a:latin typeface="Times New Roman"/>
                <a:ea typeface="Times New Roman"/>
                <a:cs typeface="Times New Roman"/>
                <a:sym typeface="Times New Roman"/>
              </a:rPr>
              <a:t>Transformer Layers: 8</a:t>
            </a:r>
            <a:endParaRPr b="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1600">
                <a:latin typeface="Times New Roman"/>
                <a:ea typeface="Times New Roman"/>
                <a:cs typeface="Times New Roman"/>
                <a:sym typeface="Times New Roman"/>
              </a:rPr>
              <a:t>Learning rate: 5e-5</a:t>
            </a:r>
            <a:endParaRPr b="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1600">
                <a:latin typeface="Times New Roman"/>
                <a:ea typeface="Times New Roman"/>
                <a:cs typeface="Times New Roman"/>
                <a:sym typeface="Times New Roman"/>
              </a:rPr>
              <a:t>Prefix length: 40</a:t>
            </a:r>
            <a:endParaRPr b="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1600">
                <a:latin typeface="Times New Roman"/>
                <a:ea typeface="Times New Roman"/>
                <a:cs typeface="Times New Roman"/>
                <a:sym typeface="Times New Roman"/>
              </a:rPr>
              <a:t>Noise rate: 10%</a:t>
            </a:r>
            <a:endParaRPr b="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: COCO Image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1600">
                <a:latin typeface="Times New Roman"/>
                <a:ea typeface="Times New Roman"/>
                <a:cs typeface="Times New Roman"/>
                <a:sym typeface="Times New Roman"/>
              </a:rPr>
              <a:t>Training set: 80, 000 images with 5 captions per image.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1600">
                <a:latin typeface="Times New Roman"/>
                <a:ea typeface="Times New Roman"/>
                <a:cs typeface="Times New Roman"/>
                <a:sym typeface="Times New Roman"/>
              </a:rPr>
              <a:t>Validation set: 2,000 images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75" y="856875"/>
            <a:ext cx="4974550" cy="29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578425" y="3723450"/>
            <a:ext cx="816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zh-C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captions show better performance on longer word sequences, indicating more natural grammatical structure.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zh-C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CIDEr score shows our model can </a:t>
            </a:r>
            <a:r>
              <a:rPr lang="zh-C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94</a:t>
            </a:r>
            <a:r>
              <a:rPr lang="zh-C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.4% of human-level consensus quality.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