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2162a42b7_8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2162a42b7_8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ae1d3c3a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ae1d3c3a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a51279e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a51279e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ae1d3c3a9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ae1d3c3a9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ae1d3c3a9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ae1d3c3a9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2162a42b7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2162a42b7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2162a42b7_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2162a42b7_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2162a42b7_8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2162a42b7_8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2162a42b7_0_1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2162a42b7_0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2162a42b7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2162a42b7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2162a42b7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2162a42b7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2162a42b7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2162a42b7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2162a42b7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2162a42b7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2162a42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2162a42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2162a42b7_0_1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2162a42b7_0_1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2162a42b7_0_1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2162a42b7_0_1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2162a42b7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2162a42b7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2162a42b7_8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2162a42b7_8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ae1d3c3a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8ae1d3c3a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8ae1d3c3a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8ae1d3c3a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a51279e9d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a51279e9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2162a42b7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2162a42b7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8ae1d3c3a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8ae1d3c3a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8a51279e9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8a51279e9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b5f1cf44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b5f1cf4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2162a42b7_8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2162a42b7_8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8a51279e9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8a51279e9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b5f1cf44f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b5f1cf44f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2162a42b7_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2162a42b7_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覺得這頁可以拿掉(?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2162a42b7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2162a42b7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162a42b7_8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162a42b7_8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2162a42b7_8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2162a42b7_8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2162a42b7_8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2162a42b7_8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2162a42b7_8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2162a42b7_8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最後一行可刪(?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7.png"/><Relationship Id="rId7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0" Type="http://schemas.openxmlformats.org/officeDocument/2006/relationships/image" Target="../media/image23.png"/><Relationship Id="rId9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6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Multigrid Poisson Solver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陳煒淮、邱懷萱、湯景堯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2020/06/30</a:t>
            </a:r>
            <a:endParaRPr sz="20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Limitation of SOR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2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2</a:t>
            </a:r>
            <a:r>
              <a:rPr lang="zh-TW">
                <a:solidFill>
                  <a:schemeClr val="dk1"/>
                </a:solidFill>
              </a:rPr>
              <a:t>) SOR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Convergance rate is defined as 1e-15. </a:t>
            </a:r>
            <a:r>
              <a:rPr lang="zh-TW">
                <a:solidFill>
                  <a:schemeClr val="dk1"/>
                </a:solidFill>
              </a:rPr>
              <a:t>𝛚 = 1.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chemeClr val="dk1"/>
                </a:solidFill>
              </a:rPr>
              <a:t>For sin test with different k modes in defferent resolutions,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22" title="Error compared with analytic - k mod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704" y="1334912"/>
            <a:ext cx="4935099" cy="30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8" name="Google Shape;128;p2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3325"/>
            <a:ext cx="4197210" cy="25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Limitation of SOR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23" title="Time consumed - k mod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049" y="1573300"/>
            <a:ext cx="4197252" cy="259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Limitation of SOR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24" title="Time consumed - k mod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7525"/>
            <a:ext cx="4178532" cy="258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 title="Error compared with analytic - k mod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775" y="1677550"/>
            <a:ext cx="4178526" cy="2583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zh-TW">
                <a:solidFill>
                  <a:srgbClr val="FFFFFF"/>
                </a:solidFill>
              </a:rPr>
              <a:t>H</a:t>
            </a:r>
            <a:r>
              <a:rPr lang="zh-TW">
                <a:solidFill>
                  <a:srgbClr val="FFFFFF"/>
                </a:solidFill>
              </a:rPr>
              <a:t>igher resolution solves the problem with lower error.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zh-TW">
                <a:solidFill>
                  <a:srgbClr val="FFFFFF"/>
                </a:solidFill>
              </a:rPr>
              <a:t>Error increases as k increases.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zh-TW">
                <a:solidFill>
                  <a:srgbClr val="FFFFFF"/>
                </a:solidFill>
              </a:rPr>
              <a:t>Higher resolution takes more time to solve.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AutoNum type="arabicPeriod"/>
            </a:pPr>
            <a:r>
              <a:rPr lang="zh-TW">
                <a:solidFill>
                  <a:srgbClr val="FFFFFF"/>
                </a:solidFill>
              </a:rPr>
              <a:t>Higher k mode spends less time to solve.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Limitation of SOR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1323300" y="3480350"/>
            <a:ext cx="64974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00"/>
                </a:solidFill>
              </a:rPr>
              <a:t>High resolution gives better result but more time consuming.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00"/>
                </a:solidFill>
              </a:rPr>
              <a:t>High k modes have greater error but less time consuming.</a:t>
            </a:r>
            <a:endParaRPr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18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zh-TW">
                <a:solidFill>
                  <a:srgbClr val="FFFFFF"/>
                </a:solidFill>
              </a:rPr>
              <a:t>For a general problem which has low k modes, it could be very expensive for solving. 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zh-TW">
                <a:solidFill>
                  <a:srgbClr val="FFFFFF"/>
                </a:solidFill>
              </a:rPr>
              <a:t>N&gt;257, it takes more than 1 min in general. Low resolution can solve the problem more quickly.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Limitation of SOR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311700" y="3229325"/>
            <a:ext cx="829800" cy="41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1288650" y="2995850"/>
            <a:ext cx="71838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FF00"/>
                </a:solidFill>
              </a:rPr>
              <a:t>Using low resolution to solve the low k modes could be a better way of solving general problem.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11700" y="4012250"/>
            <a:ext cx="829800" cy="41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1288650" y="3970850"/>
            <a:ext cx="49794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FF00"/>
                </a:solidFill>
              </a:rPr>
              <a:t>Multigrid method</a:t>
            </a:r>
            <a:endParaRPr sz="18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Algorithms of Multigrid Methods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Residual &amp; Correction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lang="zh-TW">
                <a:solidFill>
                  <a:schemeClr val="dk1"/>
                </a:solidFill>
              </a:rPr>
              <a:t>Target equation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lang="zh-TW">
                <a:solidFill>
                  <a:schemeClr val="dk1"/>
                </a:solidFill>
              </a:rPr>
              <a:t>Define residual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lang="zh-TW">
                <a:solidFill>
                  <a:schemeClr val="dk1"/>
                </a:solidFill>
              </a:rPr>
              <a:t>Define correction                                         ,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lang="zh-TW">
                <a:solidFill>
                  <a:schemeClr val="dk1"/>
                </a:solidFill>
              </a:rPr>
              <a:t>Rewrite equation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E599"/>
                </a:solidFill>
              </a:rPr>
              <a:t>Instead of solving target equation, we solve the equivalent residual equation, which is easier to be solved if we have a good enough guess.</a:t>
            </a:r>
            <a:endParaRPr>
              <a:solidFill>
                <a:srgbClr val="FFE599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(</a:t>
            </a:r>
            <a:r>
              <a:rPr lang="zh-TW">
                <a:solidFill>
                  <a:srgbClr val="FFFFFF"/>
                </a:solidFill>
              </a:rPr>
              <a:t>If the exact solver is inverse matrix, it does not matter which equation you are solving.</a:t>
            </a:r>
            <a:r>
              <a:rPr lang="zh-TW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{&quot;id&quot;:&quot;6&quot;,&quot;code&quot;:&quot;$\\xi\\,\\equiv\\,\\rho\\,-\\,L\\,\\bar{\\phi}$&quot;,&quot;font&quot;:{&quot;size&quot;:18,&quot;family&quot;:&quot;Arial&quot;,&quot;color&quot;:&quot;#ADADAD&quot;},&quot;type&quot;:&quot;$&quot;,&quot;ts&quot;:1593415597773,&quot;cs&quot;:&quot;ybRiui5asGpn9aDpQJcK6w==&quot;}"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651" y="1712004"/>
            <a:ext cx="2022674" cy="3990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7&quot;,&quot;code&quot;:&quot;$L\\,\\phi\\,=\\,\\rho$&quot;,&quot;font&quot;:{&quot;size&quot;:18,&quot;family&quot;:&quot;Arial&quot;,&quot;color&quot;:&quot;#ADADAD&quot;},&quot;type&quot;:&quot;$&quot;,&quot;ts&quot;:1593413297133,&quot;cs&quot;:&quot;L8r1eDqJ0iwBg7vS7xoIQQ==&quot;}"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995" y="1202238"/>
            <a:ext cx="1288447" cy="3252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8&quot;,&quot;code&quot;:&quot;$\\xi\\,=\\,L\\,\\left(\\phi\\,-\\,\\bar{\\phi}\\right)$&quot;,&quot;font&quot;:{&quot;size&quot;:18,&quot;family&quot;:&quot;Arial&quot;,&quot;color&quot;:&quot;#ADADAD&quot;},&quot;type&quot;:&quot;$&quot;,&quot;ts&quot;:1593413466702,&quot;cs&quot;:&quot;Fu744Miw0ah821BMfK1inA==&quot;}" id="172" name="Google Shape;17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3173" y="2295563"/>
            <a:ext cx="2332676" cy="4466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9&quot;,&quot;code&quot;:&quot;$\\phi\\,\\equiv\\,\\bar{\\phi}\\,+\\,\\phi^{corr}$&quot;,&quot;font&quot;:{&quot;size&quot;:18,&quot;family&quot;:&quot;Arial&quot;,&quot;color&quot;:&quot;#ADADAD&quot;},&quot;type&quot;:&quot;$&quot;,&quot;ts&quot;:1593413616613,&quot;cs&quot;:&quot;C1F0f5NC1U+WNhNXWZsa0w==&quot;}" id="173" name="Google Shape;17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1876" y="2295563"/>
            <a:ext cx="2222375" cy="3950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0&quot;,&quot;code&quot;:&quot;$L\\,\\phi^{corr}\\,=\\,\\xi$&quot;,&quot;font&quot;:{&quot;size&quot;:18,&quot;family&quot;:&quot;Arial&quot;,&quot;color&quot;:&quot;#ADADAD&quot;},&quot;type&quot;:&quot;$&quot;,&quot;ts&quot;:1593413669673,&quot;cs&quot;:&quot;oOPS5hgHVFh5aa0NCWjZ8w==&quot;}" id="174" name="Google Shape;17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3177" y="2926775"/>
            <a:ext cx="1725217" cy="32504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For two-grid scheme with exact solver SOR, it is better to restrict residual to coarser level.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Because the solution of the residual equation at coarser level is expected to be fluctuated around zero, we can simply choose the initial guess as zero, which is a good enough guess as we expected.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chemeClr val="dk1"/>
                </a:solidFill>
              </a:rPr>
              <a:t>By introducing even coarser level, we have the multigrid method.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Residual &amp; Correction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V cycle (𝞬 = 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8" name="Google Shape;188;p30"/>
          <p:cNvCxnSpPr>
            <a:stCxn id="189" idx="0"/>
            <a:endCxn id="190" idx="2"/>
          </p:cNvCxnSpPr>
          <p:nvPr/>
        </p:nvCxnSpPr>
        <p:spPr>
          <a:xfrm flipH="1" rot="10800000">
            <a:off x="4584675" y="3381600"/>
            <a:ext cx="362700" cy="3411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30"/>
          <p:cNvSpPr/>
          <p:nvPr/>
        </p:nvSpPr>
        <p:spPr>
          <a:xfrm>
            <a:off x="3315075" y="167415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192" name="Google Shape;192;p30"/>
          <p:cNvCxnSpPr>
            <a:stCxn id="191" idx="2"/>
            <a:endCxn id="193" idx="0"/>
          </p:cNvCxnSpPr>
          <p:nvPr/>
        </p:nvCxnSpPr>
        <p:spPr>
          <a:xfrm>
            <a:off x="3496425" y="2017650"/>
            <a:ext cx="362700" cy="3372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30"/>
          <p:cNvSpPr/>
          <p:nvPr/>
        </p:nvSpPr>
        <p:spPr>
          <a:xfrm>
            <a:off x="3677775" y="235470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194" name="Google Shape;194;p30"/>
          <p:cNvCxnSpPr>
            <a:stCxn id="193" idx="2"/>
            <a:endCxn id="195" idx="0"/>
          </p:cNvCxnSpPr>
          <p:nvPr/>
        </p:nvCxnSpPr>
        <p:spPr>
          <a:xfrm>
            <a:off x="3859125" y="2698200"/>
            <a:ext cx="363000" cy="3405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30"/>
          <p:cNvSpPr/>
          <p:nvPr/>
        </p:nvSpPr>
        <p:spPr>
          <a:xfrm>
            <a:off x="4040625" y="303870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196" name="Google Shape;196;p30"/>
          <p:cNvCxnSpPr>
            <a:stCxn id="195" idx="2"/>
            <a:endCxn id="189" idx="0"/>
          </p:cNvCxnSpPr>
          <p:nvPr/>
        </p:nvCxnSpPr>
        <p:spPr>
          <a:xfrm>
            <a:off x="4221975" y="3382200"/>
            <a:ext cx="362700" cy="3405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30"/>
          <p:cNvSpPr/>
          <p:nvPr/>
        </p:nvSpPr>
        <p:spPr>
          <a:xfrm>
            <a:off x="4403325" y="372270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4766163" y="303820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197" name="Google Shape;197;p30"/>
          <p:cNvCxnSpPr>
            <a:stCxn id="190" idx="0"/>
            <a:endCxn id="198" idx="2"/>
          </p:cNvCxnSpPr>
          <p:nvPr/>
        </p:nvCxnSpPr>
        <p:spPr>
          <a:xfrm flipH="1" rot="10800000">
            <a:off x="4947513" y="2698300"/>
            <a:ext cx="362700" cy="3399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30"/>
          <p:cNvSpPr/>
          <p:nvPr/>
        </p:nvSpPr>
        <p:spPr>
          <a:xfrm>
            <a:off x="5128863" y="2354688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199" name="Google Shape;199;p30"/>
          <p:cNvCxnSpPr>
            <a:stCxn id="198" idx="0"/>
            <a:endCxn id="200" idx="2"/>
          </p:cNvCxnSpPr>
          <p:nvPr/>
        </p:nvCxnSpPr>
        <p:spPr>
          <a:xfrm flipH="1" rot="10800000">
            <a:off x="5310213" y="2017788"/>
            <a:ext cx="337500" cy="3369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30"/>
          <p:cNvSpPr/>
          <p:nvPr/>
        </p:nvSpPr>
        <p:spPr>
          <a:xfrm>
            <a:off x="5466225" y="167415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1510881" y="1638600"/>
            <a:ext cx="1189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Level 0 (h)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1510881" y="2364450"/>
            <a:ext cx="1189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Level 1 (2h)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1510882" y="3003150"/>
            <a:ext cx="1189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Level 2 (4h)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1510881" y="3687150"/>
            <a:ext cx="1189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Level 3 (8h)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3123075" y="2066250"/>
            <a:ext cx="554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FFD966"/>
                </a:solidFill>
              </a:rPr>
              <a:t>𝞬 = 1</a:t>
            </a:r>
            <a:endParaRPr sz="1100">
              <a:solidFill>
                <a:srgbClr val="FFD966"/>
              </a:solidFill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3496425" y="2745375"/>
            <a:ext cx="554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FFD966"/>
                </a:solidFill>
              </a:rPr>
              <a:t>𝞬 = 1</a:t>
            </a:r>
            <a:endParaRPr sz="1100">
              <a:solidFill>
                <a:srgbClr val="FFD966"/>
              </a:solidFill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3848625" y="3424500"/>
            <a:ext cx="554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FFD966"/>
                </a:solidFill>
              </a:rPr>
              <a:t>𝞬 = 1</a:t>
            </a:r>
            <a:endParaRPr sz="1100">
              <a:solidFill>
                <a:srgbClr val="FFD966"/>
              </a:solidFill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3021525" y="1383000"/>
            <a:ext cx="3126300" cy="289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4357125" y="4280700"/>
            <a:ext cx="455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FFFF"/>
                </a:solidFill>
              </a:rPr>
              <a:t>* m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26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V cycle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(𝞬 = 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2784475" y="941525"/>
            <a:ext cx="3110100" cy="104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/>
              <a:t>Initialization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/>
              <a:t>Smoothing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/>
              <a:t>Residual</a:t>
            </a:r>
            <a:endParaRPr sz="1300"/>
          </a:p>
        </p:txBody>
      </p:sp>
      <p:pic>
        <p:nvPicPr>
          <p:cNvPr descr="{&quot;id&quot;:&quot;2&quot;,&quot;code&quot;:&quot;$ \\bar{\\phi}_{h}^{old}\\,=\\,0$&quot;,&quot;font&quot;:{&quot;size&quot;:10,&quot;family&quot;:&quot;Arial&quot;,&quot;color&quot;:&quot;#000000&quot;},&quot;type&quot;:&quot;$&quot;,&quot;ts&quot;:1593400735298,&quot;cs&quot;:&quot;uJ3w7837kiocpxhJyU6YEg==&quot;}"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788" y="1050889"/>
            <a:ext cx="522416" cy="190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31"/>
          <p:cNvCxnSpPr>
            <a:stCxn id="216" idx="2"/>
            <a:endCxn id="219" idx="0"/>
          </p:cNvCxnSpPr>
          <p:nvPr/>
        </p:nvCxnSpPr>
        <p:spPr>
          <a:xfrm>
            <a:off x="4339525" y="1986425"/>
            <a:ext cx="513000" cy="7434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id&quot;:&quot;2&quot;,&quot;code&quot;:&quot;$ \\bar{\\phi}_{h}^{old,s}\\,=\\,S\\,\\bar{\\phi}_{h}^{old}$&quot;,&quot;font&quot;:{&quot;size&quot;:10,&quot;family&quot;:&quot;Arial&quot;,&quot;color&quot;:&quot;#000000&quot;},&quot;type&quot;:&quot;$&quot;,&quot;ts&quot;:1593400803869,&quot;cs&quot;:&quot;RaNsdhJ3hfy65afI62ynMA==&quot;}"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9463" y="1364588"/>
            <a:ext cx="860203" cy="19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&quot;,&quot;code&quot;:&quot;$ \\xi_{h}\\,=\\,\\rho_{h}\\,-\\,L_{h}\\,\\bar{\\phi}_{h}^{old,s}$&quot;,&quot;font&quot;:{&quot;size&quot;:10,&quot;family&quot;:&quot;Arial&quot;,&quot;color&quot;:&quot;#000000&quot;},&quot;type&quot;:&quot;$&quot;,&quot;ts&quot;:1593401042405,&quot;cs&quot;:&quot;8cbmz6t/JGJ7AFD0MqloWQ==&quot;}" id="221" name="Google Shape;22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6487" y="1675510"/>
            <a:ext cx="1186174" cy="1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/>
          <p:nvPr/>
        </p:nvSpPr>
        <p:spPr>
          <a:xfrm>
            <a:off x="2271363" y="2146200"/>
            <a:ext cx="1979100" cy="414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Restrict</a:t>
            </a:r>
            <a:r>
              <a:rPr lang="zh-TW" sz="1100"/>
              <a:t>ion</a:t>
            </a:r>
            <a:r>
              <a:rPr lang="zh-TW" sz="1100"/>
              <a:t> </a:t>
            </a:r>
            <a:endParaRPr sz="1100"/>
          </a:p>
        </p:txBody>
      </p:sp>
      <p:pic>
        <p:nvPicPr>
          <p:cNvPr descr="{&quot;id&quot;:&quot;2&quot;,&quot;code&quot;:&quot;$ \\rho_{2h}\\,=\\,R\\,\\xi_{h}$&quot;,&quot;font&quot;:{&quot;size&quot;:10,&quot;family&quot;:&quot;Arial&quot;,&quot;color&quot;:&quot;#000000&quot;},&quot;type&quot;:&quot;$&quot;,&quot;ts&quot;:1593398967642,&quot;cs&quot;:&quot;UHEhZoIiAQad0+hS3cKViw==&quot;}" id="223" name="Google Shape;22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8475" y="2264513"/>
            <a:ext cx="958725" cy="1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/>
          <p:nvPr/>
        </p:nvSpPr>
        <p:spPr>
          <a:xfrm>
            <a:off x="3297575" y="2729675"/>
            <a:ext cx="3110100" cy="104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/>
              <a:t>Initialization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/>
              <a:t>Smoothing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/>
              <a:t>Residual</a:t>
            </a:r>
            <a:endParaRPr sz="1300"/>
          </a:p>
        </p:txBody>
      </p:sp>
      <p:pic>
        <p:nvPicPr>
          <p:cNvPr descr="{&quot;id&quot;:&quot;2&quot;,&quot;code&quot;:&quot;$ \\bar{\\phi}_{2h}^{old}\\,=\\,0$&quot;,&quot;font&quot;:{&quot;size&quot;:10,&quot;family&quot;:&quot;Arial&quot;,&quot;color&quot;:&quot;#000000&quot;},&quot;type&quot;:&quot;$&quot;,&quot;ts&quot;:1593401111247,&quot;cs&quot;:&quot;M4j4J6vmb6NOQu4RgAS1ag==&quot;}" id="224" name="Google Shape;224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9888" y="2850301"/>
            <a:ext cx="522416" cy="19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&quot;,&quot;code&quot;:&quot;$ \\bar{\\phi}_{2h}^{old,s}\\,=\\,S\\,\\bar{\\phi}_{2h}^{old}$&quot;,&quot;font&quot;:{&quot;size&quot;:10,&quot;family&quot;:&quot;Arial&quot;,&quot;color&quot;:&quot;#000000&quot;},&quot;type&quot;:&quot;$&quot;,&quot;ts&quot;:1593401157283,&quot;cs&quot;:&quot;pV0DOZESBxuc6cN4ZQF+Ng==&quot;}" id="225" name="Google Shape;225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57909" y="3156975"/>
            <a:ext cx="860203" cy="19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&quot;,&quot;code&quot;:&quot;$ \\xi_{2h}\\,=\\,\\rho _{2h}\\,-\\,L_{2h}\\,\\bar{\\phi}_{2h}^{old,s}$&quot;,&quot;font&quot;:{&quot;size&quot;:10,&quot;family&quot;:&quot;Arial&quot;,&quot;color&quot;:&quot;#000000&quot;},&quot;type&quot;:&quot;$&quot;,&quot;ts&quot;:1593401219023,&quot;cs&quot;:&quot;tpfrO2O1yfRTSZqPEA4yvw==&quot;}" id="226" name="Google Shape;226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22711" y="3465763"/>
            <a:ext cx="1331050" cy="1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/>
          <p:nvPr/>
        </p:nvSpPr>
        <p:spPr>
          <a:xfrm>
            <a:off x="2784463" y="3921525"/>
            <a:ext cx="1979100" cy="414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Restrict</a:t>
            </a:r>
            <a:r>
              <a:rPr lang="zh-TW" sz="1100"/>
              <a:t>ion</a:t>
            </a:r>
            <a:r>
              <a:rPr lang="zh-TW" sz="1100"/>
              <a:t> </a:t>
            </a:r>
            <a:endParaRPr sz="1100"/>
          </a:p>
        </p:txBody>
      </p:sp>
      <p:pic>
        <p:nvPicPr>
          <p:cNvPr descr="{&quot;id&quot;:&quot;2&quot;,&quot;code&quot;:&quot;$ \\rho_{4h}\\,=\\,R\\,\\xi_{2h}$&quot;,&quot;font&quot;:{&quot;size&quot;:10,&quot;family&quot;:&quot;Arial&quot;,&quot;color&quot;:&quot;#000000&quot;},&quot;type&quot;:&quot;$&quot;,&quot;ts&quot;:1593399359543,&quot;cs&quot;:&quot;qpOwB1xVMPvwKY4fK2BudA==&quot;}" id="228" name="Google Shape;228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21588" y="4023376"/>
            <a:ext cx="1001125" cy="1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/>
        </p:nvSpPr>
        <p:spPr>
          <a:xfrm>
            <a:off x="2001463" y="941525"/>
            <a:ext cx="7830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Level 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2514563" y="2746675"/>
            <a:ext cx="7830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Level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5292650" y="4594025"/>
            <a:ext cx="96600" cy="1047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5292650" y="4776225"/>
            <a:ext cx="96600" cy="1047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5292650" y="4958425"/>
            <a:ext cx="96600" cy="1047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Google Shape;234;p31"/>
          <p:cNvCxnSpPr/>
          <p:nvPr/>
        </p:nvCxnSpPr>
        <p:spPr>
          <a:xfrm>
            <a:off x="4833200" y="3770163"/>
            <a:ext cx="513000" cy="7431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Outlines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Problems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Poisson equation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 of exact solvers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of Multigrid methods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cycle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cycle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cycle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multigrid(FMG)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of  GPU parallelism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p32"/>
          <p:cNvCxnSpPr/>
          <p:nvPr/>
        </p:nvCxnSpPr>
        <p:spPr>
          <a:xfrm>
            <a:off x="3972001" y="2575150"/>
            <a:ext cx="272100" cy="6756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2"/>
          <p:cNvSpPr/>
          <p:nvPr/>
        </p:nvSpPr>
        <p:spPr>
          <a:xfrm>
            <a:off x="1580738" y="2694575"/>
            <a:ext cx="2346000" cy="414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Restrict</a:t>
            </a:r>
            <a:r>
              <a:rPr lang="zh-TW" sz="1100"/>
              <a:t>ion</a:t>
            </a:r>
            <a:r>
              <a:rPr lang="zh-TW" sz="1100"/>
              <a:t> </a:t>
            </a:r>
            <a:endParaRPr sz="1100"/>
          </a:p>
        </p:txBody>
      </p:sp>
      <p:pic>
        <p:nvPicPr>
          <p:cNvPr descr="{&quot;id&quot;:&quot;2&quot;,&quot;code&quot;:&quot;$ \\rho_{2^{n}h}\\,=\\,R\\,\\xi_{2^{n-1}h}$&quot;,&quot;font&quot;:{&quot;size&quot;:10,&quot;family&quot;:&quot;Arial&quot;,&quot;color&quot;:&quot;#000000&quot;},&quot;type&quot;:&quot;$&quot;,&quot;ts&quot;:1593402208357,&quot;cs&quot;:&quot;xsGfR4Yrpwj6kYUMSNXB1A==&quot;}"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837" y="2825687"/>
            <a:ext cx="1074325" cy="15238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/>
          <p:nvPr/>
        </p:nvSpPr>
        <p:spPr>
          <a:xfrm>
            <a:off x="3020176" y="3259825"/>
            <a:ext cx="3293100" cy="4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/>
              <a:t>Exact solver</a:t>
            </a:r>
            <a:endParaRPr sz="1300"/>
          </a:p>
        </p:txBody>
      </p:sp>
      <p:pic>
        <p:nvPicPr>
          <p:cNvPr descr="{&quot;id&quot;:&quot;2&quot;,&quot;code&quot;:&quot;$ \\rho _{2^{n}h}\\,=\\,L_{2^{n}h}\\,\\phi_{2^{n}h}$&quot;,&quot;font&quot;:{&quot;size&quot;:10,&quot;family&quot;:&quot;Arial&quot;,&quot;color&quot;:&quot;#000000&quot;},&quot;type&quot;:&quot;$&quot;,&quot;ts&quot;:1593402597274,&quot;cs&quot;:&quot;tmvdocvh8ssSqfWM+XOu5A==&quot;}" id="244" name="Google Shape;2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8425" y="3369950"/>
            <a:ext cx="1308301" cy="1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2"/>
          <p:cNvSpPr txBox="1"/>
          <p:nvPr/>
        </p:nvSpPr>
        <p:spPr>
          <a:xfrm>
            <a:off x="2237175" y="3259825"/>
            <a:ext cx="7830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Level 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6" name="Google Shape;24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V cycle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(𝞬 = 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7" name="Google Shape;247;p32"/>
          <p:cNvCxnSpPr/>
          <p:nvPr/>
        </p:nvCxnSpPr>
        <p:spPr>
          <a:xfrm flipH="1" rot="10800000">
            <a:off x="4967913" y="2571750"/>
            <a:ext cx="207900" cy="6783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2"/>
          <p:cNvSpPr/>
          <p:nvPr/>
        </p:nvSpPr>
        <p:spPr>
          <a:xfrm>
            <a:off x="5294174" y="2694575"/>
            <a:ext cx="2288400" cy="414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Prolongation </a:t>
            </a:r>
            <a:endParaRPr sz="1100"/>
          </a:p>
        </p:txBody>
      </p:sp>
      <p:pic>
        <p:nvPicPr>
          <p:cNvPr descr="{&quot;id&quot;:&quot;2&quot;,&quot;code&quot;:&quot;$ \\bar{\\phi}_{2^{n-1}h}^{corr}\\,=\\,P\\,\\phi_{2^{n}h}$&quot;,&quot;font&quot;:{&quot;size&quot;:10,&quot;family&quot;:&quot;Arial&quot;,&quot;color&quot;:&quot;#000000&quot;},&quot;type&quot;:&quot;$&quot;,&quot;ts&quot;:1593402338170,&quot;cs&quot;:&quot;k6ollX9R+7FPpSlO1Wh0sw==&quot;}" id="249" name="Google Shape;24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4713" y="2806800"/>
            <a:ext cx="1074336" cy="1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/>
          <p:nvPr/>
        </p:nvSpPr>
        <p:spPr>
          <a:xfrm>
            <a:off x="3926750" y="2015475"/>
            <a:ext cx="96600" cy="1047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3926750" y="2197675"/>
            <a:ext cx="96600" cy="1047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3926750" y="2379875"/>
            <a:ext cx="96600" cy="1047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5126600" y="2015475"/>
            <a:ext cx="96600" cy="1047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5126600" y="2197675"/>
            <a:ext cx="96600" cy="1047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5126600" y="2379875"/>
            <a:ext cx="96600" cy="1047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V cycle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(𝞬 = 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3"/>
          <p:cNvSpPr/>
          <p:nvPr/>
        </p:nvSpPr>
        <p:spPr>
          <a:xfrm>
            <a:off x="3046425" y="1252425"/>
            <a:ext cx="3183900" cy="7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/>
              <a:t>Updating</a:t>
            </a:r>
            <a:r>
              <a:rPr lang="zh-TW" sz="1300"/>
              <a:t>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/>
              <a:t>Smoothing </a:t>
            </a:r>
            <a:endParaRPr sz="1300"/>
          </a:p>
        </p:txBody>
      </p:sp>
      <p:cxnSp>
        <p:nvCxnSpPr>
          <p:cNvPr id="263" name="Google Shape;263;p33"/>
          <p:cNvCxnSpPr>
            <a:stCxn id="264" idx="0"/>
            <a:endCxn id="262" idx="2"/>
          </p:cNvCxnSpPr>
          <p:nvPr/>
        </p:nvCxnSpPr>
        <p:spPr>
          <a:xfrm flipH="1" rot="10800000">
            <a:off x="4138700" y="1982675"/>
            <a:ext cx="499800" cy="6720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id&quot;:&quot;2&quot;,&quot;code&quot;:&quot;$ \\bar{\\phi}_{h}^{new,s}\\,=\\,S\\,\\bar{\\phi}_{h}^{new}$&quot;,&quot;font&quot;:{&quot;size&quot;:10,&quot;family&quot;:&quot;Arial&quot;,&quot;color&quot;:&quot;#000000&quot;},&quot;type&quot;:&quot;$&quot;,&quot;ts&quot;:1593401476153,&quot;cs&quot;:&quot;Qs1nLkSd6UVOGUDoEy7KCA==&quot;}"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75950"/>
            <a:ext cx="1024601" cy="1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/>
          <p:nvPr/>
        </p:nvSpPr>
        <p:spPr>
          <a:xfrm>
            <a:off x="4638500" y="2111350"/>
            <a:ext cx="2366100" cy="414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Prolongation</a:t>
            </a:r>
            <a:r>
              <a:rPr lang="zh-TW" sz="1100"/>
              <a:t> </a:t>
            </a:r>
            <a:endParaRPr sz="1100"/>
          </a:p>
        </p:txBody>
      </p:sp>
      <p:pic>
        <p:nvPicPr>
          <p:cNvPr descr="{&quot;id&quot;:&quot;2&quot;,&quot;code&quot;:&quot;$ \\bar{\\phi}_{h}^{corr}\\,=\\,P\\,\\bar{\\phi}_{2h}^{new,s}$&quot;,&quot;font&quot;:{&quot;size&quot;:10,&quot;family&quot;:&quot;Arial&quot;,&quot;color&quot;:&quot;#000000&quot;},&quot;type&quot;:&quot;$&quot;,&quot;ts&quot;:1593401794433,&quot;cs&quot;:&quot;rKdpImcrr6EitjWkFA+Ztg==&quot;}" id="267" name="Google Shape;2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250" y="2241374"/>
            <a:ext cx="1117750" cy="19014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 txBox="1"/>
          <p:nvPr/>
        </p:nvSpPr>
        <p:spPr>
          <a:xfrm>
            <a:off x="2263425" y="1252413"/>
            <a:ext cx="7830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Level 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{&quot;id&quot;:&quot;5&quot;,&quot;code&quot;:&quot;$ \\bar{\\phi}_{h}^{new}\\,=\\,\\bar{\\phi}_{h}^{old,s}\\,+\\,\\bar{\\phi}_{h}^{corr}$&quot;,&quot;font&quot;:{&quot;size&quot;:12,&quot;family&quot;:&quot;Arial&quot;,&quot;color&quot;:&quot;black&quot;},&quot;type&quot;:&quot;$&quot;,&quot;ts&quot;:1593400568315,&quot;cs&quot;:&quot;LcW0zwB7U3ViaSlZyZi5kQ==&quot;}" id="269" name="Google Shape;26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6688" y="1369225"/>
            <a:ext cx="1272568" cy="1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/>
          <p:nvPr/>
        </p:nvSpPr>
        <p:spPr>
          <a:xfrm>
            <a:off x="2546750" y="2654675"/>
            <a:ext cx="3183900" cy="7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/>
              <a:t>Updating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/>
              <a:t>Smoothing </a:t>
            </a:r>
            <a:endParaRPr sz="1300"/>
          </a:p>
        </p:txBody>
      </p:sp>
      <p:pic>
        <p:nvPicPr>
          <p:cNvPr descr="{&quot;id&quot;:&quot;2&quot;,&quot;code&quot;:&quot;$ \\bar{\\phi}_{2h}^{new,s}\\,=\\,S\\,\\bar{\\phi}_{2h}^{new}$&quot;,&quot;font&quot;:{&quot;size&quot;:10,&quot;family&quot;:&quot;Arial&quot;,&quot;color&quot;:&quot;#000000&quot;},&quot;type&quot;:&quot;$&quot;,&quot;ts&quot;:1593401896921,&quot;cs&quot;:&quot;WBoI4ERF98DcrpYv7yLoBg==&quot;}" id="270" name="Google Shape;27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9700" y="3074675"/>
            <a:ext cx="1024601" cy="1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/>
          <p:nvPr/>
        </p:nvSpPr>
        <p:spPr>
          <a:xfrm>
            <a:off x="4138700" y="3513600"/>
            <a:ext cx="2366100" cy="414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Prolongation </a:t>
            </a:r>
            <a:endParaRPr sz="1100"/>
          </a:p>
        </p:txBody>
      </p:sp>
      <p:pic>
        <p:nvPicPr>
          <p:cNvPr descr="{&quot;id&quot;:&quot;2&quot;,&quot;code&quot;:&quot;$ \\bar{\\phi}_{2h}^{corr}\\,=\\,P\\,\\bar{\\phi}_{4h}^{new,s}$&quot;,&quot;font&quot;:{&quot;size&quot;:10,&quot;family&quot;:&quot;Arial&quot;,&quot;color&quot;:&quot;#000000&quot;},&quot;type&quot;:&quot;$&quot;,&quot;ts&quot;:1593401752028,&quot;cs&quot;:&quot;eoxIToBq3rukmrnWVrn4sQ==&quot;}" id="272" name="Google Shape;27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4772" y="3643589"/>
            <a:ext cx="1117745" cy="1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3"/>
          <p:cNvSpPr txBox="1"/>
          <p:nvPr/>
        </p:nvSpPr>
        <p:spPr>
          <a:xfrm>
            <a:off x="1763750" y="2654713"/>
            <a:ext cx="7830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Level 1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{&quot;id&quot;:&quot;5&quot;,&quot;code&quot;:&quot;$ \\bar{\\phi}_{2h}^{new}\\,=\\,\\bar{\\phi}_{2h}^{old,s}\\,+\\,\\bar{\\phi}_{2h}^{corr}$&quot;,&quot;font&quot;:{&quot;size&quot;:12,&quot;family&quot;:&quot;Arial&quot;,&quot;color&quot;:&quot;black&quot;},&quot;type&quot;:&quot;$&quot;,&quot;ts&quot;:1593401840105,&quot;cs&quot;:&quot;yGjb+owATFnENsDuMlCHxg==&quot;}" id="274" name="Google Shape;274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72225" y="2769600"/>
            <a:ext cx="1272542" cy="1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/>
          <p:nvPr/>
        </p:nvSpPr>
        <p:spPr>
          <a:xfrm>
            <a:off x="3580625" y="4145775"/>
            <a:ext cx="96600" cy="1047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3580625" y="4327975"/>
            <a:ext cx="96600" cy="1047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3580625" y="4510175"/>
            <a:ext cx="96600" cy="1047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" name="Google Shape;278;p33"/>
          <p:cNvCxnSpPr/>
          <p:nvPr/>
        </p:nvCxnSpPr>
        <p:spPr>
          <a:xfrm flipH="1" rot="10800000">
            <a:off x="3638900" y="3403463"/>
            <a:ext cx="499800" cy="6720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cycle (𝞬 = 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5" name="Google Shape;285;p34"/>
          <p:cNvCxnSpPr>
            <a:stCxn id="286" idx="0"/>
            <a:endCxn id="287" idx="2"/>
          </p:cNvCxnSpPr>
          <p:nvPr/>
        </p:nvCxnSpPr>
        <p:spPr>
          <a:xfrm flipH="1" rot="10800000">
            <a:off x="3349875" y="3365475"/>
            <a:ext cx="362700" cy="3411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4"/>
          <p:cNvSpPr/>
          <p:nvPr/>
        </p:nvSpPr>
        <p:spPr>
          <a:xfrm>
            <a:off x="2080275" y="165802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289" name="Google Shape;289;p34"/>
          <p:cNvCxnSpPr>
            <a:stCxn id="288" idx="2"/>
            <a:endCxn id="290" idx="0"/>
          </p:cNvCxnSpPr>
          <p:nvPr/>
        </p:nvCxnSpPr>
        <p:spPr>
          <a:xfrm>
            <a:off x="2261625" y="2001525"/>
            <a:ext cx="362700" cy="3372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34"/>
          <p:cNvSpPr/>
          <p:nvPr/>
        </p:nvSpPr>
        <p:spPr>
          <a:xfrm>
            <a:off x="2442975" y="233857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291" name="Google Shape;291;p34"/>
          <p:cNvCxnSpPr>
            <a:stCxn id="290" idx="2"/>
            <a:endCxn id="292" idx="0"/>
          </p:cNvCxnSpPr>
          <p:nvPr/>
        </p:nvCxnSpPr>
        <p:spPr>
          <a:xfrm>
            <a:off x="2624325" y="2682075"/>
            <a:ext cx="363000" cy="3405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34"/>
          <p:cNvSpPr/>
          <p:nvPr/>
        </p:nvSpPr>
        <p:spPr>
          <a:xfrm>
            <a:off x="2805825" y="302257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293" name="Google Shape;293;p34"/>
          <p:cNvCxnSpPr>
            <a:stCxn id="292" idx="2"/>
            <a:endCxn id="286" idx="0"/>
          </p:cNvCxnSpPr>
          <p:nvPr/>
        </p:nvCxnSpPr>
        <p:spPr>
          <a:xfrm>
            <a:off x="2987175" y="3366075"/>
            <a:ext cx="362700" cy="3405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34"/>
          <p:cNvSpPr/>
          <p:nvPr/>
        </p:nvSpPr>
        <p:spPr>
          <a:xfrm>
            <a:off x="3168525" y="370657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endParaRPr/>
          </a:p>
        </p:txBody>
      </p:sp>
      <p:sp>
        <p:nvSpPr>
          <p:cNvPr id="287" name="Google Shape;287;p34"/>
          <p:cNvSpPr/>
          <p:nvPr/>
        </p:nvSpPr>
        <p:spPr>
          <a:xfrm>
            <a:off x="3531363" y="302207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294" name="Google Shape;294;p34"/>
          <p:cNvCxnSpPr>
            <a:stCxn id="295" idx="0"/>
            <a:endCxn id="296" idx="2"/>
          </p:cNvCxnSpPr>
          <p:nvPr/>
        </p:nvCxnSpPr>
        <p:spPr>
          <a:xfrm flipH="1" rot="10800000">
            <a:off x="4075275" y="3365425"/>
            <a:ext cx="362700" cy="3411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4"/>
          <p:cNvCxnSpPr>
            <a:stCxn id="298" idx="2"/>
            <a:endCxn id="295" idx="0"/>
          </p:cNvCxnSpPr>
          <p:nvPr/>
        </p:nvCxnSpPr>
        <p:spPr>
          <a:xfrm>
            <a:off x="3712575" y="3366025"/>
            <a:ext cx="362700" cy="3405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34"/>
          <p:cNvSpPr/>
          <p:nvPr/>
        </p:nvSpPr>
        <p:spPr>
          <a:xfrm>
            <a:off x="3893925" y="370652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>
            <a:off x="4256763" y="302202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299" name="Google Shape;299;p34"/>
          <p:cNvCxnSpPr>
            <a:endCxn id="300" idx="2"/>
          </p:cNvCxnSpPr>
          <p:nvPr/>
        </p:nvCxnSpPr>
        <p:spPr>
          <a:xfrm flipH="1" rot="10800000">
            <a:off x="4437963" y="2681475"/>
            <a:ext cx="362700" cy="3399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4"/>
          <p:cNvSpPr/>
          <p:nvPr/>
        </p:nvSpPr>
        <p:spPr>
          <a:xfrm>
            <a:off x="4619313" y="233797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301" name="Google Shape;301;p34"/>
          <p:cNvCxnSpPr>
            <a:stCxn id="302" idx="0"/>
            <a:endCxn id="303" idx="2"/>
          </p:cNvCxnSpPr>
          <p:nvPr/>
        </p:nvCxnSpPr>
        <p:spPr>
          <a:xfrm flipH="1" rot="10800000">
            <a:off x="5526375" y="3366075"/>
            <a:ext cx="362700" cy="3411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34"/>
          <p:cNvCxnSpPr>
            <a:endCxn id="305" idx="0"/>
          </p:cNvCxnSpPr>
          <p:nvPr/>
        </p:nvCxnSpPr>
        <p:spPr>
          <a:xfrm>
            <a:off x="4800675" y="2682675"/>
            <a:ext cx="363000" cy="3405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4"/>
          <p:cNvSpPr/>
          <p:nvPr/>
        </p:nvSpPr>
        <p:spPr>
          <a:xfrm>
            <a:off x="4982325" y="302317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306" name="Google Shape;306;p34"/>
          <p:cNvCxnSpPr>
            <a:stCxn id="305" idx="2"/>
            <a:endCxn id="302" idx="0"/>
          </p:cNvCxnSpPr>
          <p:nvPr/>
        </p:nvCxnSpPr>
        <p:spPr>
          <a:xfrm>
            <a:off x="5163675" y="3366675"/>
            <a:ext cx="362700" cy="3405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4"/>
          <p:cNvSpPr/>
          <p:nvPr/>
        </p:nvSpPr>
        <p:spPr>
          <a:xfrm>
            <a:off x="5345025" y="370717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>
            <a:off x="5707863" y="302267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307" name="Google Shape;307;p34"/>
          <p:cNvCxnSpPr>
            <a:stCxn id="308" idx="0"/>
            <a:endCxn id="309" idx="2"/>
          </p:cNvCxnSpPr>
          <p:nvPr/>
        </p:nvCxnSpPr>
        <p:spPr>
          <a:xfrm flipH="1" rot="10800000">
            <a:off x="6251775" y="3366025"/>
            <a:ext cx="362700" cy="3411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4"/>
          <p:cNvCxnSpPr>
            <a:endCxn id="308" idx="0"/>
          </p:cNvCxnSpPr>
          <p:nvPr/>
        </p:nvCxnSpPr>
        <p:spPr>
          <a:xfrm>
            <a:off x="5889075" y="3366625"/>
            <a:ext cx="362700" cy="3405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4"/>
          <p:cNvSpPr/>
          <p:nvPr/>
        </p:nvSpPr>
        <p:spPr>
          <a:xfrm>
            <a:off x="6070425" y="370712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endParaRPr/>
          </a:p>
        </p:txBody>
      </p:sp>
      <p:sp>
        <p:nvSpPr>
          <p:cNvPr id="309" name="Google Shape;309;p34"/>
          <p:cNvSpPr/>
          <p:nvPr/>
        </p:nvSpPr>
        <p:spPr>
          <a:xfrm>
            <a:off x="6433263" y="302262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311" name="Google Shape;311;p34"/>
          <p:cNvCxnSpPr/>
          <p:nvPr/>
        </p:nvCxnSpPr>
        <p:spPr>
          <a:xfrm flipH="1" rot="10800000">
            <a:off x="6614463" y="2682075"/>
            <a:ext cx="362700" cy="3399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34"/>
          <p:cNvSpPr/>
          <p:nvPr/>
        </p:nvSpPr>
        <p:spPr>
          <a:xfrm>
            <a:off x="6795663" y="233792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313" name="Google Shape;313;p34"/>
          <p:cNvCxnSpPr/>
          <p:nvPr/>
        </p:nvCxnSpPr>
        <p:spPr>
          <a:xfrm flipH="1" rot="10800000">
            <a:off x="6977013" y="2002175"/>
            <a:ext cx="362700" cy="3399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34"/>
          <p:cNvSpPr/>
          <p:nvPr/>
        </p:nvSpPr>
        <p:spPr>
          <a:xfrm>
            <a:off x="7158213" y="165802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sp>
        <p:nvSpPr>
          <p:cNvPr id="315" name="Google Shape;315;p34"/>
          <p:cNvSpPr txBox="1"/>
          <p:nvPr/>
        </p:nvSpPr>
        <p:spPr>
          <a:xfrm>
            <a:off x="299181" y="1622475"/>
            <a:ext cx="1189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Level 0 (h)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299181" y="2302375"/>
            <a:ext cx="1189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Level 1 (2h)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299182" y="2982275"/>
            <a:ext cx="1189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Level 2 (4h)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299181" y="3662175"/>
            <a:ext cx="1189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Level 3 (8h)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19" name="Google Shape;319;p34"/>
          <p:cNvCxnSpPr/>
          <p:nvPr/>
        </p:nvCxnSpPr>
        <p:spPr>
          <a:xfrm>
            <a:off x="7339725" y="2001525"/>
            <a:ext cx="362700" cy="3372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34"/>
          <p:cNvSpPr txBox="1"/>
          <p:nvPr/>
        </p:nvSpPr>
        <p:spPr>
          <a:xfrm>
            <a:off x="1888275" y="2062800"/>
            <a:ext cx="554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FFD966"/>
                </a:solidFill>
              </a:rPr>
              <a:t>𝞬 </a:t>
            </a:r>
            <a:r>
              <a:rPr lang="zh-TW" sz="1100">
                <a:solidFill>
                  <a:srgbClr val="FFD966"/>
                </a:solidFill>
              </a:rPr>
              <a:t>= 1</a:t>
            </a:r>
            <a:endParaRPr sz="1100">
              <a:solidFill>
                <a:srgbClr val="FFD966"/>
              </a:solidFill>
            </a:endParaRPr>
          </a:p>
        </p:txBody>
      </p:sp>
      <p:sp>
        <p:nvSpPr>
          <p:cNvPr id="321" name="Google Shape;321;p34"/>
          <p:cNvSpPr txBox="1"/>
          <p:nvPr/>
        </p:nvSpPr>
        <p:spPr>
          <a:xfrm>
            <a:off x="4982325" y="2641125"/>
            <a:ext cx="554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FFD966"/>
                </a:solidFill>
              </a:rPr>
              <a:t>𝞬 </a:t>
            </a:r>
            <a:r>
              <a:rPr lang="zh-TW" sz="1100">
                <a:solidFill>
                  <a:srgbClr val="FFD966"/>
                </a:solidFill>
              </a:rPr>
              <a:t>= 2</a:t>
            </a:r>
            <a:endParaRPr sz="1100">
              <a:solidFill>
                <a:srgbClr val="FFD966"/>
              </a:solidFill>
            </a:endParaRPr>
          </a:p>
        </p:txBody>
      </p:sp>
      <p:sp>
        <p:nvSpPr>
          <p:cNvPr id="322" name="Google Shape;322;p34"/>
          <p:cNvSpPr txBox="1"/>
          <p:nvPr/>
        </p:nvSpPr>
        <p:spPr>
          <a:xfrm>
            <a:off x="2232825" y="2734438"/>
            <a:ext cx="554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FFD966"/>
                </a:solidFill>
              </a:rPr>
              <a:t>𝞬 = 1</a:t>
            </a:r>
            <a:endParaRPr sz="1100">
              <a:solidFill>
                <a:srgbClr val="FFD966"/>
              </a:solidFill>
            </a:endParaRPr>
          </a:p>
        </p:txBody>
      </p:sp>
      <p:sp>
        <p:nvSpPr>
          <p:cNvPr id="323" name="Google Shape;323;p34"/>
          <p:cNvSpPr txBox="1"/>
          <p:nvPr/>
        </p:nvSpPr>
        <p:spPr>
          <a:xfrm>
            <a:off x="2613825" y="3428375"/>
            <a:ext cx="554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FFD966"/>
                </a:solidFill>
              </a:rPr>
              <a:t>𝞬 = 1</a:t>
            </a:r>
            <a:endParaRPr sz="1100">
              <a:solidFill>
                <a:srgbClr val="FFD966"/>
              </a:solidFill>
            </a:endParaRPr>
          </a:p>
        </p:txBody>
      </p:sp>
      <p:sp>
        <p:nvSpPr>
          <p:cNvPr id="324" name="Google Shape;324;p34"/>
          <p:cNvSpPr txBox="1"/>
          <p:nvPr/>
        </p:nvSpPr>
        <p:spPr>
          <a:xfrm>
            <a:off x="3757775" y="3306325"/>
            <a:ext cx="554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FFD966"/>
                </a:solidFill>
              </a:rPr>
              <a:t>𝞬 = 2</a:t>
            </a:r>
            <a:endParaRPr sz="1100">
              <a:solidFill>
                <a:srgbClr val="FFD966"/>
              </a:solidFill>
            </a:endParaRPr>
          </a:p>
        </p:txBody>
      </p:sp>
      <p:sp>
        <p:nvSpPr>
          <p:cNvPr id="325" name="Google Shape;325;p34"/>
          <p:cNvSpPr txBox="1"/>
          <p:nvPr/>
        </p:nvSpPr>
        <p:spPr>
          <a:xfrm>
            <a:off x="7520925" y="1937025"/>
            <a:ext cx="554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FFD966"/>
                </a:solidFill>
              </a:rPr>
              <a:t>𝞬 = 2</a:t>
            </a:r>
            <a:endParaRPr sz="1100">
              <a:solidFill>
                <a:srgbClr val="FFD966"/>
              </a:solidFill>
            </a:endParaRPr>
          </a:p>
        </p:txBody>
      </p:sp>
      <p:sp>
        <p:nvSpPr>
          <p:cNvPr id="326" name="Google Shape;326;p34"/>
          <p:cNvSpPr/>
          <p:nvPr/>
        </p:nvSpPr>
        <p:spPr>
          <a:xfrm>
            <a:off x="1608225" y="1385025"/>
            <a:ext cx="6747900" cy="293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4"/>
          <p:cNvSpPr txBox="1"/>
          <p:nvPr/>
        </p:nvSpPr>
        <p:spPr>
          <a:xfrm>
            <a:off x="4754625" y="4317825"/>
            <a:ext cx="455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FFFF"/>
                </a:solidFill>
              </a:rPr>
              <a:t>* m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328" name="Google Shape;328;p34"/>
          <p:cNvSpPr/>
          <p:nvPr/>
        </p:nvSpPr>
        <p:spPr>
          <a:xfrm>
            <a:off x="7713675" y="2361000"/>
            <a:ext cx="96600" cy="1047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4"/>
          <p:cNvSpPr/>
          <p:nvPr/>
        </p:nvSpPr>
        <p:spPr>
          <a:xfrm>
            <a:off x="7713675" y="2543200"/>
            <a:ext cx="96600" cy="1047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4"/>
          <p:cNvSpPr/>
          <p:nvPr/>
        </p:nvSpPr>
        <p:spPr>
          <a:xfrm>
            <a:off x="7713675" y="2725400"/>
            <a:ext cx="96600" cy="1047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F cycle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7" name="Google Shape;337;p35"/>
          <p:cNvCxnSpPr>
            <a:stCxn id="338" idx="0"/>
            <a:endCxn id="339" idx="2"/>
          </p:cNvCxnSpPr>
          <p:nvPr/>
        </p:nvCxnSpPr>
        <p:spPr>
          <a:xfrm flipH="1" rot="10800000">
            <a:off x="3042000" y="3368950"/>
            <a:ext cx="362700" cy="3411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35"/>
          <p:cNvSpPr/>
          <p:nvPr/>
        </p:nvSpPr>
        <p:spPr>
          <a:xfrm>
            <a:off x="1772400" y="166150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341" name="Google Shape;341;p35"/>
          <p:cNvCxnSpPr>
            <a:stCxn id="340" idx="2"/>
            <a:endCxn id="342" idx="0"/>
          </p:cNvCxnSpPr>
          <p:nvPr/>
        </p:nvCxnSpPr>
        <p:spPr>
          <a:xfrm>
            <a:off x="1953750" y="2005000"/>
            <a:ext cx="362700" cy="3372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35"/>
          <p:cNvSpPr/>
          <p:nvPr/>
        </p:nvSpPr>
        <p:spPr>
          <a:xfrm>
            <a:off x="2135100" y="234205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343" name="Google Shape;343;p35"/>
          <p:cNvCxnSpPr>
            <a:stCxn id="342" idx="2"/>
            <a:endCxn id="344" idx="0"/>
          </p:cNvCxnSpPr>
          <p:nvPr/>
        </p:nvCxnSpPr>
        <p:spPr>
          <a:xfrm>
            <a:off x="2316450" y="2685550"/>
            <a:ext cx="363000" cy="3405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5"/>
          <p:cNvSpPr/>
          <p:nvPr/>
        </p:nvSpPr>
        <p:spPr>
          <a:xfrm>
            <a:off x="2497950" y="302605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345" name="Google Shape;345;p35"/>
          <p:cNvCxnSpPr>
            <a:stCxn id="344" idx="2"/>
            <a:endCxn id="338" idx="0"/>
          </p:cNvCxnSpPr>
          <p:nvPr/>
        </p:nvCxnSpPr>
        <p:spPr>
          <a:xfrm>
            <a:off x="2679300" y="3369550"/>
            <a:ext cx="362700" cy="3405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5"/>
          <p:cNvSpPr/>
          <p:nvPr/>
        </p:nvSpPr>
        <p:spPr>
          <a:xfrm>
            <a:off x="2860650" y="371005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endParaRPr/>
          </a:p>
        </p:txBody>
      </p:sp>
      <p:sp>
        <p:nvSpPr>
          <p:cNvPr id="339" name="Google Shape;339;p35"/>
          <p:cNvSpPr/>
          <p:nvPr/>
        </p:nvSpPr>
        <p:spPr>
          <a:xfrm>
            <a:off x="3223488" y="302555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346" name="Google Shape;346;p35"/>
          <p:cNvCxnSpPr>
            <a:stCxn id="347" idx="0"/>
            <a:endCxn id="348" idx="2"/>
          </p:cNvCxnSpPr>
          <p:nvPr/>
        </p:nvCxnSpPr>
        <p:spPr>
          <a:xfrm flipH="1" rot="10800000">
            <a:off x="3767400" y="3368900"/>
            <a:ext cx="362700" cy="3411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5"/>
          <p:cNvCxnSpPr>
            <a:endCxn id="347" idx="0"/>
          </p:cNvCxnSpPr>
          <p:nvPr/>
        </p:nvCxnSpPr>
        <p:spPr>
          <a:xfrm>
            <a:off x="3404700" y="3369500"/>
            <a:ext cx="362700" cy="3405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35"/>
          <p:cNvSpPr/>
          <p:nvPr/>
        </p:nvSpPr>
        <p:spPr>
          <a:xfrm>
            <a:off x="3586050" y="371000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3948888" y="302550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350" name="Google Shape;350;p35"/>
          <p:cNvCxnSpPr>
            <a:endCxn id="351" idx="2"/>
          </p:cNvCxnSpPr>
          <p:nvPr/>
        </p:nvCxnSpPr>
        <p:spPr>
          <a:xfrm flipH="1" rot="10800000">
            <a:off x="4130088" y="2684950"/>
            <a:ext cx="362700" cy="3399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5"/>
          <p:cNvSpPr/>
          <p:nvPr/>
        </p:nvSpPr>
        <p:spPr>
          <a:xfrm>
            <a:off x="4311438" y="234145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352" name="Google Shape;352;p35"/>
          <p:cNvCxnSpPr>
            <a:stCxn id="353" idx="0"/>
            <a:endCxn id="354" idx="2"/>
          </p:cNvCxnSpPr>
          <p:nvPr/>
        </p:nvCxnSpPr>
        <p:spPr>
          <a:xfrm flipH="1" rot="10800000">
            <a:off x="5218500" y="3369550"/>
            <a:ext cx="362700" cy="3411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35"/>
          <p:cNvCxnSpPr>
            <a:endCxn id="356" idx="0"/>
          </p:cNvCxnSpPr>
          <p:nvPr/>
        </p:nvCxnSpPr>
        <p:spPr>
          <a:xfrm>
            <a:off x="4492800" y="2686150"/>
            <a:ext cx="363000" cy="3405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5"/>
          <p:cNvSpPr/>
          <p:nvPr/>
        </p:nvSpPr>
        <p:spPr>
          <a:xfrm>
            <a:off x="4674450" y="302665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357" name="Google Shape;357;p35"/>
          <p:cNvCxnSpPr>
            <a:stCxn id="356" idx="2"/>
            <a:endCxn id="353" idx="0"/>
          </p:cNvCxnSpPr>
          <p:nvPr/>
        </p:nvCxnSpPr>
        <p:spPr>
          <a:xfrm>
            <a:off x="4855800" y="3370150"/>
            <a:ext cx="362700" cy="3405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5"/>
          <p:cNvSpPr/>
          <p:nvPr/>
        </p:nvSpPr>
        <p:spPr>
          <a:xfrm>
            <a:off x="5037150" y="371065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endParaRPr/>
          </a:p>
        </p:txBody>
      </p:sp>
      <p:sp>
        <p:nvSpPr>
          <p:cNvPr id="354" name="Google Shape;354;p35"/>
          <p:cNvSpPr/>
          <p:nvPr/>
        </p:nvSpPr>
        <p:spPr>
          <a:xfrm>
            <a:off x="5399988" y="302615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358" name="Google Shape;358;p35"/>
          <p:cNvCxnSpPr/>
          <p:nvPr/>
        </p:nvCxnSpPr>
        <p:spPr>
          <a:xfrm flipH="1" rot="10800000">
            <a:off x="5581038" y="2707975"/>
            <a:ext cx="362700" cy="3399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35"/>
          <p:cNvSpPr/>
          <p:nvPr/>
        </p:nvSpPr>
        <p:spPr>
          <a:xfrm>
            <a:off x="5762238" y="236382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360" name="Google Shape;360;p35"/>
          <p:cNvCxnSpPr/>
          <p:nvPr/>
        </p:nvCxnSpPr>
        <p:spPr>
          <a:xfrm flipH="1" rot="10800000">
            <a:off x="5943588" y="2028075"/>
            <a:ext cx="362700" cy="3399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5"/>
          <p:cNvSpPr/>
          <p:nvPr/>
        </p:nvSpPr>
        <p:spPr>
          <a:xfrm>
            <a:off x="6124788" y="168392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sp>
        <p:nvSpPr>
          <p:cNvPr id="362" name="Google Shape;362;p35"/>
          <p:cNvSpPr txBox="1"/>
          <p:nvPr/>
        </p:nvSpPr>
        <p:spPr>
          <a:xfrm>
            <a:off x="299181" y="1622475"/>
            <a:ext cx="1189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Level 0 (h)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299181" y="2302375"/>
            <a:ext cx="1189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Level 1 (2h)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4" name="Google Shape;364;p35"/>
          <p:cNvSpPr txBox="1"/>
          <p:nvPr/>
        </p:nvSpPr>
        <p:spPr>
          <a:xfrm>
            <a:off x="299182" y="2982275"/>
            <a:ext cx="1189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Level 2 (4h)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5" name="Google Shape;365;p35"/>
          <p:cNvSpPr txBox="1"/>
          <p:nvPr/>
        </p:nvSpPr>
        <p:spPr>
          <a:xfrm>
            <a:off x="299181" y="3662175"/>
            <a:ext cx="1189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Level 3 (8h)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66" name="Google Shape;366;p35"/>
          <p:cNvCxnSpPr>
            <a:endCxn id="367" idx="0"/>
          </p:cNvCxnSpPr>
          <p:nvPr/>
        </p:nvCxnSpPr>
        <p:spPr>
          <a:xfrm>
            <a:off x="6306900" y="2028075"/>
            <a:ext cx="362700" cy="3372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5"/>
          <p:cNvSpPr/>
          <p:nvPr/>
        </p:nvSpPr>
        <p:spPr>
          <a:xfrm>
            <a:off x="6488250" y="236527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368" name="Google Shape;368;p35"/>
          <p:cNvCxnSpPr>
            <a:stCxn id="367" idx="2"/>
            <a:endCxn id="369" idx="0"/>
          </p:cNvCxnSpPr>
          <p:nvPr/>
        </p:nvCxnSpPr>
        <p:spPr>
          <a:xfrm>
            <a:off x="6669600" y="2708775"/>
            <a:ext cx="363000" cy="3405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35"/>
          <p:cNvSpPr/>
          <p:nvPr/>
        </p:nvSpPr>
        <p:spPr>
          <a:xfrm>
            <a:off x="6851100" y="304927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370" name="Google Shape;370;p35"/>
          <p:cNvCxnSpPr>
            <a:stCxn id="369" idx="2"/>
            <a:endCxn id="371" idx="0"/>
          </p:cNvCxnSpPr>
          <p:nvPr/>
        </p:nvCxnSpPr>
        <p:spPr>
          <a:xfrm>
            <a:off x="7032450" y="3392775"/>
            <a:ext cx="362700" cy="3405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35"/>
          <p:cNvSpPr/>
          <p:nvPr/>
        </p:nvSpPr>
        <p:spPr>
          <a:xfrm>
            <a:off x="7213800" y="373327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endParaRPr/>
          </a:p>
        </p:txBody>
      </p:sp>
      <p:cxnSp>
        <p:nvCxnSpPr>
          <p:cNvPr id="372" name="Google Shape;372;p35"/>
          <p:cNvCxnSpPr>
            <a:endCxn id="373" idx="2"/>
          </p:cNvCxnSpPr>
          <p:nvPr/>
        </p:nvCxnSpPr>
        <p:spPr>
          <a:xfrm flipH="1" rot="10800000">
            <a:off x="7395438" y="3369650"/>
            <a:ext cx="362700" cy="3411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35"/>
          <p:cNvSpPr/>
          <p:nvPr/>
        </p:nvSpPr>
        <p:spPr>
          <a:xfrm>
            <a:off x="7576788" y="302615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374" name="Google Shape;374;p35"/>
          <p:cNvCxnSpPr/>
          <p:nvPr/>
        </p:nvCxnSpPr>
        <p:spPr>
          <a:xfrm flipH="1" rot="10800000">
            <a:off x="7757838" y="2707975"/>
            <a:ext cx="362700" cy="3399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35"/>
          <p:cNvSpPr/>
          <p:nvPr/>
        </p:nvSpPr>
        <p:spPr>
          <a:xfrm>
            <a:off x="7939038" y="236382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376" name="Google Shape;376;p35"/>
          <p:cNvCxnSpPr/>
          <p:nvPr/>
        </p:nvCxnSpPr>
        <p:spPr>
          <a:xfrm flipH="1" rot="10800000">
            <a:off x="8120388" y="2028075"/>
            <a:ext cx="362700" cy="3399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5"/>
          <p:cNvSpPr/>
          <p:nvPr/>
        </p:nvSpPr>
        <p:spPr>
          <a:xfrm>
            <a:off x="8301588" y="168392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sp>
        <p:nvSpPr>
          <p:cNvPr id="378" name="Google Shape;378;p35"/>
          <p:cNvSpPr/>
          <p:nvPr/>
        </p:nvSpPr>
        <p:spPr>
          <a:xfrm>
            <a:off x="1532025" y="1385025"/>
            <a:ext cx="7426200" cy="293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"/>
          <p:cNvSpPr txBox="1"/>
          <p:nvPr/>
        </p:nvSpPr>
        <p:spPr>
          <a:xfrm>
            <a:off x="5017575" y="4317825"/>
            <a:ext cx="455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FFFF"/>
                </a:solidFill>
              </a:rPr>
              <a:t>* m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380" name="Google Shape;38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FMG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6" name="Google Shape;386;p36"/>
          <p:cNvCxnSpPr>
            <a:stCxn id="387" idx="0"/>
            <a:endCxn id="388" idx="2"/>
          </p:cNvCxnSpPr>
          <p:nvPr/>
        </p:nvCxnSpPr>
        <p:spPr>
          <a:xfrm flipH="1" rot="10800000">
            <a:off x="2075300" y="3391575"/>
            <a:ext cx="362700" cy="3411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87" name="Google Shape;387;p36"/>
          <p:cNvSpPr/>
          <p:nvPr/>
        </p:nvSpPr>
        <p:spPr>
          <a:xfrm>
            <a:off x="1893950" y="3732675"/>
            <a:ext cx="362700" cy="343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2256788" y="304817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389" name="Google Shape;389;p36"/>
          <p:cNvCxnSpPr>
            <a:stCxn id="390" idx="0"/>
            <a:endCxn id="391" idx="2"/>
          </p:cNvCxnSpPr>
          <p:nvPr/>
        </p:nvCxnSpPr>
        <p:spPr>
          <a:xfrm flipH="1" rot="10800000">
            <a:off x="2800700" y="3391525"/>
            <a:ext cx="362700" cy="3411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36"/>
          <p:cNvCxnSpPr>
            <a:endCxn id="390" idx="0"/>
          </p:cNvCxnSpPr>
          <p:nvPr/>
        </p:nvCxnSpPr>
        <p:spPr>
          <a:xfrm>
            <a:off x="2438000" y="3392125"/>
            <a:ext cx="362700" cy="3405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36"/>
          <p:cNvSpPr/>
          <p:nvPr/>
        </p:nvSpPr>
        <p:spPr>
          <a:xfrm>
            <a:off x="2619350" y="373262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>
            <a:off x="2982188" y="304812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393" name="Google Shape;393;p36"/>
          <p:cNvCxnSpPr>
            <a:endCxn id="394" idx="2"/>
          </p:cNvCxnSpPr>
          <p:nvPr/>
        </p:nvCxnSpPr>
        <p:spPr>
          <a:xfrm flipH="1" rot="10800000">
            <a:off x="3163388" y="2707575"/>
            <a:ext cx="362700" cy="3399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94" name="Google Shape;394;p36"/>
          <p:cNvSpPr/>
          <p:nvPr/>
        </p:nvSpPr>
        <p:spPr>
          <a:xfrm>
            <a:off x="3344738" y="236407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395" name="Google Shape;395;p36"/>
          <p:cNvCxnSpPr>
            <a:stCxn id="396" idx="0"/>
            <a:endCxn id="397" idx="2"/>
          </p:cNvCxnSpPr>
          <p:nvPr/>
        </p:nvCxnSpPr>
        <p:spPr>
          <a:xfrm flipH="1" rot="10800000">
            <a:off x="4251800" y="3392175"/>
            <a:ext cx="362700" cy="3411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36"/>
          <p:cNvCxnSpPr>
            <a:endCxn id="399" idx="0"/>
          </p:cNvCxnSpPr>
          <p:nvPr/>
        </p:nvCxnSpPr>
        <p:spPr>
          <a:xfrm>
            <a:off x="3526100" y="2708775"/>
            <a:ext cx="363000" cy="3405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36"/>
          <p:cNvSpPr/>
          <p:nvPr/>
        </p:nvSpPr>
        <p:spPr>
          <a:xfrm>
            <a:off x="3707750" y="304927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400" name="Google Shape;400;p36"/>
          <p:cNvCxnSpPr>
            <a:stCxn id="399" idx="2"/>
            <a:endCxn id="396" idx="0"/>
          </p:cNvCxnSpPr>
          <p:nvPr/>
        </p:nvCxnSpPr>
        <p:spPr>
          <a:xfrm>
            <a:off x="3889100" y="3392775"/>
            <a:ext cx="362700" cy="3405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36"/>
          <p:cNvSpPr/>
          <p:nvPr/>
        </p:nvSpPr>
        <p:spPr>
          <a:xfrm>
            <a:off x="4070450" y="373327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endParaRPr/>
          </a:p>
        </p:txBody>
      </p:sp>
      <p:sp>
        <p:nvSpPr>
          <p:cNvPr id="397" name="Google Shape;397;p36"/>
          <p:cNvSpPr/>
          <p:nvPr/>
        </p:nvSpPr>
        <p:spPr>
          <a:xfrm>
            <a:off x="4433288" y="304877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401" name="Google Shape;401;p36"/>
          <p:cNvCxnSpPr/>
          <p:nvPr/>
        </p:nvCxnSpPr>
        <p:spPr>
          <a:xfrm flipH="1" rot="10800000">
            <a:off x="4614338" y="2730600"/>
            <a:ext cx="362700" cy="3399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6"/>
          <p:cNvSpPr/>
          <p:nvPr/>
        </p:nvSpPr>
        <p:spPr>
          <a:xfrm>
            <a:off x="4795538" y="238645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403" name="Google Shape;403;p36"/>
          <p:cNvCxnSpPr/>
          <p:nvPr/>
        </p:nvCxnSpPr>
        <p:spPr>
          <a:xfrm flipH="1" rot="10800000">
            <a:off x="4976888" y="2050700"/>
            <a:ext cx="362700" cy="3399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04" name="Google Shape;404;p36"/>
          <p:cNvSpPr/>
          <p:nvPr/>
        </p:nvSpPr>
        <p:spPr>
          <a:xfrm>
            <a:off x="5158088" y="170655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sp>
        <p:nvSpPr>
          <p:cNvPr id="405" name="Google Shape;405;p36"/>
          <p:cNvSpPr txBox="1"/>
          <p:nvPr/>
        </p:nvSpPr>
        <p:spPr>
          <a:xfrm>
            <a:off x="299181" y="1671000"/>
            <a:ext cx="1189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Level 0 (h)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6" name="Google Shape;406;p36"/>
          <p:cNvSpPr txBox="1"/>
          <p:nvPr/>
        </p:nvSpPr>
        <p:spPr>
          <a:xfrm>
            <a:off x="299181" y="2305700"/>
            <a:ext cx="1189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Level 1 (2h)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7" name="Google Shape;407;p36"/>
          <p:cNvSpPr txBox="1"/>
          <p:nvPr/>
        </p:nvSpPr>
        <p:spPr>
          <a:xfrm>
            <a:off x="299182" y="3012575"/>
            <a:ext cx="1189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Level 2 (4h)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8" name="Google Shape;408;p36"/>
          <p:cNvSpPr txBox="1"/>
          <p:nvPr/>
        </p:nvSpPr>
        <p:spPr>
          <a:xfrm>
            <a:off x="299181" y="3719450"/>
            <a:ext cx="1189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Level 3 (8h)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09" name="Google Shape;409;p36"/>
          <p:cNvCxnSpPr>
            <a:stCxn id="410" idx="0"/>
            <a:endCxn id="411" idx="2"/>
          </p:cNvCxnSpPr>
          <p:nvPr/>
        </p:nvCxnSpPr>
        <p:spPr>
          <a:xfrm flipH="1" rot="10800000">
            <a:off x="6791288" y="2707500"/>
            <a:ext cx="362700" cy="3630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36"/>
          <p:cNvCxnSpPr>
            <a:endCxn id="413" idx="0"/>
          </p:cNvCxnSpPr>
          <p:nvPr/>
        </p:nvCxnSpPr>
        <p:spPr>
          <a:xfrm>
            <a:off x="5340200" y="2045900"/>
            <a:ext cx="363000" cy="3405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36"/>
          <p:cNvSpPr/>
          <p:nvPr/>
        </p:nvSpPr>
        <p:spPr>
          <a:xfrm>
            <a:off x="5521850" y="238640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414" name="Google Shape;414;p36"/>
          <p:cNvCxnSpPr>
            <a:stCxn id="413" idx="2"/>
          </p:cNvCxnSpPr>
          <p:nvPr/>
        </p:nvCxnSpPr>
        <p:spPr>
          <a:xfrm>
            <a:off x="5703200" y="2729900"/>
            <a:ext cx="362700" cy="3405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36"/>
          <p:cNvSpPr/>
          <p:nvPr/>
        </p:nvSpPr>
        <p:spPr>
          <a:xfrm>
            <a:off x="6972638" y="2364075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415" name="Google Shape;415;p36"/>
          <p:cNvCxnSpPr>
            <a:stCxn id="411" idx="0"/>
          </p:cNvCxnSpPr>
          <p:nvPr/>
        </p:nvCxnSpPr>
        <p:spPr>
          <a:xfrm flipH="1" rot="10800000">
            <a:off x="7153988" y="2045775"/>
            <a:ext cx="362400" cy="3183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36"/>
          <p:cNvCxnSpPr>
            <a:stCxn id="417" idx="0"/>
            <a:endCxn id="410" idx="2"/>
          </p:cNvCxnSpPr>
          <p:nvPr/>
        </p:nvCxnSpPr>
        <p:spPr>
          <a:xfrm flipH="1" rot="10800000">
            <a:off x="6428450" y="3413900"/>
            <a:ext cx="362700" cy="3411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36"/>
          <p:cNvSpPr/>
          <p:nvPr/>
        </p:nvSpPr>
        <p:spPr>
          <a:xfrm>
            <a:off x="5884400" y="307100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cxnSp>
        <p:nvCxnSpPr>
          <p:cNvPr id="419" name="Google Shape;419;p36"/>
          <p:cNvCxnSpPr>
            <a:stCxn id="418" idx="2"/>
            <a:endCxn id="417" idx="0"/>
          </p:cNvCxnSpPr>
          <p:nvPr/>
        </p:nvCxnSpPr>
        <p:spPr>
          <a:xfrm>
            <a:off x="6065750" y="3414500"/>
            <a:ext cx="362700" cy="3405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36"/>
          <p:cNvSpPr/>
          <p:nvPr/>
        </p:nvSpPr>
        <p:spPr>
          <a:xfrm>
            <a:off x="6247100" y="375500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endParaRPr/>
          </a:p>
        </p:txBody>
      </p:sp>
      <p:sp>
        <p:nvSpPr>
          <p:cNvPr id="410" name="Google Shape;410;p36"/>
          <p:cNvSpPr/>
          <p:nvPr/>
        </p:nvSpPr>
        <p:spPr>
          <a:xfrm>
            <a:off x="6609938" y="307050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sp>
        <p:nvSpPr>
          <p:cNvPr id="420" name="Google Shape;420;p36"/>
          <p:cNvSpPr/>
          <p:nvPr/>
        </p:nvSpPr>
        <p:spPr>
          <a:xfrm>
            <a:off x="7335338" y="1706550"/>
            <a:ext cx="362700" cy="3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endParaRPr/>
          </a:p>
        </p:txBody>
      </p:sp>
      <p:sp>
        <p:nvSpPr>
          <p:cNvPr id="421" name="Google Shape;421;p36"/>
          <p:cNvSpPr txBox="1"/>
          <p:nvPr/>
        </p:nvSpPr>
        <p:spPr>
          <a:xfrm>
            <a:off x="199700" y="4354150"/>
            <a:ext cx="24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F6B26B"/>
                </a:solidFill>
              </a:rPr>
              <a:t>Exact solver for Poisson equation at coarsest level</a:t>
            </a:r>
            <a:endParaRPr sz="1300">
              <a:solidFill>
                <a:srgbClr val="F6B26B"/>
              </a:solidFill>
            </a:endParaRPr>
          </a:p>
        </p:txBody>
      </p:sp>
      <p:cxnSp>
        <p:nvCxnSpPr>
          <p:cNvPr id="422" name="Google Shape;422;p36"/>
          <p:cNvCxnSpPr/>
          <p:nvPr/>
        </p:nvCxnSpPr>
        <p:spPr>
          <a:xfrm rot="5400000">
            <a:off x="1740050" y="4094875"/>
            <a:ext cx="354000" cy="31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9CB9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23" name="Google Shape;423;p36"/>
          <p:cNvSpPr/>
          <p:nvPr/>
        </p:nvSpPr>
        <p:spPr>
          <a:xfrm>
            <a:off x="2438000" y="2707500"/>
            <a:ext cx="725400" cy="166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6"/>
          <p:cNvSpPr/>
          <p:nvPr/>
        </p:nvSpPr>
        <p:spPr>
          <a:xfrm>
            <a:off x="3526400" y="2050700"/>
            <a:ext cx="1450500" cy="232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6"/>
          <p:cNvSpPr/>
          <p:nvPr/>
        </p:nvSpPr>
        <p:spPr>
          <a:xfrm>
            <a:off x="5340200" y="1327350"/>
            <a:ext cx="2176200" cy="304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6"/>
          <p:cNvSpPr txBox="1"/>
          <p:nvPr/>
        </p:nvSpPr>
        <p:spPr>
          <a:xfrm>
            <a:off x="2573150" y="4372200"/>
            <a:ext cx="455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FFFF"/>
                </a:solidFill>
              </a:rPr>
              <a:t>* m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4024100" y="4372200"/>
            <a:ext cx="455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FFFF"/>
                </a:solidFill>
              </a:rPr>
              <a:t>* m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6200750" y="4372200"/>
            <a:ext cx="455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FFFF"/>
                </a:solidFill>
              </a:rPr>
              <a:t>* m</a:t>
            </a:r>
            <a:endParaRPr>
              <a:solidFill>
                <a:srgbClr val="00FFFF"/>
              </a:solidFill>
            </a:endParaRPr>
          </a:p>
        </p:txBody>
      </p:sp>
      <p:cxnSp>
        <p:nvCxnSpPr>
          <p:cNvPr id="429" name="Google Shape;429;p36"/>
          <p:cNvCxnSpPr>
            <a:endCxn id="423" idx="0"/>
          </p:cNvCxnSpPr>
          <p:nvPr/>
        </p:nvCxnSpPr>
        <p:spPr>
          <a:xfrm flipH="1" rot="-5400000">
            <a:off x="2332100" y="2238900"/>
            <a:ext cx="509100" cy="428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30" name="Google Shape;430;p36"/>
          <p:cNvSpPr txBox="1"/>
          <p:nvPr/>
        </p:nvSpPr>
        <p:spPr>
          <a:xfrm>
            <a:off x="1488975" y="1236075"/>
            <a:ext cx="16743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00FFFF"/>
                </a:solidFill>
              </a:rPr>
              <a:t>An independent V cycle starts with an initial guess from the result of previous stage</a:t>
            </a:r>
            <a:endParaRPr sz="1300">
              <a:solidFill>
                <a:srgbClr val="00FFFF"/>
              </a:solidFill>
            </a:endParaRPr>
          </a:p>
        </p:txBody>
      </p:sp>
      <p:sp>
        <p:nvSpPr>
          <p:cNvPr id="431" name="Google Shape;4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FMG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7" name="Google Shape;437;p37"/>
          <p:cNvCxnSpPr/>
          <p:nvPr/>
        </p:nvCxnSpPr>
        <p:spPr>
          <a:xfrm flipH="1" rot="10800000">
            <a:off x="2079463" y="2031075"/>
            <a:ext cx="362700" cy="34110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38" name="Google Shape;438;p37"/>
          <p:cNvSpPr txBox="1"/>
          <p:nvPr/>
        </p:nvSpPr>
        <p:spPr>
          <a:xfrm>
            <a:off x="2741838" y="2031075"/>
            <a:ext cx="362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2CC"/>
                </a:solidFill>
              </a:rPr>
              <a:t>=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439" name="Google Shape;439;p37"/>
          <p:cNvSpPr/>
          <p:nvPr/>
        </p:nvSpPr>
        <p:spPr>
          <a:xfrm>
            <a:off x="3693450" y="2279800"/>
            <a:ext cx="3371100" cy="414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Prolongation                                            for i ≠ n</a:t>
            </a:r>
            <a:endParaRPr sz="1100"/>
          </a:p>
        </p:txBody>
      </p:sp>
      <p:pic>
        <p:nvPicPr>
          <p:cNvPr descr="{&quot;id&quot;:&quot;2&quot;,&quot;code&quot;:&quot;$ \\bar{\\phi}_{2^{i-1}h}^{old}\\,=\\,P\\,\\bar{\\phi}_{2^{i}h}^{new,s}$&quot;,&quot;font&quot;:{&quot;size&quot;:10,&quot;family&quot;:&quot;Arial&quot;,&quot;color&quot;:&quot;#000000&quot;},&quot;type&quot;:&quot;$&quot;,&quot;ts&quot;:1593409389865,&quot;cs&quot;:&quot;lDlrr1Ez+1+JzStfduMfIg==&quot;}" id="440" name="Google Shape;4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150" y="2357275"/>
            <a:ext cx="1460125" cy="25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7"/>
          <p:cNvSpPr/>
          <p:nvPr/>
        </p:nvSpPr>
        <p:spPr>
          <a:xfrm>
            <a:off x="3693451" y="1705750"/>
            <a:ext cx="2724000" cy="414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Prolongation </a:t>
            </a:r>
            <a:endParaRPr sz="1100"/>
          </a:p>
        </p:txBody>
      </p:sp>
      <p:pic>
        <p:nvPicPr>
          <p:cNvPr descr="{&quot;id&quot;:&quot;2&quot;,&quot;code&quot;:&quot;$ \\bar{\\phi}_{2^{n-1}h}^{old}\\,=\\,P\\,\\phi_{2^{n}h}$&quot;,&quot;font&quot;:{&quot;size&quot;:10,&quot;family&quot;:&quot;Arial&quot;,&quot;color&quot;:&quot;#000000&quot;},&quot;type&quot;:&quot;$&quot;,&quot;ts&quot;:1593409365587,&quot;cs&quot;:&quot;4XVSjYgOS4ybhum4hkYMQQ==&quot;}" id="442" name="Google Shape;4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138" y="1783213"/>
            <a:ext cx="1276450" cy="2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7"/>
          <p:cNvSpPr txBox="1"/>
          <p:nvPr/>
        </p:nvSpPr>
        <p:spPr>
          <a:xfrm>
            <a:off x="3104538" y="1574775"/>
            <a:ext cx="5889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60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>
            <a:off x="1426200" y="3268600"/>
            <a:ext cx="62916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FFFF"/>
                </a:solidFill>
              </a:rPr>
              <a:t>Primary difference between Multigrid method &amp; FMG: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FFFF"/>
                </a:solidFill>
              </a:rPr>
              <a:t>“FMG starts from exact solution at coarsest level rather than an arbitrary initial guess”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445" name="Google Shape;44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 txBox="1"/>
          <p:nvPr>
            <p:ph type="title"/>
          </p:nvPr>
        </p:nvSpPr>
        <p:spPr>
          <a:xfrm>
            <a:off x="311700" y="16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Why using inverse matrix as exact solver is stupid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39"/>
          <p:cNvSpPr txBox="1"/>
          <p:nvPr>
            <p:ph idx="1" type="body"/>
          </p:nvPr>
        </p:nvSpPr>
        <p:spPr>
          <a:xfrm>
            <a:off x="311700" y="3872750"/>
            <a:ext cx="85206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8" name="Google Shape;45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59" name="Google Shape;4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59125"/>
            <a:ext cx="411480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213" y="949625"/>
            <a:ext cx="4144086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"/>
          <p:cNvSpPr txBox="1"/>
          <p:nvPr>
            <p:ph type="title"/>
          </p:nvPr>
        </p:nvSpPr>
        <p:spPr>
          <a:xfrm>
            <a:off x="311700" y="16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Compare different types of cycle (with certain conv_rate)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40"/>
          <p:cNvSpPr txBox="1"/>
          <p:nvPr>
            <p:ph idx="1" type="body"/>
          </p:nvPr>
        </p:nvSpPr>
        <p:spPr>
          <a:xfrm>
            <a:off x="311700" y="3591754"/>
            <a:ext cx="85206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Since we fix the conv_rate, the errors of different methods are roughly the same at certain grid size.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W cycle is the slowest one among these method.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7" name="Google Shape;46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68" name="Google Shape;4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2625"/>
            <a:ext cx="4140226" cy="248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075" y="922625"/>
            <a:ext cx="4140226" cy="2487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1"/>
          <p:cNvSpPr txBox="1"/>
          <p:nvPr>
            <p:ph idx="1" type="body"/>
          </p:nvPr>
        </p:nvSpPr>
        <p:spPr>
          <a:xfrm>
            <a:off x="311700" y="3515500"/>
            <a:ext cx="85206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For a single cycle, W cycle is also the most time consuming one.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V cycle has the greatest error.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5" name="Google Shape;47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76" name="Google Shape;4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50900"/>
            <a:ext cx="4155600" cy="2336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700" y="950900"/>
            <a:ext cx="4155600" cy="23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1"/>
          <p:cNvSpPr txBox="1"/>
          <p:nvPr>
            <p:ph type="title"/>
          </p:nvPr>
        </p:nvSpPr>
        <p:spPr>
          <a:xfrm>
            <a:off x="311700" y="16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Compare different types of cycle (with one cycle)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Model Problems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2"/>
          <p:cNvSpPr txBox="1"/>
          <p:nvPr>
            <p:ph type="title"/>
          </p:nvPr>
        </p:nvSpPr>
        <p:spPr>
          <a:xfrm>
            <a:off x="311700" y="16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Down sample to different coarsest level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42"/>
          <p:cNvSpPr txBox="1"/>
          <p:nvPr>
            <p:ph idx="1" type="body"/>
          </p:nvPr>
        </p:nvSpPr>
        <p:spPr>
          <a:xfrm>
            <a:off x="311700" y="3665275"/>
            <a:ext cx="8520600" cy="12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For the same finest level, the error does not depend on the coarsest level it reached heavily.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5" name="Google Shape;48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6" name="Google Shape;4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9675"/>
            <a:ext cx="4146950" cy="249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350" y="939675"/>
            <a:ext cx="4146950" cy="24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3"/>
          <p:cNvSpPr txBox="1"/>
          <p:nvPr>
            <p:ph type="title"/>
          </p:nvPr>
        </p:nvSpPr>
        <p:spPr>
          <a:xfrm>
            <a:off x="354925" y="16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OMP parallel efficiency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43"/>
          <p:cNvSpPr txBox="1"/>
          <p:nvPr>
            <p:ph idx="1" type="body"/>
          </p:nvPr>
        </p:nvSpPr>
        <p:spPr>
          <a:xfrm>
            <a:off x="311700" y="4011075"/>
            <a:ext cx="85206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Efficiency depends on how many physical threads the computer has.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4" name="Google Shape;49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95" name="Google Shape;4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650" y="844825"/>
            <a:ext cx="5004700" cy="30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4"/>
          <p:cNvSpPr txBox="1"/>
          <p:nvPr>
            <p:ph type="title"/>
          </p:nvPr>
        </p:nvSpPr>
        <p:spPr>
          <a:xfrm>
            <a:off x="354925" y="16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Method of  GPU parallelism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02" name="Google Shape;502;p44"/>
          <p:cNvSpPr txBox="1"/>
          <p:nvPr>
            <p:ph idx="1" type="body"/>
          </p:nvPr>
        </p:nvSpPr>
        <p:spPr>
          <a:xfrm>
            <a:off x="354925" y="1401150"/>
            <a:ext cx="8520600" cy="1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zh-TW" sz="2000">
                <a:solidFill>
                  <a:srgbClr val="FFFFFF"/>
                </a:solidFill>
              </a:rPr>
              <a:t>Parallel all the for-loop you see.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zh-TW" sz="2000">
                <a:solidFill>
                  <a:srgbClr val="FFFFFF"/>
                </a:solidFill>
              </a:rPr>
              <a:t>Reduce time of passing data.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zh-TW" sz="2000">
                <a:solidFill>
                  <a:srgbClr val="FFFFFF"/>
                </a:solidFill>
              </a:rPr>
              <a:t>Notice the maximum number of thread in hardware.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Error wrt analytic solution is only affected by test problem and total number of cells.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We seek for a way with the least consumed time for high efficiency. There are two ways: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zh-TW">
                <a:solidFill>
                  <a:srgbClr val="FFFFFF"/>
                </a:solidFill>
              </a:rPr>
              <a:t>choose the right cycle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zh-TW">
                <a:solidFill>
                  <a:srgbClr val="FFFFFF"/>
                </a:solidFill>
              </a:rPr>
              <a:t>go to the coarestest grid possible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zh-TW">
                <a:solidFill>
                  <a:srgbClr val="FFFFFF"/>
                </a:solidFill>
              </a:rPr>
              <a:t>minimize smoothing times at fine grids, since </a:t>
            </a:r>
            <a:r>
              <a:rPr lang="zh-TW">
                <a:solidFill>
                  <a:schemeClr val="dk1"/>
                </a:solidFill>
              </a:rPr>
              <a:t>it</a:t>
            </a:r>
            <a:r>
              <a:rPr lang="zh-TW">
                <a:solidFill>
                  <a:schemeClr val="dk1"/>
                </a:solidFill>
              </a:rPr>
              <a:t> doesn’t make much difference to error wrt analytic solution.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5" name="Google Shape;51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Thanks for your attention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Poisson equation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We choose the following two 2D equations for the test of multigrid method.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Both of them have</a:t>
            </a:r>
            <a:r>
              <a:rPr lang="zh-TW">
                <a:solidFill>
                  <a:srgbClr val="FFFFFF"/>
                </a:solidFill>
              </a:rPr>
              <a:t> homogeneous BC and are confined within [0, 1].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Typically, multigrid method is used for solving elliptic PDEs.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Equation 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{&quot;id&quot;:&quot;11&quot;,&quot;code&quot;:&quot;$L\\,\\phi\\,=\\,-\\left(k_{x}^{2}+k_{y}^{2}\\right)\\sin k_{x}x\\,*\\,\\sin k_{y}y$&quot;,&quot;font&quot;:{&quot;size&quot;:18,&quot;family&quot;:&quot;Arial&quot;,&quot;color&quot;:&quot;#FFFFFF&quot;},&quot;type&quot;:&quot;$&quot;,&quot;ts&quot;:1593416673992,&quot;cs&quot;:&quot;ukpvSXbDsJRFcVlYbgYbDA==&quot;}"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714" y="1469413"/>
            <a:ext cx="5618567" cy="4439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2&quot;,&quot;code&quot;:&quot;$\\phi\\,=\\,\\sin k_{x}x\\,*\\,\\sin k_{y}y$&quot;,&quot;font&quot;:{&quot;size&quot;:18,&quot;family&quot;:&quot;Arial&quot;,&quot;color&quot;:&quot;#FFFFFF&quot;},&quot;type&quot;:&quot;$&quot;,&quot;ts&quot;:1593417269715,&quot;cs&quot;:&quot;Xf0eYG/obCsIwhtBCH5u1g==&quot;}"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710" y="1954813"/>
            <a:ext cx="3420571" cy="35341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615800" y="2571785"/>
            <a:ext cx="5912400" cy="16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2D Fourier mode: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Test the performence of different Fourier modes independently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Equation 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{&quot;id&quot;:&quot;11&quot;,&quot;code&quot;:&quot;$L\\,\\phi\\,=\\,2x\\left(y-1\\right)\\left(y-2x+xy+2\\right)\\exp(x-y)$&quot;,&quot;font&quot;:{&quot;size&quot;:18,&quot;family&quot;:&quot;Arial&quot;,&quot;color&quot;:&quot;#FFFFFF&quot;},&quot;type&quot;:&quot;$&quot;,&quot;ts&quot;:1593416965014,&quot;cs&quot;:&quot;vduooMbz2QTX7E3OL97E6A==&quot;}"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652" y="1462202"/>
            <a:ext cx="6972694" cy="357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3&quot;,&quot;code&quot;:&quot;$\\phi\\,=\\,x\\left(1-x\\right)y\\left(1-y\\right)\\exp(x-y)$&quot;,&quot;font&quot;:{&quot;size&quot;:18,&quot;family&quot;:&quot;Arial&quot;,&quot;color&quot;:&quot;#FFFFFF&quot;},&quot;type&quot;:&quot;$&quot;,&quot;ts&quot;:1593417367330,&quot;cs&quot;:&quot;+TRqvJ+4OgFl77KByieaiQ==&quot;}"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643" y="1964850"/>
            <a:ext cx="4917138" cy="35738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615800" y="2571785"/>
            <a:ext cx="5912400" cy="16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Test the performence of multigrid method of an arbitrary problem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Exact solvers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Here we introduce 2 kinds of exact solver: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Inverse Matrix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Successive Over-Relaxation (SOR)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There are other exact solvers, such as FFT, tridiagonal matrix algorithm, and etc., for solving discrete Poisson equation.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Limitation of Inverse matrix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1) Inverse matrix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For sin test with k = 𝛑/L,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N = 5 takes 2.269 sec to solve,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N = 9 takes &gt;30 min to solve,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chemeClr val="dk1"/>
                </a:solidFill>
              </a:rPr>
              <a:t>It is not realistic to solve the problem by inverse matrix generally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