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640" r:id="rId2"/>
    <p:sldId id="671" r:id="rId3"/>
    <p:sldId id="646" r:id="rId4"/>
    <p:sldId id="643" r:id="rId5"/>
    <p:sldId id="648" r:id="rId6"/>
    <p:sldId id="647" r:id="rId7"/>
    <p:sldId id="650" r:id="rId8"/>
    <p:sldId id="651" r:id="rId9"/>
    <p:sldId id="652" r:id="rId10"/>
    <p:sldId id="654" r:id="rId11"/>
    <p:sldId id="655" r:id="rId12"/>
    <p:sldId id="656" r:id="rId13"/>
    <p:sldId id="644" r:id="rId14"/>
    <p:sldId id="676" r:id="rId15"/>
    <p:sldId id="677" r:id="rId16"/>
    <p:sldId id="660" r:id="rId17"/>
    <p:sldId id="663" r:id="rId18"/>
    <p:sldId id="675" r:id="rId19"/>
    <p:sldId id="678" r:id="rId20"/>
    <p:sldId id="672" r:id="rId21"/>
    <p:sldId id="661" r:id="rId22"/>
    <p:sldId id="666" r:id="rId23"/>
    <p:sldId id="673" r:id="rId24"/>
    <p:sldId id="664" r:id="rId25"/>
    <p:sldId id="645" r:id="rId26"/>
    <p:sldId id="6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4D9EC-3107-C84C-BA14-DA375440D467}">
          <p14:sldIdLst>
            <p14:sldId id="640"/>
            <p14:sldId id="671"/>
            <p14:sldId id="646"/>
            <p14:sldId id="643"/>
            <p14:sldId id="648"/>
            <p14:sldId id="647"/>
            <p14:sldId id="650"/>
            <p14:sldId id="651"/>
            <p14:sldId id="652"/>
            <p14:sldId id="654"/>
            <p14:sldId id="655"/>
            <p14:sldId id="656"/>
            <p14:sldId id="644"/>
            <p14:sldId id="676"/>
            <p14:sldId id="677"/>
            <p14:sldId id="660"/>
            <p14:sldId id="663"/>
            <p14:sldId id="675"/>
            <p14:sldId id="678"/>
            <p14:sldId id="672"/>
            <p14:sldId id="661"/>
            <p14:sldId id="666"/>
            <p14:sldId id="673"/>
            <p14:sldId id="664"/>
            <p14:sldId id="64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/>
    <p:restoredTop sz="66367" autoAdjust="0"/>
  </p:normalViewPr>
  <p:slideViewPr>
    <p:cSldViewPr snapToGrid="0">
      <p:cViewPr varScale="1">
        <p:scale>
          <a:sx n="76" d="100"/>
          <a:sy n="76" d="100"/>
        </p:scale>
        <p:origin x="26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49003-3508-470E-9FE4-4C6F38C7291F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2013-9A6A-49C3-A36F-641CD75FAD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7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我們今天會把我們丟</a:t>
            </a:r>
            <a:r>
              <a:rPr lang="en-US" altLang="zh-TW"/>
              <a:t>IECBS</a:t>
            </a:r>
            <a:r>
              <a:rPr lang="zh-TW" altLang="en-US"/>
              <a:t> </a:t>
            </a:r>
            <a:r>
              <a:rPr lang="en-US" altLang="zh-TW"/>
              <a:t>conference</a:t>
            </a:r>
            <a:r>
              <a:rPr lang="zh-TW" altLang="en-US"/>
              <a:t>的內容 也就是這兩個學期做的事情做一個統整的報告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0279-20ED-477D-90E6-C8DF4364648E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手監視我們在</a:t>
            </a:r>
            <a:r>
              <a:rPr lang="en-US" altLang="zh-TW"/>
              <a:t>entorpy</a:t>
            </a:r>
            <a:r>
              <a:rPr lang="zh-TW" altLang="en-US"/>
              <a:t> </a:t>
            </a:r>
            <a:r>
              <a:rPr lang="en-US" altLang="zh-TW"/>
              <a:t>domain</a:t>
            </a:r>
            <a:r>
              <a:rPr lang="zh-TW" altLang="en-US"/>
              <a:t>上取了一些</a:t>
            </a:r>
            <a:r>
              <a:rPr lang="en-US" altLang="zh-TW"/>
              <a:t>New features :</a:t>
            </a:r>
          </a:p>
          <a:p>
            <a:r>
              <a:rPr lang="zh-TW" altLang="en-US"/>
              <a:t>一班做</a:t>
            </a:r>
            <a:r>
              <a:rPr lang="en-US" altLang="zh-TW"/>
              <a:t>affective computing</a:t>
            </a:r>
            <a:r>
              <a:rPr lang="en-US" altLang="zh-TW" baseline="0"/>
              <a:t> </a:t>
            </a:r>
            <a:r>
              <a:rPr lang="zh-TW" altLang="en-US" baseline="0"/>
              <a:t>時大部分的實驗都取</a:t>
            </a:r>
            <a:r>
              <a:rPr lang="en-US" altLang="zh-TW" baseline="0"/>
              <a:t>time freq domain </a:t>
            </a:r>
            <a:r>
              <a:rPr lang="zh-TW" altLang="en-US" baseline="0"/>
              <a:t>上面的</a:t>
            </a:r>
            <a:r>
              <a:rPr lang="en-US" altLang="zh-TW" baseline="0"/>
              <a:t>Feature,</a:t>
            </a:r>
            <a:r>
              <a:rPr lang="zh-TW" altLang="en-US" baseline="0"/>
              <a:t>例如 </a:t>
            </a:r>
            <a:r>
              <a:rPr lang="en-US" altLang="zh-TW" baseline="0"/>
              <a:t>zcr,</a:t>
            </a:r>
            <a:r>
              <a:rPr lang="zh-TW" altLang="en-US" baseline="0"/>
              <a:t> </a:t>
            </a:r>
            <a:r>
              <a:rPr lang="en-US" altLang="zh-TW" baseline="0"/>
              <a:t>mean</a:t>
            </a:r>
            <a:r>
              <a:rPr lang="zh-TW" altLang="en-US" baseline="0"/>
              <a:t> </a:t>
            </a:r>
            <a:r>
              <a:rPr lang="en-US" altLang="zh-TW" baseline="0"/>
              <a:t>,skew,</a:t>
            </a:r>
            <a:r>
              <a:rPr lang="zh-TW" altLang="en-US" baseline="0"/>
              <a:t> </a:t>
            </a:r>
            <a:r>
              <a:rPr lang="en-US" altLang="zh-TW" baseline="0"/>
              <a:t>psd</a:t>
            </a:r>
            <a:r>
              <a:rPr lang="zh-TW" altLang="en-US" baseline="0"/>
              <a:t> </a:t>
            </a:r>
            <a:r>
              <a:rPr lang="en-US" altLang="zh-TW" baseline="0"/>
              <a:t>asymaetry</a:t>
            </a:r>
            <a:r>
              <a:rPr lang="zh-TW" altLang="en-US" baseline="0"/>
              <a:t>等等</a:t>
            </a:r>
            <a:endParaRPr lang="en-US" altLang="zh-TW" baseline="0"/>
          </a:p>
          <a:p>
            <a:r>
              <a:rPr lang="zh-TW" altLang="en-US"/>
              <a:t>而我們發現</a:t>
            </a:r>
            <a:r>
              <a:rPr lang="en-US" altLang="zh-TW"/>
              <a:t>emtropy</a:t>
            </a:r>
            <a:r>
              <a:rPr lang="zh-TW" altLang="en-US"/>
              <a:t> </a:t>
            </a:r>
            <a:r>
              <a:rPr lang="en-US" altLang="zh-TW"/>
              <a:t>domain,</a:t>
            </a:r>
            <a:r>
              <a:rPr lang="zh-TW" altLang="en-US"/>
              <a:t>也是一大重要的</a:t>
            </a:r>
            <a:r>
              <a:rPr lang="en-US" altLang="zh-TW"/>
              <a:t>Feature</a:t>
            </a:r>
          </a:p>
          <a:p>
            <a:r>
              <a:rPr lang="zh-TW" altLang="en-US"/>
              <a:t>舉例而言 </a:t>
            </a:r>
            <a:r>
              <a:rPr lang="en-US" altLang="zh-TW"/>
              <a:t>MSE</a:t>
            </a:r>
            <a:r>
              <a:rPr lang="zh-TW" altLang="en-US"/>
              <a:t>有人 </a:t>
            </a:r>
            <a:r>
              <a:rPr lang="en-US" altLang="zh-TW" kern="0"/>
              <a:t>(AF) </a:t>
            </a:r>
            <a:r>
              <a:rPr lang="zh-TW" altLang="en-US" kern="0"/>
              <a:t>拿來做</a:t>
            </a:r>
            <a:r>
              <a:rPr lang="en-US" altLang="zh-TW" kern="0"/>
              <a:t>detection</a:t>
            </a:r>
            <a:r>
              <a:rPr lang="zh-TW" altLang="en-US" kern="0"/>
              <a:t> 也有人拿來做</a:t>
            </a:r>
            <a:r>
              <a:rPr lang="en-US" altLang="zh-TW" kern="0"/>
              <a:t>young and olds</a:t>
            </a:r>
            <a:r>
              <a:rPr lang="zh-TW" altLang="en-US" kern="0"/>
              <a:t>的區別 </a:t>
            </a:r>
            <a:endParaRPr lang="en-US" altLang="zh-TW" kern="0"/>
          </a:p>
          <a:p>
            <a:r>
              <a:rPr lang="zh-TW" altLang="en-US" kern="0"/>
              <a:t>而</a:t>
            </a:r>
            <a:r>
              <a:rPr lang="en-US" altLang="zh-TW" kern="0"/>
              <a:t>Permutation Entropy</a:t>
            </a:r>
            <a:r>
              <a:rPr lang="zh-TW" altLang="en-US" kern="0"/>
              <a:t>則有被用在</a:t>
            </a:r>
            <a:r>
              <a:rPr lang="en-US" altLang="zh-TW" kern="0"/>
              <a:t>eyes open/closed)</a:t>
            </a:r>
            <a:r>
              <a:rPr lang="zh-TW" altLang="en-US" kern="0"/>
              <a:t>以及 </a:t>
            </a:r>
            <a:r>
              <a:rPr lang="en-US" altLang="zh-TW" kern="0"/>
              <a:t>Seizure Detection</a:t>
            </a:r>
          </a:p>
          <a:p>
            <a:r>
              <a:rPr lang="zh-TW" altLang="en-US" kern="0"/>
              <a:t>有鑑於此  我們就說是否可以用</a:t>
            </a:r>
            <a:r>
              <a:rPr lang="en-US" altLang="zh-TW" kern="0"/>
              <a:t>entrop</a:t>
            </a:r>
            <a:r>
              <a:rPr lang="zh-TW" altLang="en-US" kern="0"/>
              <a:t>的</a:t>
            </a:r>
            <a:r>
              <a:rPr lang="en-US" altLang="zh-TW" kern="0"/>
              <a:t>featur</a:t>
            </a:r>
            <a:r>
              <a:rPr lang="zh-TW" altLang="en-US" kern="0"/>
              <a:t>來幫忙</a:t>
            </a:r>
            <a:r>
              <a:rPr lang="en-US" altLang="zh-TW" kern="0"/>
              <a:t>affective</a:t>
            </a:r>
            <a:r>
              <a:rPr lang="zh-TW" altLang="en-US" kern="0"/>
              <a:t> </a:t>
            </a:r>
            <a:r>
              <a:rPr lang="en-US" altLang="zh-TW" kern="0"/>
              <a:t>computin</a:t>
            </a:r>
            <a:r>
              <a:rPr lang="zh-TW" altLang="en-US" kern="0"/>
              <a:t>呢</a:t>
            </a:r>
            <a:r>
              <a:rPr lang="en-US" altLang="zh-TW" kern="0"/>
              <a:t>?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3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經過了兩學期的實驗  最後我們決定了四種</a:t>
            </a:r>
            <a:r>
              <a:rPr lang="en-US" altLang="zh-TW" dirty="0"/>
              <a:t>entropy</a:t>
            </a:r>
            <a:r>
              <a:rPr lang="zh-TW" altLang="en-US" dirty="0"/>
              <a:t> </a:t>
            </a:r>
            <a:r>
              <a:rPr lang="en-US" altLang="zh-TW" dirty="0" err="1"/>
              <a:t>domai</a:t>
            </a:r>
            <a:r>
              <a:rPr lang="zh-TW" altLang="en-US" dirty="0"/>
              <a:t>上的</a:t>
            </a:r>
            <a:r>
              <a:rPr lang="en-US" altLang="zh-TW" dirty="0"/>
              <a:t>feature</a:t>
            </a:r>
          </a:p>
          <a:p>
            <a:r>
              <a:rPr lang="zh-TW" altLang="en-US" dirty="0"/>
              <a:t>第一 我們把大腦分成不同腦區 對</a:t>
            </a:r>
            <a:r>
              <a:rPr lang="en-US" altLang="zh-TW" dirty="0"/>
              <a:t>EEG</a:t>
            </a:r>
            <a:r>
              <a:rPr lang="zh-TW" altLang="en-US" dirty="0"/>
              <a:t>訊號取</a:t>
            </a:r>
            <a:r>
              <a:rPr lang="en-US" altLang="zh-TW" dirty="0"/>
              <a:t>MMSE</a:t>
            </a:r>
            <a:r>
              <a:rPr lang="zh-TW" altLang="en-US" dirty="0"/>
              <a:t> 和</a:t>
            </a:r>
            <a:r>
              <a:rPr lang="en-US" altLang="zh-TW" dirty="0"/>
              <a:t>MSE</a:t>
            </a:r>
            <a:r>
              <a:rPr lang="zh-TW" altLang="en-US" dirty="0"/>
              <a:t>不同的地方在於  </a:t>
            </a:r>
            <a:r>
              <a:rPr lang="en-US" altLang="zh-TW" dirty="0"/>
              <a:t>MMSE</a:t>
            </a:r>
            <a:r>
              <a:rPr lang="zh-TW" altLang="en-US" dirty="0"/>
              <a:t>可以發現不同</a:t>
            </a:r>
            <a:r>
              <a:rPr lang="en-US" altLang="zh-TW" dirty="0"/>
              <a:t>channel</a:t>
            </a:r>
            <a:r>
              <a:rPr lang="zh-TW" altLang="en-US" dirty="0"/>
              <a:t>彼此的</a:t>
            </a:r>
            <a:r>
              <a:rPr lang="en-US" altLang="zh-TW" dirty="0" err="1"/>
              <a:t>interraltionship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</a:t>
            </a:r>
            <a:endParaRPr lang="en-US" altLang="zh-TW" dirty="0"/>
          </a:p>
          <a:p>
            <a:r>
              <a:rPr lang="zh-TW" altLang="en-US" dirty="0"/>
              <a:t>我們對於</a:t>
            </a:r>
            <a:r>
              <a:rPr lang="en-US" altLang="zh-TW" dirty="0"/>
              <a:t>GSR</a:t>
            </a:r>
            <a:r>
              <a:rPr lang="zh-TW" altLang="en-US" dirty="0"/>
              <a:t> </a:t>
            </a:r>
            <a:r>
              <a:rPr lang="en-US" altLang="zh-TW" dirty="0"/>
              <a:t>ECG</a:t>
            </a:r>
            <a:r>
              <a:rPr lang="zh-TW" altLang="en-US" dirty="0"/>
              <a:t>娶了</a:t>
            </a:r>
            <a:r>
              <a:rPr lang="en-US" altLang="zh-TW" dirty="0"/>
              <a:t>RCMSE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那ㄚ的特色在於它可以解決</a:t>
            </a:r>
            <a:r>
              <a:rPr lang="en-US" altLang="zh-TW" dirty="0"/>
              <a:t>undefined</a:t>
            </a:r>
            <a:r>
              <a:rPr lang="zh-TW" altLang="en-US" dirty="0"/>
              <a:t>的問題  同時也可以保存原始訊號的資訊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Tao: scaling factor</a:t>
            </a:r>
          </a:p>
          <a:p>
            <a:r>
              <a:rPr lang="en-US" altLang="zh-TW" dirty="0"/>
              <a:t>r: tolerance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6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後面兩個跟前面兩個是相對應的，只是都改成</a:t>
            </a:r>
            <a:r>
              <a:rPr lang="zh-TW" altLang="en-US" dirty="0"/>
              <a:t> </a:t>
            </a:r>
            <a:r>
              <a:rPr lang="en-US" altLang="zh-TW" dirty="0"/>
              <a:t>PE 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</a:t>
            </a:r>
            <a:r>
              <a:rPr lang="zh-TW" altLang="en-US" dirty="0"/>
              <a:t> </a:t>
            </a:r>
            <a:r>
              <a:rPr lang="zh-CN" altLang="en-US" dirty="0"/>
              <a:t>也是做在不同腦區量出來的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</a:t>
            </a:r>
            <a:r>
              <a:rPr lang="en-US" dirty="0" err="1"/>
              <a:t>tao</a:t>
            </a:r>
            <a:r>
              <a:rPr lang="en-US" dirty="0"/>
              <a:t>: Scaling factor</a:t>
            </a:r>
          </a:p>
          <a:p>
            <a:r>
              <a:rPr lang="en-US" dirty="0"/>
              <a:t>m: permutation order</a:t>
            </a:r>
          </a:p>
          <a:p>
            <a:endParaRPr lang="en-US" dirty="0"/>
          </a:p>
          <a:p>
            <a:r>
              <a:rPr lang="zh-CN" altLang="en-US" dirty="0"/>
              <a:t>第二</a:t>
            </a:r>
            <a:r>
              <a:rPr lang="zh-TW" altLang="en-US" dirty="0"/>
              <a:t> 也是對 </a:t>
            </a:r>
            <a:r>
              <a:rPr lang="en-US" altLang="zh-TW" dirty="0"/>
              <a:t>ECG GSR </a:t>
            </a:r>
            <a:r>
              <a:rPr lang="zh-CN" altLang="en-US" dirty="0"/>
              <a:t>取</a:t>
            </a:r>
            <a:r>
              <a:rPr lang="zh-TW" altLang="en-US" dirty="0"/>
              <a:t> </a:t>
            </a:r>
            <a:r>
              <a:rPr lang="en-US" altLang="zh-TW" dirty="0"/>
              <a:t>RCMPE</a:t>
            </a:r>
          </a:p>
          <a:p>
            <a:r>
              <a:rPr lang="zh-CN" altLang="en-US" dirty="0"/>
              <a:t>那這裡的特色跟前一個稍微不一樣，因為</a:t>
            </a:r>
            <a:r>
              <a:rPr lang="zh-TW" altLang="en-US" dirty="0"/>
              <a:t> </a:t>
            </a:r>
            <a:r>
              <a:rPr lang="en-US" altLang="zh-TW" dirty="0"/>
              <a:t>MPE </a:t>
            </a:r>
            <a:r>
              <a:rPr lang="zh-CN" altLang="en-US" dirty="0"/>
              <a:t>本來就沒有</a:t>
            </a:r>
            <a:r>
              <a:rPr lang="zh-TW" altLang="en-US" dirty="0"/>
              <a:t> </a:t>
            </a:r>
            <a:r>
              <a:rPr lang="en-US" altLang="zh-TW" dirty="0"/>
              <a:t>undefined </a:t>
            </a:r>
            <a:r>
              <a:rPr lang="zh-CN" altLang="en-US" dirty="0"/>
              <a:t>的問題，因此它的好處就是第二個，解決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太大，訊號失真的問題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0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再來是我們有用新的</a:t>
            </a:r>
            <a:r>
              <a:rPr lang="zh-TW" altLang="en-US" dirty="0"/>
              <a:t> </a:t>
            </a:r>
            <a:r>
              <a:rPr lang="en-US" altLang="zh-TW" dirty="0"/>
              <a:t>classification model</a:t>
            </a:r>
            <a:r>
              <a:rPr lang="zh-TW" altLang="en-US" dirty="0"/>
              <a:t>，</a:t>
            </a:r>
            <a:r>
              <a:rPr lang="en-US" altLang="zh-TW" dirty="0" err="1"/>
              <a:t>XGBoost</a:t>
            </a:r>
            <a:endParaRPr lang="en-US" altLang="zh-TW" dirty="0"/>
          </a:p>
          <a:p>
            <a:endParaRPr lang="en-US" dirty="0"/>
          </a:p>
          <a:p>
            <a:r>
              <a:rPr lang="zh-CN" altLang="en-US" dirty="0"/>
              <a:t>之前像是</a:t>
            </a:r>
            <a:r>
              <a:rPr lang="zh-TW" altLang="en-US" dirty="0"/>
              <a:t> </a:t>
            </a:r>
            <a:r>
              <a:rPr lang="en-US" altLang="zh-TW" dirty="0"/>
              <a:t>AMIGOS </a:t>
            </a:r>
            <a:r>
              <a:rPr lang="zh-CN" altLang="en-US" dirty="0"/>
              <a:t>那篇他們用的是</a:t>
            </a:r>
            <a:r>
              <a:rPr lang="zh-TW" altLang="en-US" dirty="0"/>
              <a:t> </a:t>
            </a:r>
            <a:r>
              <a:rPr lang="en-US" altLang="zh-TW" dirty="0"/>
              <a:t>GNB</a:t>
            </a:r>
            <a:r>
              <a:rPr lang="zh-TW" altLang="en-US" dirty="0"/>
              <a:t>，也就是簡單的用 </a:t>
            </a:r>
            <a:r>
              <a:rPr lang="en-US" altLang="zh-TW" dirty="0"/>
              <a:t>Gaussian </a:t>
            </a:r>
            <a:r>
              <a:rPr lang="zh-CN" altLang="en-US" dirty="0"/>
              <a:t>分佈去分類</a:t>
            </a:r>
            <a:endParaRPr lang="en-US" altLang="zh-CN" dirty="0"/>
          </a:p>
          <a:p>
            <a:r>
              <a:rPr lang="zh-CN" altLang="en-US" dirty="0"/>
              <a:t>那也有很多人是用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r>
              <a:rPr lang="zh-TW" altLang="en-US" dirty="0"/>
              <a:t>，把 </a:t>
            </a:r>
            <a:r>
              <a:rPr lang="en-US" altLang="zh-TW" dirty="0"/>
              <a:t>features </a:t>
            </a:r>
            <a:r>
              <a:rPr lang="zh-CN" altLang="en-US" dirty="0"/>
              <a:t>投影到另外的空間去分類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那我們選的</a:t>
            </a:r>
            <a:r>
              <a:rPr lang="en-US" altLang="zh-CN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，簡單來說就是加上</a:t>
            </a:r>
            <a:r>
              <a:rPr lang="zh-TW" altLang="en-US" dirty="0"/>
              <a:t> </a:t>
            </a:r>
            <a:r>
              <a:rPr lang="en-US" altLang="zh-TW" dirty="0"/>
              <a:t>Regularization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Gradient Boosting</a:t>
            </a:r>
          </a:p>
          <a:p>
            <a:r>
              <a:rPr lang="zh-CN" altLang="en-US" dirty="0"/>
              <a:t>這樣可以有效地防止</a:t>
            </a:r>
            <a:r>
              <a:rPr lang="zh-TW" altLang="en-US" dirty="0"/>
              <a:t> </a:t>
            </a:r>
            <a:r>
              <a:rPr lang="en-US" altLang="zh-TW" dirty="0"/>
              <a:t>over-fitting</a:t>
            </a:r>
            <a:r>
              <a:rPr lang="zh-TW" altLang="en-US" dirty="0"/>
              <a:t>，讓他在 </a:t>
            </a:r>
            <a:r>
              <a:rPr lang="en-US" altLang="zh-TW" dirty="0"/>
              <a:t>testing set </a:t>
            </a:r>
            <a:r>
              <a:rPr lang="zh-CN" altLang="en-US" dirty="0"/>
              <a:t>上可以有更好的表現</a:t>
            </a:r>
            <a:endParaRPr lang="en-US" altLang="zh-CN" dirty="0"/>
          </a:p>
          <a:p>
            <a:r>
              <a:rPr lang="zh-CN" altLang="en-US" dirty="0"/>
              <a:t>而且他還可以計算</a:t>
            </a:r>
            <a:r>
              <a:rPr lang="zh-TW" altLang="en-US" dirty="0"/>
              <a:t> </a:t>
            </a:r>
            <a:r>
              <a:rPr lang="en-US" altLang="zh-TW" dirty="0"/>
              <a:t>feature importance</a:t>
            </a:r>
            <a:r>
              <a:rPr lang="zh-TW" altLang="en-US" dirty="0"/>
              <a:t>，幫助我們分析新的 </a:t>
            </a:r>
            <a:r>
              <a:rPr lang="en-US" altLang="zh-TW" dirty="0"/>
              <a:t>features </a:t>
            </a:r>
            <a:r>
              <a:rPr lang="zh-CN" altLang="en-US" dirty="0"/>
              <a:t>是否真的有用，下面這張圖就是用他的</a:t>
            </a:r>
            <a:r>
              <a:rPr lang="zh-TW" altLang="en-US" dirty="0"/>
              <a:t> </a:t>
            </a:r>
            <a:r>
              <a:rPr lang="en-US" altLang="zh-TW" dirty="0"/>
              <a:t>API </a:t>
            </a:r>
            <a:r>
              <a:rPr lang="zh-CN" altLang="en-US" dirty="0"/>
              <a:t>畫出來的</a:t>
            </a:r>
            <a:r>
              <a:rPr lang="zh-TW" altLang="en-US" dirty="0"/>
              <a:t> </a:t>
            </a:r>
            <a:r>
              <a:rPr lang="en-US" altLang="zh-TW" dirty="0"/>
              <a:t>feature importance </a:t>
            </a:r>
            <a:r>
              <a:rPr lang="zh-CN" altLang="en-US" dirty="0"/>
              <a:t>圖</a:t>
            </a:r>
            <a:endParaRPr lang="en-US" altLang="zh-CN" dirty="0"/>
          </a:p>
          <a:p>
            <a:r>
              <a:rPr lang="zh-CN" altLang="en-US" dirty="0"/>
              <a:t>我們實驗的詳細結果，會在待會的投影片秀出來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0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介紹完方法之後，再來要說的是實驗的結果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8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zh-TW" altLang="en-US" dirty="0"/>
              <a:t> </a:t>
            </a:r>
            <a:r>
              <a:rPr lang="en-US" altLang="zh-TW" dirty="0"/>
              <a:t>Statistical Analysis</a:t>
            </a:r>
            <a:r>
              <a:rPr lang="zh-TW" altLang="en-US" dirty="0"/>
              <a:t>，目的是希望看新的 </a:t>
            </a:r>
            <a:r>
              <a:rPr lang="en-US" altLang="zh-TW" dirty="0"/>
              <a:t>features </a:t>
            </a:r>
            <a:r>
              <a:rPr lang="zh-CN" altLang="en-US" dirty="0"/>
              <a:t>有沒有辦法有效地分開正負類的資料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我們用的是</a:t>
            </a:r>
            <a:r>
              <a:rPr lang="zh-TW" altLang="en-US" dirty="0"/>
              <a:t> </a:t>
            </a:r>
            <a:r>
              <a:rPr lang="en-US" altLang="zh-TW" dirty="0"/>
              <a:t>ANOVA </a:t>
            </a:r>
            <a:r>
              <a:rPr lang="zh-CN" altLang="en-US" dirty="0"/>
              <a:t>這個方法，它可以用來算兩組數據有沒有顯著差異</a:t>
            </a:r>
            <a:endParaRPr lang="en-US" altLang="zh-CN" dirty="0"/>
          </a:p>
          <a:p>
            <a:r>
              <a:rPr lang="zh-CN" altLang="en-US" dirty="0"/>
              <a:t>通常算出來的</a:t>
            </a:r>
            <a:r>
              <a:rPr lang="zh-TW" altLang="en-US" dirty="0"/>
              <a:t> </a:t>
            </a:r>
            <a:r>
              <a:rPr lang="en-US" altLang="zh-TW" dirty="0"/>
              <a:t>p-value &lt; 0.05</a:t>
            </a:r>
            <a:r>
              <a:rPr lang="zh-TW" altLang="en-US" dirty="0"/>
              <a:t>，就代表兩組數據有顯著差異，也就是該 </a:t>
            </a:r>
            <a:r>
              <a:rPr lang="en-US" altLang="zh-TW" dirty="0"/>
              <a:t>features </a:t>
            </a:r>
            <a:r>
              <a:rPr lang="zh-CN" altLang="en-US" dirty="0"/>
              <a:t>可以有效分開正負兩類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4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詳細的數字因為太多而且期中有報告過了，這邊寫的是結論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Arousal </a:t>
            </a:r>
            <a:r>
              <a:rPr lang="zh-CN" altLang="en-US" dirty="0"/>
              <a:t>上，有幫助的是</a:t>
            </a:r>
            <a:r>
              <a:rPr lang="zh-TW" altLang="en-US" dirty="0"/>
              <a:t> </a:t>
            </a:r>
            <a:r>
              <a:rPr lang="en-US" altLang="zh-TW" dirty="0"/>
              <a:t>GSR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pre-frontal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EEG</a:t>
            </a:r>
          </a:p>
          <a:p>
            <a:r>
              <a:rPr lang="en-US" altLang="zh-CN" dirty="0"/>
              <a:t>Valence </a:t>
            </a:r>
            <a:r>
              <a:rPr lang="zh-CN" altLang="en-US" dirty="0"/>
              <a:t>上，有幫助的是</a:t>
            </a:r>
            <a:r>
              <a:rPr lang="zh-TW" altLang="en-US" dirty="0"/>
              <a:t> </a:t>
            </a:r>
            <a:r>
              <a:rPr lang="en-US" altLang="zh-TW" dirty="0"/>
              <a:t>ECG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EEG</a:t>
            </a:r>
          </a:p>
          <a:p>
            <a:endParaRPr lang="en-US" altLang="zh-TW" dirty="0"/>
          </a:p>
          <a:p>
            <a:r>
              <a:rPr lang="zh-CN" altLang="en-US" dirty="0"/>
              <a:t>接下來再仔細介紹幾點我們的發現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1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GSR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arousal </a:t>
            </a:r>
            <a:r>
              <a:rPr lang="zh-CN" altLang="en-US" dirty="0"/>
              <a:t>的表現比較好，可以看到</a:t>
            </a:r>
            <a:r>
              <a:rPr lang="zh-TW" altLang="en-US" dirty="0"/>
              <a:t> </a:t>
            </a:r>
            <a:r>
              <a:rPr lang="en-US" altLang="zh-TW" dirty="0"/>
              <a:t>RCMSE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RCMPE </a:t>
            </a:r>
            <a:r>
              <a:rPr lang="zh-CN" altLang="en-US" dirty="0"/>
              <a:t>在大部分的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p-value </a:t>
            </a:r>
            <a:r>
              <a:rPr lang="zh-CN" altLang="en-US" dirty="0"/>
              <a:t>都小於</a:t>
            </a:r>
            <a:r>
              <a:rPr lang="zh-TW" altLang="en-US" dirty="0"/>
              <a:t> </a:t>
            </a:r>
            <a:r>
              <a:rPr lang="en-US" altLang="zh-TW" dirty="0"/>
              <a:t>0.05</a:t>
            </a:r>
          </a:p>
          <a:p>
            <a:endParaRPr lang="en-US" dirty="0"/>
          </a:p>
          <a:p>
            <a:r>
              <a:rPr lang="zh-CN" altLang="en-US" dirty="0"/>
              <a:t>這表示</a:t>
            </a:r>
            <a:r>
              <a:rPr lang="zh-TW" altLang="en-US" dirty="0"/>
              <a:t> </a:t>
            </a:r>
            <a:r>
              <a:rPr lang="en-US" altLang="zh-TW" dirty="0"/>
              <a:t>GSR </a:t>
            </a:r>
            <a:r>
              <a:rPr lang="zh-CN" altLang="en-US" dirty="0"/>
              <a:t>很有可能跟情感被刺激的程度有關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41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valance </a:t>
            </a:r>
            <a:r>
              <a:rPr lang="zh-CN" altLang="en-US" dirty="0"/>
              <a:t>的表現比較好，可以看到</a:t>
            </a:r>
            <a:r>
              <a:rPr lang="zh-TW" altLang="en-US" dirty="0"/>
              <a:t> </a:t>
            </a:r>
            <a:r>
              <a:rPr lang="en-US" altLang="zh-TW" dirty="0"/>
              <a:t>RCMSE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RCMPE </a:t>
            </a:r>
            <a:r>
              <a:rPr lang="zh-CN" altLang="en-US" dirty="0"/>
              <a:t>在好幾個的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p-value </a:t>
            </a:r>
            <a:r>
              <a:rPr lang="zh-CN" altLang="en-US" dirty="0"/>
              <a:t>都小於</a:t>
            </a:r>
            <a:r>
              <a:rPr lang="zh-TW" altLang="en-US" dirty="0"/>
              <a:t> </a:t>
            </a:r>
            <a:r>
              <a:rPr lang="en-US" altLang="zh-TW" dirty="0"/>
              <a:t>0.05</a:t>
            </a:r>
          </a:p>
          <a:p>
            <a:endParaRPr lang="en-US" dirty="0"/>
          </a:p>
          <a:p>
            <a:r>
              <a:rPr lang="zh-CN" altLang="en-US" dirty="0"/>
              <a:t>這表示</a:t>
            </a:r>
            <a:r>
              <a:rPr lang="zh-TW" altLang="en-US" dirty="0"/>
              <a:t> </a:t>
            </a:r>
            <a:r>
              <a:rPr lang="en-US" altLang="zh-TW" dirty="0"/>
              <a:t>ECG </a:t>
            </a:r>
            <a:r>
              <a:rPr lang="zh-CN" altLang="en-US" dirty="0"/>
              <a:t>很有可能跟正向負向情感有關，反而跟我們原本想的稍有不同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554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再來是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</a:p>
          <a:p>
            <a:endParaRPr lang="en-US" dirty="0"/>
          </a:p>
          <a:p>
            <a:r>
              <a:rPr lang="zh-CN" altLang="en-US" dirty="0"/>
              <a:t>我們用</a:t>
            </a:r>
            <a:r>
              <a:rPr lang="zh-TW" altLang="en-US" dirty="0"/>
              <a:t> </a:t>
            </a:r>
            <a:r>
              <a:rPr lang="en-US" altLang="zh-TW" dirty="0"/>
              <a:t>macro</a:t>
            </a:r>
            <a:r>
              <a:rPr lang="zh-TW" altLang="en-US" dirty="0"/>
              <a:t> </a:t>
            </a:r>
            <a:r>
              <a:rPr lang="en-US" altLang="zh-TW" dirty="0"/>
              <a:t>F1-score </a:t>
            </a:r>
            <a:r>
              <a:rPr lang="zh-CN" altLang="en-US" dirty="0"/>
              <a:t>當作</a:t>
            </a:r>
            <a:r>
              <a:rPr lang="zh-TW" altLang="en-US" dirty="0"/>
              <a:t> </a:t>
            </a:r>
            <a:r>
              <a:rPr lang="en-US" altLang="zh-TW" dirty="0"/>
              <a:t>evaluation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metrics</a:t>
            </a:r>
            <a:r>
              <a:rPr lang="zh-TW" altLang="en-US" dirty="0"/>
              <a:t>，</a:t>
            </a:r>
            <a:r>
              <a:rPr lang="en-US" altLang="zh-TW" dirty="0"/>
              <a:t>macro </a:t>
            </a:r>
            <a:r>
              <a:rPr lang="zh-CN" altLang="en-US" dirty="0"/>
              <a:t>的會同時考慮正類跟負類</a:t>
            </a:r>
            <a:endParaRPr lang="en-US" altLang="zh-CN" dirty="0"/>
          </a:p>
          <a:p>
            <a:r>
              <a:rPr lang="en-US" altLang="zh-CN" dirty="0"/>
              <a:t>Cross validation </a:t>
            </a:r>
            <a:r>
              <a:rPr lang="zh-CN" altLang="en-US" dirty="0"/>
              <a:t>用的是</a:t>
            </a:r>
            <a:r>
              <a:rPr lang="zh-TW" altLang="en-US" dirty="0"/>
              <a:t> </a:t>
            </a:r>
            <a:r>
              <a:rPr lang="en-US" altLang="zh-TW" dirty="0"/>
              <a:t>leave-one-subject-out</a:t>
            </a:r>
          </a:p>
          <a:p>
            <a:endParaRPr lang="en-US" altLang="zh-CN" dirty="0"/>
          </a:p>
          <a:p>
            <a:r>
              <a:rPr lang="zh-CN" altLang="en-US" dirty="0"/>
              <a:t>最後是我們有列了三個可以互相比較的實驗</a:t>
            </a:r>
            <a:endParaRPr lang="en-US" altLang="zh-CN" dirty="0"/>
          </a:p>
          <a:p>
            <a:r>
              <a:rPr lang="zh-CN" altLang="en-US" dirty="0"/>
              <a:t>第一個是</a:t>
            </a:r>
            <a:r>
              <a:rPr lang="zh-TW" altLang="en-US" dirty="0"/>
              <a:t> </a:t>
            </a:r>
            <a:r>
              <a:rPr lang="en-US" altLang="zh-TW" dirty="0"/>
              <a:t>AMIGOS </a:t>
            </a:r>
            <a:r>
              <a:rPr lang="zh-CN" altLang="en-US" dirty="0"/>
              <a:t>論文的實驗</a:t>
            </a:r>
            <a:endParaRPr lang="en-US" altLang="zh-CN" dirty="0"/>
          </a:p>
          <a:p>
            <a:r>
              <a:rPr lang="zh-CN" altLang="en-US" dirty="0"/>
              <a:t>二三個是我們這次做的，分別是用原本的</a:t>
            </a:r>
            <a:r>
              <a:rPr lang="zh-TW" altLang="en-US" dirty="0"/>
              <a:t> </a:t>
            </a:r>
            <a:r>
              <a:rPr lang="en-US" altLang="zh-TW" dirty="0"/>
              <a:t>features </a:t>
            </a:r>
            <a:r>
              <a:rPr lang="zh-CN" altLang="en-US" dirty="0"/>
              <a:t>跟加上</a:t>
            </a:r>
            <a:r>
              <a:rPr lang="zh-TW" altLang="en-US" dirty="0"/>
              <a:t> </a:t>
            </a:r>
            <a:r>
              <a:rPr lang="en-US" altLang="zh-TW" dirty="0"/>
              <a:t>entropy-domain features</a:t>
            </a:r>
            <a:r>
              <a:rPr lang="zh-TW" altLang="en-US" dirty="0"/>
              <a:t>，</a:t>
            </a:r>
            <a:r>
              <a:rPr lang="en-US" altLang="zh-TW" dirty="0"/>
              <a:t>classification model </a:t>
            </a:r>
            <a:r>
              <a:rPr lang="zh-CN" altLang="en-US" dirty="0"/>
              <a:t>都是用</a:t>
            </a:r>
            <a:r>
              <a:rPr lang="zh-TW" altLang="en-US" dirty="0"/>
              <a:t> </a:t>
            </a:r>
            <a:r>
              <a:rPr lang="en-US" altLang="zh-TW" dirty="0" err="1"/>
              <a:t>XGBoost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61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他有很多領域  其中這兩樣和我們的題目相符 所以就投一波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04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有幾點特別直得注意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第一個是</a:t>
            </a:r>
            <a:r>
              <a:rPr lang="zh-TW" altLang="en-US" dirty="0"/>
              <a:t> </a:t>
            </a:r>
            <a:r>
              <a:rPr lang="en-US" altLang="zh-TW" dirty="0"/>
              <a:t>I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III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上的比較，可以看到</a:t>
            </a:r>
            <a:r>
              <a:rPr lang="zh-TW" altLang="en-US" dirty="0"/>
              <a:t> </a:t>
            </a:r>
            <a:r>
              <a:rPr lang="en-US" altLang="zh-TW" dirty="0"/>
              <a:t>arousal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valence</a:t>
            </a:r>
            <a:r>
              <a:rPr lang="en-US" altLang="zh-CN" dirty="0"/>
              <a:t> +12.1%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+25.3% </a:t>
            </a:r>
            <a:r>
              <a:rPr lang="zh-CN" altLang="en-US" dirty="0"/>
              <a:t>的進步，代表我們提出的方法是能有效帶來進步的</a:t>
            </a:r>
            <a:endParaRPr lang="en-US" altLang="zh-CN" dirty="0"/>
          </a:p>
          <a:p>
            <a:r>
              <a:rPr lang="zh-CN" altLang="en-US" dirty="0"/>
              <a:t>但是只看這個沒辦法真的看出新的</a:t>
            </a:r>
            <a:r>
              <a:rPr lang="zh-TW" altLang="en-US" dirty="0"/>
              <a:t> </a:t>
            </a:r>
            <a:r>
              <a:rPr lang="en-US" altLang="zh-TW" dirty="0"/>
              <a:t>features </a:t>
            </a:r>
            <a:r>
              <a:rPr lang="zh-CN" altLang="en-US" dirty="0"/>
              <a:t>帶來的進步</a:t>
            </a:r>
            <a:endParaRPr lang="en-US" altLang="zh-CN" dirty="0"/>
          </a:p>
          <a:p>
            <a:r>
              <a:rPr lang="zh-CN" altLang="en-US" dirty="0"/>
              <a:t>因此第二個是</a:t>
            </a:r>
            <a:r>
              <a:rPr lang="zh-TW" altLang="en-US" dirty="0"/>
              <a:t> </a:t>
            </a:r>
            <a:r>
              <a:rPr lang="en-US" altLang="zh-TW" dirty="0"/>
              <a:t>II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III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上的比較，雖然進步沒有那麼多，但還是可以看出新的</a:t>
            </a:r>
            <a:r>
              <a:rPr lang="zh-TW" altLang="en-US" dirty="0"/>
              <a:t> </a:t>
            </a:r>
            <a:r>
              <a:rPr lang="en-US" altLang="zh-TW" dirty="0"/>
              <a:t>features </a:t>
            </a:r>
            <a:r>
              <a:rPr lang="zh-CN" altLang="en-US" dirty="0"/>
              <a:t>是有幫助的</a:t>
            </a:r>
            <a:endParaRPr lang="en-US" altLang="zh-CN" dirty="0"/>
          </a:p>
          <a:p>
            <a:r>
              <a:rPr lang="zh-CN" altLang="en-US" dirty="0"/>
              <a:t>第三個是</a:t>
            </a:r>
            <a:r>
              <a:rPr lang="en-US" altLang="zh-CN" dirty="0"/>
              <a:t> II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III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valence</a:t>
            </a:r>
            <a:r>
              <a:rPr lang="zh-TW" altLang="en-US" dirty="0"/>
              <a:t> 上，有</a:t>
            </a:r>
            <a:r>
              <a:rPr lang="en-US" altLang="zh-TW" dirty="0"/>
              <a:t> +17.8% </a:t>
            </a:r>
            <a:r>
              <a:rPr lang="zh-CN" altLang="en-US" dirty="0"/>
              <a:t>的進步，代表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entropy-domain features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valence</a:t>
            </a:r>
            <a:r>
              <a:rPr lang="zh-TW" altLang="en-US" dirty="0"/>
              <a:t> 的分類</a:t>
            </a:r>
            <a:r>
              <a:rPr lang="zh-CN" altLang="en-US" dirty="0"/>
              <a:t>上很有幫助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707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這邊列的的是前面有提到的根據</a:t>
            </a:r>
            <a:r>
              <a:rPr lang="zh-TW" altLang="en-US" dirty="0"/>
              <a:t> </a:t>
            </a:r>
            <a:r>
              <a:rPr lang="en-US" altLang="zh-TW" dirty="0"/>
              <a:t>feature importance</a:t>
            </a:r>
            <a:r>
              <a:rPr lang="zh-TW" altLang="en-US" dirty="0"/>
              <a:t> 排出來的 </a:t>
            </a:r>
            <a:r>
              <a:rPr lang="en-US" altLang="zh-TW" dirty="0"/>
              <a:t>dominant features</a:t>
            </a:r>
            <a:r>
              <a:rPr lang="zh-TW" altLang="en-US" dirty="0"/>
              <a:t>，這個是 </a:t>
            </a:r>
            <a:r>
              <a:rPr lang="en-US" altLang="zh-TW" dirty="0"/>
              <a:t>Arousal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上的結果</a:t>
            </a:r>
            <a:endParaRPr lang="en-US" altLang="zh-TW" dirty="0"/>
          </a:p>
          <a:p>
            <a:endParaRPr lang="en-US" dirty="0"/>
          </a:p>
          <a:p>
            <a:r>
              <a:rPr lang="zh-CN" altLang="en-US" dirty="0"/>
              <a:t>可以看到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MMPE </a:t>
            </a:r>
            <a:r>
              <a:rPr lang="zh-CN" altLang="en-US" dirty="0"/>
              <a:t>跟</a:t>
            </a:r>
            <a:r>
              <a:rPr lang="zh-TW" altLang="en-US" dirty="0"/>
              <a:t> </a:t>
            </a:r>
            <a:r>
              <a:rPr lang="en-US" altLang="zh-TW" dirty="0"/>
              <a:t>ECG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RCMPE </a:t>
            </a:r>
            <a:r>
              <a:rPr lang="zh-CN" altLang="en-US" dirty="0"/>
              <a:t>都有排在裡面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34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這是</a:t>
            </a:r>
            <a:r>
              <a:rPr lang="zh-TW" altLang="en-US" dirty="0"/>
              <a:t> </a:t>
            </a:r>
            <a:r>
              <a:rPr lang="en-US" altLang="zh-TW" dirty="0"/>
              <a:t>Valence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Fusion </a:t>
            </a:r>
            <a:r>
              <a:rPr lang="zh-CN" altLang="en-US" dirty="0"/>
              <a:t>上的結果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可以看到好幾個</a:t>
            </a:r>
            <a:r>
              <a:rPr lang="zh-TW" altLang="en-US" dirty="0"/>
              <a:t> </a:t>
            </a:r>
            <a:r>
              <a:rPr lang="en-US" altLang="zh-TW" dirty="0"/>
              <a:t>EEG MMPE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r>
              <a:rPr lang="zh-TW" altLang="en-US" dirty="0"/>
              <a:t>，又再一次證明 </a:t>
            </a:r>
            <a:r>
              <a:rPr lang="en-US" altLang="zh-TW" dirty="0"/>
              <a:t>EEG 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TW" dirty="0"/>
              <a:t>valence </a:t>
            </a:r>
            <a:r>
              <a:rPr lang="zh-CN" altLang="en-US" dirty="0"/>
              <a:t>上很有幫助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那雖然這只有看到一種</a:t>
            </a:r>
            <a:r>
              <a:rPr lang="zh-TW" altLang="en-US" dirty="0"/>
              <a:t> </a:t>
            </a:r>
            <a:r>
              <a:rPr lang="en-US" altLang="zh-TW" dirty="0"/>
              <a:t>entropy feature</a:t>
            </a:r>
            <a:r>
              <a:rPr lang="zh-TW" altLang="en-US" dirty="0"/>
              <a:t>，但其實</a:t>
            </a:r>
            <a:r>
              <a:rPr lang="zh-CN" altLang="en-US" dirty="0"/>
              <a:t>前面有提到的</a:t>
            </a:r>
            <a:r>
              <a:rPr lang="zh-TW" altLang="en-US" dirty="0"/>
              <a:t> </a:t>
            </a:r>
            <a:r>
              <a:rPr lang="en-US" altLang="zh-TW" dirty="0"/>
              <a:t>ECG RCMPE </a:t>
            </a:r>
            <a:r>
              <a:rPr lang="zh-CN" altLang="en-US" dirty="0"/>
              <a:t>也有排在</a:t>
            </a:r>
            <a:r>
              <a:rPr lang="zh-TW" altLang="en-US" dirty="0"/>
              <a:t> </a:t>
            </a:r>
            <a:r>
              <a:rPr lang="en-US" altLang="zh-TW" dirty="0"/>
              <a:t>11 </a:t>
            </a:r>
            <a:r>
              <a:rPr lang="zh-CN" altLang="en-US" dirty="0"/>
              <a:t>名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794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而且可以看到幾乎都是</a:t>
            </a:r>
            <a:r>
              <a:rPr lang="zh-TW" altLang="en-US" dirty="0"/>
              <a:t>在 </a:t>
            </a:r>
            <a:r>
              <a:rPr lang="en-US" altLang="zh-TW" dirty="0"/>
              <a:t>2nd group</a:t>
            </a:r>
            <a:r>
              <a:rPr lang="zh-TW" altLang="en-US" dirty="0"/>
              <a:t>，也就是 </a:t>
            </a:r>
            <a:r>
              <a:rPr lang="en-US" altLang="zh-TW" dirty="0"/>
              <a:t>frontal region</a:t>
            </a:r>
            <a:r>
              <a:rPr lang="zh-TW" altLang="en-US" dirty="0"/>
              <a:t>，許多研究也都有類似的結果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像是：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1. </a:t>
            </a:r>
            <a:r>
              <a:rPr lang="zh-CN" altLang="en-US" dirty="0"/>
              <a:t>陳宏志教授的研究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ASCERTAIN </a:t>
            </a:r>
            <a:r>
              <a:rPr lang="zh-CN" altLang="en-US" dirty="0"/>
              <a:t>只取</a:t>
            </a:r>
            <a:r>
              <a:rPr lang="zh-TW" altLang="en-US" dirty="0"/>
              <a:t> </a:t>
            </a:r>
            <a:r>
              <a:rPr lang="en-US" altLang="zh-TW" dirty="0"/>
              <a:t>frontal </a:t>
            </a:r>
            <a:r>
              <a:rPr lang="zh-CN" altLang="en-US" dirty="0"/>
              <a:t>的訊號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這幾個</a:t>
            </a:r>
            <a:r>
              <a:rPr lang="zh-TW" altLang="en-US" dirty="0"/>
              <a:t> </a:t>
            </a:r>
            <a:r>
              <a:rPr lang="en-US" altLang="zh-TW" dirty="0"/>
              <a:t>MMPE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scale </a:t>
            </a:r>
            <a:r>
              <a:rPr lang="zh-CN" altLang="en-US" dirty="0"/>
              <a:t>都很大，介於</a:t>
            </a:r>
            <a:r>
              <a:rPr lang="zh-TW" altLang="en-US" dirty="0"/>
              <a:t> </a:t>
            </a:r>
            <a:r>
              <a:rPr lang="en-US" altLang="zh-TW" dirty="0"/>
              <a:t>16 ~ 20 </a:t>
            </a:r>
            <a:r>
              <a:rPr lang="zh-CN" altLang="en-US" dirty="0"/>
              <a:t>之間，表示</a:t>
            </a:r>
            <a:r>
              <a:rPr lang="zh-TW" altLang="en-US" dirty="0"/>
              <a:t> </a:t>
            </a:r>
            <a:r>
              <a:rPr lang="en-US" altLang="zh-TW" dirty="0"/>
              <a:t>valence </a:t>
            </a:r>
            <a:r>
              <a:rPr lang="zh-CN" altLang="en-US" dirty="0"/>
              <a:t>的變化表現在</a:t>
            </a:r>
            <a:r>
              <a:rPr lang="zh-TW" altLang="en-US" dirty="0"/>
              <a:t> </a:t>
            </a:r>
            <a:r>
              <a:rPr lang="en-US" altLang="zh-TW" dirty="0"/>
              <a:t>EEG </a:t>
            </a:r>
            <a:r>
              <a:rPr lang="zh-CN" altLang="en-US" dirty="0"/>
              <a:t>上可能是比較大尺度的變化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59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又回到了我們原本的初衷  甚麼是</a:t>
            </a:r>
            <a:r>
              <a:rPr lang="en-US" altLang="zh-TW"/>
              <a:t>affective</a:t>
            </a:r>
            <a:r>
              <a:rPr lang="zh-TW" altLang="en-US"/>
              <a:t> </a:t>
            </a:r>
            <a:r>
              <a:rPr lang="en-US" altLang="zh-TW"/>
              <a:t>computing</a:t>
            </a:r>
            <a:r>
              <a:rPr lang="zh-TW" altLang="en-US"/>
              <a:t> 呢</a:t>
            </a:r>
            <a:r>
              <a:rPr lang="en-US" altLang="zh-TW"/>
              <a:t>?</a:t>
            </a:r>
            <a:r>
              <a:rPr lang="zh-TW" altLang="en-US"/>
              <a:t> </a:t>
            </a:r>
            <a:r>
              <a:rPr lang="en-US" altLang="zh-TW"/>
              <a:t>Affective computing </a:t>
            </a:r>
            <a:r>
              <a:rPr lang="zh-TW" altLang="en-US"/>
              <a:t>就是一個可以自動判斷人們情感的系統</a:t>
            </a:r>
            <a:endParaRPr lang="en-US" altLang="zh-TW"/>
          </a:p>
          <a:p>
            <a:r>
              <a:rPr lang="zh-TW" altLang="en-US"/>
              <a:t>那為啥我們需要它呢</a:t>
            </a:r>
            <a:r>
              <a:rPr lang="en-US" altLang="zh-TW"/>
              <a:t>? </a:t>
            </a:r>
            <a:r>
              <a:rPr lang="zh-TW" altLang="en-US"/>
              <a:t>其實</a:t>
            </a:r>
            <a:r>
              <a:rPr lang="en-US" altLang="zh-TW"/>
              <a:t>affective computing </a:t>
            </a:r>
            <a:r>
              <a:rPr lang="zh-TW" altLang="en-US"/>
              <a:t>可以應用在很多領域 例如</a:t>
            </a:r>
            <a:r>
              <a:rPr lang="en-US" altLang="zh-TW"/>
              <a:t>:</a:t>
            </a:r>
            <a:r>
              <a:rPr lang="zh-TW" altLang="en-US"/>
              <a:t> 居家照護機器人可以變得更加人性化  而</a:t>
            </a:r>
            <a:r>
              <a:rPr lang="en-US" altLang="zh-TW"/>
              <a:t>affective computing</a:t>
            </a:r>
            <a:r>
              <a:rPr lang="en-US" altLang="zh-TW" baseline="0"/>
              <a:t> </a:t>
            </a:r>
            <a:r>
              <a:rPr lang="zh-TW" altLang="en-US" baseline="0"/>
              <a:t>也可以當作是</a:t>
            </a:r>
            <a:r>
              <a:rPr lang="en-US" altLang="zh-TW" baseline="0"/>
              <a:t>product</a:t>
            </a:r>
            <a:r>
              <a:rPr lang="zh-TW" altLang="en-US" baseline="0"/>
              <a:t> </a:t>
            </a:r>
            <a:r>
              <a:rPr lang="en-US" altLang="zh-TW" baseline="0"/>
              <a:t>desig</a:t>
            </a:r>
            <a:r>
              <a:rPr lang="zh-TW" altLang="en-US" baseline="0"/>
              <a:t>時候的其中一種</a:t>
            </a:r>
            <a:r>
              <a:rPr lang="en-US" altLang="zh-TW" baseline="0"/>
              <a:t>feedback </a:t>
            </a:r>
            <a:r>
              <a:rPr lang="zh-TW" altLang="en-US"/>
              <a:t>尤其是現在人機介面蓬勃發展  讓電腦自動判斷人麼情緒更顯重要  </a:t>
            </a:r>
            <a:endParaRPr lang="en-US" altLang="zh-TW"/>
          </a:p>
          <a:p>
            <a:r>
              <a:rPr lang="zh-TW" altLang="en-US"/>
              <a:t>那我們要怎麼做呢</a:t>
            </a:r>
            <a:r>
              <a:rPr lang="en-US" altLang="zh-TW"/>
              <a:t>?</a:t>
            </a:r>
            <a:r>
              <a:rPr lang="zh-TW" altLang="en-US"/>
              <a:t> 有幾種像是用聲音  影像  生理訊號  是目前常用ㄉ方法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96C44-7AC7-4206-93E8-C17BF60D3E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19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首先我們就先來比較這幾種方法的優勝劣敗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Audio visual channels </a:t>
            </a:r>
            <a:r>
              <a:rPr lang="zh-TW" altLang="en-US"/>
              <a:t>的好處是容易取得  容易架設 但是 他最大的缺點是 </a:t>
            </a:r>
            <a:r>
              <a:rPr lang="en-US" altLang="zh-TW"/>
              <a:t>social masking </a:t>
            </a:r>
            <a:r>
              <a:rPr lang="zh-TW" altLang="en-US"/>
              <a:t>的問題  也就是人心險惡  一個人的外表  語氣並不能真的反應出他內心在想些甚麼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想叫而言 用生理訊號做的話有許多好處  例如</a:t>
            </a:r>
            <a:r>
              <a:rPr lang="en-US" altLang="zh-TW"/>
              <a:t>:</a:t>
            </a:r>
            <a:r>
              <a:rPr lang="zh-TW" altLang="en-US"/>
              <a:t> 穿戴式裝置可以持續的收</a:t>
            </a:r>
            <a:r>
              <a:rPr lang="en-US" altLang="zh-TW"/>
              <a:t>Data social</a:t>
            </a:r>
            <a:r>
              <a:rPr lang="en-US" altLang="zh-TW" baseline="0"/>
              <a:t> masking</a:t>
            </a:r>
            <a:r>
              <a:rPr lang="zh-TW" altLang="en-US" baseline="0"/>
              <a:t>的問題也可以解決 而且不同總族的生理訊號</a:t>
            </a:r>
            <a:r>
              <a:rPr lang="en-US" altLang="zh-TW" baseline="0"/>
              <a:t>pattern</a:t>
            </a:r>
            <a:r>
              <a:rPr lang="zh-TW" altLang="en-US" baseline="0"/>
              <a:t>也大致相同</a:t>
            </a:r>
            <a:endParaRPr lang="en-US" altLang="zh-TW" baseline="0"/>
          </a:p>
          <a:p>
            <a:r>
              <a:rPr lang="zh-TW" altLang="en-US"/>
              <a:t>因此我們就決定用生理訊號來進行我們實驗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9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再來我來講一下我們選的</a:t>
            </a:r>
            <a:r>
              <a:rPr lang="en-US" altLang="zh-TW"/>
              <a:t>Database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41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首先我們找到的第一個</a:t>
            </a:r>
            <a:r>
              <a:rPr lang="en-US" altLang="zh-TW"/>
              <a:t>Database</a:t>
            </a:r>
            <a:r>
              <a:rPr lang="zh-TW" altLang="en-US"/>
              <a:t>是</a:t>
            </a:r>
            <a:r>
              <a:rPr lang="en-US" altLang="zh-TW"/>
              <a:t>deap</a:t>
            </a:r>
            <a:r>
              <a:rPr lang="zh-TW" altLang="en-US"/>
              <a:t> 他是給受試者看</a:t>
            </a:r>
            <a:r>
              <a:rPr lang="en-US" altLang="zh-TW"/>
              <a:t>1</a:t>
            </a:r>
            <a:r>
              <a:rPr lang="zh-TW" altLang="en-US"/>
              <a:t>分鐘短片  然後測量</a:t>
            </a:r>
            <a:r>
              <a:rPr lang="en-US" altLang="zh-TW"/>
              <a:t>EEG</a:t>
            </a:r>
            <a:r>
              <a:rPr lang="zh-TW" altLang="en-US"/>
              <a:t> </a:t>
            </a:r>
            <a:r>
              <a:rPr lang="en-US" altLang="zh-TW"/>
              <a:t>GSR</a:t>
            </a:r>
            <a:r>
              <a:rPr lang="zh-TW" altLang="en-US"/>
              <a:t> </a:t>
            </a:r>
            <a:r>
              <a:rPr lang="en-US" altLang="zh-TW"/>
              <a:t>BVP</a:t>
            </a:r>
            <a:r>
              <a:rPr lang="zh-TW" altLang="en-US"/>
              <a:t>等生理訊號  評估他們的</a:t>
            </a:r>
            <a:r>
              <a:rPr lang="en-US" altLang="zh-TW"/>
              <a:t>arousal valence </a:t>
            </a:r>
            <a:r>
              <a:rPr lang="zh-TW" altLang="en-US"/>
              <a:t>等等 </a:t>
            </a:r>
            <a:endParaRPr lang="en-US" altLang="zh-TW"/>
          </a:p>
          <a:p>
            <a:r>
              <a:rPr lang="zh-TW" altLang="en-US"/>
              <a:t>它的優點是這個</a:t>
            </a:r>
            <a:r>
              <a:rPr lang="en-US" altLang="zh-TW"/>
              <a:t>Database</a:t>
            </a:r>
            <a:r>
              <a:rPr lang="zh-TW" altLang="en-US"/>
              <a:t> 被許多實驗引用  而且</a:t>
            </a:r>
            <a:r>
              <a:rPr lang="en-US" altLang="zh-TW"/>
              <a:t>sampling rate</a:t>
            </a:r>
            <a:r>
              <a:rPr lang="zh-TW" altLang="en-US"/>
              <a:t>高 </a:t>
            </a:r>
            <a:r>
              <a:rPr lang="en-US" altLang="zh-TW"/>
              <a:t>data</a:t>
            </a:r>
            <a:r>
              <a:rPr lang="zh-TW" altLang="en-US"/>
              <a:t>品質很好</a:t>
            </a:r>
            <a:endParaRPr lang="en-US" altLang="zh-TW"/>
          </a:p>
          <a:p>
            <a:r>
              <a:rPr lang="zh-TW" altLang="en-US"/>
              <a:t>但是壞處是 他是醫學用器材  所以</a:t>
            </a:r>
            <a:r>
              <a:rPr lang="en-US" altLang="zh-TW"/>
              <a:t>set</a:t>
            </a:r>
            <a:r>
              <a:rPr lang="zh-TW" altLang="en-US"/>
              <a:t> </a:t>
            </a:r>
            <a:r>
              <a:rPr lang="en-US" altLang="zh-TW"/>
              <a:t>up</a:t>
            </a:r>
            <a:r>
              <a:rPr lang="zh-TW" altLang="en-US"/>
              <a:t> 太困難</a:t>
            </a:r>
            <a:r>
              <a:rPr lang="zh-TW" altLang="en-US" baseline="0"/>
              <a:t> 不太適合未來發展人機介面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26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Acertain</a:t>
            </a:r>
            <a:r>
              <a:rPr lang="zh-TW" altLang="en-US"/>
              <a:t>則是</a:t>
            </a:r>
            <a:r>
              <a:rPr lang="en-US" altLang="zh-TW"/>
              <a:t>2016</a:t>
            </a:r>
            <a:r>
              <a:rPr lang="zh-TW" altLang="en-US"/>
              <a:t>年的一個</a:t>
            </a:r>
            <a:r>
              <a:rPr lang="en-US" altLang="zh-TW"/>
              <a:t>database </a:t>
            </a:r>
            <a:r>
              <a:rPr lang="zh-TW" altLang="en-US"/>
              <a:t>有別於剛剛ㄉ</a:t>
            </a:r>
            <a:r>
              <a:rPr lang="en-US" altLang="zh-TW"/>
              <a:t>Deap.</a:t>
            </a:r>
            <a:r>
              <a:rPr lang="en-US" altLang="zh-TW" baseline="0"/>
              <a:t> Ascertain</a:t>
            </a:r>
            <a:r>
              <a:rPr lang="zh-TW" altLang="en-US" baseline="0"/>
              <a:t>利用的是</a:t>
            </a:r>
            <a:r>
              <a:rPr lang="en-US" altLang="zh-TW" baseline="0"/>
              <a:t>commercial Ddevice</a:t>
            </a:r>
            <a:r>
              <a:rPr lang="zh-TW" altLang="en-US" baseline="0"/>
              <a:t>所以</a:t>
            </a:r>
            <a:r>
              <a:rPr lang="en-US" altLang="zh-TW" baseline="0"/>
              <a:t>set</a:t>
            </a:r>
            <a:r>
              <a:rPr lang="zh-TW" altLang="en-US" baseline="0"/>
              <a:t> </a:t>
            </a:r>
            <a:r>
              <a:rPr lang="en-US" altLang="zh-TW" baseline="0"/>
              <a:t>up</a:t>
            </a:r>
            <a:r>
              <a:rPr lang="zh-TW" altLang="en-US" baseline="0"/>
              <a:t> </a:t>
            </a:r>
            <a:r>
              <a:rPr lang="en-US" altLang="zh-TW" baseline="0"/>
              <a:t>c</a:t>
            </a:r>
            <a:r>
              <a:rPr lang="zh-TW" altLang="en-US" baseline="0"/>
              <a:t>容易  而且他還另外提供了</a:t>
            </a:r>
            <a:r>
              <a:rPr lang="en-US" altLang="zh-TW" baseline="0"/>
              <a:t>personality infornmayion</a:t>
            </a:r>
            <a:r>
              <a:rPr lang="zh-TW" altLang="en-US" baseline="0"/>
              <a:t> </a:t>
            </a:r>
            <a:endParaRPr lang="en-US" altLang="zh-TW" baseline="0"/>
          </a:p>
          <a:p>
            <a:endParaRPr lang="en-US" altLang="zh-TW" baseline="0"/>
          </a:p>
          <a:p>
            <a:r>
              <a:rPr lang="zh-TW" altLang="en-US" baseline="0"/>
              <a:t>但是壞處是他</a:t>
            </a:r>
            <a:r>
              <a:rPr lang="en-US" altLang="zh-TW" baseline="0"/>
              <a:t>EEG</a:t>
            </a:r>
            <a:r>
              <a:rPr lang="zh-TW" altLang="en-US" baseline="0"/>
              <a:t> 只有侷限於前頁區域  而且</a:t>
            </a:r>
            <a:r>
              <a:rPr lang="en-US" altLang="zh-TW" baseline="0"/>
              <a:t>sampling</a:t>
            </a:r>
            <a:r>
              <a:rPr lang="zh-TW" altLang="en-US" baseline="0"/>
              <a:t> </a:t>
            </a:r>
            <a:r>
              <a:rPr lang="en-US" altLang="zh-TW" baseline="0"/>
              <a:t>rate </a:t>
            </a:r>
            <a:r>
              <a:rPr lang="zh-TW" altLang="en-US" baseline="0"/>
              <a:t>也太低  依此</a:t>
            </a:r>
            <a:r>
              <a:rPr lang="en-US" altLang="zh-TW" baseline="0"/>
              <a:t>Data</a:t>
            </a:r>
            <a:r>
              <a:rPr lang="zh-TW" altLang="en-US" baseline="0"/>
              <a:t> 比較不</a:t>
            </a:r>
            <a:r>
              <a:rPr lang="en-US" altLang="zh-TW" baseline="0"/>
              <a:t>reliable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03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最後  我們找到了</a:t>
            </a:r>
            <a:r>
              <a:rPr lang="en-US" altLang="zh-TW"/>
              <a:t>AMIGOS</a:t>
            </a:r>
            <a:r>
              <a:rPr lang="zh-TW" altLang="en-US"/>
              <a:t> 他記錄了</a:t>
            </a:r>
            <a:r>
              <a:rPr lang="en-US" altLang="zh-TW"/>
              <a:t>EEG</a:t>
            </a:r>
            <a:r>
              <a:rPr lang="zh-TW" altLang="en-US"/>
              <a:t> </a:t>
            </a:r>
            <a:r>
              <a:rPr lang="en-US" altLang="zh-TW"/>
              <a:t>ECG</a:t>
            </a:r>
            <a:r>
              <a:rPr lang="zh-TW" altLang="en-US"/>
              <a:t> </a:t>
            </a:r>
            <a:r>
              <a:rPr lang="en-US" altLang="zh-TW"/>
              <a:t>GSR</a:t>
            </a:r>
            <a:r>
              <a:rPr lang="zh-TW" altLang="en-US"/>
              <a:t> 三種生理訊號 他是最新的</a:t>
            </a:r>
            <a:r>
              <a:rPr lang="en-US" altLang="zh-TW"/>
              <a:t>DATABASE</a:t>
            </a:r>
            <a:r>
              <a:rPr lang="zh-TW" altLang="en-US"/>
              <a:t> </a:t>
            </a:r>
            <a:r>
              <a:rPr lang="en-US" altLang="zh-TW"/>
              <a:t>sampling rate </a:t>
            </a:r>
            <a:r>
              <a:rPr lang="zh-TW" altLang="en-US"/>
              <a:t>比剛剛的</a:t>
            </a:r>
            <a:r>
              <a:rPr lang="en-US" altLang="zh-TW"/>
              <a:t>ascertainb</a:t>
            </a:r>
            <a:r>
              <a:rPr lang="zh-TW" altLang="en-US"/>
              <a:t>高很窩</a:t>
            </a:r>
            <a:endParaRPr lang="en-US" altLang="zh-TW"/>
          </a:p>
          <a:p>
            <a:r>
              <a:rPr lang="zh-TW" altLang="en-US"/>
              <a:t>另外 他所做的</a:t>
            </a:r>
            <a:r>
              <a:rPr lang="en-US" altLang="zh-TW"/>
              <a:t>Annotaiont</a:t>
            </a:r>
            <a:r>
              <a:rPr lang="zh-TW" altLang="en-US"/>
              <a:t>超級多 包含了</a:t>
            </a:r>
            <a:r>
              <a:rPr lang="en-US" altLang="zh-TW"/>
              <a:t>social context, basic emotion selection </a:t>
            </a:r>
            <a:r>
              <a:rPr lang="zh-TW" altLang="en-US"/>
              <a:t>等等  以後應用了領域更加廣泛  </a:t>
            </a:r>
            <a:endParaRPr lang="en-US" altLang="zh-TW"/>
          </a:p>
          <a:p>
            <a:r>
              <a:rPr lang="zh-TW" altLang="en-US"/>
              <a:t>有鑑於此  我們就決定用</a:t>
            </a:r>
            <a:r>
              <a:rPr lang="en-US" altLang="zh-TW"/>
              <a:t>AMIGOS</a:t>
            </a:r>
            <a:r>
              <a:rPr lang="zh-TW" altLang="en-US"/>
              <a:t>來當作我們的</a:t>
            </a:r>
            <a:r>
              <a:rPr lang="en-US" altLang="zh-TW"/>
              <a:t>database!!</a:t>
            </a:r>
          </a:p>
          <a:p>
            <a:r>
              <a:rPr lang="en-US" altLang="zh-TW"/>
              <a:t> Positive</a:t>
            </a:r>
            <a:r>
              <a:rPr lang="en-US" altLang="zh-TW" baseline="0"/>
              <a:t> </a:t>
            </a:r>
            <a:r>
              <a:rPr lang="en-US" altLang="zh-TW"/>
              <a:t>Affect and Negative Affect Schedules (PANAS)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我們就以</a:t>
            </a:r>
            <a:r>
              <a:rPr lang="en-US" altLang="zh-TW"/>
              <a:t>AMIGOS</a:t>
            </a:r>
            <a:r>
              <a:rPr lang="zh-TW" altLang="en-US"/>
              <a:t>的</a:t>
            </a:r>
            <a:r>
              <a:rPr lang="en-US" altLang="zh-TW"/>
              <a:t>processing</a:t>
            </a:r>
            <a:r>
              <a:rPr lang="zh-TW" altLang="en-US"/>
              <a:t> </a:t>
            </a:r>
            <a:r>
              <a:rPr lang="en-US" altLang="zh-TW"/>
              <a:t>flow</a:t>
            </a:r>
            <a:r>
              <a:rPr lang="zh-TW" altLang="en-US"/>
              <a:t>來當作基礎  但是我們做了許多改變  藍色字體就是我們做的</a:t>
            </a:r>
            <a:r>
              <a:rPr lang="en-US" altLang="zh-TW"/>
              <a:t>modification</a:t>
            </a:r>
          </a:p>
          <a:p>
            <a:r>
              <a:rPr lang="zh-TW" altLang="en-US"/>
              <a:t>那我們接下來就一一介紹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22013-9A6A-49C3-A36F-641CD75FAD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5" y="6172202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lang="en-US" altLang="zh-TW" sz="18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lang="en-US" altLang="zh-TW" sz="18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lang="en-US" altLang="zh-TW" sz="18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lang="en-US" altLang="zh-TW" sz="18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lang="en-US" altLang="zh-TW" sz="18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5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7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02605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405994" indent="-213117">
              <a:lnSpc>
                <a:spcPct val="120000"/>
              </a:lnSpc>
              <a:defRPr sz="1600"/>
            </a:lvl2pPr>
            <a:lvl3pPr marL="538150" indent="-170256">
              <a:lnSpc>
                <a:spcPct val="120000"/>
              </a:lnSpc>
              <a:defRPr sz="1400"/>
            </a:lvl3pPr>
            <a:lvl4pPr marL="675068" indent="-170256">
              <a:lnSpc>
                <a:spcPct val="120000"/>
              </a:lnSpc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405994" indent="-213117">
              <a:lnSpc>
                <a:spcPct val="120000"/>
              </a:lnSpc>
              <a:defRPr sz="1600"/>
            </a:lvl2pPr>
            <a:lvl3pPr marL="538150" indent="-170256">
              <a:lnSpc>
                <a:spcPct val="120000"/>
              </a:lnSpc>
              <a:defRPr sz="1400"/>
            </a:lvl3pPr>
            <a:lvl4pPr marL="675068" indent="-170256">
              <a:lnSpc>
                <a:spcPct val="120000"/>
              </a:lnSpc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972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2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79" indent="0">
              <a:buNone/>
              <a:defRPr sz="1350"/>
            </a:lvl2pPr>
            <a:lvl3pPr marL="685559" indent="0">
              <a:buNone/>
              <a:defRPr sz="1200"/>
            </a:lvl3pPr>
            <a:lvl4pPr marL="1028337" indent="0">
              <a:buNone/>
              <a:defRPr sz="1050"/>
            </a:lvl4pPr>
            <a:lvl5pPr marL="1371118" indent="0">
              <a:buNone/>
              <a:defRPr sz="1050"/>
            </a:lvl5pPr>
            <a:lvl6pPr marL="1713896" indent="0">
              <a:buNone/>
              <a:defRPr sz="1050"/>
            </a:lvl6pPr>
            <a:lvl7pPr marL="2056676" indent="0">
              <a:buNone/>
              <a:defRPr sz="1050"/>
            </a:lvl7pPr>
            <a:lvl8pPr marL="2399455" indent="0">
              <a:buNone/>
              <a:defRPr sz="1050"/>
            </a:lvl8pPr>
            <a:lvl9pPr marL="2742233" indent="0">
              <a:buNone/>
              <a:defRPr sz="10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02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8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 dirty="0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 dirty="0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1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8" y="6519866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 dirty="0">
                <a:solidFill>
                  <a:prstClr val="black"/>
                </a:solidFill>
              </a:rPr>
              <a:t>P</a:t>
            </a:r>
            <a:fld id="{E0FF8C92-A794-40BC-BAC1-2D3349E2F883}" type="slidenum">
              <a:rPr lang="en-US" altLang="zh-TW" sz="1050" b="1">
                <a:solidFill>
                  <a:prstClr val="black"/>
                </a:solidFill>
              </a:rPr>
              <a:pPr eaLnBrk="0" hangingPunct="0"/>
              <a:t>‹#›</a:t>
            </a:fld>
            <a:endParaRPr lang="en-US" altLang="zh-TW" sz="1050" b="1" dirty="0">
              <a:solidFill>
                <a:prstClr val="black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7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59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37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1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79" indent="-25597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094" indent="-21311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68" indent="-17025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26" indent="-17025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08" indent="-170256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285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066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845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24" indent="-171389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79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59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37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18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96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76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455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233" algn="l" defTabSz="68555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1182" y="2000250"/>
            <a:ext cx="7101636" cy="1151460"/>
          </a:xfrm>
        </p:spPr>
        <p:txBody>
          <a:bodyPr/>
          <a:lstStyle/>
          <a:p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en-US" altLang="zh-TW" dirty="0"/>
              <a:t>Affective Computing</a:t>
            </a:r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en-US" altLang="zh-TW" sz="1500" dirty="0"/>
              <a:t>Entropy-Assisted framework for emotion recognition of Valence and Arousal</a:t>
            </a:r>
            <a:br>
              <a:rPr lang="en-US" altLang="zh-TW" sz="1500" dirty="0"/>
            </a:br>
            <a:endParaRPr lang="zh-TW" altLang="en-US" sz="3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84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497" y="1825042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Time-domain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Zero crossing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 Mean, Root mean squared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Skewness Kurtosis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Frequency-domain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charset="0"/>
                <a:ea typeface="新細明體" charset="-120"/>
              </a:rPr>
              <a:t>PSD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Spectral power asymmetry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features :Entropy-domain features</a:t>
            </a:r>
            <a:endParaRPr lang="zh-TW" altLang="en-US"/>
          </a:p>
        </p:txBody>
      </p:sp>
      <p:pic>
        <p:nvPicPr>
          <p:cNvPr id="4" name="Picture 8" descr="「sine Time domain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0"/>
          <a:stretch/>
        </p:blipFill>
        <p:spPr bwMode="auto">
          <a:xfrm>
            <a:off x="2576871" y="3242250"/>
            <a:ext cx="1265699" cy="9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「sine Time domain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6"/>
          <a:stretch/>
        </p:blipFill>
        <p:spPr bwMode="auto">
          <a:xfrm>
            <a:off x="2576871" y="5426028"/>
            <a:ext cx="1514561" cy="11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24279" y="1670704"/>
            <a:ext cx="767993" cy="734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910927" y="1867024"/>
            <a:ext cx="3060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Entropy-</a:t>
            </a:r>
            <a:r>
              <a:rPr lang="en-US" altLang="zh-TW" sz="2400" dirty="0" err="1"/>
              <a:t>domian</a:t>
            </a:r>
            <a:endParaRPr lang="en-US" altLang="zh-TW" sz="2400" dirty="0"/>
          </a:p>
          <a:p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6675" y="2479952"/>
            <a:ext cx="494879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kern="0" dirty="0"/>
              <a:t>Multi-Scale Entropy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Atrial Fibrillation (AF)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Difference between young and </a:t>
            </a:r>
            <a:r>
              <a:rPr lang="en-US" altLang="zh-TW" kern="0" dirty="0" err="1"/>
              <a:t>olds</a:t>
            </a:r>
            <a:endParaRPr lang="en-US" altLang="zh-TW" kern="0" dirty="0"/>
          </a:p>
          <a:p>
            <a:r>
              <a:rPr lang="en-US" altLang="zh-TW" kern="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kern="0" dirty="0"/>
              <a:t>Permutation Entropy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Physiological States(eyes open/closed)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kern="0" dirty="0"/>
              <a:t>Seizure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kern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kern="0" dirty="0">
                <a:solidFill>
                  <a:schemeClr val="accent1"/>
                </a:solidFill>
              </a:rPr>
              <a:t>Emotion recognition???</a:t>
            </a:r>
          </a:p>
        </p:txBody>
      </p:sp>
      <p:pic>
        <p:nvPicPr>
          <p:cNvPr id="14" name="Picture 20" descr="相關圖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81" y="5268777"/>
            <a:ext cx="2033119" cy="108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features :Entropy-domain 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Multivariate</a:t>
            </a:r>
            <a:r>
              <a:rPr lang="en-US" altLang="zh-TW" dirty="0"/>
              <a:t> Multi-Scale Entropy (MMSE) [4] on EEG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Inter-relationship between channels </a:t>
            </a: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Refined </a:t>
            </a:r>
            <a:r>
              <a:rPr lang="en-US" altLang="zh-TW" dirty="0">
                <a:solidFill>
                  <a:srgbClr val="7030A0"/>
                </a:solidFill>
              </a:rPr>
              <a:t>Composite </a:t>
            </a:r>
            <a:r>
              <a:rPr lang="en-US" altLang="zh-TW" dirty="0"/>
              <a:t>Multi-Scale Entropy (RCMSE) [5] on ECG, GSR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Solve the undefined problems.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Preserve more comprehensive information </a:t>
            </a:r>
          </a:p>
          <a:p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497604" y="1795646"/>
            <a:ext cx="1873510" cy="1457366"/>
            <a:chOff x="3707904" y="1691406"/>
            <a:chExt cx="4911080" cy="4397650"/>
          </a:xfrm>
        </p:grpSpPr>
        <p:pic>
          <p:nvPicPr>
            <p:cNvPr id="5" name="Picture 2" descr="EEG 10-20 system with Modified Combinatorial Nomencla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691406"/>
              <a:ext cx="4911080" cy="439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七邊形 5"/>
            <p:cNvSpPr/>
            <p:nvPr/>
          </p:nvSpPr>
          <p:spPr bwMode="auto">
            <a:xfrm>
              <a:off x="7596336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七邊形 6"/>
            <p:cNvSpPr/>
            <p:nvPr/>
          </p:nvSpPr>
          <p:spPr bwMode="auto">
            <a:xfrm>
              <a:off x="7306863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七邊形 7"/>
            <p:cNvSpPr/>
            <p:nvPr/>
          </p:nvSpPr>
          <p:spPr bwMode="auto">
            <a:xfrm>
              <a:off x="6503280" y="5223613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9" name="七邊形 8"/>
            <p:cNvSpPr/>
            <p:nvPr/>
          </p:nvSpPr>
          <p:spPr bwMode="auto">
            <a:xfrm>
              <a:off x="6622774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七邊形 9"/>
            <p:cNvSpPr/>
            <p:nvPr/>
          </p:nvSpPr>
          <p:spPr bwMode="auto">
            <a:xfrm>
              <a:off x="7297713" y="2866658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1" name="七邊形 10"/>
            <p:cNvSpPr/>
            <p:nvPr/>
          </p:nvSpPr>
          <p:spPr bwMode="auto">
            <a:xfrm>
              <a:off x="6648017" y="2968182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2" name="七邊形 11"/>
            <p:cNvSpPr/>
            <p:nvPr/>
          </p:nvSpPr>
          <p:spPr bwMode="auto">
            <a:xfrm>
              <a:off x="7152976" y="3318660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七邊形 12"/>
            <p:cNvSpPr/>
            <p:nvPr/>
          </p:nvSpPr>
          <p:spPr bwMode="auto">
            <a:xfrm>
              <a:off x="5446239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七邊形 13"/>
            <p:cNvSpPr/>
            <p:nvPr/>
          </p:nvSpPr>
          <p:spPr bwMode="auto">
            <a:xfrm>
              <a:off x="5368541" y="2974834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5" name="七邊形 14"/>
            <p:cNvSpPr/>
            <p:nvPr/>
          </p:nvSpPr>
          <p:spPr bwMode="auto">
            <a:xfrm>
              <a:off x="4771300" y="2858795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6" name="七邊形 15"/>
            <p:cNvSpPr/>
            <p:nvPr/>
          </p:nvSpPr>
          <p:spPr bwMode="auto">
            <a:xfrm>
              <a:off x="4481827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7" name="七邊形 16"/>
            <p:cNvSpPr/>
            <p:nvPr/>
          </p:nvSpPr>
          <p:spPr bwMode="auto">
            <a:xfrm>
              <a:off x="4761738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8" name="七邊形 17"/>
            <p:cNvSpPr/>
            <p:nvPr/>
          </p:nvSpPr>
          <p:spPr bwMode="auto">
            <a:xfrm>
              <a:off x="5523944" y="5264157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9" name="七邊形 18"/>
            <p:cNvSpPr/>
            <p:nvPr/>
          </p:nvSpPr>
          <p:spPr bwMode="auto">
            <a:xfrm>
              <a:off x="4916036" y="3285201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4" y="2524329"/>
            <a:ext cx="3543300" cy="66436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585" y="4437009"/>
            <a:ext cx="2668485" cy="11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features :Entropy-domain features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5F379C6-9D8B-0247-BAA5-D719420D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Multivariate</a:t>
            </a:r>
            <a:r>
              <a:rPr lang="en-US" altLang="zh-TW" dirty="0"/>
              <a:t> Multi-Scale Permutation Entropy (MMPE) [6] on EEG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Inter-relationship between channels </a:t>
            </a: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pPr lvl="1"/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/>
              <a:t>Refined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Composite </a:t>
            </a:r>
            <a:r>
              <a:rPr lang="en-US" altLang="zh-TW" dirty="0"/>
              <a:t>Multi-Scale Permutation Entropy (RCMPE) [7] on ECG</a:t>
            </a:r>
            <a:r>
              <a:rPr lang="en-US" altLang="zh-TW"/>
              <a:t>, </a:t>
            </a:r>
            <a:r>
              <a:rPr lang="en-US" altLang="zh-TW" smtClean="0"/>
              <a:t>GSR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Preserve more comprehensive information </a:t>
            </a:r>
          </a:p>
          <a:p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7" name="群組 3">
            <a:extLst>
              <a:ext uri="{FF2B5EF4-FFF2-40B4-BE49-F238E27FC236}">
                <a16:creationId xmlns:a16="http://schemas.microsoft.com/office/drawing/2014/main" id="{E7C19533-46EB-CC4C-A94B-C4A3A56E165C}"/>
              </a:ext>
            </a:extLst>
          </p:cNvPr>
          <p:cNvGrpSpPr/>
          <p:nvPr/>
        </p:nvGrpSpPr>
        <p:grpSpPr>
          <a:xfrm>
            <a:off x="6370994" y="2158762"/>
            <a:ext cx="1873510" cy="1457366"/>
            <a:chOff x="3707904" y="1691406"/>
            <a:chExt cx="4911080" cy="4397650"/>
          </a:xfrm>
        </p:grpSpPr>
        <p:pic>
          <p:nvPicPr>
            <p:cNvPr id="8" name="Picture 2" descr="EEG 10-20 system with Modified Combinatorial Nomenclature">
              <a:extLst>
                <a:ext uri="{FF2B5EF4-FFF2-40B4-BE49-F238E27FC236}">
                  <a16:creationId xmlns:a16="http://schemas.microsoft.com/office/drawing/2014/main" id="{401C2D50-1E7B-B743-BA28-8853D6B5C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691406"/>
              <a:ext cx="4911080" cy="439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七邊形 5">
              <a:extLst>
                <a:ext uri="{FF2B5EF4-FFF2-40B4-BE49-F238E27FC236}">
                  <a16:creationId xmlns:a16="http://schemas.microsoft.com/office/drawing/2014/main" id="{C191DCC1-A61D-0D4A-8C8F-44F08A03DF6F}"/>
                </a:ext>
              </a:extLst>
            </p:cNvPr>
            <p:cNvSpPr/>
            <p:nvPr/>
          </p:nvSpPr>
          <p:spPr bwMode="auto">
            <a:xfrm>
              <a:off x="7596336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七邊形 6">
              <a:extLst>
                <a:ext uri="{FF2B5EF4-FFF2-40B4-BE49-F238E27FC236}">
                  <a16:creationId xmlns:a16="http://schemas.microsoft.com/office/drawing/2014/main" id="{B85716C9-FE39-9146-AFD8-71B91B02E3EF}"/>
                </a:ext>
              </a:extLst>
            </p:cNvPr>
            <p:cNvSpPr/>
            <p:nvPr/>
          </p:nvSpPr>
          <p:spPr bwMode="auto">
            <a:xfrm>
              <a:off x="7306863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1" name="七邊形 7">
              <a:extLst>
                <a:ext uri="{FF2B5EF4-FFF2-40B4-BE49-F238E27FC236}">
                  <a16:creationId xmlns:a16="http://schemas.microsoft.com/office/drawing/2014/main" id="{F22EA84F-42E9-1447-A589-700CDEAF431D}"/>
                </a:ext>
              </a:extLst>
            </p:cNvPr>
            <p:cNvSpPr/>
            <p:nvPr/>
          </p:nvSpPr>
          <p:spPr bwMode="auto">
            <a:xfrm>
              <a:off x="6503280" y="5223613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2" name="七邊形 8">
              <a:extLst>
                <a:ext uri="{FF2B5EF4-FFF2-40B4-BE49-F238E27FC236}">
                  <a16:creationId xmlns:a16="http://schemas.microsoft.com/office/drawing/2014/main" id="{02F15232-D65D-5C4A-AAD2-C3E6DAB28CBD}"/>
                </a:ext>
              </a:extLst>
            </p:cNvPr>
            <p:cNvSpPr/>
            <p:nvPr/>
          </p:nvSpPr>
          <p:spPr bwMode="auto">
            <a:xfrm>
              <a:off x="6622774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七邊形 9">
              <a:extLst>
                <a:ext uri="{FF2B5EF4-FFF2-40B4-BE49-F238E27FC236}">
                  <a16:creationId xmlns:a16="http://schemas.microsoft.com/office/drawing/2014/main" id="{292E98DA-CFFC-B440-B155-F1D108722C47}"/>
                </a:ext>
              </a:extLst>
            </p:cNvPr>
            <p:cNvSpPr/>
            <p:nvPr/>
          </p:nvSpPr>
          <p:spPr bwMode="auto">
            <a:xfrm>
              <a:off x="7297713" y="2866658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七邊形 10">
              <a:extLst>
                <a:ext uri="{FF2B5EF4-FFF2-40B4-BE49-F238E27FC236}">
                  <a16:creationId xmlns:a16="http://schemas.microsoft.com/office/drawing/2014/main" id="{0A01E830-B720-F246-8BBA-F3B4B42B0B4E}"/>
                </a:ext>
              </a:extLst>
            </p:cNvPr>
            <p:cNvSpPr/>
            <p:nvPr/>
          </p:nvSpPr>
          <p:spPr bwMode="auto">
            <a:xfrm>
              <a:off x="6648017" y="2968182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5" name="七邊形 11">
              <a:extLst>
                <a:ext uri="{FF2B5EF4-FFF2-40B4-BE49-F238E27FC236}">
                  <a16:creationId xmlns:a16="http://schemas.microsoft.com/office/drawing/2014/main" id="{1492C92E-29C2-0E4A-BCB2-7ED94C15DBDB}"/>
                </a:ext>
              </a:extLst>
            </p:cNvPr>
            <p:cNvSpPr/>
            <p:nvPr/>
          </p:nvSpPr>
          <p:spPr bwMode="auto">
            <a:xfrm>
              <a:off x="7152976" y="3318660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6" name="七邊形 12">
              <a:extLst>
                <a:ext uri="{FF2B5EF4-FFF2-40B4-BE49-F238E27FC236}">
                  <a16:creationId xmlns:a16="http://schemas.microsoft.com/office/drawing/2014/main" id="{4385889E-786F-534D-8B3B-D5B69BB5B39C}"/>
                </a:ext>
              </a:extLst>
            </p:cNvPr>
            <p:cNvSpPr/>
            <p:nvPr/>
          </p:nvSpPr>
          <p:spPr bwMode="auto">
            <a:xfrm>
              <a:off x="5446239" y="2631499"/>
              <a:ext cx="289473" cy="284596"/>
            </a:xfrm>
            <a:prstGeom prst="heptagon">
              <a:avLst/>
            </a:prstGeom>
            <a:solidFill>
              <a:srgbClr val="FF0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7" name="七邊形 13">
              <a:extLst>
                <a:ext uri="{FF2B5EF4-FFF2-40B4-BE49-F238E27FC236}">
                  <a16:creationId xmlns:a16="http://schemas.microsoft.com/office/drawing/2014/main" id="{FF98D684-831F-194D-ABDB-A00504D64FE8}"/>
                </a:ext>
              </a:extLst>
            </p:cNvPr>
            <p:cNvSpPr/>
            <p:nvPr/>
          </p:nvSpPr>
          <p:spPr bwMode="auto">
            <a:xfrm>
              <a:off x="5368541" y="2974834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8" name="七邊形 14">
              <a:extLst>
                <a:ext uri="{FF2B5EF4-FFF2-40B4-BE49-F238E27FC236}">
                  <a16:creationId xmlns:a16="http://schemas.microsoft.com/office/drawing/2014/main" id="{AB131BF4-FE65-FC4F-9178-CF7A3BB24D61}"/>
                </a:ext>
              </a:extLst>
            </p:cNvPr>
            <p:cNvSpPr/>
            <p:nvPr/>
          </p:nvSpPr>
          <p:spPr bwMode="auto">
            <a:xfrm>
              <a:off x="4771300" y="2858795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19" name="七邊形 15">
              <a:extLst>
                <a:ext uri="{FF2B5EF4-FFF2-40B4-BE49-F238E27FC236}">
                  <a16:creationId xmlns:a16="http://schemas.microsoft.com/office/drawing/2014/main" id="{C9682ADE-64FF-E442-BE11-59FD156AD5AC}"/>
                </a:ext>
              </a:extLst>
            </p:cNvPr>
            <p:cNvSpPr/>
            <p:nvPr/>
          </p:nvSpPr>
          <p:spPr bwMode="auto">
            <a:xfrm>
              <a:off x="4481827" y="3747933"/>
              <a:ext cx="289473" cy="284596"/>
            </a:xfrm>
            <a:prstGeom prst="heptagon">
              <a:avLst/>
            </a:prstGeom>
            <a:solidFill>
              <a:srgbClr val="00B05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20" name="七邊形 16">
              <a:extLst>
                <a:ext uri="{FF2B5EF4-FFF2-40B4-BE49-F238E27FC236}">
                  <a16:creationId xmlns:a16="http://schemas.microsoft.com/office/drawing/2014/main" id="{9B67C90F-CE9A-014C-84D1-CACF586A4E90}"/>
                </a:ext>
              </a:extLst>
            </p:cNvPr>
            <p:cNvSpPr/>
            <p:nvPr/>
          </p:nvSpPr>
          <p:spPr bwMode="auto">
            <a:xfrm>
              <a:off x="4761738" y="4661262"/>
              <a:ext cx="289473" cy="284596"/>
            </a:xfrm>
            <a:prstGeom prst="heptagon">
              <a:avLst/>
            </a:prstGeom>
            <a:solidFill>
              <a:srgbClr val="0070C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七邊形 17">
              <a:extLst>
                <a:ext uri="{FF2B5EF4-FFF2-40B4-BE49-F238E27FC236}">
                  <a16:creationId xmlns:a16="http://schemas.microsoft.com/office/drawing/2014/main" id="{5E12AC35-30E9-6449-9C08-5104BCEF543F}"/>
                </a:ext>
              </a:extLst>
            </p:cNvPr>
            <p:cNvSpPr/>
            <p:nvPr/>
          </p:nvSpPr>
          <p:spPr bwMode="auto">
            <a:xfrm>
              <a:off x="5523944" y="5264157"/>
              <a:ext cx="289473" cy="284596"/>
            </a:xfrm>
            <a:prstGeom prst="heptagon">
              <a:avLst/>
            </a:prstGeom>
            <a:solidFill>
              <a:srgbClr val="00206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  <p:sp>
          <p:nvSpPr>
            <p:cNvPr id="22" name="七邊形 18">
              <a:extLst>
                <a:ext uri="{FF2B5EF4-FFF2-40B4-BE49-F238E27FC236}">
                  <a16:creationId xmlns:a16="http://schemas.microsoft.com/office/drawing/2014/main" id="{300C8C74-BC95-AB4C-9617-EE657688E1F0}"/>
                </a:ext>
              </a:extLst>
            </p:cNvPr>
            <p:cNvSpPr/>
            <p:nvPr/>
          </p:nvSpPr>
          <p:spPr bwMode="auto">
            <a:xfrm>
              <a:off x="4916036" y="3285201"/>
              <a:ext cx="289473" cy="284596"/>
            </a:xfrm>
            <a:prstGeom prst="heptagon">
              <a:avLst/>
            </a:prstGeom>
            <a:solidFill>
              <a:srgbClr val="FFC000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350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085BAF8-BFB4-D94B-ABCD-0C6143E75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0" y="2434968"/>
            <a:ext cx="4260405" cy="904954"/>
          </a:xfrm>
          <a:prstGeom prst="rect">
            <a:avLst/>
          </a:prstGeom>
        </p:spPr>
      </p:pic>
      <p:pic>
        <p:nvPicPr>
          <p:cNvPr id="26" name="圖片 21">
            <a:extLst>
              <a:ext uri="{FF2B5EF4-FFF2-40B4-BE49-F238E27FC236}">
                <a16:creationId xmlns:a16="http://schemas.microsoft.com/office/drawing/2014/main" id="{E249CA27-6381-1341-8ADD-38CDF5080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585" y="4437009"/>
            <a:ext cx="2668485" cy="11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 models: XGBoost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Gaussian Naïve Bayes (GNB)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D5D2A-D738-5B4F-9EED-3718C5E7F9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Gradient Boosting with Regularization</a:t>
            </a:r>
          </a:p>
          <a:p>
            <a:pPr lvl="1"/>
            <a:r>
              <a:rPr lang="en-US" dirty="0"/>
              <a:t>Avoid over-fitting</a:t>
            </a:r>
          </a:p>
          <a:p>
            <a:pPr lvl="1"/>
            <a:r>
              <a:rPr lang="en-US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3CBBE-B057-5F4F-A335-91D78E43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68" y="2129107"/>
            <a:ext cx="2221963" cy="166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52589-2056-5549-8ECD-1D30D08BE3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48"/>
          <a:stretch/>
        </p:blipFill>
        <p:spPr>
          <a:xfrm>
            <a:off x="646662" y="4242435"/>
            <a:ext cx="3619632" cy="162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90A2A-D39C-344B-886A-2CBB3AC86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3" y="3363345"/>
            <a:ext cx="3684563" cy="1092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9902F-6B60-284F-A3CB-51364F691E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7" y="4331374"/>
            <a:ext cx="2860834" cy="21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971" y="2344057"/>
            <a:ext cx="8382000" cy="762000"/>
          </a:xfrm>
        </p:spPr>
        <p:txBody>
          <a:bodyPr/>
          <a:lstStyle/>
          <a:p>
            <a:r>
              <a:rPr lang="en-US" altLang="zh-TW" sz="3200" dirty="0"/>
              <a:t>Result</a:t>
            </a:r>
            <a:endParaRPr lang="zh-TW" altLang="en-US" sz="32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7457" y="3207657"/>
            <a:ext cx="8382000" cy="265974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altLang="zh-TW" dirty="0"/>
              <a:t>Statistical Analysis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altLang="zh-TW" dirty="0"/>
              <a:t>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1414-BE14-374C-9C58-CDF2F7D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461C-2161-BD4C-ABC9-7AB4BC5D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statistical significant were the new entropy-domain features?</a:t>
            </a:r>
          </a:p>
          <a:p>
            <a:r>
              <a:rPr lang="en-US" dirty="0"/>
              <a:t>Analysis of Variance (ANOVA) was adopted</a:t>
            </a:r>
          </a:p>
          <a:p>
            <a:pPr lvl="1"/>
            <a:r>
              <a:rPr lang="en-US" dirty="0"/>
              <a:t>Calculate p-values by comparing relative values between variation within and among groups</a:t>
            </a:r>
          </a:p>
          <a:p>
            <a:pPr lvl="1"/>
            <a:r>
              <a:rPr lang="en-US" dirty="0"/>
              <a:t>A common threshold for the significant difference is </a:t>
            </a:r>
            <a:r>
              <a:rPr lang="en-US" b="1" dirty="0"/>
              <a:t>0.05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E0C28-FBD6-6346-A49B-61097B733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38" y="3978141"/>
            <a:ext cx="4359323" cy="24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Statistical Analysis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br>
              <a:rPr lang="en-US" altLang="zh-TW" dirty="0"/>
            </a:br>
            <a:r>
              <a:rPr lang="en-US" altLang="zh-TW" dirty="0"/>
              <a:t>Useful: RCMSE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r>
              <a:rPr lang="en-US" altLang="zh-TW" dirty="0"/>
              <a:t>, MMSE of </a:t>
            </a:r>
            <a:r>
              <a:rPr lang="en-US" altLang="zh-TW" dirty="0">
                <a:solidFill>
                  <a:srgbClr val="0070C0"/>
                </a:solidFill>
              </a:rPr>
              <a:t>EEG</a:t>
            </a:r>
            <a:r>
              <a:rPr lang="en-US" altLang="zh-TW" dirty="0"/>
              <a:t> (pre-frontal), RCMPE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Not useful: RCMSE of </a:t>
            </a:r>
            <a:r>
              <a:rPr lang="en-US" altLang="zh-TW" dirty="0">
                <a:solidFill>
                  <a:srgbClr val="FF0000"/>
                </a:solidFill>
              </a:rPr>
              <a:t>ECG</a:t>
            </a:r>
            <a:endParaRPr lang="en-US" altLang="zh-TW" dirty="0"/>
          </a:p>
          <a:p>
            <a:r>
              <a:rPr lang="en-US" altLang="zh-TW" dirty="0"/>
              <a:t>Valence</a:t>
            </a:r>
            <a:br>
              <a:rPr lang="en-US" altLang="zh-TW" dirty="0"/>
            </a:br>
            <a:r>
              <a:rPr lang="en-US" altLang="zh-TW" dirty="0"/>
              <a:t>Useful: RCMSE of </a:t>
            </a:r>
            <a:r>
              <a:rPr lang="en-US" altLang="zh-TW" dirty="0">
                <a:solidFill>
                  <a:srgbClr val="FF0000"/>
                </a:solidFill>
              </a:rPr>
              <a:t>ECG</a:t>
            </a:r>
            <a:r>
              <a:rPr lang="en-US" altLang="zh-TW" dirty="0"/>
              <a:t>, RCMPE of </a:t>
            </a:r>
            <a:r>
              <a:rPr lang="en-US" altLang="zh-TW" dirty="0">
                <a:solidFill>
                  <a:srgbClr val="FF0000"/>
                </a:solidFill>
              </a:rPr>
              <a:t>ECG</a:t>
            </a:r>
            <a:r>
              <a:rPr lang="en-US" altLang="zh-TW" dirty="0"/>
              <a:t>, MMPE of </a:t>
            </a:r>
            <a:r>
              <a:rPr lang="en-US" altLang="zh-TW" dirty="0">
                <a:solidFill>
                  <a:srgbClr val="0070C0"/>
                </a:solidFill>
              </a:rPr>
              <a:t>EEG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Not useful : RCMSE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r>
              <a:rPr lang="en-US" altLang="zh-TW" dirty="0"/>
              <a:t>, RCMPE of </a:t>
            </a:r>
            <a:r>
              <a:rPr lang="en-US" altLang="zh-TW" dirty="0">
                <a:solidFill>
                  <a:srgbClr val="00B050"/>
                </a:solidFill>
              </a:rPr>
              <a:t>GSR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43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Statistical Analysis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GSR in Entropy-domain has better performance in </a:t>
            </a:r>
            <a:r>
              <a:rPr lang="en-US" altLang="zh-TW" dirty="0">
                <a:solidFill>
                  <a:schemeClr val="accent2"/>
                </a:solidFill>
              </a:rPr>
              <a:t>arousal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GSR is more relative to </a:t>
            </a:r>
            <a:r>
              <a:rPr lang="en-US" altLang="zh-TW" dirty="0"/>
              <a:t>the extent of psychological excitation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735991"/>
            <a:ext cx="6348413" cy="16536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63" y="4524279"/>
            <a:ext cx="6468954" cy="164640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399143" y="3181826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 dirty="0"/>
              <a:t>RCMSE</a:t>
            </a:r>
            <a:endParaRPr lang="zh-TW" altLang="en-US" kern="0" dirty="0"/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381000" y="4966480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/>
              <a:t>RCMPE</a:t>
            </a:r>
            <a:endParaRPr lang="zh-TW" altLang="en-US" kern="0"/>
          </a:p>
        </p:txBody>
      </p:sp>
      <p:sp>
        <p:nvSpPr>
          <p:cNvPr id="8" name="矩形 7"/>
          <p:cNvSpPr/>
          <p:nvPr/>
        </p:nvSpPr>
        <p:spPr bwMode="auto">
          <a:xfrm>
            <a:off x="3067957" y="4803560"/>
            <a:ext cx="5350556" cy="275772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54463" y="5452708"/>
            <a:ext cx="5350556" cy="275772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54463" y="3704104"/>
            <a:ext cx="5224123" cy="239722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29741" y="3018546"/>
            <a:ext cx="2548845" cy="312181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5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34F3FAB-AC91-AB4F-ACB0-D602039D2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62" y="4899081"/>
            <a:ext cx="3219275" cy="896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568D9-57BA-5E45-873D-8FEF8D6FA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3" y="2877026"/>
            <a:ext cx="6109892" cy="12738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Statistical Analysis (III)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ECG in Entropy-domain has better performance in </a:t>
            </a:r>
            <a:r>
              <a:rPr lang="en-US" altLang="zh-TW" dirty="0">
                <a:solidFill>
                  <a:schemeClr val="tx2"/>
                </a:solidFill>
              </a:rPr>
              <a:t>valence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ECG is more relative to </a:t>
            </a:r>
            <a:r>
              <a:rPr lang="en-US" altLang="zh-TW" dirty="0"/>
              <a:t>the intrinsic attractiveness and averseness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399143" y="3181826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 dirty="0"/>
              <a:t>RCMSE</a:t>
            </a:r>
            <a:endParaRPr lang="zh-TW" altLang="en-US" kern="0" dirty="0"/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381000" y="4966480"/>
            <a:ext cx="149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標楷體" pitchFamily="65" charset="-120"/>
                <a:cs typeface="新細明體" charset="-12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新細明體" charset="-120"/>
              </a:defRPr>
            </a:lvl5pPr>
            <a:lvl6pPr marL="342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6pPr>
            <a:lvl7pPr marL="68555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7pPr>
            <a:lvl8pPr marL="1028337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8pPr>
            <a:lvl9pPr marL="137111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altLang="zh-TW" kern="0"/>
              <a:t>RCMPE</a:t>
            </a:r>
            <a:endParaRPr lang="zh-TW" altLang="en-US" kern="0"/>
          </a:p>
        </p:txBody>
      </p:sp>
      <p:sp>
        <p:nvSpPr>
          <p:cNvPr id="8" name="矩形 7"/>
          <p:cNvSpPr/>
          <p:nvPr/>
        </p:nvSpPr>
        <p:spPr bwMode="auto">
          <a:xfrm>
            <a:off x="4798283" y="5439336"/>
            <a:ext cx="2000603" cy="289144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8886" y="3261397"/>
            <a:ext cx="558517" cy="764263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033E7-873E-1E45-8735-0F2547CA2BA0}"/>
              </a:ext>
            </a:extLst>
          </p:cNvPr>
          <p:cNvSpPr txBox="1"/>
          <p:nvPr/>
        </p:nvSpPr>
        <p:spPr>
          <a:xfrm>
            <a:off x="3052689" y="4076700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Arousal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B5C04-F285-4248-8979-4A2C2D86703D}"/>
              </a:ext>
            </a:extLst>
          </p:cNvPr>
          <p:cNvSpPr txBox="1"/>
          <p:nvPr/>
        </p:nvSpPr>
        <p:spPr>
          <a:xfrm>
            <a:off x="6039230" y="4077586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Valence</a:t>
            </a:r>
          </a:p>
        </p:txBody>
      </p:sp>
    </p:spTree>
    <p:extLst>
      <p:ext uri="{BB962C8B-B14F-4D97-AF65-F5344CB8AC3E}">
        <p14:creationId xmlns:p14="http://schemas.microsoft.com/office/powerpoint/2010/main" val="18713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F885-5C5F-6F4B-A2C5-38282633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5511-0D87-8745-9320-0384107E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F1-score (macro) as the evaluation metrics</a:t>
            </a:r>
          </a:p>
          <a:p>
            <a:pPr lvl="1"/>
            <a:r>
              <a:rPr lang="en-US" dirty="0"/>
              <a:t>Consider both positive and negative class</a:t>
            </a:r>
          </a:p>
          <a:p>
            <a:r>
              <a:rPr lang="en-US" dirty="0"/>
              <a:t>Leave-one-subject-out as the cross validation method</a:t>
            </a:r>
          </a:p>
          <a:p>
            <a:r>
              <a:rPr lang="en-US" dirty="0"/>
              <a:t>Three schemes of experiment</a:t>
            </a:r>
          </a:p>
          <a:p>
            <a:pPr lvl="1"/>
            <a:r>
              <a:rPr lang="en-US" dirty="0"/>
              <a:t>The one mentioned in the paper of AMIGOS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with traditional features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with traditional features + entropy-domain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8" t="8102" r="8039" b="50008"/>
          <a:stretch/>
        </p:blipFill>
        <p:spPr>
          <a:xfrm>
            <a:off x="395512" y="683497"/>
            <a:ext cx="8612604" cy="3627246"/>
          </a:xfrm>
          <a:prstGeom prst="rect">
            <a:avLst/>
          </a:prstGeom>
          <a:solidFill>
            <a:schemeClr val="bg1">
              <a:alpha val="2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91385" y="699337"/>
            <a:ext cx="7220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000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2018 IEEE EMBS CONFERENCE ON</a:t>
            </a: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/>
            </a:r>
            <a:b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</a:b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BIOMEDICAL ENGINEERING</a:t>
            </a:r>
            <a:r>
              <a:rPr kumimoji="1" lang="zh-TW" altLang="en-US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 </a:t>
            </a: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AND SCIENCES</a:t>
            </a:r>
            <a:b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</a:br>
            <a:r>
              <a:rPr kumimoji="1" lang="en-US" altLang="zh-TW" sz="2000" b="1" ker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ea typeface="標楷體" pitchFamily="65" charset="-120"/>
              </a:rPr>
              <a:t>IECBES2018</a:t>
            </a:r>
            <a:endParaRPr lang="zh-TW" altLang="en-US" sz="14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26A9E0"/>
              </a:clrFrom>
              <a:clrTo>
                <a:srgbClr val="26A9E0">
                  <a:alpha val="0"/>
                </a:srgbClr>
              </a:clrTo>
            </a:clrChange>
          </a:blip>
          <a:srcRect l="15947" r="12004"/>
          <a:stretch/>
        </p:blipFill>
        <p:spPr>
          <a:xfrm>
            <a:off x="805192" y="5194822"/>
            <a:ext cx="957943" cy="915930"/>
          </a:xfrm>
          <a:prstGeom prst="rect">
            <a:avLst/>
          </a:prstGeom>
          <a:gradFill>
            <a:gsLst>
              <a:gs pos="95000">
                <a:schemeClr val="accent1">
                  <a:lumMod val="5000"/>
                  <a:lumOff val="95000"/>
                  <a:alpha val="10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400" dir="5400000" algn="ctr" rotWithShape="0">
              <a:schemeClr val="bg1"/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26A9E0"/>
              </a:clrFrom>
              <a:clrTo>
                <a:srgbClr val="26A9E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961" y="5227308"/>
            <a:ext cx="1009424" cy="935890"/>
          </a:xfrm>
          <a:prstGeom prst="rect">
            <a:avLst/>
          </a:prstGeom>
          <a:gradFill>
            <a:gsLst>
              <a:gs pos="95000">
                <a:schemeClr val="accent1">
                  <a:lumMod val="5000"/>
                  <a:lumOff val="95000"/>
                  <a:alpha val="10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400" dir="5400000" algn="ctr" rotWithShape="0">
              <a:schemeClr val="bg1"/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18794" y="47811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Biomedical </a:t>
            </a:r>
          </a:p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Signal Processing</a:t>
            </a:r>
          </a:p>
        </p:txBody>
      </p:sp>
      <p:sp>
        <p:nvSpPr>
          <p:cNvPr id="10" name="矩形 9"/>
          <p:cNvSpPr/>
          <p:nvPr/>
        </p:nvSpPr>
        <p:spPr>
          <a:xfrm>
            <a:off x="2295115" y="4806085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Neuron</a:t>
            </a:r>
            <a:r>
              <a:rPr lang="en-US" altLang="zh-TW">
                <a:solidFill>
                  <a:srgbClr val="002060"/>
                </a:solidFill>
                <a:latin typeface="LPWebfontRegular"/>
              </a:rPr>
              <a:t> </a:t>
            </a:r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Engineering</a:t>
            </a:r>
          </a:p>
          <a:p>
            <a:pPr algn="ctr"/>
            <a:r>
              <a:rPr lang="en-US" altLang="zh-TW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Brain Computer Interface</a:t>
            </a:r>
            <a:endParaRPr lang="zh-TW" altLang="en-US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881" y="4662990"/>
            <a:ext cx="3133991" cy="85338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522" y="5473660"/>
            <a:ext cx="2596711" cy="8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Result of Classification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8E025-CA68-FC4A-8E17-8FA58190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410564"/>
            <a:ext cx="8382000" cy="2066435"/>
          </a:xfrm>
        </p:spPr>
        <p:txBody>
          <a:bodyPr/>
          <a:lstStyle/>
          <a:p>
            <a:r>
              <a:rPr lang="en-US" dirty="0"/>
              <a:t>I vs. III </a:t>
            </a:r>
            <a:r>
              <a:rPr lang="en-US" dirty="0">
                <a:sym typeface="Wingdings" pitchFamily="2" charset="2"/>
              </a:rPr>
              <a:t> +12.1%, +25.3% (Fusion, Arousal and Valence)</a:t>
            </a:r>
          </a:p>
          <a:p>
            <a:r>
              <a:rPr lang="en-US" dirty="0">
                <a:sym typeface="Wingdings" pitchFamily="2" charset="2"/>
              </a:rPr>
              <a:t>II vs. III  +1.9%, +2.9% (Fusion, Arousal and Valence)</a:t>
            </a:r>
          </a:p>
          <a:p>
            <a:r>
              <a:rPr lang="en-US" dirty="0">
                <a:sym typeface="Wingdings" pitchFamily="2" charset="2"/>
              </a:rPr>
              <a:t>II vs. III  +17.8% (EEG, Valence)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3D7B5-1E4E-0045-B913-5D7CDE482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36" y="1524000"/>
            <a:ext cx="5773127" cy="2886564"/>
          </a:xfrm>
          <a:prstGeom prst="rect">
            <a:avLst/>
          </a:prstGeom>
        </p:spPr>
      </p:pic>
      <p:sp>
        <p:nvSpPr>
          <p:cNvPr id="7" name="矩形 7">
            <a:extLst>
              <a:ext uri="{FF2B5EF4-FFF2-40B4-BE49-F238E27FC236}">
                <a16:creationId xmlns:a16="http://schemas.microsoft.com/office/drawing/2014/main" id="{6D277599-ACE7-5145-B876-139722B66A3A}"/>
              </a:ext>
            </a:extLst>
          </p:cNvPr>
          <p:cNvSpPr/>
          <p:nvPr/>
        </p:nvSpPr>
        <p:spPr bwMode="auto">
          <a:xfrm>
            <a:off x="6471137" y="1899138"/>
            <a:ext cx="703385" cy="928468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B80D05-B239-3C4C-8E4D-1324DF8CEBB1}"/>
              </a:ext>
            </a:extLst>
          </p:cNvPr>
          <p:cNvSpPr/>
          <p:nvPr/>
        </p:nvSpPr>
        <p:spPr bwMode="auto">
          <a:xfrm>
            <a:off x="6471137" y="3396589"/>
            <a:ext cx="703385" cy="928468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8E80E75A-3D14-0A4F-865C-45B4E4DA2248}"/>
              </a:ext>
            </a:extLst>
          </p:cNvPr>
          <p:cNvSpPr/>
          <p:nvPr/>
        </p:nvSpPr>
        <p:spPr bwMode="auto">
          <a:xfrm>
            <a:off x="3528644" y="3396589"/>
            <a:ext cx="703385" cy="303214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A2452051-ABB0-284D-A0A6-D0677FD1DDAF}"/>
              </a:ext>
            </a:extLst>
          </p:cNvPr>
          <p:cNvSpPr/>
          <p:nvPr/>
        </p:nvSpPr>
        <p:spPr bwMode="auto">
          <a:xfrm>
            <a:off x="3528644" y="3980741"/>
            <a:ext cx="703385" cy="303214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9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Dominate Features in Arousal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47" y="2171113"/>
            <a:ext cx="72477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Dominate Features in Valence (I)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29" y="2163065"/>
            <a:ext cx="6674341" cy="3057703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5B45282C-CEFD-934B-9725-64F6AF07A9EF}"/>
              </a:ext>
            </a:extLst>
          </p:cNvPr>
          <p:cNvSpPr/>
          <p:nvPr/>
        </p:nvSpPr>
        <p:spPr bwMode="auto">
          <a:xfrm>
            <a:off x="4338196" y="2729133"/>
            <a:ext cx="444819" cy="548640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61EEC4-963A-6E46-A314-780E1821A49F}"/>
              </a:ext>
            </a:extLst>
          </p:cNvPr>
          <p:cNvSpPr/>
          <p:nvPr/>
        </p:nvSpPr>
        <p:spPr bwMode="auto">
          <a:xfrm>
            <a:off x="4349589" y="3989018"/>
            <a:ext cx="444819" cy="548640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D17FBFF-A2EF-C843-A979-9C12E52D3464}"/>
              </a:ext>
            </a:extLst>
          </p:cNvPr>
          <p:cNvSpPr/>
          <p:nvPr/>
        </p:nvSpPr>
        <p:spPr bwMode="auto">
          <a:xfrm>
            <a:off x="4349589" y="3513249"/>
            <a:ext cx="444819" cy="242825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7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Dominate Features in Valence (III)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1" y="4547524"/>
            <a:ext cx="8382000" cy="1980942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group </a:t>
            </a:r>
            <a:r>
              <a:rPr lang="en-US" altLang="zh-TW" dirty="0">
                <a:sym typeface="Wingdings" pitchFamily="2" charset="2"/>
              </a:rPr>
              <a:t> Frontal and Frontal-Central</a:t>
            </a:r>
          </a:p>
          <a:p>
            <a:pPr lvl="1"/>
            <a:r>
              <a:rPr lang="en-US" altLang="zh-TW" b="1" dirty="0"/>
              <a:t>Research conducted by Prof. Chen, </a:t>
            </a:r>
            <a:r>
              <a:rPr lang="en-US" altLang="zh-TW" b="1" dirty="0" err="1"/>
              <a:t>Jyh-Horng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Feature importance map </a:t>
            </a:r>
            <a:r>
              <a:rPr lang="en-US" altLang="zh-TW" b="1" dirty="0">
                <a:sym typeface="Wingdings" pitchFamily="2" charset="2"/>
              </a:rPr>
              <a:t></a:t>
            </a:r>
          </a:p>
          <a:p>
            <a:r>
              <a:rPr lang="en-US" altLang="zh-TW" dirty="0">
                <a:sym typeface="Wingdings" pitchFamily="2" charset="2"/>
              </a:rPr>
              <a:t>ASCERTAIN collects only frontal signal</a:t>
            </a:r>
          </a:p>
          <a:p>
            <a:r>
              <a:rPr lang="en-US" altLang="zh-TW" dirty="0">
                <a:sym typeface="Wingdings" pitchFamily="2" charset="2"/>
              </a:rPr>
              <a:t>Large scale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29" y="1524000"/>
            <a:ext cx="6674341" cy="30577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557251" y="2131112"/>
            <a:ext cx="759889" cy="46964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57251" y="3363664"/>
            <a:ext cx="759889" cy="54067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31648" y="2843448"/>
            <a:ext cx="759889" cy="31724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9" y="5011340"/>
            <a:ext cx="1976861" cy="1517126"/>
          </a:xfrm>
          <a:prstGeom prst="rect">
            <a:avLst/>
          </a:prstGeom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AB1E4937-7F00-F148-B97A-1947F45E869A}"/>
              </a:ext>
            </a:extLst>
          </p:cNvPr>
          <p:cNvSpPr/>
          <p:nvPr/>
        </p:nvSpPr>
        <p:spPr bwMode="auto">
          <a:xfrm>
            <a:off x="4338196" y="2129476"/>
            <a:ext cx="474750" cy="469649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6E95DF6-A834-ED4C-8699-9C545BA1DC2F}"/>
              </a:ext>
            </a:extLst>
          </p:cNvPr>
          <p:cNvSpPr/>
          <p:nvPr/>
        </p:nvSpPr>
        <p:spPr bwMode="auto">
          <a:xfrm>
            <a:off x="4338196" y="2825990"/>
            <a:ext cx="474750" cy="304116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EC44111-0578-BE4B-B221-C52F5F081DE7}"/>
              </a:ext>
            </a:extLst>
          </p:cNvPr>
          <p:cNvSpPr/>
          <p:nvPr/>
        </p:nvSpPr>
        <p:spPr bwMode="auto">
          <a:xfrm>
            <a:off x="4338196" y="3330929"/>
            <a:ext cx="474750" cy="584358"/>
          </a:xfrm>
          <a:prstGeom prst="rect">
            <a:avLst/>
          </a:pr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Conclusion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discovered several remarkable correlations between the complexity of the physiological signals and human affect by conducting statistical analysis</a:t>
            </a:r>
          </a:p>
          <a:p>
            <a:r>
              <a:rPr lang="en-US" altLang="zh-TW" dirty="0"/>
              <a:t>By applying new features and the different machine learning model, our classification results outperformed AMIGOS's previous results to a large extent (</a:t>
            </a:r>
            <a:r>
              <a:rPr lang="en-US" dirty="0">
                <a:sym typeface="Wingdings" pitchFamily="2" charset="2"/>
              </a:rPr>
              <a:t>+12.1% and +25.3%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We also proved that new features (entropy-domain features) alone can bring position effect to the task (+17.8% in EEG, valence)</a:t>
            </a:r>
          </a:p>
        </p:txBody>
      </p:sp>
    </p:spTree>
    <p:extLst>
      <p:ext uri="{BB962C8B-B14F-4D97-AF65-F5344CB8AC3E}">
        <p14:creationId xmlns:p14="http://schemas.microsoft.com/office/powerpoint/2010/main" val="25004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[1] S. </a:t>
            </a:r>
            <a:r>
              <a:rPr lang="en-US" altLang="zh-TW" dirty="0" err="1">
                <a:latin typeface="Arial" panose="020B0604020202020204" pitchFamily="34" charset="0"/>
              </a:rPr>
              <a:t>Koelstra</a:t>
            </a:r>
            <a:r>
              <a:rPr lang="en-US" altLang="zh-TW" dirty="0">
                <a:latin typeface="Arial" panose="020B0604020202020204" pitchFamily="34" charset="0"/>
              </a:rPr>
              <a:t>, C. </a:t>
            </a:r>
            <a:r>
              <a:rPr lang="en-US" altLang="zh-TW" dirty="0" err="1">
                <a:latin typeface="Arial" panose="020B0604020202020204" pitchFamily="34" charset="0"/>
              </a:rPr>
              <a:t>Muhl</a:t>
            </a:r>
            <a:r>
              <a:rPr lang="en-US" altLang="zh-TW" dirty="0">
                <a:latin typeface="Arial" panose="020B0604020202020204" pitchFamily="34" charset="0"/>
              </a:rPr>
              <a:t>, M. </a:t>
            </a:r>
            <a:r>
              <a:rPr lang="en-US" altLang="zh-TW" dirty="0" err="1">
                <a:latin typeface="Arial" panose="020B0604020202020204" pitchFamily="34" charset="0"/>
              </a:rPr>
              <a:t>Soleymani</a:t>
            </a:r>
            <a:r>
              <a:rPr lang="en-US" altLang="zh-TW" dirty="0">
                <a:latin typeface="Arial" panose="020B0604020202020204" pitchFamily="34" charset="0"/>
              </a:rPr>
              <a:t>, J. S. Lee, A. Yazdani, T. </a:t>
            </a:r>
            <a:r>
              <a:rPr lang="en-US" altLang="zh-TW" dirty="0" err="1">
                <a:latin typeface="Arial" panose="020B0604020202020204" pitchFamily="34" charset="0"/>
              </a:rPr>
              <a:t>Ebrahimi,T</a:t>
            </a:r>
            <a:r>
              <a:rPr lang="en-US" altLang="zh-TW" dirty="0">
                <a:latin typeface="Arial" panose="020B0604020202020204" pitchFamily="34" charset="0"/>
              </a:rPr>
              <a:t>. Pun, A. </a:t>
            </a:r>
            <a:r>
              <a:rPr lang="en-US" altLang="zh-TW" dirty="0" err="1">
                <a:latin typeface="Arial" panose="020B0604020202020204" pitchFamily="34" charset="0"/>
              </a:rPr>
              <a:t>Nijholt</a:t>
            </a:r>
            <a:r>
              <a:rPr lang="en-US" altLang="zh-TW" dirty="0">
                <a:latin typeface="Arial" panose="020B0604020202020204" pitchFamily="34" charset="0"/>
              </a:rPr>
              <a:t>, and I. Patras, “</a:t>
            </a:r>
            <a:r>
              <a:rPr lang="en-US" altLang="zh-TW" dirty="0" err="1">
                <a:latin typeface="Arial" panose="020B0604020202020204" pitchFamily="34" charset="0"/>
              </a:rPr>
              <a:t>Deap</a:t>
            </a:r>
            <a:r>
              <a:rPr lang="en-US" altLang="zh-TW" dirty="0">
                <a:latin typeface="Arial" panose="020B0604020202020204" pitchFamily="34" charset="0"/>
              </a:rPr>
              <a:t>: A database for emotion analysis ;using physiological signals,” IEEE Transactions on Affective Computing, vol. 3, no. 1, pp. 18–31, Jan 2012.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[2] R. Subramanian, J. </a:t>
            </a:r>
            <a:r>
              <a:rPr lang="en-US" altLang="zh-TW" dirty="0" err="1">
                <a:latin typeface="Arial" panose="020B0604020202020204" pitchFamily="34" charset="0"/>
              </a:rPr>
              <a:t>Wache</a:t>
            </a:r>
            <a:r>
              <a:rPr lang="en-US" altLang="zh-TW" dirty="0">
                <a:latin typeface="Arial" panose="020B0604020202020204" pitchFamily="34" charset="0"/>
              </a:rPr>
              <a:t>, M. K. Abadi, R. L. </a:t>
            </a:r>
            <a:r>
              <a:rPr lang="en-US" altLang="zh-TW" dirty="0" err="1">
                <a:latin typeface="Arial" panose="020B0604020202020204" pitchFamily="34" charset="0"/>
              </a:rPr>
              <a:t>Vieriu</a:t>
            </a:r>
            <a:r>
              <a:rPr lang="en-US" altLang="zh-TW" dirty="0">
                <a:latin typeface="Arial" panose="020B0604020202020204" pitchFamily="34" charset="0"/>
              </a:rPr>
              <a:t>, S. Winkler, and N. </a:t>
            </a:r>
            <a:r>
              <a:rPr lang="en-US" altLang="zh-TW" dirty="0" err="1">
                <a:latin typeface="Arial" panose="020B0604020202020204" pitchFamily="34" charset="0"/>
              </a:rPr>
              <a:t>Sebe</a:t>
            </a:r>
            <a:r>
              <a:rPr lang="en-US" altLang="zh-TW" dirty="0">
                <a:latin typeface="Arial" panose="020B0604020202020204" pitchFamily="34" charset="0"/>
              </a:rPr>
              <a:t>, “Ascertain: Emotion and personality recognition using commercial sensors,” IEEE Transactions on Affective Computing , vol. 9, no. 2, pp. 147–160, April 2018.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[3] J. Abdon Miranda-Correa, M. </a:t>
            </a:r>
            <a:r>
              <a:rPr lang="en-US" altLang="zh-TW" dirty="0" err="1">
                <a:latin typeface="Arial" panose="020B0604020202020204" pitchFamily="34" charset="0"/>
              </a:rPr>
              <a:t>Khomami</a:t>
            </a:r>
            <a:r>
              <a:rPr lang="en-US" altLang="zh-TW" dirty="0">
                <a:latin typeface="Arial" panose="020B0604020202020204" pitchFamily="34" charset="0"/>
              </a:rPr>
              <a:t> Abadi, N. </a:t>
            </a:r>
            <a:r>
              <a:rPr lang="en-US" altLang="zh-TW" dirty="0" err="1">
                <a:latin typeface="Arial" panose="020B0604020202020204" pitchFamily="34" charset="0"/>
              </a:rPr>
              <a:t>Sebe</a:t>
            </a:r>
            <a:r>
              <a:rPr lang="en-US" altLang="zh-TW" dirty="0">
                <a:latin typeface="Arial" panose="020B0604020202020204" pitchFamily="34" charset="0"/>
              </a:rPr>
              <a:t>, and I. </a:t>
            </a:r>
            <a:r>
              <a:rPr lang="en-US" altLang="zh-TW" dirty="0" err="1">
                <a:latin typeface="Arial" panose="020B0604020202020204" pitchFamily="34" charset="0"/>
              </a:rPr>
              <a:t>Patras,“Amigos</a:t>
            </a:r>
            <a:r>
              <a:rPr lang="en-US" altLang="zh-TW" dirty="0">
                <a:latin typeface="Arial" panose="020B0604020202020204" pitchFamily="34" charset="0"/>
              </a:rPr>
              <a:t>: A dataset for mood, personality and affect research on individuals and groups,” 02 2017</a:t>
            </a: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8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[4]: Analysis of complex time series using reﬁned composite multiscale entropy, </a:t>
            </a:r>
            <a:r>
              <a:rPr lang="de-DE" altLang="zh-TW" dirty="0" err="1"/>
              <a:t>Shuen</a:t>
            </a:r>
            <a:r>
              <a:rPr lang="de-DE" altLang="zh-TW" dirty="0"/>
              <a:t>-De Wu </a:t>
            </a:r>
            <a:r>
              <a:rPr lang="de-DE" altLang="zh-TW" dirty="0" err="1"/>
              <a:t>and</a:t>
            </a:r>
            <a:r>
              <a:rPr lang="de-DE" altLang="zh-TW" dirty="0"/>
              <a:t> </a:t>
            </a:r>
            <a:r>
              <a:rPr lang="de-DE" altLang="zh-TW" dirty="0" err="1"/>
              <a:t>Chiu</a:t>
            </a:r>
            <a:r>
              <a:rPr lang="de-DE" altLang="zh-TW" dirty="0"/>
              <a:t>-Wen Wu</a:t>
            </a:r>
            <a:endParaRPr lang="en-US" altLang="zh-TW" dirty="0"/>
          </a:p>
          <a:p>
            <a:r>
              <a:rPr lang="en-US" altLang="zh-TW" dirty="0"/>
              <a:t>[5]: Multivariate Multiscale Entropy Analysis, </a:t>
            </a:r>
            <a:r>
              <a:rPr lang="en-US" altLang="zh-TW" dirty="0" err="1"/>
              <a:t>Mosabber</a:t>
            </a:r>
            <a:r>
              <a:rPr lang="en-US" altLang="zh-TW" dirty="0"/>
              <a:t> Uddin Ahmed and Danilo P. </a:t>
            </a:r>
            <a:r>
              <a:rPr lang="en-US" altLang="zh-TW" dirty="0" err="1"/>
              <a:t>Mandic</a:t>
            </a:r>
            <a:endParaRPr lang="en-US" altLang="zh-TW" dirty="0"/>
          </a:p>
          <a:p>
            <a:r>
              <a:rPr lang="en-US" altLang="zh-TW" dirty="0"/>
              <a:t>[6]: </a:t>
            </a:r>
            <a:r>
              <a:rPr lang="en-US" altLang="zh-TW" dirty="0" err="1"/>
              <a:t>Humeau-Heurtier</a:t>
            </a:r>
            <a:r>
              <a:rPr lang="en-US" altLang="zh-TW" dirty="0"/>
              <a:t>,  C.  W.  Wu,  and  S.  D.  Wu,  “Refined  </a:t>
            </a:r>
            <a:r>
              <a:rPr lang="en-US" altLang="zh-TW" dirty="0" err="1"/>
              <a:t>compositemultiscale</a:t>
            </a:r>
            <a:r>
              <a:rPr lang="en-US" altLang="zh-TW" dirty="0"/>
              <a:t>  permutation  entropy  to  overcome  multiscale  </a:t>
            </a:r>
            <a:r>
              <a:rPr lang="en-US" altLang="zh-TW" dirty="0" err="1"/>
              <a:t>permutationentropy</a:t>
            </a:r>
            <a:r>
              <a:rPr lang="en-US" altLang="zh-TW" dirty="0"/>
              <a:t>  length  </a:t>
            </a:r>
            <a:r>
              <a:rPr lang="en-US" altLang="zh-TW" dirty="0" err="1"/>
              <a:t>dependence,”IEEE</a:t>
            </a:r>
            <a:r>
              <a:rPr lang="en-US" altLang="zh-TW" dirty="0"/>
              <a:t>  Signal  Processing  Letters,  vol.  22,no. 12, pp. 2364–2367, Dec 2015 </a:t>
            </a:r>
          </a:p>
          <a:p>
            <a:r>
              <a:rPr lang="en-US" altLang="zh-TW" dirty="0"/>
              <a:t>[7]: C. </a:t>
            </a:r>
            <a:r>
              <a:rPr lang="en-US" altLang="zh-TW" dirty="0" err="1"/>
              <a:t>Morabito</a:t>
            </a:r>
            <a:r>
              <a:rPr lang="en-US" altLang="zh-TW" dirty="0"/>
              <a:t>, D. </a:t>
            </a:r>
            <a:r>
              <a:rPr lang="en-US" altLang="zh-TW" dirty="0" err="1"/>
              <a:t>Labate</a:t>
            </a:r>
            <a:r>
              <a:rPr lang="en-US" altLang="zh-TW" dirty="0"/>
              <a:t>, F. La </a:t>
            </a:r>
            <a:r>
              <a:rPr lang="en-US" altLang="zh-TW" dirty="0" err="1"/>
              <a:t>Foresta</a:t>
            </a:r>
            <a:r>
              <a:rPr lang="en-US" altLang="zh-TW" dirty="0"/>
              <a:t>, A. </a:t>
            </a:r>
            <a:r>
              <a:rPr lang="en-US" altLang="zh-TW" dirty="0" err="1"/>
              <a:t>Bramanti</a:t>
            </a:r>
            <a:r>
              <a:rPr lang="en-US" altLang="zh-TW" dirty="0"/>
              <a:t>, G. </a:t>
            </a:r>
            <a:r>
              <a:rPr lang="en-US" altLang="zh-TW" dirty="0" err="1"/>
              <a:t>Morabito</a:t>
            </a:r>
            <a:r>
              <a:rPr lang="en-US" altLang="zh-TW" dirty="0"/>
              <a:t>, and I. </a:t>
            </a:r>
            <a:r>
              <a:rPr lang="en-US" altLang="zh-TW" dirty="0" err="1"/>
              <a:t>Palamara</a:t>
            </a:r>
            <a:r>
              <a:rPr lang="en-US" altLang="zh-TW" dirty="0"/>
              <a:t>, “Multivariate multi-scale permutation entropy for complexity analysis of </a:t>
            </a:r>
            <a:r>
              <a:rPr lang="en-US" altLang="zh-TW" dirty="0" err="1"/>
              <a:t>alzheimers</a:t>
            </a:r>
            <a:r>
              <a:rPr lang="en-US" altLang="zh-TW" dirty="0"/>
              <a:t> disease </a:t>
            </a:r>
            <a:r>
              <a:rPr lang="en-US" altLang="zh-TW" dirty="0" err="1"/>
              <a:t>eeg</a:t>
            </a:r>
            <a:r>
              <a:rPr lang="en-US" altLang="zh-TW" dirty="0"/>
              <a:t>,”</a:t>
            </a:r>
            <a:r>
              <a:rPr lang="zh-TW" altLang="en-US" dirty="0"/>
              <a:t> </a:t>
            </a:r>
            <a:r>
              <a:rPr lang="en-US" altLang="zh-TW" dirty="0"/>
              <a:t>Entropy, vol. 14, no. 7,pp. 1186–1202, 2012.1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 bwMode="auto">
          <a:xfrm>
            <a:off x="265472" y="4817893"/>
            <a:ext cx="8760542" cy="1700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How</a:t>
            </a:r>
            <a:r>
              <a:rPr lang="en-US" altLang="zh-TW" sz="2400" dirty="0"/>
              <a:t> to do Affective Computing?</a:t>
            </a:r>
          </a:p>
          <a:p>
            <a:r>
              <a:rPr lang="en-US" altLang="zh-TW" sz="2400" dirty="0"/>
              <a:t>    - Voice</a:t>
            </a:r>
          </a:p>
          <a:p>
            <a:r>
              <a:rPr lang="en-US" altLang="zh-TW" sz="2400" dirty="0"/>
              <a:t>    - Computer vision – facial expression</a:t>
            </a:r>
          </a:p>
          <a:p>
            <a:r>
              <a:rPr lang="en-US" altLang="zh-TW" sz="2400" dirty="0"/>
              <a:t>    - Physiological signals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265472" y="3050499"/>
            <a:ext cx="8760542" cy="1655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Why</a:t>
            </a:r>
            <a:r>
              <a:rPr lang="en-US" altLang="zh-TW" sz="2400" dirty="0"/>
              <a:t> do we need Affective Computing?</a:t>
            </a:r>
          </a:p>
          <a:p>
            <a:r>
              <a:rPr lang="en-US" altLang="zh-TW" sz="2400" dirty="0"/>
              <a:t>    - </a:t>
            </a:r>
            <a:r>
              <a:rPr lang="en-US" altLang="zh-TW" sz="2200" dirty="0"/>
              <a:t>An interacted robot for home caring</a:t>
            </a:r>
          </a:p>
          <a:p>
            <a:r>
              <a:rPr lang="en-US" altLang="zh-TW" sz="2200" dirty="0"/>
              <a:t>    - Collecting information for products’ review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265472" y="1312104"/>
            <a:ext cx="8760542" cy="1635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What</a:t>
            </a:r>
            <a:r>
              <a:rPr lang="en-US" altLang="zh-TW" sz="2400" dirty="0"/>
              <a:t> is Affective Computing?</a:t>
            </a:r>
          </a:p>
          <a:p>
            <a:r>
              <a:rPr lang="en-US" altLang="zh-TW" sz="2400" dirty="0"/>
              <a:t>    - </a:t>
            </a:r>
            <a:r>
              <a:rPr lang="en-US" altLang="zh-TW" sz="2200" dirty="0"/>
              <a:t>A system that can recognize human affects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979" y="651331"/>
            <a:ext cx="8382000" cy="762000"/>
          </a:xfrm>
        </p:spPr>
        <p:txBody>
          <a:bodyPr/>
          <a:lstStyle/>
          <a:p>
            <a:r>
              <a:rPr lang="en-US" altLang="zh-TW" sz="3200" dirty="0"/>
              <a:t>Introduction to Affective Computing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「Affective Computing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35" y="1409452"/>
            <a:ext cx="2485247" cy="1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相關圖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35" y="3162195"/>
            <a:ext cx="2485247" cy="14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相關圖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35" y="4901299"/>
            <a:ext cx="2485247" cy="15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Comparison of different methods</a:t>
            </a:r>
            <a:endParaRPr lang="zh-TW" altLang="en-US"/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6942906" y="4105978"/>
            <a:ext cx="3845900" cy="70971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defPPr>
              <a:defRPr lang="zh-TW"/>
            </a:defPPr>
            <a:lvl1pPr>
              <a:spcBef>
                <a:spcPct val="0"/>
              </a:spcBef>
              <a:buNone/>
              <a:defRPr sz="3200" b="0">
                <a:solidFill>
                  <a:schemeClr val="accent1">
                    <a:lumMod val="7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000" y="4207570"/>
            <a:ext cx="540000" cy="5065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68842" y="1887940"/>
            <a:ext cx="3831773" cy="105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Audio-visual channels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16365" y="1661845"/>
            <a:ext cx="4032448" cy="124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Physiological  measurements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77113" y="4291414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sz="1850">
                <a:solidFill>
                  <a:srgbClr val="C00000"/>
                </a:solidFill>
              </a:rPr>
              <a:t>Artifacts of human social masking</a:t>
            </a:r>
            <a:endParaRPr lang="en-US" sz="1850" dirty="0">
              <a:solidFill>
                <a:srgbClr val="C0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4892" y="4885618"/>
            <a:ext cx="1124554" cy="123260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113" y="4865413"/>
            <a:ext cx="1304162" cy="12730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44" y="2824822"/>
            <a:ext cx="1049324" cy="113361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999" y="2824822"/>
            <a:ext cx="1243115" cy="1079878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4725797" y="4984230"/>
            <a:ext cx="468000" cy="468000"/>
            <a:chOff x="741945" y="2200234"/>
            <a:chExt cx="633671" cy="633671"/>
          </a:xfrm>
        </p:grpSpPr>
        <p:sp>
          <p:nvSpPr>
            <p:cNvPr id="29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5215" y="2930935"/>
            <a:ext cx="1198546" cy="107987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526" y="2977086"/>
            <a:ext cx="1336125" cy="1054190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437088" y="5685227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/>
              <a:t>Non-culturally specific</a:t>
            </a:r>
            <a:endParaRPr 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4714480" y="5685227"/>
            <a:ext cx="468000" cy="468000"/>
            <a:chOff x="741945" y="2200234"/>
            <a:chExt cx="633671" cy="633671"/>
          </a:xfrm>
        </p:grpSpPr>
        <p:sp>
          <p:nvSpPr>
            <p:cNvPr id="35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5437088" y="5006473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/>
              <a:t>No conscious-induced artefact</a:t>
            </a:r>
            <a:endParaRPr lang="en-US" dirty="0"/>
          </a:p>
        </p:txBody>
      </p:sp>
      <p:cxnSp>
        <p:nvCxnSpPr>
          <p:cNvPr id="45" name="直線接點 44"/>
          <p:cNvCxnSpPr/>
          <p:nvPr/>
        </p:nvCxnSpPr>
        <p:spPr bwMode="auto">
          <a:xfrm>
            <a:off x="4351863" y="1589392"/>
            <a:ext cx="14515" cy="48759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4714480" y="4324693"/>
            <a:ext cx="468000" cy="468000"/>
            <a:chOff x="741945" y="2200234"/>
            <a:chExt cx="633671" cy="633671"/>
          </a:xfrm>
        </p:grpSpPr>
        <p:sp>
          <p:nvSpPr>
            <p:cNvPr id="48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463201" y="4384339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/>
              <a:t>Continuously 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971" y="2344057"/>
            <a:ext cx="8382000" cy="762000"/>
          </a:xfrm>
        </p:spPr>
        <p:txBody>
          <a:bodyPr/>
          <a:lstStyle/>
          <a:p>
            <a:r>
              <a:rPr lang="en-US" altLang="zh-TW" sz="3200"/>
              <a:t>Selection of the Database</a:t>
            </a:r>
            <a:endParaRPr lang="zh-TW" altLang="en-US" sz="320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37457" y="3207657"/>
            <a:ext cx="8382000" cy="265974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altLang="zh-TW"/>
              <a:t>DEAP [1]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altLang="zh-TW"/>
              <a:t>ACERTAIN [2]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altLang="zh-TW"/>
              <a:t>AMIGOS [3]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7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689429"/>
            <a:ext cx="8382000" cy="762000"/>
          </a:xfrm>
        </p:spPr>
        <p:txBody>
          <a:bodyPr/>
          <a:lstStyle/>
          <a:p>
            <a:r>
              <a:rPr lang="en-US" altLang="zh-TW"/>
              <a:t>DEAP: A Database for Emotion Analysis using</a:t>
            </a:r>
            <a:r>
              <a:rPr lang="zh-TW" altLang="en-US"/>
              <a:t> </a:t>
            </a:r>
            <a:r>
              <a:rPr lang="en-US" altLang="zh-TW"/>
              <a:t>Physiological Signals[1] (2012)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23280"/>
              </p:ext>
            </p:extLst>
          </p:nvPr>
        </p:nvGraphicFramePr>
        <p:xfrm>
          <a:off x="381000" y="1594758"/>
          <a:ext cx="83820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Materials 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40*one-minute long excerpts of music videos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Recorded signals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32-channel 512Hz EEG</a:t>
                      </a:r>
                    </a:p>
                    <a:p>
                      <a:r>
                        <a:rPr lang="en-US" altLang="zh-TW" sz="2000"/>
                        <a:t>Respiraion pattern,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GSR,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BVP</a:t>
                      </a:r>
                    </a:p>
                    <a:p>
                      <a:r>
                        <a:rPr lang="en-US" altLang="zh-TW" sz="2000"/>
                        <a:t>Face video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r>
                        <a:rPr lang="en-US" altLang="zh-TW" sz="2000"/>
                        <a:t>Rating scales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Arousal Valence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Dominance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Liking</a:t>
                      </a:r>
                      <a:r>
                        <a:rPr lang="zh-TW" altLang="en-US" sz="2000"/>
                        <a:t> </a:t>
                      </a:r>
                      <a:r>
                        <a:rPr lang="en-US" altLang="zh-TW" sz="2000"/>
                        <a:t>(1~9)</a:t>
                      </a:r>
                    </a:p>
                    <a:p>
                      <a:r>
                        <a:rPr lang="en-US" altLang="zh-TW" sz="2000"/>
                        <a:t>Familiarity (1~5)</a:t>
                      </a:r>
                      <a:r>
                        <a:rPr lang="zh-TW" altLang="en-US" sz="2000"/>
                        <a:t> </a:t>
                      </a:r>
                      <a:r>
                        <a:rPr lang="en-US" altLang="zh-TW" sz="2000"/>
                        <a:t>32participant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19" y="4908231"/>
            <a:ext cx="2161046" cy="1384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50" y="4181109"/>
            <a:ext cx="542591" cy="5060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39141" y="4225756"/>
            <a:ext cx="41872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>
                <a:solidFill>
                  <a:srgbClr val="C00000"/>
                </a:solidFill>
              </a:rPr>
              <a:t>C</a:t>
            </a:r>
            <a:r>
              <a:rPr lang="en-US" sz="2400">
                <a:solidFill>
                  <a:srgbClr val="C00000"/>
                </a:solidFill>
              </a:rPr>
              <a:t>omplicated set-up process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95629" y="4225756"/>
            <a:ext cx="468000" cy="468000"/>
            <a:chOff x="741945" y="2200234"/>
            <a:chExt cx="633671" cy="633671"/>
          </a:xfrm>
        </p:grpSpPr>
        <p:sp>
          <p:nvSpPr>
            <p:cNvPr id="1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95628" y="5373871"/>
            <a:ext cx="468000" cy="468000"/>
            <a:chOff x="741945" y="2200234"/>
            <a:chExt cx="633671" cy="633671"/>
          </a:xfrm>
        </p:grpSpPr>
        <p:sp>
          <p:nvSpPr>
            <p:cNvPr id="13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004207" y="4241265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Commonly used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56185" y="5391971"/>
            <a:ext cx="47043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High sampling rate, </a:t>
            </a:r>
          </a:p>
          <a:p>
            <a:pPr marL="0" indent="0">
              <a:buNone/>
            </a:pPr>
            <a:r>
              <a:rPr lang="en-US" altLang="zh-TW" sz="2400"/>
              <a:t>reliable 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52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689429"/>
            <a:ext cx="8382000" cy="762000"/>
          </a:xfrm>
        </p:spPr>
        <p:txBody>
          <a:bodyPr/>
          <a:lstStyle/>
          <a:p>
            <a:r>
              <a:rPr lang="en-US" altLang="zh-TW"/>
              <a:t>ASCERTAIN: Emotion and Personality</a:t>
            </a:r>
            <a:br>
              <a:rPr lang="en-US" altLang="zh-TW"/>
            </a:br>
            <a:r>
              <a:rPr lang="en-US" altLang="zh-TW"/>
              <a:t>Recognition using Commercial Sensors[2] (2016)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486161"/>
              </p:ext>
            </p:extLst>
          </p:nvPr>
        </p:nvGraphicFramePr>
        <p:xfrm>
          <a:off x="381000" y="1594758"/>
          <a:ext cx="83820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Materials 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36* 50~128sec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long excerpts of music videos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Recorded signals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ECG(128HZ), GSR(100HZ), Frontal EEG(32HZ), Facial features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r>
                        <a:rPr lang="en-US" altLang="zh-TW" sz="2000"/>
                        <a:t>Rating scales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Arousal Valence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Dominance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Liking</a:t>
                      </a:r>
                      <a:r>
                        <a:rPr lang="zh-TW" altLang="en-US" sz="2000"/>
                        <a:t> </a:t>
                      </a:r>
                      <a:r>
                        <a:rPr lang="en-US" altLang="zh-TW" sz="2000"/>
                        <a:t>(1~9)</a:t>
                      </a:r>
                    </a:p>
                    <a:p>
                      <a:r>
                        <a:rPr lang="en-US" altLang="zh-TW" sz="2000"/>
                        <a:t>Familiarity (1~5)</a:t>
                      </a:r>
                      <a:r>
                        <a:rPr lang="zh-TW" altLang="en-US" sz="2000"/>
                        <a:t> </a:t>
                      </a:r>
                      <a:endParaRPr lang="en-US" altLang="zh-TW" sz="2000"/>
                    </a:p>
                    <a:p>
                      <a:r>
                        <a:rPr lang="en-US" altLang="zh-TW" sz="2000"/>
                        <a:t>Personality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72" y="5123631"/>
            <a:ext cx="542591" cy="5060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39141" y="5002216"/>
            <a:ext cx="41872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>
                <a:solidFill>
                  <a:srgbClr val="C00000"/>
                </a:solidFill>
              </a:rPr>
              <a:t>Low sampling rate (32HZ  in EEG)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sym typeface="Wingdings" panose="05000000000000000000" pitchFamily="2" charset="2"/>
              </a:rPr>
              <a:t>low reliablility of data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95629" y="4225756"/>
            <a:ext cx="468000" cy="468000"/>
            <a:chOff x="741945" y="2200234"/>
            <a:chExt cx="633671" cy="633671"/>
          </a:xfrm>
        </p:grpSpPr>
        <p:sp>
          <p:nvSpPr>
            <p:cNvPr id="1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95628" y="5373871"/>
            <a:ext cx="468000" cy="468000"/>
            <a:chOff x="741945" y="2200234"/>
            <a:chExt cx="633671" cy="633671"/>
          </a:xfrm>
        </p:grpSpPr>
        <p:sp>
          <p:nvSpPr>
            <p:cNvPr id="13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90133" y="4213341"/>
            <a:ext cx="3465837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Commercial </a:t>
            </a:r>
          </a:p>
          <a:p>
            <a:pPr marL="0" indent="0">
              <a:buNone/>
            </a:pPr>
            <a:r>
              <a:rPr lang="en-US" altLang="zh-TW" sz="2400"/>
              <a:t>wearable device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04206" y="5340592"/>
            <a:ext cx="47043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 sz="2400"/>
              <a:t>Personality information:</a:t>
            </a:r>
          </a:p>
          <a:p>
            <a:pPr marL="0" indent="0">
              <a:buNone/>
            </a:pPr>
            <a:r>
              <a:rPr lang="en-US" altLang="zh-TW" sz="1800"/>
              <a:t>Extraversion, Agreeableness</a:t>
            </a:r>
          </a:p>
          <a:p>
            <a:pPr marL="0" indent="0">
              <a:buNone/>
            </a:pPr>
            <a:r>
              <a:rPr lang="en-US" altLang="zh-TW" sz="1800"/>
              <a:t>Conscientiousness, Neuroticism, Openness</a:t>
            </a:r>
            <a:endParaRPr lang="en-US" sz="18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72" y="4160108"/>
            <a:ext cx="542591" cy="506012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139141" y="4234778"/>
            <a:ext cx="41872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TW">
                <a:solidFill>
                  <a:srgbClr val="C00000"/>
                </a:solidFill>
              </a:rPr>
              <a:t>Only frontal region(8 channels)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sym typeface="Wingdings" panose="05000000000000000000" pitchFamily="2" charset="2"/>
              </a:rPr>
              <a:t>limited information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89429"/>
            <a:ext cx="9144000" cy="762000"/>
          </a:xfrm>
        </p:spPr>
        <p:txBody>
          <a:bodyPr/>
          <a:lstStyle/>
          <a:p>
            <a:r>
              <a:rPr lang="en-US" altLang="zh-TW"/>
              <a:t>AMIGOS: A Dataset for Affect, Personality and</a:t>
            </a:r>
            <a:br>
              <a:rPr lang="en-US" altLang="zh-TW"/>
            </a:br>
            <a:r>
              <a:rPr lang="en-US" altLang="zh-TW"/>
              <a:t>Mood Research on Individuals and Groups[3](2016)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14960"/>
              </p:ext>
            </p:extLst>
          </p:nvPr>
        </p:nvGraphicFramePr>
        <p:xfrm>
          <a:off x="381000" y="1594758"/>
          <a:ext cx="84582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Materials 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16</a:t>
                      </a:r>
                      <a:r>
                        <a:rPr lang="en-US" altLang="zh-TW" sz="2000" baseline="0"/>
                        <a:t> short video(20~40sec) ,4 long videos(&gt;14min)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/>
                        <a:t>Recorded signals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ECG(256HZ), GSR(128HZ), EEG(128HZ)</a:t>
                      </a:r>
                      <a:endParaRPr lang="zh-TW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r>
                        <a:rPr lang="en-US" altLang="zh-TW" sz="2000"/>
                        <a:t>Rating scales</a:t>
                      </a:r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Big-Five personality traits and PANAS. Self-</a:t>
                      </a:r>
                    </a:p>
                    <a:p>
                      <a:r>
                        <a:rPr lang="en-US" altLang="zh-TW" sz="2000"/>
                        <a:t>assessment of valence, arousal, dominance, lik-</a:t>
                      </a:r>
                    </a:p>
                    <a:p>
                      <a:r>
                        <a:rPr lang="en-US" altLang="zh-TW" sz="2000"/>
                        <a:t>ing, familiarity. External</a:t>
                      </a:r>
                      <a:r>
                        <a:rPr lang="en-US" altLang="zh-TW" sz="2000" baseline="0"/>
                        <a:t> </a:t>
                      </a:r>
                      <a:r>
                        <a:rPr lang="en-US" altLang="zh-TW" sz="2000"/>
                        <a:t>annotation of valence and arousal.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3971676" y="4349546"/>
            <a:ext cx="468000" cy="468000"/>
            <a:chOff x="741945" y="2200234"/>
            <a:chExt cx="633671" cy="633671"/>
          </a:xfrm>
        </p:grpSpPr>
        <p:sp>
          <p:nvSpPr>
            <p:cNvPr id="1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932286" y="2375745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80254" y="4228530"/>
            <a:ext cx="3934216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39676" y="4923582"/>
            <a:ext cx="4704324" cy="5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Social context: alone/group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External annotation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/>
              <a:t>Basic emotions selection:</a:t>
            </a:r>
          </a:p>
          <a:p>
            <a:pPr marL="0" indent="0">
              <a:buNone/>
            </a:pPr>
            <a:r>
              <a:rPr lang="en-US" altLang="zh-TW" sz="1600"/>
              <a:t>     Neutral, Happiness, Sadness, Surprise,</a:t>
            </a:r>
          </a:p>
          <a:p>
            <a:pPr marL="0" indent="0">
              <a:buNone/>
            </a:pPr>
            <a:r>
              <a:rPr lang="en-US" altLang="zh-TW" sz="1600"/>
              <a:t>     Fear, Anger and Disgust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80253" y="4345223"/>
            <a:ext cx="518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70C0"/>
                </a:solidFill>
              </a:rPr>
              <a:t>More comprehensive experiment </a:t>
            </a:r>
            <a:endParaRPr lang="zh-TW" altLang="en-US" sz="2400">
              <a:solidFill>
                <a:srgbClr val="0070C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34702" y="4358696"/>
            <a:ext cx="468000" cy="468000"/>
            <a:chOff x="741945" y="2200234"/>
            <a:chExt cx="633671" cy="633671"/>
          </a:xfrm>
        </p:grpSpPr>
        <p:sp>
          <p:nvSpPr>
            <p:cNvPr id="20" name="Oval 6"/>
            <p:cNvSpPr/>
            <p:nvPr/>
          </p:nvSpPr>
          <p:spPr>
            <a:xfrm>
              <a:off x="741945" y="2200234"/>
              <a:ext cx="633671" cy="6336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932287" y="2375744"/>
              <a:ext cx="252984" cy="262368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943279" y="4358696"/>
            <a:ext cx="3060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0070C0"/>
                </a:solidFill>
              </a:rPr>
              <a:t>Latest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00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000">
                <a:solidFill>
                  <a:srgbClr val="0070C0"/>
                </a:solidFill>
              </a:rPr>
              <a:t>Higher sampling rate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000">
                <a:solidFill>
                  <a:srgbClr val="0070C0"/>
                </a:solidFill>
              </a:rPr>
              <a:t>Reliable</a:t>
            </a:r>
            <a:endParaRPr lang="zh-TW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553" y="1376340"/>
            <a:ext cx="8382000" cy="762000"/>
          </a:xfrm>
        </p:spPr>
        <p:txBody>
          <a:bodyPr/>
          <a:lstStyle/>
          <a:p>
            <a:r>
              <a:rPr lang="en-US" altLang="zh-TW" sz="3200"/>
              <a:t>Modification in our experiment</a:t>
            </a:r>
            <a:endParaRPr lang="zh-TW" altLang="en-US" sz="3200"/>
          </a:p>
        </p:txBody>
      </p:sp>
      <p:grpSp>
        <p:nvGrpSpPr>
          <p:cNvPr id="5" name="群組 4"/>
          <p:cNvGrpSpPr/>
          <p:nvPr/>
        </p:nvGrpSpPr>
        <p:grpSpPr>
          <a:xfrm>
            <a:off x="1135855" y="2931886"/>
            <a:ext cx="6921396" cy="2786418"/>
            <a:chOff x="468864" y="1337479"/>
            <a:chExt cx="6921396" cy="2786418"/>
          </a:xfrm>
        </p:grpSpPr>
        <p:sp>
          <p:nvSpPr>
            <p:cNvPr id="6" name="圓角矩形 5"/>
            <p:cNvSpPr/>
            <p:nvPr/>
          </p:nvSpPr>
          <p:spPr>
            <a:xfrm>
              <a:off x="483362" y="2947658"/>
              <a:ext cx="2014181" cy="1157198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947916" y="1337479"/>
              <a:ext cx="1945943" cy="1228299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597856" y="1337480"/>
              <a:ext cx="1719618" cy="2786417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947916" y="3004781"/>
              <a:ext cx="2014181" cy="1119116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8864" y="1371506"/>
              <a:ext cx="1963569" cy="1228298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929258" y="3526257"/>
              <a:ext cx="1162185" cy="534829"/>
              <a:chOff x="366364" y="3210928"/>
              <a:chExt cx="1905661" cy="872319"/>
            </a:xfrm>
            <a:solidFill>
              <a:srgbClr val="92D050"/>
            </a:solidFill>
          </p:grpSpPr>
          <p:sp>
            <p:nvSpPr>
              <p:cNvPr id="26" name="笑臉 25"/>
              <p:cNvSpPr/>
              <p:nvPr/>
            </p:nvSpPr>
            <p:spPr>
              <a:xfrm>
                <a:off x="1426910" y="3210928"/>
                <a:ext cx="845115" cy="871183"/>
              </a:xfrm>
              <a:prstGeom prst="smileyFace">
                <a:avLst>
                  <a:gd name="adj" fmla="val -4653"/>
                </a:avLst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4800" b="0" i="0" u="none" strike="noStrike" kern="1200" cap="none" spc="0" normalizeH="0" baseline="0" noProof="0" dirty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笑臉 26"/>
              <p:cNvSpPr/>
              <p:nvPr/>
            </p:nvSpPr>
            <p:spPr>
              <a:xfrm>
                <a:off x="366364" y="3212064"/>
                <a:ext cx="875823" cy="871183"/>
              </a:xfrm>
              <a:prstGeom prst="smileyFace">
                <a:avLst>
                  <a:gd name="adj" fmla="val 4653"/>
                </a:avLst>
              </a:prstGeom>
              <a:solidFill>
                <a:srgbClr val="FF33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4800" b="0" i="0" u="none" strike="noStrike" kern="1200" cap="none" spc="0" normalizeH="0" baseline="0" noProof="0" dirty="0">
                  <a:ln w="0"/>
                  <a:solidFill>
                    <a:srgbClr val="5B9BD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3261248" y="3071040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Classification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597856" y="1383557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Feature Extraction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169693" y="1415990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Preprocessing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79549" y="1438150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Data Collection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1212" y="2912273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Emotion Recognition</a:t>
              </a: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97856" y="2860061"/>
              <a:ext cx="17924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Entropy-domain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features: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RCMSE</a:t>
              </a: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MMSE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RCMPE</a:t>
              </a: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MMPE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028097" y="1861056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Detrending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Filtering 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03514" y="1985655"/>
              <a:ext cx="179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EEG ECG GSR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101455" y="3414059"/>
              <a:ext cx="1792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SVM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XGBoost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597856" y="1988943"/>
              <a:ext cx="1792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Time-domain, frequency- domain  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features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2563505" y="1902502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5133264" y="1902502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4" name="向右箭號 23"/>
            <p:cNvSpPr/>
            <p:nvPr/>
          </p:nvSpPr>
          <p:spPr>
            <a:xfrm rot="10800000">
              <a:off x="2591941" y="3491795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向右箭號 24"/>
            <p:cNvSpPr/>
            <p:nvPr/>
          </p:nvSpPr>
          <p:spPr>
            <a:xfrm rot="10800000">
              <a:off x="5115636" y="3481186"/>
              <a:ext cx="293426" cy="166306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6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10967</TotalTime>
  <Words>2601</Words>
  <Application>Microsoft Office PowerPoint</Application>
  <PresentationFormat>如螢幕大小 (4:3)</PresentationFormat>
  <Paragraphs>339</Paragraphs>
  <Slides>26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LPWebfontRegular</vt:lpstr>
      <vt:lpstr>宋体</vt:lpstr>
      <vt:lpstr>Source Sans Pro Light</vt:lpstr>
      <vt:lpstr>新細明體</vt:lpstr>
      <vt:lpstr>標楷體</vt:lpstr>
      <vt:lpstr>Arial</vt:lpstr>
      <vt:lpstr>Arial Black</vt:lpstr>
      <vt:lpstr>Calibri</vt:lpstr>
      <vt:lpstr>Wingdings</vt:lpstr>
      <vt:lpstr>1_AccessICLab</vt:lpstr>
      <vt:lpstr> Affective Computing Entropy-Assisted framework for emotion recognition of Valence and Arousal </vt:lpstr>
      <vt:lpstr>PowerPoint 簡報</vt:lpstr>
      <vt:lpstr>Introduction to Affective Computing</vt:lpstr>
      <vt:lpstr>Comparison of different methods</vt:lpstr>
      <vt:lpstr>Selection of the Database</vt:lpstr>
      <vt:lpstr>DEAP: A Database for Emotion Analysis using Physiological Signals[1] (2012)</vt:lpstr>
      <vt:lpstr>ASCERTAIN: Emotion and Personality Recognition using Commercial Sensors[2] (2016)</vt:lpstr>
      <vt:lpstr>AMIGOS: A Dataset for Affect, Personality and Mood Research on Individuals and Groups[3](2016)</vt:lpstr>
      <vt:lpstr>Modification in our experiment</vt:lpstr>
      <vt:lpstr>New features :Entropy-domain features</vt:lpstr>
      <vt:lpstr>New features :Entropy-domain features</vt:lpstr>
      <vt:lpstr>New features :Entropy-domain features</vt:lpstr>
      <vt:lpstr>New models: XGBoost </vt:lpstr>
      <vt:lpstr>Result</vt:lpstr>
      <vt:lpstr>Statistical Analysis</vt:lpstr>
      <vt:lpstr>Result of Statistical Analysis (I)</vt:lpstr>
      <vt:lpstr>Result of Statistical Analysis (II)</vt:lpstr>
      <vt:lpstr>Result of Statistical Analysis (III)</vt:lpstr>
      <vt:lpstr>Classification</vt:lpstr>
      <vt:lpstr>Result of Classification</vt:lpstr>
      <vt:lpstr>Dominate Features in Arousal</vt:lpstr>
      <vt:lpstr>Dominate Features in Valence (I)</vt:lpstr>
      <vt:lpstr>Dominate Features in Valence (III)</vt:lpstr>
      <vt:lpstr>Conclusion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Undergraduate Project  Affective Computing Extract Relevant Affective Features Based on AMIGOS Database</dc:title>
  <dc:creator>ASUS</dc:creator>
  <cp:lastModifiedBy>CYS</cp:lastModifiedBy>
  <cp:revision>432</cp:revision>
  <dcterms:created xsi:type="dcterms:W3CDTF">2018-04-29T13:59:46Z</dcterms:created>
  <dcterms:modified xsi:type="dcterms:W3CDTF">2019-06-02T00:48:48Z</dcterms:modified>
</cp:coreProperties>
</file>