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640" r:id="rId2"/>
    <p:sldId id="293" r:id="rId3"/>
    <p:sldId id="304" r:id="rId4"/>
    <p:sldId id="306" r:id="rId5"/>
    <p:sldId id="284" r:id="rId6"/>
    <p:sldId id="286" r:id="rId7"/>
    <p:sldId id="292" r:id="rId8"/>
    <p:sldId id="262" r:id="rId9"/>
    <p:sldId id="295" r:id="rId10"/>
    <p:sldId id="301" r:id="rId11"/>
    <p:sldId id="300" r:id="rId12"/>
    <p:sldId id="296" r:id="rId13"/>
    <p:sldId id="297" r:id="rId14"/>
    <p:sldId id="299" r:id="rId15"/>
    <p:sldId id="302" r:id="rId16"/>
    <p:sldId id="303" r:id="rId17"/>
    <p:sldId id="307" r:id="rId18"/>
    <p:sldId id="626" r:id="rId19"/>
    <p:sldId id="627" r:id="rId20"/>
    <p:sldId id="311" r:id="rId21"/>
    <p:sldId id="313" r:id="rId22"/>
    <p:sldId id="326" r:id="rId23"/>
    <p:sldId id="314" r:id="rId24"/>
    <p:sldId id="315" r:id="rId25"/>
    <p:sldId id="316" r:id="rId26"/>
    <p:sldId id="330" r:id="rId27"/>
    <p:sldId id="325" r:id="rId28"/>
    <p:sldId id="631" r:id="rId29"/>
    <p:sldId id="328" r:id="rId30"/>
    <p:sldId id="308" r:id="rId31"/>
    <p:sldId id="320" r:id="rId32"/>
    <p:sldId id="628" r:id="rId33"/>
    <p:sldId id="318" r:id="rId34"/>
    <p:sldId id="329" r:id="rId35"/>
    <p:sldId id="321" r:id="rId36"/>
    <p:sldId id="322" r:id="rId37"/>
    <p:sldId id="331" r:id="rId38"/>
    <p:sldId id="332" r:id="rId39"/>
    <p:sldId id="309" r:id="rId40"/>
    <p:sldId id="629" r:id="rId41"/>
    <p:sldId id="641" r:id="rId42"/>
    <p:sldId id="287" r:id="rId43"/>
    <p:sldId id="642" r:id="rId44"/>
    <p:sldId id="288" r:id="rId45"/>
    <p:sldId id="630" r:id="rId46"/>
    <p:sldId id="632" r:id="rId47"/>
    <p:sldId id="633" r:id="rId48"/>
    <p:sldId id="634" r:id="rId49"/>
    <p:sldId id="635" r:id="rId50"/>
    <p:sldId id="636" r:id="rId51"/>
    <p:sldId id="637" r:id="rId52"/>
    <p:sldId id="638" r:id="rId53"/>
    <p:sldId id="639" r:id="rId5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F4D9EC-3107-C84C-BA14-DA375440D467}">
          <p14:sldIdLst>
            <p14:sldId id="640"/>
            <p14:sldId id="293"/>
            <p14:sldId id="304"/>
            <p14:sldId id="306"/>
            <p14:sldId id="284"/>
            <p14:sldId id="286"/>
            <p14:sldId id="292"/>
            <p14:sldId id="262"/>
            <p14:sldId id="295"/>
            <p14:sldId id="301"/>
            <p14:sldId id="300"/>
            <p14:sldId id="296"/>
            <p14:sldId id="297"/>
            <p14:sldId id="299"/>
            <p14:sldId id="302"/>
            <p14:sldId id="303"/>
            <p14:sldId id="307"/>
            <p14:sldId id="626"/>
            <p14:sldId id="627"/>
            <p14:sldId id="311"/>
            <p14:sldId id="313"/>
            <p14:sldId id="326"/>
            <p14:sldId id="314"/>
            <p14:sldId id="315"/>
            <p14:sldId id="316"/>
            <p14:sldId id="330"/>
            <p14:sldId id="325"/>
            <p14:sldId id="631"/>
            <p14:sldId id="328"/>
            <p14:sldId id="308"/>
            <p14:sldId id="320"/>
            <p14:sldId id="628"/>
            <p14:sldId id="318"/>
            <p14:sldId id="329"/>
            <p14:sldId id="321"/>
            <p14:sldId id="322"/>
            <p14:sldId id="331"/>
            <p14:sldId id="332"/>
            <p14:sldId id="309"/>
            <p14:sldId id="629"/>
            <p14:sldId id="641"/>
            <p14:sldId id="287"/>
            <p14:sldId id="642"/>
            <p14:sldId id="288"/>
          </p14:sldIdLst>
        </p14:section>
        <p14:section name="Appendix" id="{DF1145FA-AD12-9640-BA57-FF18FE5DA4B5}">
          <p14:sldIdLst>
            <p14:sldId id="630"/>
            <p14:sldId id="632"/>
            <p14:sldId id="633"/>
            <p14:sldId id="634"/>
            <p14:sldId id="635"/>
            <p14:sldId id="636"/>
            <p14:sldId id="637"/>
            <p14:sldId id="638"/>
            <p14:sldId id="63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2"/>
    <p:restoredTop sz="75034" autoAdjust="0"/>
  </p:normalViewPr>
  <p:slideViewPr>
    <p:cSldViewPr snapToGrid="0">
      <p:cViewPr varScale="1">
        <p:scale>
          <a:sx n="98" d="100"/>
          <a:sy n="98" d="100"/>
        </p:scale>
        <p:origin x="194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881.png"/><Relationship Id="rId1" Type="http://schemas.openxmlformats.org/officeDocument/2006/relationships/image" Target="../media/image87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F1354-2722-2441-9552-6F4390C191F6}" type="doc">
      <dgm:prSet loTypeId="urn:microsoft.com/office/officeart/2005/8/layout/process2" loCatId=""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FFC56EA8-7272-214A-93CF-049912863040}">
          <dgm:prSet phldrT="[Text]" custT="1"/>
          <dgm:spPr/>
          <dgm:t>
            <a:bodyPr tIns="165600" anchor="ct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={9, 8, 1, 12, 5}</m:t>
                    </m:r>
                  </m:oMath>
                </m:oMathPara>
              </a14:m>
              <a:endParaRPr lang="en-US" sz="1800" dirty="0"/>
            </a:p>
          </dgm:t>
        </dgm:pt>
      </mc:Choice>
      <mc:Fallback xmlns="">
        <dgm:pt modelId="{FFC56EA8-7272-214A-93CF-049912863040}">
          <dgm:prSet phldrT="[Text]" custT="1"/>
          <dgm:spPr/>
          <dgm:t>
            <a:bodyPr tIns="165600" anchor="ctr"/>
            <a:lstStyle/>
            <a:p>
              <a:pPr/>
              <a:r>
                <a:rPr lang="en-US" sz="1800" b="0" i="0">
                  <a:latin typeface="Cambria Math" panose="02040503050406030204" pitchFamily="18" charset="0"/>
                </a:rPr>
                <a:t>𝑥={9, 8, 1, 12, 5}</a:t>
              </a:r>
              <a:endParaRPr lang="en-US" sz="1800" dirty="0"/>
            </a:p>
          </dgm:t>
        </dgm:pt>
      </mc:Fallback>
    </mc:AlternateContent>
    <dgm:pt modelId="{2FBD8D17-2E9A-3C4D-B7CD-A253EB97EA1F}" type="parTrans" cxnId="{68457EB1-8FFB-4E46-907B-CF770E26C03A}">
      <dgm:prSet/>
      <dgm:spPr/>
      <dgm:t>
        <a:bodyPr/>
        <a:lstStyle/>
        <a:p>
          <a:endParaRPr lang="en-US" sz="1400"/>
        </a:p>
      </dgm:t>
    </dgm:pt>
    <dgm:pt modelId="{C17B3B40-6533-6D4B-8A4A-F41B9345A3E1}" type="sibTrans" cxnId="{68457EB1-8FFB-4E46-907B-CF770E26C03A}">
      <dgm:prSet custT="1"/>
      <dgm:spPr/>
      <dgm:t>
        <a:bodyPr/>
        <a:lstStyle/>
        <a:p>
          <a:endParaRPr lang="en-US" sz="1400"/>
        </a:p>
      </dgm:t>
    </dgm:pt>
    <mc:AlternateContent xmlns:mc="http://schemas.openxmlformats.org/markup-compatibility/2006" xmlns:a14="http://schemas.microsoft.com/office/drawing/2010/main">
      <mc:Choice Requires="a14">
        <dgm:pt modelId="{876FB510-6663-E24D-8404-BCFF0FC022F9}">
          <dgm:prSet phldrT="[Text]" custT="1"/>
          <dgm:spPr/>
          <dgm:t>
            <a:bodyPr tIns="165600"/>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={0.7, 0.61,0.05,0.91,0.3}</m:t>
                    </m:r>
                  </m:oMath>
                </m:oMathPara>
              </a14:m>
              <a:endParaRPr lang="en-US" sz="1800" dirty="0"/>
            </a:p>
          </dgm:t>
        </dgm:pt>
      </mc:Choice>
      <mc:Fallback xmlns="">
        <dgm:pt modelId="{876FB510-6663-E24D-8404-BCFF0FC022F9}">
          <dgm:prSet phldrT="[Text]" custT="1"/>
          <dgm:spPr/>
          <dgm:t>
            <a:bodyPr tIns="165600"/>
            <a:lstStyle/>
            <a:p>
              <a:pPr/>
              <a:r>
                <a:rPr lang="en-US" sz="1800" b="0" i="0">
                  <a:latin typeface="Cambria Math" panose="02040503050406030204" pitchFamily="18" charset="0"/>
                </a:rPr>
                <a:t>𝑦={0.7, 0.61,0.05,0.91,0.3}</a:t>
              </a:r>
              <a:endParaRPr lang="en-US" sz="1800" dirty="0"/>
            </a:p>
          </dgm:t>
        </dgm:pt>
      </mc:Fallback>
    </mc:AlternateContent>
    <dgm:pt modelId="{350E8B1D-CC05-F14D-A927-29313A1E2F00}" type="parTrans" cxnId="{8AB31359-F8F3-7F41-AE5A-E51118080741}">
      <dgm:prSet/>
      <dgm:spPr/>
      <dgm:t>
        <a:bodyPr/>
        <a:lstStyle/>
        <a:p>
          <a:endParaRPr lang="en-US" sz="1400"/>
        </a:p>
      </dgm:t>
    </dgm:pt>
    <dgm:pt modelId="{E6F2FCEC-7E34-7540-8A77-75FBFB60537C}" type="sibTrans" cxnId="{8AB31359-F8F3-7F41-AE5A-E51118080741}">
      <dgm:prSet custT="1"/>
      <dgm:spPr/>
      <dgm:t>
        <a:bodyPr/>
        <a:lstStyle/>
        <a:p>
          <a:endParaRPr lang="en-US" sz="1400"/>
        </a:p>
      </dgm:t>
    </dgm:pt>
    <mc:AlternateContent xmlns:mc="http://schemas.openxmlformats.org/markup-compatibility/2006" xmlns:a14="http://schemas.microsoft.com/office/drawing/2010/main">
      <mc:Choice Requires="a14">
        <dgm:pt modelId="{53B2BC4D-B90C-424E-A99D-013AA8DA5E0E}">
          <dgm:prSet phldrT="[Text]" custT="1"/>
          <dgm:spPr/>
          <dgm:t>
            <a:bodyPr tIns="165600"/>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={3,2,1,3,2}</m:t>
                    </m:r>
                  </m:oMath>
                </m:oMathPara>
              </a14:m>
              <a:endParaRPr lang="en-US" sz="1800" dirty="0"/>
            </a:p>
          </dgm:t>
        </dgm:pt>
      </mc:Choice>
      <mc:Fallback xmlns="">
        <dgm:pt modelId="{53B2BC4D-B90C-424E-A99D-013AA8DA5E0E}">
          <dgm:prSet phldrT="[Text]" custT="1"/>
          <dgm:spPr/>
          <dgm:t>
            <a:bodyPr tIns="165600"/>
            <a:lstStyle/>
            <a:p>
              <a:pPr/>
              <a:r>
                <a:rPr lang="en-US" sz="1800" b="0" i="0">
                  <a:latin typeface="Cambria Math" panose="02040503050406030204" pitchFamily="18" charset="0"/>
                </a:rPr>
                <a:t>𝑧={3,2,1,3,2}</a:t>
              </a:r>
              <a:endParaRPr lang="en-US" sz="1800" dirty="0"/>
            </a:p>
          </dgm:t>
        </dgm:pt>
      </mc:Fallback>
    </mc:AlternateContent>
    <dgm:pt modelId="{11C88456-9572-8D42-A104-91C59E14868E}" type="parTrans" cxnId="{854D08A6-9806-4942-8F80-F0AACE1D6FB6}">
      <dgm:prSet/>
      <dgm:spPr/>
      <dgm:t>
        <a:bodyPr/>
        <a:lstStyle/>
        <a:p>
          <a:endParaRPr lang="en-US" sz="1400"/>
        </a:p>
      </dgm:t>
    </dgm:pt>
    <dgm:pt modelId="{8687F8F6-1A07-CF42-8E0B-D8841D5B9420}" type="sibTrans" cxnId="{854D08A6-9806-4942-8F80-F0AACE1D6FB6}">
      <dgm:prSet/>
      <dgm:spPr/>
      <dgm:t>
        <a:bodyPr/>
        <a:lstStyle/>
        <a:p>
          <a:endParaRPr lang="en-US" sz="1400"/>
        </a:p>
      </dgm:t>
    </dgm:pt>
    <dgm:pt modelId="{5894CCB2-9033-DA4B-B849-72B58EAB9F68}" type="pres">
      <dgm:prSet presAssocID="{CAFF1354-2722-2441-9552-6F4390C191F6}" presName="linearFlow" presStyleCnt="0">
        <dgm:presLayoutVars>
          <dgm:resizeHandles val="exact"/>
        </dgm:presLayoutVars>
      </dgm:prSet>
      <dgm:spPr/>
    </dgm:pt>
    <dgm:pt modelId="{E9A09F1A-D778-724E-BBA4-606FB4A79220}" type="pres">
      <dgm:prSet presAssocID="{FFC56EA8-7272-214A-93CF-049912863040}" presName="node" presStyleLbl="node1" presStyleIdx="0" presStyleCnt="3" custScaleX="315171">
        <dgm:presLayoutVars>
          <dgm:bulletEnabled val="1"/>
        </dgm:presLayoutVars>
      </dgm:prSet>
      <dgm:spPr/>
      <dgm:t>
        <a:bodyPr/>
        <a:lstStyle/>
        <a:p>
          <a:endParaRPr lang="zh-TW" altLang="en-US"/>
        </a:p>
      </dgm:t>
    </dgm:pt>
    <dgm:pt modelId="{ED02B1D3-6860-0B40-B494-152D82BCE8FA}" type="pres">
      <dgm:prSet presAssocID="{C17B3B40-6533-6D4B-8A4A-F41B9345A3E1}" presName="sibTrans" presStyleLbl="sibTrans2D1" presStyleIdx="0" presStyleCnt="2"/>
      <dgm:spPr/>
      <dgm:t>
        <a:bodyPr/>
        <a:lstStyle/>
        <a:p>
          <a:endParaRPr lang="zh-TW" altLang="en-US"/>
        </a:p>
      </dgm:t>
    </dgm:pt>
    <dgm:pt modelId="{762DEC13-BE7D-4F4A-AB1A-F07E8B55ECA9}" type="pres">
      <dgm:prSet presAssocID="{C17B3B40-6533-6D4B-8A4A-F41B9345A3E1}" presName="connectorText" presStyleLbl="sibTrans2D1" presStyleIdx="0" presStyleCnt="2"/>
      <dgm:spPr/>
      <dgm:t>
        <a:bodyPr/>
        <a:lstStyle/>
        <a:p>
          <a:endParaRPr lang="zh-TW" altLang="en-US"/>
        </a:p>
      </dgm:t>
    </dgm:pt>
    <dgm:pt modelId="{AB969CA3-4177-1B4D-AFA1-ABD15472C9B0}" type="pres">
      <dgm:prSet presAssocID="{876FB510-6663-E24D-8404-BCFF0FC022F9}" presName="node" presStyleLbl="node1" presStyleIdx="1" presStyleCnt="3" custScaleX="315171">
        <dgm:presLayoutVars>
          <dgm:bulletEnabled val="1"/>
        </dgm:presLayoutVars>
      </dgm:prSet>
      <dgm:spPr/>
      <dgm:t>
        <a:bodyPr/>
        <a:lstStyle/>
        <a:p>
          <a:endParaRPr lang="zh-TW" altLang="en-US"/>
        </a:p>
      </dgm:t>
    </dgm:pt>
    <dgm:pt modelId="{2AAD876E-6916-3E4B-BEF7-C08E6165B7DC}" type="pres">
      <dgm:prSet presAssocID="{E6F2FCEC-7E34-7540-8A77-75FBFB60537C}" presName="sibTrans" presStyleLbl="sibTrans2D1" presStyleIdx="1" presStyleCnt="2"/>
      <dgm:spPr/>
      <dgm:t>
        <a:bodyPr/>
        <a:lstStyle/>
        <a:p>
          <a:endParaRPr lang="zh-TW" altLang="en-US"/>
        </a:p>
      </dgm:t>
    </dgm:pt>
    <dgm:pt modelId="{2B883452-DA6F-9648-9915-71EA459CD0CE}" type="pres">
      <dgm:prSet presAssocID="{E6F2FCEC-7E34-7540-8A77-75FBFB60537C}" presName="connectorText" presStyleLbl="sibTrans2D1" presStyleIdx="1" presStyleCnt="2"/>
      <dgm:spPr/>
      <dgm:t>
        <a:bodyPr/>
        <a:lstStyle/>
        <a:p>
          <a:endParaRPr lang="zh-TW" altLang="en-US"/>
        </a:p>
      </dgm:t>
    </dgm:pt>
    <dgm:pt modelId="{C671493F-539D-B243-940C-2633449B651E}" type="pres">
      <dgm:prSet presAssocID="{53B2BC4D-B90C-424E-A99D-013AA8DA5E0E}" presName="node" presStyleLbl="node1" presStyleIdx="2" presStyleCnt="3" custScaleX="315171">
        <dgm:presLayoutVars>
          <dgm:bulletEnabled val="1"/>
        </dgm:presLayoutVars>
      </dgm:prSet>
      <dgm:spPr/>
      <dgm:t>
        <a:bodyPr/>
        <a:lstStyle/>
        <a:p>
          <a:endParaRPr lang="zh-TW" altLang="en-US"/>
        </a:p>
      </dgm:t>
    </dgm:pt>
  </dgm:ptLst>
  <dgm:cxnLst>
    <dgm:cxn modelId="{0E110DB0-BDD2-DC45-BAB8-23340F692FA9}" type="presOf" srcId="{CAFF1354-2722-2441-9552-6F4390C191F6}" destId="{5894CCB2-9033-DA4B-B849-72B58EAB9F68}" srcOrd="0" destOrd="0" presId="urn:microsoft.com/office/officeart/2005/8/layout/process2"/>
    <dgm:cxn modelId="{E44A4D9D-644F-9B40-9C36-6F2970D92AB4}" type="presOf" srcId="{53B2BC4D-B90C-424E-A99D-013AA8DA5E0E}" destId="{C671493F-539D-B243-940C-2633449B651E}" srcOrd="0" destOrd="0" presId="urn:microsoft.com/office/officeart/2005/8/layout/process2"/>
    <dgm:cxn modelId="{8AB31359-F8F3-7F41-AE5A-E51118080741}" srcId="{CAFF1354-2722-2441-9552-6F4390C191F6}" destId="{876FB510-6663-E24D-8404-BCFF0FC022F9}" srcOrd="1" destOrd="0" parTransId="{350E8B1D-CC05-F14D-A927-29313A1E2F00}" sibTransId="{E6F2FCEC-7E34-7540-8A77-75FBFB60537C}"/>
    <dgm:cxn modelId="{DCF2A4F2-3AE9-1D44-85E0-441D958BB32B}" type="presOf" srcId="{E6F2FCEC-7E34-7540-8A77-75FBFB60537C}" destId="{2B883452-DA6F-9648-9915-71EA459CD0CE}" srcOrd="1" destOrd="0" presId="urn:microsoft.com/office/officeart/2005/8/layout/process2"/>
    <dgm:cxn modelId="{854D08A6-9806-4942-8F80-F0AACE1D6FB6}" srcId="{CAFF1354-2722-2441-9552-6F4390C191F6}" destId="{53B2BC4D-B90C-424E-A99D-013AA8DA5E0E}" srcOrd="2" destOrd="0" parTransId="{11C88456-9572-8D42-A104-91C59E14868E}" sibTransId="{8687F8F6-1A07-CF42-8E0B-D8841D5B9420}"/>
    <dgm:cxn modelId="{7090B787-6E02-B84F-B841-7C4616EC8B20}" type="presOf" srcId="{FFC56EA8-7272-214A-93CF-049912863040}" destId="{E9A09F1A-D778-724E-BBA4-606FB4A79220}" srcOrd="0" destOrd="0" presId="urn:microsoft.com/office/officeart/2005/8/layout/process2"/>
    <dgm:cxn modelId="{68457EB1-8FFB-4E46-907B-CF770E26C03A}" srcId="{CAFF1354-2722-2441-9552-6F4390C191F6}" destId="{FFC56EA8-7272-214A-93CF-049912863040}" srcOrd="0" destOrd="0" parTransId="{2FBD8D17-2E9A-3C4D-B7CD-A253EB97EA1F}" sibTransId="{C17B3B40-6533-6D4B-8A4A-F41B9345A3E1}"/>
    <dgm:cxn modelId="{B49C9245-5128-B540-96E4-515EB462B438}" type="presOf" srcId="{C17B3B40-6533-6D4B-8A4A-F41B9345A3E1}" destId="{762DEC13-BE7D-4F4A-AB1A-F07E8B55ECA9}" srcOrd="1" destOrd="0" presId="urn:microsoft.com/office/officeart/2005/8/layout/process2"/>
    <dgm:cxn modelId="{E54E74A5-4A5A-A048-8796-2B8F4DDD8E95}" type="presOf" srcId="{E6F2FCEC-7E34-7540-8A77-75FBFB60537C}" destId="{2AAD876E-6916-3E4B-BEF7-C08E6165B7DC}" srcOrd="0" destOrd="0" presId="urn:microsoft.com/office/officeart/2005/8/layout/process2"/>
    <dgm:cxn modelId="{44346202-EFDE-D54C-80E6-C1FA23C9E84B}" type="presOf" srcId="{C17B3B40-6533-6D4B-8A4A-F41B9345A3E1}" destId="{ED02B1D3-6860-0B40-B494-152D82BCE8FA}" srcOrd="0" destOrd="0" presId="urn:microsoft.com/office/officeart/2005/8/layout/process2"/>
    <dgm:cxn modelId="{AF55B749-D665-F745-A5F0-B5BBA53E5E20}" type="presOf" srcId="{876FB510-6663-E24D-8404-BCFF0FC022F9}" destId="{AB969CA3-4177-1B4D-AFA1-ABD15472C9B0}" srcOrd="0" destOrd="0" presId="urn:microsoft.com/office/officeart/2005/8/layout/process2"/>
    <dgm:cxn modelId="{58604657-75B6-2B4F-A0DE-E877227B7F60}" type="presParOf" srcId="{5894CCB2-9033-DA4B-B849-72B58EAB9F68}" destId="{E9A09F1A-D778-724E-BBA4-606FB4A79220}" srcOrd="0" destOrd="0" presId="urn:microsoft.com/office/officeart/2005/8/layout/process2"/>
    <dgm:cxn modelId="{ABE31806-81D2-3447-8AD2-6E612FE1150E}" type="presParOf" srcId="{5894CCB2-9033-DA4B-B849-72B58EAB9F68}" destId="{ED02B1D3-6860-0B40-B494-152D82BCE8FA}" srcOrd="1" destOrd="0" presId="urn:microsoft.com/office/officeart/2005/8/layout/process2"/>
    <dgm:cxn modelId="{5E8CC91D-1D96-924A-8C77-EAE6FB42527B}" type="presParOf" srcId="{ED02B1D3-6860-0B40-B494-152D82BCE8FA}" destId="{762DEC13-BE7D-4F4A-AB1A-F07E8B55ECA9}" srcOrd="0" destOrd="0" presId="urn:microsoft.com/office/officeart/2005/8/layout/process2"/>
    <dgm:cxn modelId="{46E5960B-7A00-4946-BA9D-33891825F0C8}" type="presParOf" srcId="{5894CCB2-9033-DA4B-B849-72B58EAB9F68}" destId="{AB969CA3-4177-1B4D-AFA1-ABD15472C9B0}" srcOrd="2" destOrd="0" presId="urn:microsoft.com/office/officeart/2005/8/layout/process2"/>
    <dgm:cxn modelId="{85BA7774-077B-8D49-A86E-B1C7BB39B33E}" type="presParOf" srcId="{5894CCB2-9033-DA4B-B849-72B58EAB9F68}" destId="{2AAD876E-6916-3E4B-BEF7-C08E6165B7DC}" srcOrd="3" destOrd="0" presId="urn:microsoft.com/office/officeart/2005/8/layout/process2"/>
    <dgm:cxn modelId="{9C810C11-91A9-C542-AE4A-8A671C53B925}" type="presParOf" srcId="{2AAD876E-6916-3E4B-BEF7-C08E6165B7DC}" destId="{2B883452-DA6F-9648-9915-71EA459CD0CE}" srcOrd="0" destOrd="0" presId="urn:microsoft.com/office/officeart/2005/8/layout/process2"/>
    <dgm:cxn modelId="{46F00449-DEC8-1D4B-8A77-AECDAF74D9C9}" type="presParOf" srcId="{5894CCB2-9033-DA4B-B849-72B58EAB9F68}" destId="{C671493F-539D-B243-940C-2633449B651E}" srcOrd="4"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FF1354-2722-2441-9552-6F4390C191F6}" type="doc">
      <dgm:prSet loTypeId="urn:microsoft.com/office/officeart/2005/8/layout/process2" loCatId="" qsTypeId="urn:microsoft.com/office/officeart/2005/8/quickstyle/simple1" qsCatId="simple" csTypeId="urn:microsoft.com/office/officeart/2005/8/colors/colorful1" csCatId="colorful" phldr="1"/>
      <dgm:spPr/>
    </dgm:pt>
    <dgm:pt modelId="{FFC56EA8-7272-214A-93CF-049912863040}">
      <dgm:prSet phldrT="[Text]" custT="1"/>
      <dgm:spPr>
        <a:blipFill>
          <a:blip xmlns:r="http://schemas.openxmlformats.org/officeDocument/2006/relationships" r:embed="rId1"/>
          <a:stretch>
            <a:fillRect/>
          </a:stretch>
        </a:blipFill>
      </dgm:spPr>
      <dgm:t>
        <a:bodyPr/>
        <a:lstStyle/>
        <a:p>
          <a:r>
            <a:rPr lang="en-US">
              <a:noFill/>
            </a:rPr>
            <a:t> </a:t>
          </a:r>
        </a:p>
      </dgm:t>
    </dgm:pt>
    <dgm:pt modelId="{2FBD8D17-2E9A-3C4D-B7CD-A253EB97EA1F}" type="parTrans" cxnId="{68457EB1-8FFB-4E46-907B-CF770E26C03A}">
      <dgm:prSet/>
      <dgm:spPr/>
      <dgm:t>
        <a:bodyPr/>
        <a:lstStyle/>
        <a:p>
          <a:endParaRPr lang="en-US" sz="1400"/>
        </a:p>
      </dgm:t>
    </dgm:pt>
    <dgm:pt modelId="{C17B3B40-6533-6D4B-8A4A-F41B9345A3E1}" type="sibTrans" cxnId="{68457EB1-8FFB-4E46-907B-CF770E26C03A}">
      <dgm:prSet custT="1"/>
      <dgm:spPr/>
      <dgm:t>
        <a:bodyPr/>
        <a:lstStyle/>
        <a:p>
          <a:endParaRPr lang="en-US" sz="1400"/>
        </a:p>
      </dgm:t>
    </dgm:pt>
    <dgm:pt modelId="{876FB510-6663-E24D-8404-BCFF0FC022F9}">
      <dgm:prSet phldrT="[Text]" custT="1"/>
      <dgm:spPr>
        <a:blipFill>
          <a:blip xmlns:r="http://schemas.openxmlformats.org/officeDocument/2006/relationships" r:embed="rId2"/>
          <a:stretch>
            <a:fillRect/>
          </a:stretch>
        </a:blipFill>
      </dgm:spPr>
      <dgm:t>
        <a:bodyPr/>
        <a:lstStyle/>
        <a:p>
          <a:r>
            <a:rPr lang="en-US">
              <a:noFill/>
            </a:rPr>
            <a:t> </a:t>
          </a:r>
        </a:p>
      </dgm:t>
    </dgm:pt>
    <dgm:pt modelId="{350E8B1D-CC05-F14D-A927-29313A1E2F00}" type="parTrans" cxnId="{8AB31359-F8F3-7F41-AE5A-E51118080741}">
      <dgm:prSet/>
      <dgm:spPr/>
      <dgm:t>
        <a:bodyPr/>
        <a:lstStyle/>
        <a:p>
          <a:endParaRPr lang="en-US" sz="1400"/>
        </a:p>
      </dgm:t>
    </dgm:pt>
    <dgm:pt modelId="{E6F2FCEC-7E34-7540-8A77-75FBFB60537C}" type="sibTrans" cxnId="{8AB31359-F8F3-7F41-AE5A-E51118080741}">
      <dgm:prSet custT="1"/>
      <dgm:spPr/>
      <dgm:t>
        <a:bodyPr/>
        <a:lstStyle/>
        <a:p>
          <a:endParaRPr lang="en-US" sz="1400"/>
        </a:p>
      </dgm:t>
    </dgm:pt>
    <dgm:pt modelId="{53B2BC4D-B90C-424E-A99D-013AA8DA5E0E}">
      <dgm:prSet phldrT="[Text]" custT="1"/>
      <dgm:spPr>
        <a:blipFill>
          <a:blip xmlns:r="http://schemas.openxmlformats.org/officeDocument/2006/relationships" r:embed="rId3"/>
          <a:stretch>
            <a:fillRect/>
          </a:stretch>
        </a:blipFill>
      </dgm:spPr>
      <dgm:t>
        <a:bodyPr/>
        <a:lstStyle/>
        <a:p>
          <a:r>
            <a:rPr lang="en-US">
              <a:noFill/>
            </a:rPr>
            <a:t> </a:t>
          </a:r>
        </a:p>
      </dgm:t>
    </dgm:pt>
    <dgm:pt modelId="{11C88456-9572-8D42-A104-91C59E14868E}" type="parTrans" cxnId="{854D08A6-9806-4942-8F80-F0AACE1D6FB6}">
      <dgm:prSet/>
      <dgm:spPr/>
      <dgm:t>
        <a:bodyPr/>
        <a:lstStyle/>
        <a:p>
          <a:endParaRPr lang="en-US" sz="1400"/>
        </a:p>
      </dgm:t>
    </dgm:pt>
    <dgm:pt modelId="{8687F8F6-1A07-CF42-8E0B-D8841D5B9420}" type="sibTrans" cxnId="{854D08A6-9806-4942-8F80-F0AACE1D6FB6}">
      <dgm:prSet/>
      <dgm:spPr/>
      <dgm:t>
        <a:bodyPr/>
        <a:lstStyle/>
        <a:p>
          <a:endParaRPr lang="en-US" sz="1400"/>
        </a:p>
      </dgm:t>
    </dgm:pt>
    <dgm:pt modelId="{5894CCB2-9033-DA4B-B849-72B58EAB9F68}" type="pres">
      <dgm:prSet presAssocID="{CAFF1354-2722-2441-9552-6F4390C191F6}" presName="linearFlow" presStyleCnt="0">
        <dgm:presLayoutVars>
          <dgm:resizeHandles val="exact"/>
        </dgm:presLayoutVars>
      </dgm:prSet>
      <dgm:spPr/>
    </dgm:pt>
    <dgm:pt modelId="{E9A09F1A-D778-724E-BBA4-606FB4A79220}" type="pres">
      <dgm:prSet presAssocID="{FFC56EA8-7272-214A-93CF-049912863040}" presName="node" presStyleLbl="node1" presStyleIdx="0" presStyleCnt="3" custScaleX="315171">
        <dgm:presLayoutVars>
          <dgm:bulletEnabled val="1"/>
        </dgm:presLayoutVars>
      </dgm:prSet>
      <dgm:spPr/>
    </dgm:pt>
    <dgm:pt modelId="{ED02B1D3-6860-0B40-B494-152D82BCE8FA}" type="pres">
      <dgm:prSet presAssocID="{C17B3B40-6533-6D4B-8A4A-F41B9345A3E1}" presName="sibTrans" presStyleLbl="sibTrans2D1" presStyleIdx="0" presStyleCnt="2"/>
      <dgm:spPr/>
    </dgm:pt>
    <dgm:pt modelId="{762DEC13-BE7D-4F4A-AB1A-F07E8B55ECA9}" type="pres">
      <dgm:prSet presAssocID="{C17B3B40-6533-6D4B-8A4A-F41B9345A3E1}" presName="connectorText" presStyleLbl="sibTrans2D1" presStyleIdx="0" presStyleCnt="2"/>
      <dgm:spPr/>
    </dgm:pt>
    <dgm:pt modelId="{AB969CA3-4177-1B4D-AFA1-ABD15472C9B0}" type="pres">
      <dgm:prSet presAssocID="{876FB510-6663-E24D-8404-BCFF0FC022F9}" presName="node" presStyleLbl="node1" presStyleIdx="1" presStyleCnt="3" custScaleX="315171">
        <dgm:presLayoutVars>
          <dgm:bulletEnabled val="1"/>
        </dgm:presLayoutVars>
      </dgm:prSet>
      <dgm:spPr/>
    </dgm:pt>
    <dgm:pt modelId="{2AAD876E-6916-3E4B-BEF7-C08E6165B7DC}" type="pres">
      <dgm:prSet presAssocID="{E6F2FCEC-7E34-7540-8A77-75FBFB60537C}" presName="sibTrans" presStyleLbl="sibTrans2D1" presStyleIdx="1" presStyleCnt="2"/>
      <dgm:spPr/>
    </dgm:pt>
    <dgm:pt modelId="{2B883452-DA6F-9648-9915-71EA459CD0CE}" type="pres">
      <dgm:prSet presAssocID="{E6F2FCEC-7E34-7540-8A77-75FBFB60537C}" presName="connectorText" presStyleLbl="sibTrans2D1" presStyleIdx="1" presStyleCnt="2"/>
      <dgm:spPr/>
    </dgm:pt>
    <dgm:pt modelId="{C671493F-539D-B243-940C-2633449B651E}" type="pres">
      <dgm:prSet presAssocID="{53B2BC4D-B90C-424E-A99D-013AA8DA5E0E}" presName="node" presStyleLbl="node1" presStyleIdx="2" presStyleCnt="3" custScaleX="315171">
        <dgm:presLayoutVars>
          <dgm:bulletEnabled val="1"/>
        </dgm:presLayoutVars>
      </dgm:prSet>
      <dgm:spPr/>
    </dgm:pt>
  </dgm:ptLst>
  <dgm:cxnLst>
    <dgm:cxn modelId="{44346202-EFDE-D54C-80E6-C1FA23C9E84B}" type="presOf" srcId="{C17B3B40-6533-6D4B-8A4A-F41B9345A3E1}" destId="{ED02B1D3-6860-0B40-B494-152D82BCE8FA}" srcOrd="0" destOrd="0" presId="urn:microsoft.com/office/officeart/2005/8/layout/process2"/>
    <dgm:cxn modelId="{B49C9245-5128-B540-96E4-515EB462B438}" type="presOf" srcId="{C17B3B40-6533-6D4B-8A4A-F41B9345A3E1}" destId="{762DEC13-BE7D-4F4A-AB1A-F07E8B55ECA9}" srcOrd="1" destOrd="0" presId="urn:microsoft.com/office/officeart/2005/8/layout/process2"/>
    <dgm:cxn modelId="{AF55B749-D665-F745-A5F0-B5BBA53E5E20}" type="presOf" srcId="{876FB510-6663-E24D-8404-BCFF0FC022F9}" destId="{AB969CA3-4177-1B4D-AFA1-ABD15472C9B0}" srcOrd="0" destOrd="0" presId="urn:microsoft.com/office/officeart/2005/8/layout/process2"/>
    <dgm:cxn modelId="{8AB31359-F8F3-7F41-AE5A-E51118080741}" srcId="{CAFF1354-2722-2441-9552-6F4390C191F6}" destId="{876FB510-6663-E24D-8404-BCFF0FC022F9}" srcOrd="1" destOrd="0" parTransId="{350E8B1D-CC05-F14D-A927-29313A1E2F00}" sibTransId="{E6F2FCEC-7E34-7540-8A77-75FBFB60537C}"/>
    <dgm:cxn modelId="{7090B787-6E02-B84F-B841-7C4616EC8B20}" type="presOf" srcId="{FFC56EA8-7272-214A-93CF-049912863040}" destId="{E9A09F1A-D778-724E-BBA4-606FB4A79220}" srcOrd="0" destOrd="0" presId="urn:microsoft.com/office/officeart/2005/8/layout/process2"/>
    <dgm:cxn modelId="{E44A4D9D-644F-9B40-9C36-6F2970D92AB4}" type="presOf" srcId="{53B2BC4D-B90C-424E-A99D-013AA8DA5E0E}" destId="{C671493F-539D-B243-940C-2633449B651E}" srcOrd="0" destOrd="0" presId="urn:microsoft.com/office/officeart/2005/8/layout/process2"/>
    <dgm:cxn modelId="{E54E74A5-4A5A-A048-8796-2B8F4DDD8E95}" type="presOf" srcId="{E6F2FCEC-7E34-7540-8A77-75FBFB60537C}" destId="{2AAD876E-6916-3E4B-BEF7-C08E6165B7DC}" srcOrd="0" destOrd="0" presId="urn:microsoft.com/office/officeart/2005/8/layout/process2"/>
    <dgm:cxn modelId="{854D08A6-9806-4942-8F80-F0AACE1D6FB6}" srcId="{CAFF1354-2722-2441-9552-6F4390C191F6}" destId="{53B2BC4D-B90C-424E-A99D-013AA8DA5E0E}" srcOrd="2" destOrd="0" parTransId="{11C88456-9572-8D42-A104-91C59E14868E}" sibTransId="{8687F8F6-1A07-CF42-8E0B-D8841D5B9420}"/>
    <dgm:cxn modelId="{0E110DB0-BDD2-DC45-BAB8-23340F692FA9}" type="presOf" srcId="{CAFF1354-2722-2441-9552-6F4390C191F6}" destId="{5894CCB2-9033-DA4B-B849-72B58EAB9F68}" srcOrd="0" destOrd="0" presId="urn:microsoft.com/office/officeart/2005/8/layout/process2"/>
    <dgm:cxn modelId="{68457EB1-8FFB-4E46-907B-CF770E26C03A}" srcId="{CAFF1354-2722-2441-9552-6F4390C191F6}" destId="{FFC56EA8-7272-214A-93CF-049912863040}" srcOrd="0" destOrd="0" parTransId="{2FBD8D17-2E9A-3C4D-B7CD-A253EB97EA1F}" sibTransId="{C17B3B40-6533-6D4B-8A4A-F41B9345A3E1}"/>
    <dgm:cxn modelId="{DCF2A4F2-3AE9-1D44-85E0-441D958BB32B}" type="presOf" srcId="{E6F2FCEC-7E34-7540-8A77-75FBFB60537C}" destId="{2B883452-DA6F-9648-9915-71EA459CD0CE}" srcOrd="1" destOrd="0" presId="urn:microsoft.com/office/officeart/2005/8/layout/process2"/>
    <dgm:cxn modelId="{58604657-75B6-2B4F-A0DE-E877227B7F60}" type="presParOf" srcId="{5894CCB2-9033-DA4B-B849-72B58EAB9F68}" destId="{E9A09F1A-D778-724E-BBA4-606FB4A79220}" srcOrd="0" destOrd="0" presId="urn:microsoft.com/office/officeart/2005/8/layout/process2"/>
    <dgm:cxn modelId="{ABE31806-81D2-3447-8AD2-6E612FE1150E}" type="presParOf" srcId="{5894CCB2-9033-DA4B-B849-72B58EAB9F68}" destId="{ED02B1D3-6860-0B40-B494-152D82BCE8FA}" srcOrd="1" destOrd="0" presId="urn:microsoft.com/office/officeart/2005/8/layout/process2"/>
    <dgm:cxn modelId="{5E8CC91D-1D96-924A-8C77-EAE6FB42527B}" type="presParOf" srcId="{ED02B1D3-6860-0B40-B494-152D82BCE8FA}" destId="{762DEC13-BE7D-4F4A-AB1A-F07E8B55ECA9}" srcOrd="0" destOrd="0" presId="urn:microsoft.com/office/officeart/2005/8/layout/process2"/>
    <dgm:cxn modelId="{46E5960B-7A00-4946-BA9D-33891825F0C8}" type="presParOf" srcId="{5894CCB2-9033-DA4B-B849-72B58EAB9F68}" destId="{AB969CA3-4177-1B4D-AFA1-ABD15472C9B0}" srcOrd="2" destOrd="0" presId="urn:microsoft.com/office/officeart/2005/8/layout/process2"/>
    <dgm:cxn modelId="{85BA7774-077B-8D49-A86E-B1C7BB39B33E}" type="presParOf" srcId="{5894CCB2-9033-DA4B-B849-72B58EAB9F68}" destId="{2AAD876E-6916-3E4B-BEF7-C08E6165B7DC}" srcOrd="3" destOrd="0" presId="urn:microsoft.com/office/officeart/2005/8/layout/process2"/>
    <dgm:cxn modelId="{9C810C11-91A9-C542-AE4A-8A671C53B925}" type="presParOf" srcId="{2AAD876E-6916-3E4B-BEF7-C08E6165B7DC}" destId="{2B883452-DA6F-9648-9915-71EA459CD0CE}" srcOrd="0" destOrd="0" presId="urn:microsoft.com/office/officeart/2005/8/layout/process2"/>
    <dgm:cxn modelId="{46F00449-DEC8-1D4B-8A77-AECDAF74D9C9}" type="presParOf" srcId="{5894CCB2-9033-DA4B-B849-72B58EAB9F68}" destId="{C671493F-539D-B243-940C-2633449B651E}" srcOrd="4"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09F1A-D778-724E-BBA4-606FB4A79220}">
      <dsp:nvSpPr>
        <dsp:cNvPr id="0" name=""/>
        <dsp:cNvSpPr/>
      </dsp:nvSpPr>
      <dsp:spPr>
        <a:xfrm>
          <a:off x="0" y="1289"/>
          <a:ext cx="3962400" cy="6597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65600" rIns="68580" bIns="68580" numCol="1" spcCol="1270" anchor="ctr" anchorCtr="0">
          <a:noAutofit/>
        </a:bodyPr>
        <a:lstStyle/>
        <a:p>
          <a:pPr lvl="0" algn="ctr" defTabSz="800100">
            <a:lnSpc>
              <a:spcPct val="90000"/>
            </a:lnSpc>
            <a:spcBef>
              <a:spcPct val="0"/>
            </a:spcBef>
            <a:spcAft>
              <a:spcPct val="35000"/>
            </a:spcAft>
          </a:pPr>
          <a14:m xmlns:a14="http://schemas.microsoft.com/office/drawing/2010/main">
            <m:oMathPara xmlns:m="http://schemas.openxmlformats.org/officeDocument/2006/math">
              <m:oMathParaPr>
                <m:jc m:val="center"/>
              </m:oMathParaPr>
              <m:oMath xmlns:m="http://schemas.openxmlformats.org/officeDocument/2006/math">
                <m:r>
                  <a:rPr lang="en-US" sz="1800" b="0" i="1" kern="1200" smtClean="0">
                    <a:latin typeface="Cambria Math" panose="02040503050406030204" pitchFamily="18" charset="0"/>
                  </a:rPr>
                  <m:t>𝑥</m:t>
                </m:r>
                <m:r>
                  <a:rPr lang="en-US" sz="1800" b="0" i="1" kern="1200" smtClean="0">
                    <a:latin typeface="Cambria Math" panose="02040503050406030204" pitchFamily="18" charset="0"/>
                  </a:rPr>
                  <m:t>={9, 8, 1, 12, 5}</m:t>
                </m:r>
              </m:oMath>
            </m:oMathPara>
          </a14:m>
          <a:endParaRPr lang="en-US" sz="1800" kern="1200" dirty="0"/>
        </a:p>
      </dsp:txBody>
      <dsp:txXfrm>
        <a:off x="19324" y="20613"/>
        <a:ext cx="3923752" cy="621107"/>
      </dsp:txXfrm>
    </dsp:sp>
    <dsp:sp modelId="{ED02B1D3-6860-0B40-B494-152D82BCE8FA}">
      <dsp:nvSpPr>
        <dsp:cNvPr id="0" name=""/>
        <dsp:cNvSpPr/>
      </dsp:nvSpPr>
      <dsp:spPr>
        <a:xfrm rot="5400000">
          <a:off x="1857495" y="677538"/>
          <a:ext cx="247408" cy="2968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1892133" y="702278"/>
        <a:ext cx="178133" cy="173186"/>
      </dsp:txXfrm>
    </dsp:sp>
    <dsp:sp modelId="{AB969CA3-4177-1B4D-AFA1-ABD15472C9B0}">
      <dsp:nvSpPr>
        <dsp:cNvPr id="0" name=""/>
        <dsp:cNvSpPr/>
      </dsp:nvSpPr>
      <dsp:spPr>
        <a:xfrm>
          <a:off x="0" y="990922"/>
          <a:ext cx="3962400" cy="65975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65600" rIns="68580" bIns="68580" numCol="1" spcCol="1270" anchor="ctr" anchorCtr="0">
          <a:noAutofit/>
        </a:bodyPr>
        <a:lstStyle/>
        <a:p>
          <a:pPr lvl="0" algn="ctr" defTabSz="8001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𝑦</m:t>
                </m:r>
                <m:r>
                  <a:rPr lang="en-US" sz="1800" b="0" i="1" kern="1200" smtClean="0">
                    <a:latin typeface="Cambria Math" panose="02040503050406030204" pitchFamily="18" charset="0"/>
                  </a:rPr>
                  <m:t>={0.7, 0.61,0.05,0.91,0.3}</m:t>
                </m:r>
              </m:oMath>
            </m:oMathPara>
          </a14:m>
          <a:endParaRPr lang="en-US" sz="1800" kern="1200" dirty="0"/>
        </a:p>
      </dsp:txBody>
      <dsp:txXfrm>
        <a:off x="19324" y="1010246"/>
        <a:ext cx="3923752" cy="621107"/>
      </dsp:txXfrm>
    </dsp:sp>
    <dsp:sp modelId="{2AAD876E-6916-3E4B-BEF7-C08E6165B7DC}">
      <dsp:nvSpPr>
        <dsp:cNvPr id="0" name=""/>
        <dsp:cNvSpPr/>
      </dsp:nvSpPr>
      <dsp:spPr>
        <a:xfrm rot="5400000">
          <a:off x="1857495" y="1667171"/>
          <a:ext cx="247408" cy="2968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1892133" y="1691911"/>
        <a:ext cx="178133" cy="173186"/>
      </dsp:txXfrm>
    </dsp:sp>
    <dsp:sp modelId="{C671493F-539D-B243-940C-2633449B651E}">
      <dsp:nvSpPr>
        <dsp:cNvPr id="0" name=""/>
        <dsp:cNvSpPr/>
      </dsp:nvSpPr>
      <dsp:spPr>
        <a:xfrm>
          <a:off x="0" y="1980555"/>
          <a:ext cx="3962400" cy="65975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65600" rIns="68580" bIns="68580" numCol="1" spcCol="1270" anchor="ctr" anchorCtr="0">
          <a:noAutofit/>
        </a:bodyPr>
        <a:lstStyle/>
        <a:p>
          <a:pPr lvl="0" algn="ctr" defTabSz="8001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𝑧</m:t>
                </m:r>
                <m:r>
                  <a:rPr lang="en-US" sz="1800" b="0" i="1" kern="1200" smtClean="0">
                    <a:latin typeface="Cambria Math" panose="02040503050406030204" pitchFamily="18" charset="0"/>
                  </a:rPr>
                  <m:t>={3,2,1,3,2}</m:t>
                </m:r>
              </m:oMath>
            </m:oMathPara>
          </a14:m>
          <a:endParaRPr lang="en-US" sz="1800" kern="1200" dirty="0"/>
        </a:p>
      </dsp:txBody>
      <dsp:txXfrm>
        <a:off x="19324" y="1999879"/>
        <a:ext cx="3923752" cy="6211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49003-3508-470E-9FE4-4C6F38C7291F}" type="datetimeFigureOut">
              <a:rPr lang="zh-TW" altLang="en-US" smtClean="0"/>
              <a:t>2019/6/1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22013-9A6A-49C3-A36F-641CD75FADAC}" type="slidenum">
              <a:rPr lang="zh-TW" altLang="en-US" smtClean="0"/>
              <a:t>‹#›</a:t>
            </a:fld>
            <a:endParaRPr lang="zh-TW" altLang="en-US"/>
          </a:p>
        </p:txBody>
      </p:sp>
    </p:spTree>
    <p:extLst>
      <p:ext uri="{BB962C8B-B14F-4D97-AF65-F5344CB8AC3E}">
        <p14:creationId xmlns:p14="http://schemas.microsoft.com/office/powerpoint/2010/main" val="402717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EB250279-20ED-477D-90E6-C8DF4364648E}" type="slidenum">
              <a:rPr lang="zh-TW" altLang="en-US" smtClean="0">
                <a:solidFill>
                  <a:prstClr val="black"/>
                </a:solidFill>
              </a:rPr>
              <a:pPr/>
              <a:t>1</a:t>
            </a:fld>
            <a:endParaRPr lang="zh-TW" altLang="en-US">
              <a:solidFill>
                <a:prstClr val="black"/>
              </a:solidFill>
            </a:endParaRPr>
          </a:p>
        </p:txBody>
      </p:sp>
    </p:spTree>
    <p:extLst>
      <p:ext uri="{BB962C8B-B14F-4D97-AF65-F5344CB8AC3E}">
        <p14:creationId xmlns:p14="http://schemas.microsoft.com/office/powerpoint/2010/main" val="2383759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Ｓａｍｐｌｉｎｇ　ｒａｔｅ　ｓｔ　ｓｃａｌｅ　＝２０</a:t>
            </a:r>
            <a:endParaRPr lang="en-US" altLang="zh-TW" dirty="0"/>
          </a:p>
          <a:p>
            <a:r>
              <a:rPr lang="zh-TW" altLang="en-US"/>
              <a:t>接下來是</a:t>
            </a:r>
            <a:r>
              <a:rPr lang="en-US" altLang="zh-TW" dirty="0"/>
              <a:t>RCMSE in GSR</a:t>
            </a:r>
          </a:p>
          <a:p>
            <a:r>
              <a:rPr lang="en-US" altLang="zh-TW" dirty="0"/>
              <a:t>Arousal</a:t>
            </a:r>
            <a:r>
              <a:rPr lang="zh-TW" altLang="en-US"/>
              <a:t>上的表現簡直太好了 從</a:t>
            </a:r>
            <a:r>
              <a:rPr lang="en-US" altLang="zh-TW" dirty="0"/>
              <a:t>6</a:t>
            </a:r>
            <a:r>
              <a:rPr lang="zh-TW" altLang="en-US"/>
              <a:t>後小於</a:t>
            </a:r>
            <a:r>
              <a:rPr lang="en-US" altLang="zh-TW" dirty="0"/>
              <a:t>0.1</a:t>
            </a:r>
            <a:r>
              <a:rPr lang="zh-TW" altLang="en-US"/>
              <a:t> </a:t>
            </a:r>
            <a:r>
              <a:rPr lang="en-US" altLang="zh-TW" dirty="0"/>
              <a:t>12</a:t>
            </a:r>
            <a:r>
              <a:rPr lang="zh-TW" altLang="en-US"/>
              <a:t>後小於</a:t>
            </a:r>
            <a:r>
              <a:rPr lang="en-US" altLang="zh-TW" dirty="0"/>
              <a:t>0.01</a:t>
            </a:r>
          </a:p>
          <a:p>
            <a:r>
              <a:rPr lang="zh-TW" altLang="en-US"/>
              <a:t>注意</a:t>
            </a:r>
            <a:r>
              <a:rPr lang="en-US" altLang="zh-TW" dirty="0"/>
              <a:t>:</a:t>
            </a:r>
            <a:r>
              <a:rPr lang="zh-TW" altLang="en-US"/>
              <a:t>值只有</a:t>
            </a:r>
            <a:r>
              <a:rPr lang="en-US" altLang="zh-TW" dirty="0"/>
              <a:t>0.1-0.2</a:t>
            </a:r>
            <a:endParaRPr lang="zh-TW" altLang="en-US"/>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11</a:t>
            </a:fld>
            <a:endParaRPr lang="zh-TW" altLang="en-US"/>
          </a:p>
        </p:txBody>
      </p:sp>
    </p:spTree>
    <p:extLst>
      <p:ext uri="{BB962C8B-B14F-4D97-AF65-F5344CB8AC3E}">
        <p14:creationId xmlns:p14="http://schemas.microsoft.com/office/powerpoint/2010/main" val="10639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solidFill>
                  <a:srgbClr val="00B050"/>
                </a:solidFill>
              </a:rPr>
              <a:t>不同</a:t>
            </a:r>
            <a:r>
              <a:rPr lang="en-US" altLang="zh-TW" dirty="0">
                <a:solidFill>
                  <a:srgbClr val="00B050"/>
                </a:solidFill>
              </a:rPr>
              <a:t>channel</a:t>
            </a:r>
            <a:r>
              <a:rPr lang="zh-TW" altLang="en-US" dirty="0">
                <a:solidFill>
                  <a:srgbClr val="00B050"/>
                </a:solidFill>
              </a:rPr>
              <a:t>ㄉ相關性</a:t>
            </a:r>
            <a:endParaRPr lang="en-US" altLang="zh-TW" dirty="0">
              <a:solidFill>
                <a:srgbClr val="00B050"/>
              </a:solidFill>
            </a:endParaRPr>
          </a:p>
          <a:p>
            <a:r>
              <a:rPr lang="en-US" altLang="zh-TW" dirty="0">
                <a:solidFill>
                  <a:srgbClr val="00B050"/>
                </a:solidFill>
              </a:rPr>
              <a:t>Temporal:</a:t>
            </a:r>
            <a:r>
              <a:rPr lang="en-US" altLang="zh-TW" baseline="0" dirty="0">
                <a:solidFill>
                  <a:srgbClr val="00B050"/>
                </a:solidFill>
              </a:rPr>
              <a:t> </a:t>
            </a:r>
            <a:r>
              <a:rPr lang="zh-TW" altLang="en-US" baseline="0" dirty="0">
                <a:solidFill>
                  <a:srgbClr val="00B050"/>
                </a:solidFill>
              </a:rPr>
              <a:t>顳葉　</a:t>
            </a:r>
            <a:r>
              <a:rPr lang="en-US" altLang="zh-TW" dirty="0">
                <a:solidFill>
                  <a:srgbClr val="002060"/>
                </a:solidFill>
              </a:rPr>
              <a:t>Occipital</a:t>
            </a:r>
            <a:r>
              <a:rPr lang="zh-TW" altLang="en-US" dirty="0">
                <a:solidFill>
                  <a:srgbClr val="002060"/>
                </a:solidFill>
              </a:rPr>
              <a:t>：枕葉　</a:t>
            </a:r>
            <a:r>
              <a:rPr lang="en-US" altLang="zh-TW" dirty="0">
                <a:solidFill>
                  <a:srgbClr val="0070C0"/>
                </a:solidFill>
              </a:rPr>
              <a:t>Parietal</a:t>
            </a:r>
            <a:r>
              <a:rPr lang="zh-TW" altLang="en-US" dirty="0">
                <a:solidFill>
                  <a:srgbClr val="0070C0"/>
                </a:solidFill>
              </a:rPr>
              <a:t>：頂葉</a:t>
            </a:r>
            <a:endParaRPr lang="en-US" altLang="zh-TW" baseline="0" dirty="0">
              <a:solidFill>
                <a:srgbClr val="00B050"/>
              </a:solidFill>
            </a:endParaRPr>
          </a:p>
          <a:p>
            <a:endParaRPr lang="zh-TW" altLang="en-US" dirty="0"/>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12</a:t>
            </a:fld>
            <a:endParaRPr lang="zh-TW" altLang="en-US"/>
          </a:p>
        </p:txBody>
      </p:sp>
    </p:spTree>
    <p:extLst>
      <p:ext uri="{BB962C8B-B14F-4D97-AF65-F5344CB8AC3E}">
        <p14:creationId xmlns:p14="http://schemas.microsoft.com/office/powerpoint/2010/main" val="117285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兩個兩個一組曲平均</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13</a:t>
            </a:fld>
            <a:endParaRPr lang="zh-TW" altLang="en-US"/>
          </a:p>
        </p:txBody>
      </p:sp>
    </p:spTree>
    <p:extLst>
      <p:ext uri="{BB962C8B-B14F-4D97-AF65-F5344CB8AC3E}">
        <p14:creationId xmlns:p14="http://schemas.microsoft.com/office/powerpoint/2010/main" val="199151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以</a:t>
            </a:r>
            <a:r>
              <a:rPr lang="en-US" altLang="zh-TW" dirty="0"/>
              <a:t>m=3</a:t>
            </a:r>
            <a:r>
              <a:rPr lang="zh-TW" altLang="en-US"/>
              <a:t>的</a:t>
            </a:r>
            <a:r>
              <a:rPr lang="en-US" altLang="zh-TW" dirty="0"/>
              <a:t>case</a:t>
            </a:r>
            <a:r>
              <a:rPr lang="zh-TW" altLang="en-US"/>
              <a:t>來說</a:t>
            </a:r>
            <a:endParaRPr lang="en-US" altLang="zh-TW" dirty="0"/>
          </a:p>
          <a:p>
            <a:endParaRPr lang="en-US" altLang="zh-TW" dirty="0"/>
          </a:p>
          <a:p>
            <a:r>
              <a:rPr lang="en-US" altLang="zh-TW" dirty="0"/>
              <a:t>Tolerance 94</a:t>
            </a:r>
            <a:r>
              <a:rPr lang="zh-TW" altLang="en-US"/>
              <a:t>倆的</a:t>
            </a:r>
            <a:r>
              <a:rPr lang="en-US" altLang="zh-TW" dirty="0"/>
              <a:t>vector</a:t>
            </a:r>
            <a:r>
              <a:rPr lang="zh-TW" altLang="en-US"/>
              <a:t>距離多少以內算ｍａｔｃｈ，通常取０．１－０．２ｓｔｄ</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14</a:t>
            </a:fld>
            <a:endParaRPr lang="zh-TW" altLang="en-US"/>
          </a:p>
        </p:txBody>
      </p:sp>
    </p:spTree>
    <p:extLst>
      <p:ext uri="{BB962C8B-B14F-4D97-AF65-F5344CB8AC3E}">
        <p14:creationId xmlns:p14="http://schemas.microsoft.com/office/powerpoint/2010/main" val="991968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趨勢相似 </a:t>
            </a:r>
            <a:r>
              <a:rPr lang="en-US" altLang="zh-TW" dirty="0"/>
              <a:t>label1</a:t>
            </a:r>
            <a:r>
              <a:rPr lang="zh-TW" altLang="en-US"/>
              <a:t>在上面</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15</a:t>
            </a:fld>
            <a:endParaRPr lang="zh-TW" altLang="en-US"/>
          </a:p>
        </p:txBody>
      </p:sp>
    </p:spTree>
    <p:extLst>
      <p:ext uri="{BB962C8B-B14F-4D97-AF65-F5344CB8AC3E}">
        <p14:creationId xmlns:p14="http://schemas.microsoft.com/office/powerpoint/2010/main" val="10099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a:t>outlier</a:t>
            </a:r>
          </a:p>
          <a:p>
            <a:r>
              <a:rPr lang="zh-TW" altLang="en-US" dirty="0"/>
              <a:t>只有</a:t>
            </a:r>
            <a:r>
              <a:rPr lang="en-US" altLang="zh-TW" dirty="0"/>
              <a:t>pre</a:t>
            </a:r>
            <a:r>
              <a:rPr lang="zh-TW" altLang="en-US" dirty="0"/>
              <a:t> </a:t>
            </a:r>
            <a:r>
              <a:rPr lang="en-US" altLang="zh-TW" dirty="0"/>
              <a:t>frontal</a:t>
            </a:r>
            <a:r>
              <a:rPr lang="zh-TW" altLang="en-US" dirty="0"/>
              <a:t> </a:t>
            </a:r>
            <a:r>
              <a:rPr lang="en-US" altLang="zh-TW" dirty="0"/>
              <a:t>p-value</a:t>
            </a:r>
            <a:r>
              <a:rPr lang="zh-TW" altLang="en-US" dirty="0"/>
              <a:t>可以看  可以和心理學的說法相驗證</a:t>
            </a:r>
            <a:r>
              <a:rPr lang="en-US" altLang="zh-TW" dirty="0"/>
              <a:t>!!!</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16</a:t>
            </a:fld>
            <a:endParaRPr lang="zh-TW" altLang="en-US"/>
          </a:p>
        </p:txBody>
      </p:sp>
    </p:spTree>
    <p:extLst>
      <p:ext uri="{BB962C8B-B14F-4D97-AF65-F5344CB8AC3E}">
        <p14:creationId xmlns:p14="http://schemas.microsoft.com/office/powerpoint/2010/main" val="86170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大家好，我是童寬</a:t>
            </a:r>
            <a:endParaRPr lang="en-US" altLang="zh-CN" dirty="0"/>
          </a:p>
          <a:p>
            <a:endParaRPr lang="en-US" altLang="zh-CN" dirty="0"/>
          </a:p>
          <a:p>
            <a:r>
              <a:rPr lang="zh-CN" altLang="en-US" dirty="0"/>
              <a:t>接下來輪到我來介紹我們怎麼取跟</a:t>
            </a:r>
            <a:r>
              <a:rPr lang="zh-Hant" altLang="en-US" dirty="0"/>
              <a:t> </a:t>
            </a:r>
            <a:r>
              <a:rPr lang="en-US" altLang="zh-Hant" dirty="0"/>
              <a:t>Permutation Entropy </a:t>
            </a:r>
            <a:r>
              <a:rPr lang="zh-CN" altLang="en-US" dirty="0"/>
              <a:t>相關的</a:t>
            </a:r>
            <a:r>
              <a:rPr lang="zh-Hant" altLang="en-US" dirty="0"/>
              <a:t> </a:t>
            </a:r>
            <a:r>
              <a:rPr lang="en-US" altLang="zh-Hant" dirty="0"/>
              <a:t>Features</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17</a:t>
            </a:fld>
            <a:endParaRPr lang="zh-TW" altLang="en-US"/>
          </a:p>
        </p:txBody>
      </p:sp>
    </p:spTree>
    <p:extLst>
      <p:ext uri="{BB962C8B-B14F-4D97-AF65-F5344CB8AC3E}">
        <p14:creationId xmlns:p14="http://schemas.microsoft.com/office/powerpoint/2010/main" val="330241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我先簡單的介紹一下</a:t>
            </a:r>
            <a:r>
              <a:rPr lang="zh-Hant" altLang="en-US" dirty="0"/>
              <a:t> </a:t>
            </a:r>
            <a:r>
              <a:rPr lang="en-US" altLang="zh-Hant" dirty="0"/>
              <a:t>PE</a:t>
            </a:r>
            <a:r>
              <a:rPr lang="zh-Hant" altLang="en-US" dirty="0"/>
              <a:t>，</a:t>
            </a:r>
            <a:r>
              <a:rPr lang="zh-TW" altLang="en-US" dirty="0"/>
              <a:t>一句話來說的話，</a:t>
            </a:r>
            <a:r>
              <a:rPr lang="en-US" altLang="zh-TW" dirty="0"/>
              <a:t>PE </a:t>
            </a:r>
            <a:r>
              <a:rPr lang="zh-TW" altLang="en-US" dirty="0"/>
              <a:t>就是時間序列不同類別排列組合的分佈</a:t>
            </a:r>
            <a:endParaRPr lang="en-US" altLang="zh-TW" dirty="0"/>
          </a:p>
          <a:p>
            <a:r>
              <a:rPr lang="zh-TW" altLang="en-US" dirty="0"/>
              <a:t>類別的排列組合指的是這裡的 </a:t>
            </a:r>
            <a:r>
              <a:rPr lang="en-US" altLang="zh-TW" dirty="0"/>
              <a:t>motifs</a:t>
            </a:r>
            <a:r>
              <a:rPr lang="zh-TW" altLang="en-US" baseline="0" dirty="0"/>
              <a:t>，也就是下面這張圖。可以看到這是以大小來區分類別。這張圖是 </a:t>
            </a:r>
            <a:r>
              <a:rPr lang="en-US" altLang="zh-TW" baseline="0" dirty="0"/>
              <a:t>Order =</a:t>
            </a:r>
            <a:r>
              <a:rPr lang="zh-TW" altLang="en-US" baseline="0" dirty="0"/>
              <a:t> </a:t>
            </a:r>
            <a:r>
              <a:rPr lang="en-US" altLang="zh-TW" baseline="0" dirty="0"/>
              <a:t>3</a:t>
            </a:r>
            <a:r>
              <a:rPr lang="zh-Hant" altLang="en-US" baseline="0" dirty="0"/>
              <a:t> 的範例</a:t>
            </a:r>
            <a:r>
              <a:rPr lang="zh-TW" altLang="en-US" baseline="0" dirty="0"/>
              <a:t>，所有可能的類別，數量其實就等於三階。</a:t>
            </a:r>
            <a:endParaRPr lang="en-US" baseline="0" dirty="0"/>
          </a:p>
          <a:p>
            <a:r>
              <a:rPr lang="zh-TW" altLang="en-US" dirty="0"/>
              <a:t>訊號的絕對大小在算 </a:t>
            </a:r>
            <a:r>
              <a:rPr lang="en-US" altLang="zh-TW" dirty="0"/>
              <a:t>PE </a:t>
            </a:r>
            <a:r>
              <a:rPr lang="zh-TW" altLang="en-US" dirty="0"/>
              <a:t>時是沒什麼關係的。因此對 </a:t>
            </a:r>
            <a:r>
              <a:rPr lang="en-US" altLang="zh-TW" dirty="0"/>
              <a:t>EEG </a:t>
            </a:r>
            <a:r>
              <a:rPr lang="zh-TW" altLang="en-US" dirty="0"/>
              <a:t>來說，有時候會因為電極擺放位置不同造成的大小差異就可以不用特別處理</a:t>
            </a:r>
            <a:endParaRPr lang="en-US" dirty="0"/>
          </a:p>
          <a:p>
            <a:r>
              <a:rPr lang="zh-CN" altLang="en-US" dirty="0"/>
              <a:t>如果出現大小相同的情況，原本</a:t>
            </a:r>
            <a:r>
              <a:rPr lang="zh-Hant" altLang="en-US" dirty="0"/>
              <a:t>的 </a:t>
            </a:r>
            <a:r>
              <a:rPr lang="en-US" altLang="zh-Hant" dirty="0"/>
              <a:t>paper </a:t>
            </a:r>
            <a:r>
              <a:rPr lang="zh-CN" altLang="en-US" dirty="0"/>
              <a:t>其實沒有特別說處理方法。我們是用</a:t>
            </a:r>
            <a:r>
              <a:rPr lang="zh-Hant" altLang="en-US" dirty="0"/>
              <a:t> </a:t>
            </a:r>
            <a:r>
              <a:rPr lang="en-US" altLang="zh-Hant" dirty="0" err="1"/>
              <a:t>numpy</a:t>
            </a:r>
            <a:r>
              <a:rPr lang="en-US" altLang="zh-Hant" dirty="0"/>
              <a:t> </a:t>
            </a:r>
            <a:r>
              <a:rPr lang="zh-CN" altLang="en-US" dirty="0"/>
              <a:t>的</a:t>
            </a:r>
            <a:r>
              <a:rPr lang="zh-Hant" altLang="en-US" dirty="0"/>
              <a:t> </a:t>
            </a:r>
            <a:r>
              <a:rPr lang="en-US" altLang="zh-Hant" dirty="0" err="1"/>
              <a:t>argsort</a:t>
            </a:r>
            <a:r>
              <a:rPr lang="zh-Hant" altLang="en-US" dirty="0"/>
              <a:t>，先出現的會被</a:t>
            </a:r>
            <a:r>
              <a:rPr lang="zh-CN" altLang="en-US" dirty="0"/>
              <a:t>歸類成</a:t>
            </a:r>
            <a:r>
              <a:rPr lang="zh-Hant" altLang="en-US" dirty="0"/>
              <a:t>比較小的 </a:t>
            </a:r>
            <a:r>
              <a:rPr lang="en-US" altLang="zh-Hant" dirty="0"/>
              <a:t>(ex</a:t>
            </a:r>
            <a:r>
              <a:rPr lang="zh-Hant" altLang="en-US" dirty="0"/>
              <a:t>：</a:t>
            </a:r>
            <a:r>
              <a:rPr lang="en-US" altLang="zh-Hant" dirty="0"/>
              <a:t>1, 1, 2 =&gt; 123)</a:t>
            </a:r>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18</a:t>
            </a:fld>
            <a:endParaRPr lang="zh-TW" altLang="en-US"/>
          </a:p>
        </p:txBody>
      </p:sp>
    </p:spTree>
    <p:extLst>
      <p:ext uri="{BB962C8B-B14F-4D97-AF65-F5344CB8AC3E}">
        <p14:creationId xmlns:p14="http://schemas.microsoft.com/office/powerpoint/2010/main" val="179500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再來介紹 </a:t>
            </a:r>
            <a:r>
              <a:rPr lang="en-US" altLang="zh-TW" dirty="0"/>
              <a:t>PE </a:t>
            </a:r>
            <a:r>
              <a:rPr lang="zh-TW" altLang="en-US" dirty="0"/>
              <a:t>的算法</a:t>
            </a:r>
            <a:endParaRPr lang="en-US" altLang="zh-TW" dirty="0"/>
          </a:p>
          <a:p>
            <a:endParaRPr lang="en-US" dirty="0"/>
          </a:p>
          <a:p>
            <a:r>
              <a:rPr lang="zh-TW" altLang="en-US" dirty="0"/>
              <a:t>首先要先計算上一頁提到的不同類別的比例，就像右邊這張圖，它是</a:t>
            </a:r>
            <a:r>
              <a:rPr lang="zh-TW" altLang="en-US" baseline="0" dirty="0"/>
              <a:t> </a:t>
            </a:r>
            <a:r>
              <a:rPr lang="en-US" altLang="zh-TW" baseline="0" dirty="0"/>
              <a:t>Order = 3</a:t>
            </a:r>
            <a:r>
              <a:rPr lang="zh-TW" altLang="en-US" baseline="0" dirty="0"/>
              <a:t>，會有六種類別，可以算出每個類別所佔的比例</a:t>
            </a:r>
            <a:endParaRPr lang="en-US" altLang="zh-TW" baseline="0" dirty="0"/>
          </a:p>
          <a:p>
            <a:endParaRPr lang="en-US" baseline="0" dirty="0"/>
          </a:p>
          <a:p>
            <a:r>
              <a:rPr lang="zh-TW" altLang="en-US" dirty="0"/>
              <a:t>再來就是 </a:t>
            </a:r>
            <a:r>
              <a:rPr lang="en-US" altLang="zh-TW" dirty="0"/>
              <a:t>Entropy </a:t>
            </a:r>
            <a:r>
              <a:rPr lang="zh-TW" altLang="en-US" dirty="0"/>
              <a:t>的計算，這裡的 </a:t>
            </a:r>
            <a:r>
              <a:rPr lang="en-US" altLang="zh-TW" dirty="0"/>
              <a:t>p </a:t>
            </a:r>
            <a:r>
              <a:rPr lang="zh-TW" altLang="en-US" dirty="0"/>
              <a:t>就是比例，數值越大代表每個類別都很平均，也就是訊號比較亂</a:t>
            </a:r>
            <a:endParaRPr lang="en-US" altLang="zh-TW" dirty="0"/>
          </a:p>
          <a:p>
            <a:r>
              <a:rPr lang="zh-TW" altLang="en-US" dirty="0"/>
              <a:t>可以看到這裡還有一個 </a:t>
            </a:r>
            <a:r>
              <a:rPr lang="en-US" altLang="zh-TW" dirty="0" err="1"/>
              <a:t>τ</a:t>
            </a:r>
            <a:r>
              <a:rPr lang="zh-TW" altLang="en-US" dirty="0"/>
              <a:t> </a:t>
            </a:r>
            <a:r>
              <a:rPr lang="en-US" altLang="zh-TW" dirty="0"/>
              <a:t>(tau)</a:t>
            </a:r>
            <a:r>
              <a:rPr lang="zh-TW" altLang="en-US" dirty="0"/>
              <a:t>，它代表的是 </a:t>
            </a:r>
            <a:r>
              <a:rPr lang="en-US" altLang="zh-TW" dirty="0"/>
              <a:t>time delay</a:t>
            </a:r>
            <a:r>
              <a:rPr lang="zh-TW" altLang="en-US" dirty="0"/>
              <a:t>，決定在算 </a:t>
            </a:r>
            <a:r>
              <a:rPr lang="en-US" altLang="zh-TW" dirty="0"/>
              <a:t>Motif </a:t>
            </a:r>
            <a:r>
              <a:rPr lang="zh-TW" altLang="en-US" dirty="0"/>
              <a:t>的時候要不要跳著算，像右邊這張圖那樣</a:t>
            </a:r>
            <a:endParaRPr lang="en-US" altLang="zh-TW" dirty="0"/>
          </a:p>
          <a:p>
            <a:r>
              <a:rPr lang="zh-TW" altLang="en-US" dirty="0"/>
              <a:t>這樣其實有點 </a:t>
            </a:r>
            <a:r>
              <a:rPr lang="en-US" altLang="zh-TW" dirty="0"/>
              <a:t>coarse graining </a:t>
            </a:r>
            <a:r>
              <a:rPr lang="zh-TW" altLang="en-US" dirty="0"/>
              <a:t>的效果，但因為我們也有做 </a:t>
            </a:r>
            <a:r>
              <a:rPr lang="en-US" altLang="zh-TW" dirty="0"/>
              <a:t>coarse graining</a:t>
            </a:r>
            <a:r>
              <a:rPr lang="zh-TW" altLang="en-US" dirty="0"/>
              <a:t>，所以就設成正常的 </a:t>
            </a:r>
            <a:endParaRPr lang="en-US" altLang="zh-TW"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19</a:t>
            </a:fld>
            <a:endParaRPr lang="zh-TW" altLang="en-US"/>
          </a:p>
        </p:txBody>
      </p:sp>
    </p:spTree>
    <p:extLst>
      <p:ext uri="{BB962C8B-B14F-4D97-AF65-F5344CB8AC3E}">
        <p14:creationId xmlns:p14="http://schemas.microsoft.com/office/powerpoint/2010/main" val="182337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這是我們上學期最後使用的設定：</a:t>
            </a:r>
            <a:endParaRPr lang="en-US" altLang="zh-CN" dirty="0"/>
          </a:p>
          <a:p>
            <a:r>
              <a:rPr lang="en-US" altLang="zh-CN" dirty="0"/>
              <a:t>ECG </a:t>
            </a:r>
            <a:r>
              <a:rPr lang="zh-CN" altLang="en-US" dirty="0"/>
              <a:t>跟</a:t>
            </a:r>
            <a:r>
              <a:rPr lang="zh-Hant" altLang="en-US" dirty="0"/>
              <a:t> </a:t>
            </a:r>
            <a:r>
              <a:rPr lang="en-US" altLang="zh-Hant" dirty="0"/>
              <a:t>GSR </a:t>
            </a:r>
            <a:r>
              <a:rPr lang="zh-CN" altLang="en-US" dirty="0"/>
              <a:t>是做</a:t>
            </a:r>
            <a:r>
              <a:rPr lang="zh-Hant" altLang="en-US" dirty="0"/>
              <a:t> </a:t>
            </a:r>
            <a:r>
              <a:rPr lang="en-US" altLang="zh-Hant" dirty="0"/>
              <a:t>MPE</a:t>
            </a:r>
          </a:p>
          <a:p>
            <a:r>
              <a:rPr lang="en-US" altLang="zh-CN" dirty="0"/>
              <a:t>EEG </a:t>
            </a:r>
            <a:r>
              <a:rPr lang="zh-CN" altLang="en-US" dirty="0"/>
              <a:t>則是做</a:t>
            </a:r>
            <a:r>
              <a:rPr lang="zh-Hant" altLang="en-US" dirty="0"/>
              <a:t> </a:t>
            </a:r>
            <a:r>
              <a:rPr lang="en-US" altLang="zh-Hant" dirty="0"/>
              <a:t>MMPE</a:t>
            </a:r>
            <a:r>
              <a:rPr lang="zh-Hant" altLang="en-US" dirty="0"/>
              <a:t>，因為 </a:t>
            </a:r>
            <a:r>
              <a:rPr lang="en-US" altLang="zh-Hant" dirty="0"/>
              <a:t>EEG </a:t>
            </a:r>
            <a:r>
              <a:rPr lang="zh-CN" altLang="en-US" dirty="0"/>
              <a:t>有多個</a:t>
            </a:r>
            <a:r>
              <a:rPr lang="zh-Hant" altLang="en-US" dirty="0"/>
              <a:t> </a:t>
            </a:r>
            <a:r>
              <a:rPr lang="en-US" altLang="zh-Hant" dirty="0"/>
              <a:t>channels</a:t>
            </a:r>
          </a:p>
          <a:p>
            <a:endParaRPr lang="en-US" altLang="zh-CN" dirty="0"/>
          </a:p>
          <a:p>
            <a:r>
              <a:rPr lang="en-US" altLang="zh-CN" dirty="0"/>
              <a:t>MPE </a:t>
            </a:r>
            <a:r>
              <a:rPr lang="zh-CN" altLang="en-US" dirty="0"/>
              <a:t>跟前面說的</a:t>
            </a:r>
            <a:r>
              <a:rPr lang="zh-Hant" altLang="en-US" dirty="0"/>
              <a:t> </a:t>
            </a:r>
            <a:r>
              <a:rPr lang="en-US" altLang="zh-Hant" dirty="0"/>
              <a:t>PE</a:t>
            </a:r>
            <a:r>
              <a:rPr lang="zh-Hant" altLang="en-US" dirty="0"/>
              <a:t> 只差在 </a:t>
            </a:r>
            <a:r>
              <a:rPr lang="en-US" altLang="zh-Hant" dirty="0"/>
              <a:t>coarse graining</a:t>
            </a:r>
          </a:p>
          <a:p>
            <a:r>
              <a:rPr lang="en-US" altLang="zh-CN" dirty="0"/>
              <a:t>MMPE </a:t>
            </a:r>
            <a:r>
              <a:rPr lang="zh-CN" altLang="en-US" dirty="0"/>
              <a:t>則是每個</a:t>
            </a:r>
            <a:r>
              <a:rPr lang="zh-Hant" altLang="en-US" dirty="0"/>
              <a:t> </a:t>
            </a:r>
            <a:r>
              <a:rPr lang="en-US" altLang="zh-Hant" dirty="0"/>
              <a:t>channel </a:t>
            </a:r>
            <a:r>
              <a:rPr lang="zh-CN" altLang="en-US" dirty="0"/>
              <a:t>先做</a:t>
            </a:r>
            <a:r>
              <a:rPr lang="zh-Hant" altLang="en-US" dirty="0"/>
              <a:t> </a:t>
            </a:r>
            <a:r>
              <a:rPr lang="en-US" altLang="zh-Hant" dirty="0"/>
              <a:t>coarse graining</a:t>
            </a:r>
            <a:r>
              <a:rPr lang="zh-CN" altLang="en-US" dirty="0"/>
              <a:t>，分別計算每個</a:t>
            </a:r>
            <a:r>
              <a:rPr lang="zh-Hant" altLang="en-US" dirty="0"/>
              <a:t> </a:t>
            </a:r>
            <a:r>
              <a:rPr lang="en-US" altLang="zh-Hant" dirty="0"/>
              <a:t>channel </a:t>
            </a:r>
            <a:r>
              <a:rPr lang="zh-CN" altLang="en-US" dirty="0"/>
              <a:t>的</a:t>
            </a:r>
            <a:r>
              <a:rPr lang="zh-Hant" altLang="en-US" dirty="0"/>
              <a:t> </a:t>
            </a:r>
            <a:r>
              <a:rPr lang="en-US" altLang="zh-Hant" dirty="0"/>
              <a:t>motif </a:t>
            </a:r>
            <a:r>
              <a:rPr lang="zh-CN" altLang="en-US" dirty="0"/>
              <a:t>分佈比例，最後取平均，再用一樣的算法求出</a:t>
            </a:r>
            <a:r>
              <a:rPr lang="zh-Hant" altLang="en-US" dirty="0"/>
              <a:t> </a:t>
            </a:r>
            <a:r>
              <a:rPr lang="en-US" altLang="zh-Hant" dirty="0"/>
              <a:t>entropy </a:t>
            </a:r>
            <a:r>
              <a:rPr lang="zh-CN" altLang="en-US" dirty="0"/>
              <a:t>值</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20</a:t>
            </a:fld>
            <a:endParaRPr lang="zh-TW" altLang="en-US"/>
          </a:p>
        </p:txBody>
      </p:sp>
    </p:spTree>
    <p:extLst>
      <p:ext uri="{BB962C8B-B14F-4D97-AF65-F5344CB8AC3E}">
        <p14:creationId xmlns:p14="http://schemas.microsoft.com/office/powerpoint/2010/main" val="374216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norm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zh-TW" altLang="en-US"/>
          </a:p>
        </p:txBody>
      </p:sp>
      <p:sp>
        <p:nvSpPr>
          <p:cNvPr id="4" name="投影片編號版面配置區 3"/>
          <p:cNvSpPr>
            <a:spLocks noGrp="1"/>
          </p:cNvSpPr>
          <p:nvPr>
            <p:ph type="sldNum" sz="quarter" idx="10"/>
          </p:nvPr>
        </p:nvSpPr>
        <p:spPr/>
        <p:txBody>
          <a:bodyPr/>
          <a:lstStyle/>
          <a:p>
            <a:pPr>
              <a:defRPr/>
            </a:pPr>
            <a:fld id="{F8659751-80D9-4A55-812D-085E41F0CDEB}" type="slidenum">
              <a:rPr lang="zh-TW" altLang="en-US" smtClean="0">
                <a:solidFill>
                  <a:prstClr val="black"/>
                </a:solidFill>
              </a:rPr>
              <a:pPr>
                <a:defRPr/>
              </a:pPr>
              <a:t>2</a:t>
            </a:fld>
            <a:endParaRPr lang="zh-TW" altLang="en-US">
              <a:solidFill>
                <a:prstClr val="black"/>
              </a:solidFill>
            </a:endParaRPr>
          </a:p>
        </p:txBody>
      </p:sp>
    </p:spTree>
    <p:extLst>
      <p:ext uri="{BB962C8B-B14F-4D97-AF65-F5344CB8AC3E}">
        <p14:creationId xmlns:p14="http://schemas.microsoft.com/office/powerpoint/2010/main" val="141125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這學期我們把</a:t>
            </a:r>
            <a:r>
              <a:rPr lang="zh-Hant" altLang="en-US" dirty="0"/>
              <a:t> </a:t>
            </a:r>
            <a:r>
              <a:rPr lang="en-US" altLang="zh-Hant" dirty="0"/>
              <a:t>MPE </a:t>
            </a:r>
            <a:r>
              <a:rPr lang="zh-CN" altLang="en-US" dirty="0"/>
              <a:t>改成</a:t>
            </a:r>
            <a:r>
              <a:rPr lang="zh-Hant" altLang="en-US" dirty="0"/>
              <a:t> </a:t>
            </a:r>
            <a:r>
              <a:rPr lang="en-US" altLang="zh-Hant" dirty="0"/>
              <a:t>RCMPE</a:t>
            </a:r>
            <a:r>
              <a:rPr lang="zh-Hant" altLang="en-US" dirty="0"/>
              <a:t>，</a:t>
            </a:r>
            <a:r>
              <a:rPr lang="en-US" altLang="zh-Hant" dirty="0"/>
              <a:t>MPE </a:t>
            </a:r>
            <a:r>
              <a:rPr lang="zh-CN" altLang="en-US" dirty="0"/>
              <a:t>的改進版本</a:t>
            </a:r>
            <a:endParaRPr lang="en-US" altLang="zh-CN" dirty="0"/>
          </a:p>
          <a:p>
            <a:r>
              <a:rPr lang="zh-CN" altLang="en-US" dirty="0"/>
              <a:t>他的改進方法其實就跟</a:t>
            </a:r>
            <a:r>
              <a:rPr lang="zh-Hant" altLang="en-US" dirty="0"/>
              <a:t> </a:t>
            </a:r>
            <a:r>
              <a:rPr lang="en-US" altLang="zh-Hant" dirty="0"/>
              <a:t>RCMSE </a:t>
            </a:r>
            <a:r>
              <a:rPr lang="zh-CN" altLang="en-US" dirty="0"/>
              <a:t>一樣，考慮所有</a:t>
            </a:r>
            <a:r>
              <a:rPr lang="zh-Hant" altLang="en-US" dirty="0"/>
              <a:t> </a:t>
            </a:r>
            <a:r>
              <a:rPr lang="en-US" altLang="zh-Hant" dirty="0"/>
              <a:t>scale </a:t>
            </a:r>
            <a:r>
              <a:rPr lang="zh-CN" altLang="en-US" dirty="0"/>
              <a:t>的</a:t>
            </a:r>
            <a:r>
              <a:rPr lang="zh-Hant" altLang="en-US" dirty="0"/>
              <a:t> </a:t>
            </a:r>
            <a:r>
              <a:rPr lang="en-US" altLang="zh-Hant" dirty="0"/>
              <a:t>motif </a:t>
            </a:r>
            <a:r>
              <a:rPr lang="zh-CN" altLang="en-US" dirty="0"/>
              <a:t>分佈比例，最後取平均，用平均比例算</a:t>
            </a:r>
            <a:r>
              <a:rPr lang="zh-Hant" altLang="en-US" dirty="0"/>
              <a:t> </a:t>
            </a:r>
            <a:r>
              <a:rPr lang="en-US" altLang="zh-Hant" dirty="0"/>
              <a:t>entropy</a:t>
            </a:r>
          </a:p>
          <a:p>
            <a:endParaRPr lang="en-US" altLang="zh-Hant" dirty="0"/>
          </a:p>
          <a:p>
            <a:r>
              <a:rPr lang="en-US" altLang="zh-Hant" dirty="0"/>
              <a:t>MMPE </a:t>
            </a:r>
            <a:r>
              <a:rPr lang="zh-CN" altLang="en-US" dirty="0"/>
              <a:t>的部分跟前面博綱說的一樣，是考慮那五個腦區</a:t>
            </a:r>
            <a:endParaRPr lang="en-US" altLang="zh-Hant"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21</a:t>
            </a:fld>
            <a:endParaRPr lang="zh-TW" altLang="en-US"/>
          </a:p>
        </p:txBody>
      </p:sp>
    </p:spTree>
    <p:extLst>
      <p:ext uri="{BB962C8B-B14F-4D97-AF65-F5344CB8AC3E}">
        <p14:creationId xmlns:p14="http://schemas.microsoft.com/office/powerpoint/2010/main" val="2091246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這是我們</a:t>
            </a:r>
            <a:r>
              <a:rPr lang="zh-Hant" altLang="en-US" dirty="0"/>
              <a:t> </a:t>
            </a:r>
            <a:r>
              <a:rPr lang="en-US" altLang="zh-Hant" dirty="0"/>
              <a:t>PE </a:t>
            </a:r>
            <a:r>
              <a:rPr lang="zh-CN" altLang="en-US" dirty="0"/>
              <a:t>的參數設定</a:t>
            </a:r>
            <a:endParaRPr lang="en-US" altLang="zh-CN" dirty="0"/>
          </a:p>
          <a:p>
            <a:endParaRPr lang="en-US" dirty="0"/>
          </a:p>
          <a:p>
            <a:r>
              <a:rPr lang="en-US" dirty="0"/>
              <a:t>ECG </a:t>
            </a:r>
            <a:r>
              <a:rPr lang="zh-CN" altLang="en-US" dirty="0"/>
              <a:t>的</a:t>
            </a:r>
            <a:r>
              <a:rPr lang="zh-Hant" altLang="en-US" dirty="0"/>
              <a:t> </a:t>
            </a:r>
            <a:r>
              <a:rPr lang="en-US" altLang="zh-Hant" dirty="0"/>
              <a:t>RCMPE</a:t>
            </a:r>
            <a:r>
              <a:rPr lang="zh-Hant" altLang="en-US" dirty="0"/>
              <a:t> </a:t>
            </a:r>
            <a:r>
              <a:rPr lang="en-US" altLang="zh-Hant" dirty="0"/>
              <a:t>scale </a:t>
            </a:r>
            <a:r>
              <a:rPr lang="zh-CN" altLang="en-US" dirty="0"/>
              <a:t>是設</a:t>
            </a:r>
            <a:r>
              <a:rPr lang="zh-Hant" altLang="en-US" dirty="0"/>
              <a:t> </a:t>
            </a:r>
            <a:r>
              <a:rPr lang="en-US" altLang="zh-Hant" dirty="0"/>
              <a:t>1~3</a:t>
            </a:r>
            <a:r>
              <a:rPr lang="zh-Hant" altLang="en-US" dirty="0"/>
              <a:t>，因為 </a:t>
            </a:r>
            <a:r>
              <a:rPr lang="en-US" altLang="zh-Hant" dirty="0"/>
              <a:t>ECG </a:t>
            </a:r>
            <a:r>
              <a:rPr lang="zh-CN" altLang="en-US" dirty="0"/>
              <a:t>最後拿來算</a:t>
            </a:r>
            <a:r>
              <a:rPr lang="zh-Hant" altLang="en-US" dirty="0"/>
              <a:t> </a:t>
            </a:r>
            <a:r>
              <a:rPr lang="en-US" altLang="zh-Hant" dirty="0"/>
              <a:t>entropy </a:t>
            </a:r>
            <a:r>
              <a:rPr lang="zh-CN" altLang="en-US" dirty="0"/>
              <a:t>的訊號長度只有</a:t>
            </a:r>
            <a:r>
              <a:rPr lang="zh-Hant" altLang="en-US" dirty="0"/>
              <a:t> </a:t>
            </a:r>
            <a:r>
              <a:rPr lang="en-US" altLang="zh-Hant" dirty="0"/>
              <a:t>100 </a:t>
            </a:r>
            <a:r>
              <a:rPr lang="zh-CN" altLang="en-US" dirty="0"/>
              <a:t>多筆</a:t>
            </a:r>
            <a:endParaRPr lang="en-US" altLang="zh-CN" dirty="0"/>
          </a:p>
          <a:p>
            <a:r>
              <a:rPr lang="en-US" dirty="0"/>
              <a:t>GSR </a:t>
            </a:r>
            <a:r>
              <a:rPr lang="zh-CN" altLang="en-US" dirty="0"/>
              <a:t>跟</a:t>
            </a:r>
            <a:r>
              <a:rPr lang="zh-Hant" altLang="en-US" dirty="0"/>
              <a:t> </a:t>
            </a:r>
            <a:r>
              <a:rPr lang="en-US" altLang="zh-Hant" dirty="0"/>
              <a:t>EEG</a:t>
            </a:r>
            <a:r>
              <a:rPr lang="zh-Hant" altLang="en-US" dirty="0"/>
              <a:t> 的 </a:t>
            </a:r>
            <a:r>
              <a:rPr lang="en-US" altLang="zh-Hant" dirty="0"/>
              <a:t>scale </a:t>
            </a:r>
            <a:r>
              <a:rPr lang="zh-CN" altLang="en-US" dirty="0"/>
              <a:t>則是設</a:t>
            </a:r>
            <a:r>
              <a:rPr lang="zh-Hant" altLang="en-US" dirty="0"/>
              <a:t> </a:t>
            </a:r>
            <a:r>
              <a:rPr lang="en-US" altLang="zh-Hant" dirty="0"/>
              <a:t>1~20</a:t>
            </a:r>
            <a:r>
              <a:rPr lang="zh-Hant" altLang="en-US" dirty="0"/>
              <a:t>，因為這兩個</a:t>
            </a:r>
            <a:r>
              <a:rPr lang="zh-CN" altLang="en-US" dirty="0"/>
              <a:t>訊號都有差不多</a:t>
            </a:r>
            <a:r>
              <a:rPr lang="zh-Hant" altLang="en-US" dirty="0"/>
              <a:t>一萬筆 </a:t>
            </a:r>
            <a:r>
              <a:rPr lang="en-US" altLang="zh-Hant" dirty="0"/>
              <a:t>data</a:t>
            </a:r>
            <a:r>
              <a:rPr lang="zh-Hant" altLang="en-US" dirty="0"/>
              <a:t>，而且 </a:t>
            </a:r>
            <a:r>
              <a:rPr lang="en-US" altLang="zh-Hant" dirty="0"/>
              <a:t>GSR </a:t>
            </a:r>
            <a:r>
              <a:rPr lang="zh-CN" altLang="en-US" dirty="0"/>
              <a:t>的變化比較緩，需要大一點的</a:t>
            </a:r>
            <a:r>
              <a:rPr lang="zh-Hant" altLang="en-US" dirty="0"/>
              <a:t> </a:t>
            </a:r>
            <a:r>
              <a:rPr lang="en-US" altLang="zh-Hant" dirty="0"/>
              <a:t>scale </a:t>
            </a:r>
            <a:r>
              <a:rPr lang="zh-CN" altLang="en-US" dirty="0"/>
              <a:t>才能看出大的趨勢</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22</a:t>
            </a:fld>
            <a:endParaRPr lang="zh-TW" altLang="en-US"/>
          </a:p>
        </p:txBody>
      </p:sp>
    </p:spTree>
    <p:extLst>
      <p:ext uri="{BB962C8B-B14F-4D97-AF65-F5344CB8AC3E}">
        <p14:creationId xmlns:p14="http://schemas.microsoft.com/office/powerpoint/2010/main" val="1170847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a:t>
            </a:r>
            <a:r>
              <a:rPr lang="zh-Hant" altLang="en-US" dirty="0"/>
              <a:t> </a:t>
            </a:r>
            <a:r>
              <a:rPr lang="en-US" altLang="zh-Hant" dirty="0"/>
              <a:t>RCMPE </a:t>
            </a:r>
            <a:r>
              <a:rPr lang="zh-CN" altLang="en-US" dirty="0"/>
              <a:t>在</a:t>
            </a:r>
            <a:r>
              <a:rPr lang="zh-Hant" altLang="en-US" dirty="0"/>
              <a:t> </a:t>
            </a:r>
            <a:r>
              <a:rPr lang="en-US" altLang="zh-Hant" dirty="0"/>
              <a:t>ECG </a:t>
            </a:r>
            <a:r>
              <a:rPr lang="zh-CN" altLang="en-US" dirty="0"/>
              <a:t>上的結果</a:t>
            </a:r>
            <a:endParaRPr lang="en-US" altLang="zh-CN" dirty="0"/>
          </a:p>
          <a:p>
            <a:endParaRPr lang="en-US" altLang="zh-CN" dirty="0"/>
          </a:p>
          <a:p>
            <a:r>
              <a:rPr lang="zh-CN" altLang="en-US" dirty="0"/>
              <a:t>左邊是</a:t>
            </a:r>
            <a:r>
              <a:rPr lang="zh-Hant" altLang="en-US" dirty="0"/>
              <a:t> </a:t>
            </a:r>
            <a:r>
              <a:rPr lang="en-US" altLang="zh-Hant" dirty="0"/>
              <a:t>arousal </a:t>
            </a:r>
            <a:r>
              <a:rPr lang="zh-CN" altLang="en-US" dirty="0"/>
              <a:t>在</a:t>
            </a:r>
            <a:r>
              <a:rPr lang="zh-Hant" altLang="en-US" dirty="0"/>
              <a:t> </a:t>
            </a:r>
            <a:r>
              <a:rPr lang="en-US" altLang="zh-Hant" dirty="0"/>
              <a:t>embedding dimension = 3 </a:t>
            </a:r>
            <a:r>
              <a:rPr lang="zh-CN" altLang="en-US" dirty="0"/>
              <a:t>的圖</a:t>
            </a:r>
            <a:endParaRPr lang="en-US" altLang="zh-CN" dirty="0"/>
          </a:p>
          <a:p>
            <a:r>
              <a:rPr lang="zh-CN" altLang="en-US" dirty="0"/>
              <a:t>右邊是</a:t>
            </a:r>
            <a:r>
              <a:rPr lang="zh-Hant" altLang="en-US" dirty="0"/>
              <a:t> </a:t>
            </a:r>
            <a:r>
              <a:rPr lang="en-US" altLang="zh-Hant" dirty="0"/>
              <a:t>valence </a:t>
            </a:r>
            <a:r>
              <a:rPr lang="zh-CN" altLang="en-US" dirty="0"/>
              <a:t>在</a:t>
            </a:r>
            <a:r>
              <a:rPr lang="zh-Hant" altLang="en-US" dirty="0"/>
              <a:t> </a:t>
            </a:r>
            <a:r>
              <a:rPr lang="en-US" altLang="zh-Hant" dirty="0"/>
              <a:t>embedding dimension = 6 </a:t>
            </a:r>
            <a:r>
              <a:rPr lang="zh-CN" altLang="en-US" dirty="0"/>
              <a:t>的圖</a:t>
            </a:r>
            <a:endParaRPr lang="en-US" altLang="zh-CN" dirty="0"/>
          </a:p>
          <a:p>
            <a:r>
              <a:rPr lang="zh-CN" altLang="en-US" dirty="0"/>
              <a:t>因為有太多</a:t>
            </a:r>
            <a:r>
              <a:rPr lang="zh-Hant" altLang="en-US" dirty="0"/>
              <a:t> </a:t>
            </a:r>
            <a:r>
              <a:rPr lang="en-US" altLang="zh-Hant" dirty="0"/>
              <a:t>embedding dimension</a:t>
            </a:r>
            <a:r>
              <a:rPr lang="zh-Hant" altLang="en-US" dirty="0"/>
              <a:t>，所以選這兩個效果最好的代表</a:t>
            </a:r>
            <a:endParaRPr lang="en-US" altLang="zh-Hant" dirty="0"/>
          </a:p>
          <a:p>
            <a:r>
              <a:rPr lang="zh-CN" altLang="en-US" dirty="0"/>
              <a:t>下面的</a:t>
            </a:r>
            <a:r>
              <a:rPr lang="zh-Hant" altLang="en-US" dirty="0"/>
              <a:t> </a:t>
            </a:r>
            <a:r>
              <a:rPr lang="en-US" altLang="zh-Hant" dirty="0"/>
              <a:t>p-value </a:t>
            </a:r>
            <a:r>
              <a:rPr lang="zh-CN" altLang="en-US" dirty="0"/>
              <a:t>就是每個對應下來的</a:t>
            </a:r>
            <a:r>
              <a:rPr lang="zh-Hant" altLang="en-US" dirty="0"/>
              <a:t> </a:t>
            </a:r>
            <a:r>
              <a:rPr lang="en-US" altLang="zh-Hant" dirty="0"/>
              <a:t>p-value</a:t>
            </a:r>
          </a:p>
          <a:p>
            <a:endParaRPr lang="en-US" altLang="zh-Hant" dirty="0"/>
          </a:p>
          <a:p>
            <a:r>
              <a:rPr lang="zh-CN" altLang="en-US" dirty="0"/>
              <a:t>兩張圖雖然分開情形看起來差不多，但</a:t>
            </a:r>
            <a:r>
              <a:rPr lang="zh-Hant" altLang="en-US" dirty="0"/>
              <a:t> </a:t>
            </a:r>
            <a:r>
              <a:rPr lang="en-US" altLang="zh-Hant" dirty="0"/>
              <a:t>arousal </a:t>
            </a:r>
            <a:r>
              <a:rPr lang="zh-CN" altLang="en-US" dirty="0"/>
              <a:t>的表現其實還好，這個情況只有</a:t>
            </a:r>
            <a:r>
              <a:rPr lang="en-US" altLang="zh-CN" dirty="0"/>
              <a:t> scale = 2 </a:t>
            </a:r>
            <a:r>
              <a:rPr lang="zh-CN" altLang="en-US" dirty="0"/>
              <a:t>的</a:t>
            </a:r>
            <a:r>
              <a:rPr lang="zh-Hant" altLang="en-US" dirty="0"/>
              <a:t> </a:t>
            </a:r>
            <a:r>
              <a:rPr lang="en-US" altLang="zh-Hant" dirty="0"/>
              <a:t>p-value </a:t>
            </a:r>
            <a:r>
              <a:rPr lang="zh-CN" altLang="en-US" dirty="0"/>
              <a:t>低於</a:t>
            </a:r>
            <a:r>
              <a:rPr lang="zh-Hant" altLang="en-US" dirty="0"/>
              <a:t> </a:t>
            </a:r>
            <a:r>
              <a:rPr lang="en-US" altLang="zh-Hant" dirty="0"/>
              <a:t>0.05</a:t>
            </a:r>
          </a:p>
          <a:p>
            <a:r>
              <a:rPr lang="en-US" altLang="zh-Hant" dirty="0"/>
              <a:t>valence </a:t>
            </a:r>
            <a:r>
              <a:rPr lang="zh-CN" altLang="en-US" dirty="0"/>
              <a:t>在這個情況下，三個</a:t>
            </a:r>
            <a:r>
              <a:rPr lang="zh-Hant" altLang="en-US" dirty="0"/>
              <a:t> </a:t>
            </a:r>
            <a:r>
              <a:rPr lang="en-US" altLang="zh-Hant" dirty="0"/>
              <a:t>scale </a:t>
            </a:r>
            <a:r>
              <a:rPr lang="zh-CN" altLang="en-US" dirty="0"/>
              <a:t>都表現得很好，有到</a:t>
            </a:r>
            <a:r>
              <a:rPr lang="zh-Hant" altLang="en-US" dirty="0"/>
              <a:t> </a:t>
            </a:r>
            <a:r>
              <a:rPr lang="en-US" altLang="zh-Hant" dirty="0"/>
              <a:t>0.0001</a:t>
            </a:r>
          </a:p>
          <a:p>
            <a:endParaRPr lang="en-US" dirty="0"/>
          </a:p>
          <a:p>
            <a:r>
              <a:rPr lang="zh-CN" altLang="en-US" dirty="0"/>
              <a:t>兩個都是負類在正類的上面</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23</a:t>
            </a:fld>
            <a:endParaRPr lang="zh-TW" altLang="en-US"/>
          </a:p>
        </p:txBody>
      </p:sp>
    </p:spTree>
    <p:extLst>
      <p:ext uri="{BB962C8B-B14F-4D97-AF65-F5344CB8AC3E}">
        <p14:creationId xmlns:p14="http://schemas.microsoft.com/office/powerpoint/2010/main" val="1011261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RCMPE </a:t>
            </a:r>
            <a:r>
              <a:rPr lang="zh-CN" altLang="en-US" dirty="0"/>
              <a:t>在</a:t>
            </a:r>
            <a:r>
              <a:rPr lang="zh-Hant" altLang="en-US" dirty="0"/>
              <a:t> </a:t>
            </a:r>
            <a:r>
              <a:rPr lang="en-US" altLang="zh-Hant" dirty="0"/>
              <a:t>GSR </a:t>
            </a:r>
            <a:r>
              <a:rPr lang="zh-CN" altLang="en-US" dirty="0"/>
              <a:t>上的結果</a:t>
            </a:r>
            <a:endParaRPr lang="en-US" altLang="zh-CN" dirty="0"/>
          </a:p>
          <a:p>
            <a:endParaRPr lang="en-US" dirty="0"/>
          </a:p>
          <a:p>
            <a:r>
              <a:rPr lang="zh-CN" altLang="en-US" dirty="0"/>
              <a:t>左邊是</a:t>
            </a:r>
            <a:r>
              <a:rPr lang="zh-Hant" altLang="en-US" dirty="0"/>
              <a:t> </a:t>
            </a:r>
            <a:r>
              <a:rPr lang="en-US" altLang="zh-Hant" dirty="0"/>
              <a:t>arousal </a:t>
            </a:r>
            <a:r>
              <a:rPr lang="zh-CN" altLang="en-US" dirty="0"/>
              <a:t>在</a:t>
            </a:r>
            <a:r>
              <a:rPr lang="zh-Hant" altLang="en-US" dirty="0"/>
              <a:t> </a:t>
            </a:r>
            <a:r>
              <a:rPr lang="en-US" altLang="zh-Hant" dirty="0"/>
              <a:t>embedding dimension = 2 </a:t>
            </a:r>
            <a:r>
              <a:rPr lang="zh-CN" altLang="en-US" dirty="0"/>
              <a:t>的圖</a:t>
            </a:r>
            <a:endParaRPr lang="en-US" altLang="zh-CN" dirty="0"/>
          </a:p>
          <a:p>
            <a:r>
              <a:rPr lang="zh-CN" altLang="en-US" dirty="0"/>
              <a:t>右邊是</a:t>
            </a:r>
            <a:r>
              <a:rPr lang="zh-Hant" altLang="en-US" dirty="0"/>
              <a:t> </a:t>
            </a:r>
            <a:r>
              <a:rPr lang="en-US" altLang="zh-Hant" dirty="0"/>
              <a:t>valence </a:t>
            </a:r>
            <a:r>
              <a:rPr lang="zh-CN" altLang="en-US" dirty="0"/>
              <a:t>在</a:t>
            </a:r>
            <a:r>
              <a:rPr lang="zh-Hant" altLang="en-US" dirty="0"/>
              <a:t> </a:t>
            </a:r>
            <a:r>
              <a:rPr lang="en-US" altLang="zh-Hant" dirty="0"/>
              <a:t>embedding dimension = 5 </a:t>
            </a:r>
            <a:r>
              <a:rPr lang="zh-CN" altLang="en-US" dirty="0"/>
              <a:t>的圖</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一樣</a:t>
            </a:r>
            <a:r>
              <a:rPr lang="zh-Hant" altLang="en-US" dirty="0"/>
              <a:t>選這兩個效果最好的當作代表</a:t>
            </a:r>
            <a:endParaRPr lang="en-US" altLang="zh-Hant"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因為每個</a:t>
            </a:r>
            <a:r>
              <a:rPr lang="zh-Hant" altLang="en-US" dirty="0"/>
              <a:t> </a:t>
            </a:r>
            <a:r>
              <a:rPr lang="en-US" altLang="zh-Hant" dirty="0"/>
              <a:t>scale </a:t>
            </a:r>
            <a:r>
              <a:rPr lang="zh-CN" altLang="en-US" dirty="0"/>
              <a:t>都可以算出一個</a:t>
            </a:r>
            <a:r>
              <a:rPr lang="en-US" altLang="zh-CN" dirty="0"/>
              <a:t> p-value</a:t>
            </a:r>
            <a:r>
              <a:rPr lang="zh-CN" altLang="en-US" dirty="0"/>
              <a:t>，全部列出來會太多，所以我選最好的列上來，當作參考。後面的括號指的是</a:t>
            </a:r>
            <a:r>
              <a:rPr lang="zh-Hant" altLang="en-US" dirty="0"/>
              <a:t> </a:t>
            </a:r>
            <a:r>
              <a:rPr lang="en-US" altLang="zh-Hant" dirty="0"/>
              <a:t>embedding dimension </a:t>
            </a:r>
            <a:r>
              <a:rPr lang="zh-CN" altLang="en-US" dirty="0"/>
              <a:t>跟</a:t>
            </a:r>
            <a:r>
              <a:rPr lang="zh-Hant" altLang="en-US" dirty="0"/>
              <a:t> </a:t>
            </a:r>
            <a:r>
              <a:rPr lang="en-US" altLang="zh-Hant" dirty="0"/>
              <a:t>scale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an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t" dirty="0"/>
              <a:t>GSR </a:t>
            </a:r>
            <a:r>
              <a:rPr lang="zh-CN" altLang="en-US" dirty="0"/>
              <a:t>是正類在負類上，跟</a:t>
            </a:r>
            <a:r>
              <a:rPr lang="zh-Hant" altLang="en-US" dirty="0"/>
              <a:t> </a:t>
            </a:r>
            <a:r>
              <a:rPr lang="en-US" altLang="zh-Hant" dirty="0"/>
              <a:t>RCMSE </a:t>
            </a:r>
            <a:r>
              <a:rPr lang="zh-CN" altLang="en-US" dirty="0"/>
              <a:t>的結果相符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t" dirty="0"/>
              <a:t>Arousal </a:t>
            </a:r>
            <a:r>
              <a:rPr lang="zh-CN" altLang="en-US" dirty="0"/>
              <a:t>的表現很好，就跟前面</a:t>
            </a:r>
            <a:r>
              <a:rPr lang="zh-Hant" altLang="en-US" dirty="0"/>
              <a:t> </a:t>
            </a:r>
            <a:r>
              <a:rPr lang="en-US" altLang="zh-Hant" dirty="0"/>
              <a:t>ECG </a:t>
            </a:r>
            <a:r>
              <a:rPr lang="zh-CN" altLang="en-US" dirty="0"/>
              <a:t>在</a:t>
            </a:r>
            <a:r>
              <a:rPr lang="zh-Hant" altLang="en-US" dirty="0"/>
              <a:t> </a:t>
            </a:r>
            <a:r>
              <a:rPr lang="en-US" altLang="zh-Hant" dirty="0"/>
              <a:t>Valence </a:t>
            </a:r>
            <a:r>
              <a:rPr lang="zh-CN" altLang="en-US" dirty="0"/>
              <a:t>一樣，很多</a:t>
            </a:r>
            <a:r>
              <a:rPr lang="zh-Hant" altLang="en-US" dirty="0"/>
              <a:t> </a:t>
            </a:r>
            <a:r>
              <a:rPr lang="en-US" altLang="zh-Hant" dirty="0"/>
              <a:t>scale </a:t>
            </a:r>
            <a:r>
              <a:rPr lang="zh-CN" altLang="en-US" dirty="0"/>
              <a:t>的</a:t>
            </a:r>
            <a:r>
              <a:rPr lang="zh-Hant" altLang="en-US" dirty="0"/>
              <a:t> </a:t>
            </a:r>
            <a:r>
              <a:rPr lang="en-US" altLang="zh-Hant" dirty="0"/>
              <a:t>entropy </a:t>
            </a:r>
            <a:r>
              <a:rPr lang="zh-CN" altLang="en-US" dirty="0"/>
              <a:t>都到</a:t>
            </a:r>
            <a:r>
              <a:rPr lang="zh-Hant" altLang="en-US" dirty="0"/>
              <a:t> </a:t>
            </a:r>
            <a:r>
              <a:rPr lang="en-US" altLang="zh-Hant" dirty="0"/>
              <a:t>0.0001</a:t>
            </a:r>
            <a:r>
              <a:rPr lang="zh-Hant" altLang="en-US" dirty="0"/>
              <a:t>，甚至更少</a:t>
            </a:r>
            <a:endParaRPr lang="en-US" altLang="zh-Han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t" dirty="0"/>
              <a:t>Valence </a:t>
            </a:r>
            <a:r>
              <a:rPr lang="zh-CN" altLang="en-US" dirty="0"/>
              <a:t>就沒那麼好，最低的</a:t>
            </a:r>
            <a:r>
              <a:rPr lang="zh-Hant" altLang="en-US" dirty="0"/>
              <a:t> </a:t>
            </a:r>
            <a:r>
              <a:rPr lang="en-US" altLang="zh-Hant" dirty="0"/>
              <a:t>p-value </a:t>
            </a:r>
            <a:r>
              <a:rPr lang="zh-CN" altLang="en-US" dirty="0"/>
              <a:t>只有</a:t>
            </a:r>
            <a:r>
              <a:rPr lang="zh-Hant" altLang="en-US" dirty="0"/>
              <a:t> </a:t>
            </a:r>
            <a:r>
              <a:rPr lang="en-US" altLang="zh-Hant" dirty="0"/>
              <a:t>0.06 </a:t>
            </a:r>
            <a:r>
              <a:rPr lang="zh-CN" altLang="en-US" dirty="0"/>
              <a:t>而已</a:t>
            </a:r>
            <a:endParaRPr lang="en-US" altLang="zh-Hant" dirty="0"/>
          </a:p>
          <a:p>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24</a:t>
            </a:fld>
            <a:endParaRPr lang="zh-TW" altLang="en-US"/>
          </a:p>
        </p:txBody>
      </p:sp>
    </p:spTree>
    <p:extLst>
      <p:ext uri="{BB962C8B-B14F-4D97-AF65-F5344CB8AC3E}">
        <p14:creationId xmlns:p14="http://schemas.microsoft.com/office/powerpoint/2010/main" val="3786263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a:t>
            </a:r>
            <a:r>
              <a:rPr lang="zh-Hant" altLang="en-US" dirty="0"/>
              <a:t> </a:t>
            </a:r>
            <a:r>
              <a:rPr lang="en-US" altLang="zh-Hant" dirty="0"/>
              <a:t>MMPE </a:t>
            </a:r>
            <a:r>
              <a:rPr lang="zh-CN" altLang="en-US" dirty="0"/>
              <a:t>在</a:t>
            </a:r>
            <a:r>
              <a:rPr lang="zh-Hant" altLang="en-US" dirty="0"/>
              <a:t> </a:t>
            </a:r>
            <a:r>
              <a:rPr lang="en-US" altLang="zh-Hant" dirty="0"/>
              <a:t>EEG </a:t>
            </a:r>
            <a:r>
              <a:rPr lang="zh-CN" altLang="en-US" dirty="0"/>
              <a:t>上的結果</a:t>
            </a:r>
            <a:endParaRPr lang="en-US" altLang="zh-CN" dirty="0"/>
          </a:p>
          <a:p>
            <a:endParaRPr lang="en-US" altLang="zh-CN" dirty="0"/>
          </a:p>
          <a:p>
            <a:r>
              <a:rPr lang="zh-CN" altLang="en-US" dirty="0"/>
              <a:t>圖的排列方式跟前面博綱說</a:t>
            </a:r>
            <a:r>
              <a:rPr lang="zh-Hant" altLang="en-US" dirty="0"/>
              <a:t> </a:t>
            </a:r>
            <a:r>
              <a:rPr lang="en-US" altLang="zh-Hant" dirty="0"/>
              <a:t>MMSE </a:t>
            </a:r>
            <a:r>
              <a:rPr lang="zh-CN" altLang="en-US" dirty="0"/>
              <a:t>的時候一樣，橫軸是不同的腦區，上下兩個則分別是</a:t>
            </a:r>
            <a:r>
              <a:rPr lang="zh-Hant" altLang="en-US" dirty="0"/>
              <a:t> </a:t>
            </a:r>
            <a:r>
              <a:rPr lang="en-US" altLang="zh-Hant" dirty="0"/>
              <a:t>arousal </a:t>
            </a:r>
            <a:r>
              <a:rPr lang="zh-CN" altLang="en-US" dirty="0"/>
              <a:t>跟</a:t>
            </a:r>
            <a:r>
              <a:rPr lang="zh-Hant" altLang="en-US" dirty="0"/>
              <a:t> </a:t>
            </a:r>
            <a:r>
              <a:rPr lang="en-US" altLang="zh-Hant" dirty="0"/>
              <a:t>valance</a:t>
            </a:r>
          </a:p>
          <a:p>
            <a:r>
              <a:rPr lang="zh-CN" altLang="en-US" dirty="0"/>
              <a:t>因為總共做了五種</a:t>
            </a:r>
            <a:r>
              <a:rPr lang="zh-Hant" altLang="en-US" dirty="0"/>
              <a:t> </a:t>
            </a:r>
            <a:r>
              <a:rPr lang="en-US" altLang="zh-Hant" dirty="0"/>
              <a:t>embedding dimension </a:t>
            </a:r>
            <a:r>
              <a:rPr lang="zh-CN" altLang="en-US" dirty="0"/>
              <a:t>的情況，全部列會太多，因此這裡選效果最好的</a:t>
            </a:r>
            <a:r>
              <a:rPr lang="zh-Hant" altLang="en-US" dirty="0"/>
              <a:t> </a:t>
            </a:r>
            <a:r>
              <a:rPr lang="en-US" altLang="zh-Hant" dirty="0"/>
              <a:t>embedding dimension</a:t>
            </a:r>
            <a:r>
              <a:rPr lang="zh-CN" altLang="en-US" dirty="0"/>
              <a:t>，</a:t>
            </a:r>
            <a:r>
              <a:rPr lang="en-US" altLang="zh-Hant" dirty="0"/>
              <a:t>arousal </a:t>
            </a:r>
            <a:r>
              <a:rPr lang="zh-CN" altLang="en-US" dirty="0"/>
              <a:t>選的是</a:t>
            </a:r>
            <a:r>
              <a:rPr lang="zh-Hant" altLang="en-US" dirty="0"/>
              <a:t> </a:t>
            </a:r>
            <a:r>
              <a:rPr lang="en-US" altLang="zh-Hant" dirty="0"/>
              <a:t>embedding dimension = 2 </a:t>
            </a:r>
            <a:r>
              <a:rPr lang="zh-CN" altLang="en-US" dirty="0"/>
              <a:t>的圖，</a:t>
            </a:r>
            <a:r>
              <a:rPr lang="en-US" altLang="zh-CN" dirty="0"/>
              <a:t>valance </a:t>
            </a:r>
            <a:r>
              <a:rPr lang="zh-CN" altLang="en-US" dirty="0"/>
              <a:t>則是</a:t>
            </a:r>
            <a:r>
              <a:rPr lang="zh-Hant" altLang="en-US" dirty="0"/>
              <a:t> </a:t>
            </a:r>
            <a:r>
              <a:rPr lang="en-US" altLang="zh-Hant" dirty="0"/>
              <a:t>= 6</a:t>
            </a:r>
          </a:p>
          <a:p>
            <a:endParaRPr lang="en-US" altLang="zh-CN" dirty="0"/>
          </a:p>
          <a:p>
            <a:r>
              <a:rPr lang="zh-CN" altLang="en-US" dirty="0"/>
              <a:t>可以看到在</a:t>
            </a:r>
            <a:r>
              <a:rPr lang="zh-Hant" altLang="en-US" dirty="0"/>
              <a:t> </a:t>
            </a:r>
            <a:r>
              <a:rPr lang="en-US" altLang="zh-Hant" dirty="0"/>
              <a:t>arousal </a:t>
            </a:r>
            <a:r>
              <a:rPr lang="zh-CN" altLang="en-US" dirty="0"/>
              <a:t>上，</a:t>
            </a:r>
            <a:r>
              <a:rPr lang="en-US" altLang="zh-CN" dirty="0"/>
              <a:t>MMPE </a:t>
            </a:r>
            <a:r>
              <a:rPr lang="zh-CN" altLang="en-US" dirty="0"/>
              <a:t>的趨勢比較混亂，正負兩類也分不開</a:t>
            </a:r>
            <a:r>
              <a:rPr lang="zh-Hant" altLang="en-US" dirty="0"/>
              <a:t> </a:t>
            </a:r>
            <a:r>
              <a:rPr lang="en-US" altLang="zh-Hant" dirty="0"/>
              <a:t>(</a:t>
            </a:r>
            <a:r>
              <a:rPr lang="zh-CN" altLang="en-US" dirty="0"/>
              <a:t>看起來有，但其實左邊的值顯示都差在很小的位數</a:t>
            </a:r>
            <a:r>
              <a:rPr lang="en-US" altLang="zh-Hant" dirty="0"/>
              <a:t>)</a:t>
            </a:r>
            <a:r>
              <a:rPr lang="zh-Hant" altLang="en-US" dirty="0"/>
              <a:t>，只有很少數一兩個</a:t>
            </a:r>
            <a:r>
              <a:rPr lang="zh-CN" altLang="en-US" dirty="0"/>
              <a:t>的</a:t>
            </a:r>
            <a:r>
              <a:rPr lang="zh-Hant" altLang="en-US" dirty="0"/>
              <a:t> </a:t>
            </a:r>
            <a:r>
              <a:rPr lang="en-US" altLang="zh-Hant" dirty="0"/>
              <a:t>p-value </a:t>
            </a:r>
            <a:r>
              <a:rPr lang="zh-CN" altLang="en-US" dirty="0"/>
              <a:t>有小於</a:t>
            </a:r>
            <a:r>
              <a:rPr lang="zh-Hant" altLang="en-US" dirty="0"/>
              <a:t> </a:t>
            </a:r>
            <a:r>
              <a:rPr lang="en-US" altLang="zh-Hant" dirty="0"/>
              <a:t>0.05</a:t>
            </a:r>
          </a:p>
          <a:p>
            <a:r>
              <a:rPr lang="zh-CN" altLang="en-US" dirty="0"/>
              <a:t>不過在</a:t>
            </a:r>
            <a:r>
              <a:rPr lang="zh-Hant" altLang="en-US" dirty="0"/>
              <a:t> </a:t>
            </a:r>
            <a:r>
              <a:rPr lang="en-US" altLang="zh-Hant" dirty="0"/>
              <a:t>valance </a:t>
            </a:r>
            <a:r>
              <a:rPr lang="zh-CN" altLang="en-US" dirty="0"/>
              <a:t>上，大概</a:t>
            </a:r>
            <a:r>
              <a:rPr lang="zh-Hant" altLang="en-US" dirty="0"/>
              <a:t> </a:t>
            </a:r>
            <a:r>
              <a:rPr lang="en-US" altLang="zh-Hant" dirty="0"/>
              <a:t>scale </a:t>
            </a:r>
            <a:r>
              <a:rPr lang="zh-CN" altLang="en-US" dirty="0"/>
              <a:t>到</a:t>
            </a:r>
            <a:r>
              <a:rPr lang="zh-Hant" altLang="en-US" dirty="0"/>
              <a:t> </a:t>
            </a:r>
            <a:r>
              <a:rPr lang="en-US" altLang="zh-Hant" dirty="0"/>
              <a:t>10 </a:t>
            </a:r>
            <a:r>
              <a:rPr lang="zh-CN" altLang="en-US" dirty="0"/>
              <a:t>之後，就可以看到兩類開始分開來</a:t>
            </a:r>
            <a:endParaRPr lang="en-US" altLang="zh-CN" dirty="0"/>
          </a:p>
          <a:p>
            <a:r>
              <a:rPr lang="zh-CN" altLang="en-US" dirty="0"/>
              <a:t>這個也有反應在</a:t>
            </a:r>
            <a:r>
              <a:rPr lang="zh-Hant" altLang="en-US" dirty="0"/>
              <a:t> </a:t>
            </a:r>
            <a:r>
              <a:rPr lang="en-US" altLang="zh-Hant" dirty="0"/>
              <a:t>p-value </a:t>
            </a:r>
            <a:r>
              <a:rPr lang="zh-CN" altLang="en-US" dirty="0"/>
              <a:t>上，這三個腦區在</a:t>
            </a:r>
            <a:r>
              <a:rPr lang="zh-Hant" altLang="en-US" dirty="0"/>
              <a:t> </a:t>
            </a:r>
            <a:r>
              <a:rPr lang="en-US" altLang="zh-Hant" dirty="0"/>
              <a:t>valance </a:t>
            </a:r>
            <a:r>
              <a:rPr lang="zh-CN" altLang="en-US" dirty="0"/>
              <a:t>上最好的</a:t>
            </a:r>
            <a:r>
              <a:rPr lang="zh-Hant" altLang="en-US" dirty="0"/>
              <a:t> </a:t>
            </a:r>
            <a:r>
              <a:rPr lang="en-US" altLang="zh-Hant" dirty="0"/>
              <a:t>p-value</a:t>
            </a:r>
            <a:r>
              <a:rPr lang="zh-Hant" altLang="en-US" dirty="0"/>
              <a:t>，都有小於 </a:t>
            </a:r>
            <a:r>
              <a:rPr lang="en-US" altLang="zh-Hant" dirty="0"/>
              <a:t>0.05</a:t>
            </a:r>
          </a:p>
          <a:p>
            <a:r>
              <a:rPr lang="zh-CN" altLang="en-US" dirty="0"/>
              <a:t>每個腦區的趨勢也比較穩定，都是負類的</a:t>
            </a:r>
            <a:r>
              <a:rPr lang="zh-Hant" altLang="en-US" dirty="0"/>
              <a:t> </a:t>
            </a:r>
            <a:r>
              <a:rPr lang="en-US" altLang="zh-Hant" dirty="0"/>
              <a:t>entropy </a:t>
            </a:r>
            <a:r>
              <a:rPr lang="zh-CN" altLang="en-US" dirty="0"/>
              <a:t>值比較大</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25</a:t>
            </a:fld>
            <a:endParaRPr lang="zh-TW" altLang="en-US"/>
          </a:p>
        </p:txBody>
      </p:sp>
    </p:spTree>
    <p:extLst>
      <p:ext uri="{BB962C8B-B14F-4D97-AF65-F5344CB8AC3E}">
        <p14:creationId xmlns:p14="http://schemas.microsoft.com/office/powerpoint/2010/main" val="3630083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比較偏前葉部分的兩個腦區也是呈現一樣的結果</a:t>
            </a:r>
            <a:endParaRPr lang="en-US" altLang="zh-CN" dirty="0"/>
          </a:p>
          <a:p>
            <a:r>
              <a:rPr lang="zh-CN" altLang="en-US" dirty="0"/>
              <a:t>在</a:t>
            </a:r>
            <a:r>
              <a:rPr lang="zh-Hant" altLang="en-US" dirty="0"/>
              <a:t> </a:t>
            </a:r>
            <a:r>
              <a:rPr lang="en-US" altLang="zh-Hant" dirty="0"/>
              <a:t>arousal </a:t>
            </a:r>
            <a:r>
              <a:rPr lang="zh-CN" altLang="en-US" dirty="0"/>
              <a:t>上沒什麼特別表現</a:t>
            </a:r>
            <a:endParaRPr lang="en-US" altLang="zh-CN" dirty="0"/>
          </a:p>
          <a:p>
            <a:r>
              <a:rPr lang="zh-CN" altLang="en-US" dirty="0"/>
              <a:t>在</a:t>
            </a:r>
            <a:r>
              <a:rPr lang="zh-Hant" altLang="en-US" dirty="0"/>
              <a:t> </a:t>
            </a:r>
            <a:r>
              <a:rPr lang="en-US" altLang="zh-Hant" dirty="0"/>
              <a:t>valance </a:t>
            </a:r>
            <a:r>
              <a:rPr lang="zh-CN" altLang="en-US" dirty="0"/>
              <a:t>上，當</a:t>
            </a:r>
            <a:r>
              <a:rPr lang="zh-Hant" altLang="en-US" dirty="0"/>
              <a:t> </a:t>
            </a:r>
            <a:r>
              <a:rPr lang="en-US" altLang="zh-Hant" dirty="0"/>
              <a:t>scale </a:t>
            </a:r>
            <a:r>
              <a:rPr lang="zh-CN" altLang="en-US" dirty="0"/>
              <a:t>超過</a:t>
            </a:r>
            <a:r>
              <a:rPr lang="zh-Hant" altLang="en-US" dirty="0"/>
              <a:t> </a:t>
            </a:r>
            <a:r>
              <a:rPr lang="en-US" altLang="zh-Hant" dirty="0"/>
              <a:t>10 </a:t>
            </a:r>
            <a:r>
              <a:rPr lang="zh-Hant" altLang="en-US" dirty="0"/>
              <a:t>之後，可以看到兩類開始分開，還有剛剛說的</a:t>
            </a:r>
            <a:r>
              <a:rPr lang="zh-CN" altLang="en-US" dirty="0"/>
              <a:t>負類的</a:t>
            </a:r>
            <a:r>
              <a:rPr lang="zh-Hant" altLang="en-US" dirty="0"/>
              <a:t> </a:t>
            </a:r>
            <a:r>
              <a:rPr lang="en-US" altLang="zh-Hant" dirty="0"/>
              <a:t>entropy </a:t>
            </a:r>
            <a:r>
              <a:rPr lang="zh-CN" altLang="en-US" dirty="0"/>
              <a:t>值比較大的趨勢</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26</a:t>
            </a:fld>
            <a:endParaRPr lang="zh-TW" altLang="en-US"/>
          </a:p>
        </p:txBody>
      </p:sp>
    </p:spTree>
    <p:extLst>
      <p:ext uri="{BB962C8B-B14F-4D97-AF65-F5344CB8AC3E}">
        <p14:creationId xmlns:p14="http://schemas.microsoft.com/office/powerpoint/2010/main" val="557994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最後把所有</a:t>
            </a:r>
            <a:r>
              <a:rPr lang="zh-Hant" altLang="en-US" dirty="0"/>
              <a:t>在 </a:t>
            </a:r>
            <a:r>
              <a:rPr lang="en-US" altLang="zh-Hant" dirty="0"/>
              <a:t>arousal </a:t>
            </a:r>
            <a:r>
              <a:rPr lang="zh-CN" altLang="en-US" dirty="0"/>
              <a:t>上</a:t>
            </a:r>
            <a:r>
              <a:rPr lang="zh-Hant" altLang="en-US" dirty="0"/>
              <a:t> </a:t>
            </a:r>
            <a:r>
              <a:rPr lang="en-US" altLang="zh-Hant" dirty="0"/>
              <a:t>p-value </a:t>
            </a:r>
            <a:r>
              <a:rPr lang="zh-CN" altLang="en-US" dirty="0"/>
              <a:t>低於</a:t>
            </a:r>
            <a:r>
              <a:rPr lang="zh-Hant" altLang="en-US" dirty="0"/>
              <a:t> </a:t>
            </a:r>
            <a:r>
              <a:rPr lang="en-US" altLang="zh-Hant" dirty="0"/>
              <a:t>0.05 </a:t>
            </a:r>
            <a:r>
              <a:rPr lang="zh-CN" altLang="en-US" dirty="0"/>
              <a:t>的</a:t>
            </a:r>
            <a:r>
              <a:rPr lang="zh-Hant" altLang="en-US" dirty="0"/>
              <a:t> </a:t>
            </a:r>
            <a:r>
              <a:rPr lang="en-US" altLang="zh-Hant" dirty="0"/>
              <a:t>features </a:t>
            </a:r>
            <a:r>
              <a:rPr lang="zh-Hant" altLang="en-US" dirty="0"/>
              <a:t>列出來</a:t>
            </a:r>
            <a:endParaRPr lang="en-US" altLang="zh-Hant" dirty="0"/>
          </a:p>
          <a:p>
            <a:endParaRPr lang="en-US" dirty="0"/>
          </a:p>
          <a:p>
            <a:r>
              <a:rPr lang="en-US" dirty="0"/>
              <a:t>ECG </a:t>
            </a:r>
            <a:r>
              <a:rPr lang="zh-CN" altLang="en-US" dirty="0"/>
              <a:t>總共有</a:t>
            </a:r>
            <a:r>
              <a:rPr lang="zh-Hant" altLang="en-US" dirty="0"/>
              <a:t> </a:t>
            </a:r>
            <a:r>
              <a:rPr lang="en-US" altLang="zh-Hant" dirty="0"/>
              <a:t>2 </a:t>
            </a:r>
            <a:r>
              <a:rPr lang="zh-CN" altLang="en-US" dirty="0"/>
              <a:t>個</a:t>
            </a:r>
            <a:endParaRPr lang="en-US" altLang="zh-CN" dirty="0"/>
          </a:p>
          <a:p>
            <a:r>
              <a:rPr lang="en-US" dirty="0"/>
              <a:t>GSR </a:t>
            </a:r>
            <a:r>
              <a:rPr lang="zh-CN" altLang="en-US" dirty="0"/>
              <a:t>有</a:t>
            </a:r>
            <a:r>
              <a:rPr lang="zh-Hant" altLang="en-US" dirty="0"/>
              <a:t> </a:t>
            </a:r>
            <a:r>
              <a:rPr lang="en-US" altLang="zh-Hant" dirty="0"/>
              <a:t>20 </a:t>
            </a:r>
            <a:r>
              <a:rPr lang="zh-CN" altLang="en-US" dirty="0"/>
              <a:t>個</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27</a:t>
            </a:fld>
            <a:endParaRPr lang="zh-TW" altLang="en-US"/>
          </a:p>
        </p:txBody>
      </p:sp>
    </p:spTree>
    <p:extLst>
      <p:ext uri="{BB962C8B-B14F-4D97-AF65-F5344CB8AC3E}">
        <p14:creationId xmlns:p14="http://schemas.microsoft.com/office/powerpoint/2010/main" val="2777866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EEG </a:t>
            </a:r>
            <a:r>
              <a:rPr lang="zh-CN" altLang="en-US" dirty="0"/>
              <a:t>有</a:t>
            </a:r>
            <a:r>
              <a:rPr lang="zh-Hant" altLang="en-US" dirty="0"/>
              <a:t> </a:t>
            </a:r>
            <a:r>
              <a:rPr lang="en-US" altLang="zh-Hant" dirty="0"/>
              <a:t>3 </a:t>
            </a:r>
            <a:r>
              <a:rPr lang="zh-CN" altLang="en-US" dirty="0"/>
              <a:t>個</a:t>
            </a:r>
            <a:endParaRPr lang="en-US" dirty="0"/>
          </a:p>
          <a:p>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28</a:t>
            </a:fld>
            <a:endParaRPr lang="zh-TW" altLang="en-US"/>
          </a:p>
        </p:txBody>
      </p:sp>
    </p:spTree>
    <p:extLst>
      <p:ext uri="{BB962C8B-B14F-4D97-AF65-F5344CB8AC3E}">
        <p14:creationId xmlns:p14="http://schemas.microsoft.com/office/powerpoint/2010/main" val="2837861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Valence </a:t>
            </a:r>
            <a:r>
              <a:rPr lang="zh-CN" altLang="en-US" dirty="0"/>
              <a:t>的因為太多了，所以放在最後</a:t>
            </a:r>
            <a:r>
              <a:rPr lang="zh-Hant" altLang="en-US" dirty="0"/>
              <a:t> </a:t>
            </a:r>
            <a:r>
              <a:rPr lang="en-US" altLang="zh-Hant" dirty="0"/>
              <a:t>Appendix </a:t>
            </a:r>
            <a:r>
              <a:rPr lang="zh-CN" altLang="en-US" dirty="0"/>
              <a:t>上</a:t>
            </a:r>
            <a:endParaRPr lang="en-US" altLang="zh-CN" dirty="0"/>
          </a:p>
          <a:p>
            <a:endParaRPr lang="en-US" dirty="0"/>
          </a:p>
          <a:p>
            <a:r>
              <a:rPr lang="en-US" dirty="0"/>
              <a:t>ECG </a:t>
            </a:r>
            <a:r>
              <a:rPr lang="zh-CN" altLang="en-US" dirty="0"/>
              <a:t>有</a:t>
            </a:r>
            <a:r>
              <a:rPr lang="zh-Hant" altLang="en-US" dirty="0"/>
              <a:t> </a:t>
            </a:r>
            <a:r>
              <a:rPr lang="en-US" altLang="zh-Hant" dirty="0"/>
              <a:t>8 </a:t>
            </a:r>
            <a:r>
              <a:rPr lang="zh-CN" altLang="en-US" dirty="0"/>
              <a:t>個</a:t>
            </a:r>
            <a:endParaRPr lang="en-US" altLang="zh-CN" dirty="0"/>
          </a:p>
          <a:p>
            <a:r>
              <a:rPr lang="en-US" dirty="0"/>
              <a:t>GSR </a:t>
            </a:r>
            <a:r>
              <a:rPr lang="zh-CN" altLang="en-US" dirty="0"/>
              <a:t>沒有</a:t>
            </a:r>
            <a:endParaRPr lang="en-US" altLang="zh-CN" dirty="0"/>
          </a:p>
          <a:p>
            <a:r>
              <a:rPr lang="en-US" dirty="0"/>
              <a:t>EEG </a:t>
            </a:r>
            <a:r>
              <a:rPr lang="zh-CN" altLang="en-US" dirty="0"/>
              <a:t>有</a:t>
            </a:r>
            <a:r>
              <a:rPr lang="zh-Hant" altLang="en-US" dirty="0"/>
              <a:t> </a:t>
            </a:r>
            <a:r>
              <a:rPr lang="en-US" altLang="zh-Hant" dirty="0"/>
              <a:t>89 </a:t>
            </a:r>
            <a:r>
              <a:rPr lang="zh-CN" altLang="en-US" dirty="0"/>
              <a:t>個</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29</a:t>
            </a:fld>
            <a:endParaRPr lang="zh-TW" altLang="en-US"/>
          </a:p>
        </p:txBody>
      </p:sp>
    </p:spTree>
    <p:extLst>
      <p:ext uri="{BB962C8B-B14F-4D97-AF65-F5344CB8AC3E}">
        <p14:creationId xmlns:p14="http://schemas.microsoft.com/office/powerpoint/2010/main" val="4221903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再來介紹我們這學期新加上的</a:t>
            </a:r>
            <a:r>
              <a:rPr lang="zh-Hant" altLang="en-US" dirty="0"/>
              <a:t> </a:t>
            </a:r>
            <a:r>
              <a:rPr lang="en-US" altLang="zh-Hant" dirty="0"/>
              <a:t>dispersion entropy</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30</a:t>
            </a:fld>
            <a:endParaRPr lang="zh-TW" altLang="en-US"/>
          </a:p>
        </p:txBody>
      </p:sp>
    </p:spTree>
    <p:extLst>
      <p:ext uri="{BB962C8B-B14F-4D97-AF65-F5344CB8AC3E}">
        <p14:creationId xmlns:p14="http://schemas.microsoft.com/office/powerpoint/2010/main" val="335908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最後列出</a:t>
            </a:r>
            <a:r>
              <a:rPr lang="en-US" altLang="zh-TW" dirty="0"/>
              <a:t>6</a:t>
            </a:r>
            <a:r>
              <a:rPr lang="zh-TW" altLang="en-US"/>
              <a:t>個</a:t>
            </a:r>
            <a:r>
              <a:rPr lang="en-US" altLang="zh-TW" dirty="0"/>
              <a:t>p</a:t>
            </a:r>
            <a:r>
              <a:rPr lang="zh-TW" altLang="en-US"/>
              <a:t> </a:t>
            </a:r>
            <a:r>
              <a:rPr lang="en-US" altLang="zh-TW" dirty="0"/>
              <a:t>value</a:t>
            </a:r>
            <a:r>
              <a:rPr lang="zh-TW" altLang="en-US"/>
              <a:t>最顯著的</a:t>
            </a:r>
            <a:r>
              <a:rPr lang="en-US" altLang="zh-TW" dirty="0"/>
              <a:t>feature</a:t>
            </a:r>
            <a:endParaRPr lang="zh-TW" altLang="en-US"/>
          </a:p>
        </p:txBody>
      </p:sp>
      <p:sp>
        <p:nvSpPr>
          <p:cNvPr id="4" name="投影片編號版面配置區 3"/>
          <p:cNvSpPr>
            <a:spLocks noGrp="1"/>
          </p:cNvSpPr>
          <p:nvPr>
            <p:ph type="sldNum" sz="quarter" idx="10"/>
          </p:nvPr>
        </p:nvSpPr>
        <p:spPr/>
        <p:txBody>
          <a:bodyPr/>
          <a:lstStyle/>
          <a:p>
            <a:fld id="{EB250279-20ED-477D-90E6-C8DF4364648E}" type="slidenum">
              <a:rPr lang="zh-TW" altLang="en-US" smtClean="0"/>
              <a:t>3</a:t>
            </a:fld>
            <a:endParaRPr lang="zh-TW" altLang="en-US"/>
          </a:p>
        </p:txBody>
      </p:sp>
    </p:spTree>
    <p:extLst>
      <p:ext uri="{BB962C8B-B14F-4D97-AF65-F5344CB8AC3E}">
        <p14:creationId xmlns:p14="http://schemas.microsoft.com/office/powerpoint/2010/main" val="1707716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他的計算方式其實跟</a:t>
            </a:r>
            <a:r>
              <a:rPr lang="zh-Hant" altLang="en-US" dirty="0"/>
              <a:t> </a:t>
            </a:r>
            <a:r>
              <a:rPr lang="en-US" altLang="zh-Hant" dirty="0"/>
              <a:t>PE </a:t>
            </a:r>
            <a:r>
              <a:rPr lang="zh-CN" altLang="en-US" dirty="0"/>
              <a:t>很類似，只差在中間</a:t>
            </a:r>
            <a:r>
              <a:rPr lang="zh-Hant" altLang="en-US" dirty="0"/>
              <a:t> </a:t>
            </a:r>
            <a:r>
              <a:rPr lang="en-US" altLang="zh-Hant" dirty="0"/>
              <a:t>patterns </a:t>
            </a:r>
            <a:r>
              <a:rPr lang="zh-CN" altLang="en-US" dirty="0"/>
              <a:t>的選擇，</a:t>
            </a:r>
            <a:r>
              <a:rPr lang="en-US" altLang="zh-CN" dirty="0"/>
              <a:t>dispersion entropy </a:t>
            </a:r>
            <a:r>
              <a:rPr lang="zh-CN" altLang="en-US" dirty="0"/>
              <a:t>多了一些前處理</a:t>
            </a:r>
            <a:endParaRPr lang="en-US" altLang="zh-CN" dirty="0"/>
          </a:p>
          <a:p>
            <a:r>
              <a:rPr lang="zh-CN" altLang="en-US" dirty="0"/>
              <a:t>接下來會一步一步介紹</a:t>
            </a:r>
            <a:r>
              <a:rPr lang="zh-Hant" altLang="en-US" dirty="0"/>
              <a:t> </a:t>
            </a:r>
            <a:r>
              <a:rPr lang="en-US" altLang="zh-Hant" dirty="0"/>
              <a:t>DE </a:t>
            </a:r>
            <a:r>
              <a:rPr lang="zh-CN" altLang="en-US" dirty="0"/>
              <a:t>的計算方式</a:t>
            </a:r>
            <a:endParaRPr lang="en-US" altLang="zh-CN" dirty="0"/>
          </a:p>
          <a:p>
            <a:r>
              <a:rPr lang="en-US" altLang="zh-Hant" dirty="0"/>
              <a:t>x </a:t>
            </a:r>
            <a:r>
              <a:rPr lang="zh-CN" altLang="en-US" dirty="0"/>
              <a:t>是原訊號，先用</a:t>
            </a:r>
            <a:r>
              <a:rPr lang="zh-Hant" altLang="en-US" dirty="0"/>
              <a:t> </a:t>
            </a:r>
            <a:r>
              <a:rPr lang="en-US" altLang="zh-Hant" dirty="0"/>
              <a:t>NCDF </a:t>
            </a:r>
            <a:r>
              <a:rPr lang="zh-CN" altLang="en-US" dirty="0"/>
              <a:t>將</a:t>
            </a:r>
            <a:r>
              <a:rPr lang="zh-Hant" altLang="en-US" dirty="0"/>
              <a:t> </a:t>
            </a:r>
            <a:r>
              <a:rPr lang="en-US" altLang="zh-Hant" dirty="0"/>
              <a:t>x map </a:t>
            </a:r>
            <a:r>
              <a:rPr lang="zh-CN" altLang="en-US" dirty="0"/>
              <a:t>到</a:t>
            </a:r>
            <a:r>
              <a:rPr lang="zh-Hant" altLang="en-US" dirty="0"/>
              <a:t> </a:t>
            </a:r>
            <a:r>
              <a:rPr lang="en-US" altLang="zh-Hant" dirty="0"/>
              <a:t>y</a:t>
            </a:r>
          </a:p>
          <a:p>
            <a:r>
              <a:rPr lang="en-US" altLang="zh-CN" dirty="0"/>
              <a:t>NCDF </a:t>
            </a:r>
            <a:r>
              <a:rPr lang="zh-CN" altLang="en-US" dirty="0"/>
              <a:t>就是機率課有提到的</a:t>
            </a:r>
            <a:r>
              <a:rPr lang="zh-Hant" altLang="en-US" dirty="0"/>
              <a:t> </a:t>
            </a:r>
            <a:r>
              <a:rPr lang="en-US" altLang="zh-Hant" dirty="0"/>
              <a:t>CDF</a:t>
            </a:r>
            <a:r>
              <a:rPr lang="zh-Hant" altLang="en-US" dirty="0"/>
              <a:t>，只是機率模型是用 </a:t>
            </a:r>
            <a:r>
              <a:rPr lang="en-US" altLang="zh-Hant" dirty="0"/>
              <a:t>normal distribution</a:t>
            </a:r>
            <a:r>
              <a:rPr lang="zh-Hant" altLang="en-US" dirty="0"/>
              <a:t>，</a:t>
            </a:r>
            <a:r>
              <a:rPr lang="en-US" altLang="zh-Hant" dirty="0"/>
              <a:t>mean </a:t>
            </a:r>
            <a:r>
              <a:rPr lang="zh-CN" altLang="en-US" dirty="0"/>
              <a:t>跟</a:t>
            </a:r>
            <a:r>
              <a:rPr lang="zh-Hant" altLang="en-US" dirty="0"/>
              <a:t> </a:t>
            </a:r>
            <a:r>
              <a:rPr lang="en-US" altLang="zh-Hant" dirty="0" err="1"/>
              <a:t>std</a:t>
            </a:r>
            <a:r>
              <a:rPr lang="en-US" altLang="zh-Hant" dirty="0"/>
              <a:t> </a:t>
            </a:r>
            <a:r>
              <a:rPr lang="zh-CN" altLang="en-US" dirty="0"/>
              <a:t>都用</a:t>
            </a:r>
            <a:r>
              <a:rPr lang="zh-Hant" altLang="en-US" dirty="0"/>
              <a:t>原訊號的對應數據</a:t>
            </a:r>
            <a:endParaRPr lang="en-US" altLang="zh-CN" dirty="0"/>
          </a:p>
          <a:p>
            <a:r>
              <a:rPr lang="zh-CN" altLang="en-US" dirty="0"/>
              <a:t>再來用</a:t>
            </a:r>
            <a:r>
              <a:rPr lang="zh-Hant" altLang="en-US" dirty="0"/>
              <a:t> </a:t>
            </a:r>
            <a:r>
              <a:rPr lang="en-US" altLang="zh-Hant" dirty="0"/>
              <a:t>round </a:t>
            </a:r>
            <a:r>
              <a:rPr lang="zh-CN" altLang="en-US" dirty="0"/>
              <a:t>那個</a:t>
            </a:r>
            <a:r>
              <a:rPr lang="en-US" altLang="zh-CN" dirty="0"/>
              <a:t> function </a:t>
            </a:r>
            <a:r>
              <a:rPr lang="zh-Hant" altLang="en-US" dirty="0"/>
              <a:t>把 </a:t>
            </a:r>
            <a:r>
              <a:rPr lang="en-US" altLang="zh-Hant" dirty="0"/>
              <a:t>y map </a:t>
            </a:r>
            <a:r>
              <a:rPr lang="zh-CN" altLang="en-US" dirty="0"/>
              <a:t>到</a:t>
            </a:r>
            <a:r>
              <a:rPr lang="zh-Hant" altLang="en-US" dirty="0"/>
              <a:t> </a:t>
            </a:r>
            <a:r>
              <a:rPr lang="en-US" altLang="zh-Hant" dirty="0"/>
              <a:t>z</a:t>
            </a:r>
          </a:p>
          <a:p>
            <a:endParaRPr lang="en-US" dirty="0"/>
          </a:p>
          <a:p>
            <a:r>
              <a:rPr lang="zh-CN" altLang="en-US" dirty="0"/>
              <a:t>右下角有一個簡單範例，</a:t>
            </a:r>
            <a:r>
              <a:rPr lang="en-US" altLang="zh-CN" dirty="0"/>
              <a:t>c </a:t>
            </a:r>
            <a:r>
              <a:rPr lang="zh-CN" altLang="en-US" dirty="0"/>
              <a:t>在這個範例設為</a:t>
            </a:r>
            <a:r>
              <a:rPr lang="zh-Hant" altLang="en-US" dirty="0"/>
              <a:t> </a:t>
            </a:r>
            <a:r>
              <a:rPr lang="en-US" altLang="zh-Hant" dirty="0"/>
              <a:t>3</a:t>
            </a:r>
            <a:r>
              <a:rPr lang="zh-Hant" altLang="en-US" dirty="0"/>
              <a:t>，也就是總共有 </a:t>
            </a:r>
            <a:r>
              <a:rPr lang="en-US" altLang="zh-Hant" dirty="0"/>
              <a:t>3 </a:t>
            </a:r>
            <a:r>
              <a:rPr lang="zh-CN" altLang="en-US" dirty="0"/>
              <a:t>類</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31</a:t>
            </a:fld>
            <a:endParaRPr lang="zh-TW" altLang="en-US"/>
          </a:p>
        </p:txBody>
      </p:sp>
    </p:spTree>
    <p:extLst>
      <p:ext uri="{BB962C8B-B14F-4D97-AF65-F5344CB8AC3E}">
        <p14:creationId xmlns:p14="http://schemas.microsoft.com/office/powerpoint/2010/main" val="1932257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接下來其實就跟</a:t>
            </a:r>
            <a:r>
              <a:rPr lang="zh-Hant" altLang="en-US" dirty="0"/>
              <a:t> </a:t>
            </a:r>
            <a:r>
              <a:rPr lang="en-US" altLang="zh-Hant" dirty="0"/>
              <a:t>PE </a:t>
            </a:r>
            <a:r>
              <a:rPr lang="zh-CN" altLang="en-US" dirty="0"/>
              <a:t>一樣</a:t>
            </a:r>
            <a:endParaRPr lang="en-US" altLang="zh-CN" dirty="0"/>
          </a:p>
          <a:p>
            <a:endParaRPr lang="en-US" dirty="0"/>
          </a:p>
          <a:p>
            <a:r>
              <a:rPr lang="zh-CN" altLang="en-US" dirty="0"/>
              <a:t>一樣有</a:t>
            </a:r>
            <a:r>
              <a:rPr lang="zh-Hant" altLang="en-US" dirty="0"/>
              <a:t> </a:t>
            </a:r>
            <a:r>
              <a:rPr lang="en-US" altLang="zh-Hant" dirty="0"/>
              <a:t>embedding dimension</a:t>
            </a:r>
            <a:r>
              <a:rPr lang="zh-Hant" altLang="en-US" dirty="0"/>
              <a:t>，不過現在 </a:t>
            </a:r>
            <a:r>
              <a:rPr lang="en-US" altLang="zh-Hant" dirty="0"/>
              <a:t>pattern </a:t>
            </a:r>
            <a:r>
              <a:rPr lang="zh-CN" altLang="en-US" dirty="0"/>
              <a:t>裡面可能會有重複的</a:t>
            </a:r>
            <a:r>
              <a:rPr lang="zh-Hant" altLang="en-US" dirty="0"/>
              <a:t> </a:t>
            </a:r>
            <a:r>
              <a:rPr lang="en-US" altLang="zh-Hant" dirty="0"/>
              <a:t>class</a:t>
            </a:r>
            <a:r>
              <a:rPr lang="zh-Hant" altLang="en-US" dirty="0"/>
              <a:t>，因此總共有 </a:t>
            </a:r>
            <a:r>
              <a:rPr lang="en-US" altLang="zh-Hant" dirty="0"/>
              <a:t>c </a:t>
            </a:r>
            <a:r>
              <a:rPr lang="zh-CN" altLang="en-US" dirty="0"/>
              <a:t>的</a:t>
            </a:r>
            <a:r>
              <a:rPr lang="zh-Hant" altLang="en-US" dirty="0"/>
              <a:t> </a:t>
            </a:r>
            <a:r>
              <a:rPr lang="en-US" altLang="zh-Hant" dirty="0"/>
              <a:t>m </a:t>
            </a:r>
            <a:r>
              <a:rPr lang="zh-CN" altLang="en-US" dirty="0"/>
              <a:t>次方個</a:t>
            </a:r>
            <a:r>
              <a:rPr lang="zh-Hant" altLang="en-US" dirty="0"/>
              <a:t> </a:t>
            </a:r>
            <a:r>
              <a:rPr lang="en-US" altLang="zh-Hant" dirty="0"/>
              <a:t>patterns</a:t>
            </a:r>
          </a:p>
          <a:p>
            <a:r>
              <a:rPr lang="zh-CN" altLang="en-US" dirty="0"/>
              <a:t>算出每個</a:t>
            </a:r>
            <a:r>
              <a:rPr lang="zh-Hant" altLang="en-US" dirty="0"/>
              <a:t> </a:t>
            </a:r>
            <a:r>
              <a:rPr lang="en-US" altLang="zh-Hant" dirty="0"/>
              <a:t>pattern </a:t>
            </a:r>
            <a:r>
              <a:rPr lang="zh-CN" altLang="en-US" dirty="0"/>
              <a:t>的</a:t>
            </a:r>
            <a:r>
              <a:rPr lang="zh-Hant" altLang="en-US" dirty="0"/>
              <a:t>出現機率之後，一樣 </a:t>
            </a:r>
            <a:r>
              <a:rPr lang="en-US" altLang="zh-Hant" dirty="0"/>
              <a:t>sum </a:t>
            </a:r>
            <a:r>
              <a:rPr lang="zh-CN" altLang="en-US" dirty="0"/>
              <a:t>所有</a:t>
            </a:r>
            <a:r>
              <a:rPr lang="en-US" altLang="zh-CN" dirty="0"/>
              <a:t> patterns </a:t>
            </a:r>
            <a:r>
              <a:rPr lang="zh-CN" altLang="en-US" dirty="0"/>
              <a:t>的</a:t>
            </a:r>
            <a:r>
              <a:rPr lang="zh-Hant" altLang="en-US" dirty="0"/>
              <a:t> </a:t>
            </a:r>
            <a:r>
              <a:rPr lang="en-US" altLang="zh-Hant" dirty="0"/>
              <a:t>p ln(p) </a:t>
            </a:r>
            <a:r>
              <a:rPr lang="zh-CN" altLang="en-US" dirty="0"/>
              <a:t>就可以算出</a:t>
            </a:r>
            <a:r>
              <a:rPr lang="zh-Hant" altLang="en-US" dirty="0"/>
              <a:t> </a:t>
            </a:r>
            <a:r>
              <a:rPr lang="en-US" altLang="zh-Hant" dirty="0"/>
              <a:t>DE</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32</a:t>
            </a:fld>
            <a:endParaRPr lang="zh-TW" altLang="en-US"/>
          </a:p>
        </p:txBody>
      </p:sp>
    </p:spTree>
    <p:extLst>
      <p:ext uri="{BB962C8B-B14F-4D97-AF65-F5344CB8AC3E}">
        <p14:creationId xmlns:p14="http://schemas.microsoft.com/office/powerpoint/2010/main" val="4271321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這邊的設定跟</a:t>
            </a:r>
            <a:r>
              <a:rPr lang="zh-Hant" altLang="en-US" dirty="0"/>
              <a:t> </a:t>
            </a:r>
            <a:r>
              <a:rPr lang="en-US" altLang="zh-Hant" dirty="0"/>
              <a:t>PE </a:t>
            </a:r>
            <a:r>
              <a:rPr lang="zh-CN" altLang="en-US" dirty="0"/>
              <a:t>一樣</a:t>
            </a:r>
            <a:endParaRPr lang="en-US" altLang="zh-CN" dirty="0"/>
          </a:p>
          <a:p>
            <a:endParaRPr lang="en-US" dirty="0"/>
          </a:p>
          <a:p>
            <a:r>
              <a:rPr lang="en-US" dirty="0"/>
              <a:t>ECG &amp; GSR </a:t>
            </a:r>
            <a:r>
              <a:rPr lang="zh-CN" altLang="en-US" dirty="0"/>
              <a:t>用</a:t>
            </a:r>
            <a:r>
              <a:rPr lang="zh-Hant" altLang="en-US" dirty="0"/>
              <a:t> </a:t>
            </a:r>
            <a:r>
              <a:rPr lang="en-US" altLang="zh-Hant" dirty="0"/>
              <a:t>RCMDE</a:t>
            </a:r>
          </a:p>
          <a:p>
            <a:endParaRPr lang="en-US" dirty="0"/>
          </a:p>
          <a:p>
            <a:r>
              <a:rPr lang="en-US" dirty="0"/>
              <a:t>EEG </a:t>
            </a:r>
            <a:r>
              <a:rPr lang="zh-CN" altLang="en-US" dirty="0"/>
              <a:t>用</a:t>
            </a:r>
            <a:r>
              <a:rPr lang="zh-Hant" altLang="en-US" dirty="0"/>
              <a:t> </a:t>
            </a:r>
            <a:r>
              <a:rPr lang="en-US" altLang="zh-Hant" dirty="0"/>
              <a:t>MMDE</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33</a:t>
            </a:fld>
            <a:endParaRPr lang="zh-TW" altLang="en-US"/>
          </a:p>
        </p:txBody>
      </p:sp>
    </p:spTree>
    <p:extLst>
      <p:ext uri="{BB962C8B-B14F-4D97-AF65-F5344CB8AC3E}">
        <p14:creationId xmlns:p14="http://schemas.microsoft.com/office/powerpoint/2010/main" val="2424268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這裡跟</a:t>
            </a:r>
            <a:r>
              <a:rPr lang="zh-Hant" altLang="en-US" dirty="0"/>
              <a:t> </a:t>
            </a:r>
            <a:r>
              <a:rPr lang="en-US" altLang="zh-Hant" dirty="0"/>
              <a:t>PE </a:t>
            </a:r>
            <a:r>
              <a:rPr lang="zh-CN" altLang="en-US" dirty="0"/>
              <a:t>不同的地方是</a:t>
            </a:r>
            <a:endParaRPr lang="en-US" altLang="zh-CN" dirty="0"/>
          </a:p>
          <a:p>
            <a:r>
              <a:rPr lang="en-US" altLang="zh-Hant" dirty="0"/>
              <a:t>Embedding dimension </a:t>
            </a:r>
            <a:r>
              <a:rPr lang="zh-CN" altLang="en-US" dirty="0"/>
              <a:t>只有設</a:t>
            </a:r>
            <a:r>
              <a:rPr lang="zh-Hant" altLang="en-US" dirty="0"/>
              <a:t> </a:t>
            </a:r>
            <a:r>
              <a:rPr lang="en-US" altLang="zh-Hant" dirty="0"/>
              <a:t>2</a:t>
            </a:r>
            <a:r>
              <a:rPr lang="zh-Hant" altLang="en-US" dirty="0"/>
              <a:t> 跟 </a:t>
            </a:r>
            <a:r>
              <a:rPr lang="en-US" altLang="zh-Hant" dirty="0"/>
              <a:t>3</a:t>
            </a:r>
            <a:r>
              <a:rPr lang="zh-Hant" altLang="en-US" dirty="0"/>
              <a:t>，</a:t>
            </a:r>
            <a:r>
              <a:rPr lang="en-US" dirty="0"/>
              <a:t>DE </a:t>
            </a:r>
            <a:r>
              <a:rPr lang="zh-CN" altLang="en-US" dirty="0"/>
              <a:t>通常不會用太大的的</a:t>
            </a:r>
            <a:r>
              <a:rPr lang="zh-Hant" altLang="en-US" dirty="0"/>
              <a:t> </a:t>
            </a:r>
            <a:r>
              <a:rPr lang="en-US" altLang="zh-Hant" dirty="0"/>
              <a:t>embedding dimension</a:t>
            </a:r>
          </a:p>
          <a:p>
            <a:r>
              <a:rPr lang="zh-CN" altLang="en-US" dirty="0"/>
              <a:t>還有多了一個</a:t>
            </a:r>
            <a:r>
              <a:rPr lang="zh-Hant" altLang="en-US" dirty="0"/>
              <a:t> </a:t>
            </a:r>
            <a:r>
              <a:rPr lang="en-US" altLang="zh-Hant" dirty="0"/>
              <a:t>number of class</a:t>
            </a:r>
            <a:r>
              <a:rPr lang="zh-Hant" altLang="en-US" dirty="0"/>
              <a:t>，我們設為 </a:t>
            </a:r>
            <a:r>
              <a:rPr lang="en-US" altLang="zh-Hant" dirty="0"/>
              <a:t>6</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34</a:t>
            </a:fld>
            <a:endParaRPr lang="zh-TW" altLang="en-US"/>
          </a:p>
        </p:txBody>
      </p:sp>
    </p:spTree>
    <p:extLst>
      <p:ext uri="{BB962C8B-B14F-4D97-AF65-F5344CB8AC3E}">
        <p14:creationId xmlns:p14="http://schemas.microsoft.com/office/powerpoint/2010/main" val="1294990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RCMDE </a:t>
            </a:r>
            <a:r>
              <a:rPr lang="zh-CN" altLang="en-US" dirty="0"/>
              <a:t>在</a:t>
            </a:r>
            <a:r>
              <a:rPr lang="zh-Hant" altLang="en-US" dirty="0"/>
              <a:t> </a:t>
            </a:r>
            <a:r>
              <a:rPr lang="en-US" altLang="zh-Hant" dirty="0"/>
              <a:t>ECG </a:t>
            </a:r>
            <a:r>
              <a:rPr lang="zh-CN" altLang="en-US" dirty="0"/>
              <a:t>上的結果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兩張圖分別是</a:t>
            </a:r>
            <a:r>
              <a:rPr lang="zh-Hant" altLang="en-US" dirty="0"/>
              <a:t> </a:t>
            </a:r>
            <a:r>
              <a:rPr lang="en-US" altLang="zh-Hant" dirty="0"/>
              <a:t>arousal </a:t>
            </a:r>
            <a:r>
              <a:rPr lang="zh-CN" altLang="en-US" dirty="0"/>
              <a:t>跟</a:t>
            </a:r>
            <a:r>
              <a:rPr lang="zh-Hant" altLang="en-US" dirty="0"/>
              <a:t> </a:t>
            </a:r>
            <a:r>
              <a:rPr lang="en-US" altLang="zh-Hant" dirty="0"/>
              <a:t>valence </a:t>
            </a:r>
            <a:r>
              <a:rPr lang="zh-CN" altLang="en-US" dirty="0"/>
              <a:t>在</a:t>
            </a:r>
            <a:r>
              <a:rPr lang="zh-Hant" altLang="en-US" dirty="0"/>
              <a:t> </a:t>
            </a:r>
            <a:r>
              <a:rPr lang="en-US" altLang="zh-Hant" dirty="0"/>
              <a:t>embedding dimension = 2</a:t>
            </a:r>
            <a:r>
              <a:rPr lang="zh-Hant" altLang="en-US" dirty="0"/>
              <a:t> 的 </a:t>
            </a:r>
            <a:r>
              <a:rPr lang="en-US" altLang="zh-Hant" dirty="0"/>
              <a:t>scale </a:t>
            </a:r>
            <a:r>
              <a:rPr lang="zh-CN" altLang="en-US" dirty="0"/>
              <a:t>跟</a:t>
            </a:r>
            <a:r>
              <a:rPr lang="zh-Hant" altLang="en-US" dirty="0"/>
              <a:t> </a:t>
            </a:r>
            <a:r>
              <a:rPr lang="en-US" altLang="zh-Hant" dirty="0"/>
              <a:t>entropy </a:t>
            </a:r>
            <a:r>
              <a:rPr lang="zh-CN" altLang="en-US" dirty="0"/>
              <a:t>的圖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下面第一排</a:t>
            </a:r>
            <a:r>
              <a:rPr lang="zh-Hant" altLang="en-US" dirty="0"/>
              <a:t> </a:t>
            </a:r>
            <a:r>
              <a:rPr lang="en-US" altLang="zh-Hant" dirty="0"/>
              <a:t>p-value </a:t>
            </a:r>
            <a:r>
              <a:rPr lang="zh-CN" altLang="en-US" dirty="0"/>
              <a:t>就是對應到上面的每一點</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最下面是</a:t>
            </a:r>
            <a:r>
              <a:rPr lang="zh-Hant" altLang="en-US" dirty="0"/>
              <a:t> </a:t>
            </a:r>
            <a:r>
              <a:rPr lang="en-US" altLang="zh-Hant" dirty="0"/>
              <a:t>embedding dimension = 3 </a:t>
            </a:r>
            <a:r>
              <a:rPr lang="zh-CN" altLang="en-US" dirty="0"/>
              <a:t>的</a:t>
            </a:r>
            <a:r>
              <a:rPr lang="zh-Hant" altLang="en-US" dirty="0"/>
              <a:t> </a:t>
            </a:r>
            <a:r>
              <a:rPr lang="en-US" altLang="zh-Hant" dirty="0"/>
              <a:t>p-value</a:t>
            </a:r>
            <a:endParaRPr lang="en-US" altLang="zh-CN" dirty="0"/>
          </a:p>
          <a:p>
            <a:endParaRPr lang="en-US" dirty="0"/>
          </a:p>
          <a:p>
            <a:r>
              <a:rPr lang="zh-CN" altLang="en-US" dirty="0"/>
              <a:t>雖然看起來分得很開，但其實縱軸的間距很小，</a:t>
            </a:r>
            <a:r>
              <a:rPr lang="en-US" altLang="zh-CN" dirty="0"/>
              <a:t>p-value </a:t>
            </a:r>
            <a:r>
              <a:rPr lang="zh-CN" altLang="en-US" dirty="0"/>
              <a:t>最低只有粗體字的那個，也沒有小於</a:t>
            </a:r>
            <a:r>
              <a:rPr lang="zh-Hant" altLang="en-US" dirty="0"/>
              <a:t> </a:t>
            </a:r>
            <a:r>
              <a:rPr lang="en-US" altLang="zh-Hant" dirty="0"/>
              <a:t>0.05</a:t>
            </a:r>
          </a:p>
          <a:p>
            <a:endParaRPr lang="en-US" altLang="zh-CN" dirty="0"/>
          </a:p>
          <a:p>
            <a:r>
              <a:rPr lang="zh-CN" altLang="en-US" dirty="0"/>
              <a:t>比較有趣的是，在</a:t>
            </a:r>
            <a:r>
              <a:rPr lang="zh-Hant" altLang="en-US" dirty="0"/>
              <a:t> </a:t>
            </a:r>
            <a:r>
              <a:rPr lang="en-US" altLang="zh-Hant" dirty="0"/>
              <a:t>arousal</a:t>
            </a:r>
            <a:r>
              <a:rPr lang="zh-Hant" altLang="en-US" dirty="0"/>
              <a:t> 負類是在正類之上，</a:t>
            </a:r>
            <a:r>
              <a:rPr lang="en-US" altLang="zh-Hant" dirty="0"/>
              <a:t>valence </a:t>
            </a:r>
            <a:r>
              <a:rPr lang="zh-CN" altLang="en-US" dirty="0"/>
              <a:t>則相反</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35</a:t>
            </a:fld>
            <a:endParaRPr lang="zh-TW" altLang="en-US"/>
          </a:p>
        </p:txBody>
      </p:sp>
    </p:spTree>
    <p:extLst>
      <p:ext uri="{BB962C8B-B14F-4D97-AF65-F5344CB8AC3E}">
        <p14:creationId xmlns:p14="http://schemas.microsoft.com/office/powerpoint/2010/main" val="1077172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RCMDE </a:t>
            </a:r>
            <a:r>
              <a:rPr lang="zh-CN" altLang="en-US" dirty="0"/>
              <a:t>在</a:t>
            </a:r>
            <a:r>
              <a:rPr lang="zh-Hant" altLang="en-US" dirty="0"/>
              <a:t> </a:t>
            </a:r>
            <a:r>
              <a:rPr lang="en-US" altLang="zh-Hant" dirty="0"/>
              <a:t>GSR </a:t>
            </a:r>
            <a:r>
              <a:rPr lang="zh-CN" altLang="en-US" dirty="0"/>
              <a:t>上的結果</a:t>
            </a:r>
            <a:endParaRPr lang="en-US" altLang="zh-CN" dirty="0"/>
          </a:p>
          <a:p>
            <a:r>
              <a:rPr lang="en-US" dirty="0"/>
              <a:t>GSR </a:t>
            </a:r>
            <a:r>
              <a:rPr lang="zh-CN" altLang="en-US" dirty="0"/>
              <a:t>一樣因為</a:t>
            </a:r>
            <a:r>
              <a:rPr lang="zh-Hant" altLang="en-US" dirty="0"/>
              <a:t> </a:t>
            </a:r>
            <a:r>
              <a:rPr lang="en-US" altLang="zh-Hant" dirty="0"/>
              <a:t>scale </a:t>
            </a:r>
            <a:r>
              <a:rPr lang="zh-CN" altLang="en-US" dirty="0"/>
              <a:t>比較多，所以下面列的是最好的</a:t>
            </a:r>
            <a:r>
              <a:rPr lang="zh-Hant" altLang="en-US" dirty="0"/>
              <a:t> </a:t>
            </a:r>
            <a:r>
              <a:rPr lang="en-US" altLang="zh-Hant" dirty="0"/>
              <a:t>p-value </a:t>
            </a:r>
            <a:r>
              <a:rPr lang="zh-CN" altLang="en-US" dirty="0"/>
              <a:t>跟對應的參數設定</a:t>
            </a:r>
            <a:endParaRPr lang="en-US" altLang="zh-CN" dirty="0"/>
          </a:p>
          <a:p>
            <a:endParaRPr lang="en-US" dirty="0"/>
          </a:p>
          <a:p>
            <a:r>
              <a:rPr lang="zh-CN" altLang="en-US" dirty="0"/>
              <a:t>可以看到表現還是不好，而且正負類的關係跟前面</a:t>
            </a:r>
            <a:r>
              <a:rPr lang="zh-Hant" altLang="en-US" dirty="0"/>
              <a:t> </a:t>
            </a:r>
            <a:r>
              <a:rPr lang="en-US" altLang="zh-Hant" dirty="0"/>
              <a:t>MSE MPE </a:t>
            </a:r>
            <a:r>
              <a:rPr lang="zh-CN" altLang="en-US" dirty="0"/>
              <a:t>不一樣，之前</a:t>
            </a:r>
            <a:r>
              <a:rPr lang="zh-Hant" altLang="en-US" dirty="0"/>
              <a:t> </a:t>
            </a:r>
            <a:r>
              <a:rPr lang="en-US" altLang="zh-Hant" dirty="0"/>
              <a:t>GSR </a:t>
            </a:r>
            <a:r>
              <a:rPr lang="zh-CN" altLang="en-US" dirty="0"/>
              <a:t>都是正類在上，但這裡是負類在上</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36</a:t>
            </a:fld>
            <a:endParaRPr lang="zh-TW" altLang="en-US"/>
          </a:p>
        </p:txBody>
      </p:sp>
    </p:spTree>
    <p:extLst>
      <p:ext uri="{BB962C8B-B14F-4D97-AF65-F5344CB8AC3E}">
        <p14:creationId xmlns:p14="http://schemas.microsoft.com/office/powerpoint/2010/main" val="1129207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MMDE </a:t>
            </a:r>
            <a:r>
              <a:rPr lang="zh-CN" altLang="en-US" dirty="0"/>
              <a:t>在</a:t>
            </a:r>
            <a:r>
              <a:rPr lang="zh-Hant" altLang="en-US" dirty="0"/>
              <a:t> </a:t>
            </a:r>
            <a:r>
              <a:rPr lang="en-US" altLang="zh-Hant" dirty="0"/>
              <a:t>EEG </a:t>
            </a:r>
            <a:r>
              <a:rPr lang="zh-CN" altLang="en-US" dirty="0"/>
              <a:t>上的結果</a:t>
            </a:r>
            <a:endParaRPr lang="en-US" altLang="zh-CN" dirty="0"/>
          </a:p>
          <a:p>
            <a:r>
              <a:rPr lang="zh-CN" altLang="en-US" dirty="0"/>
              <a:t>排列方式就不再多說了</a:t>
            </a:r>
            <a:endParaRPr lang="en-US" altLang="zh-CN" dirty="0"/>
          </a:p>
          <a:p>
            <a:endParaRPr lang="en-US" dirty="0"/>
          </a:p>
          <a:p>
            <a:r>
              <a:rPr lang="zh-CN" altLang="en-US" dirty="0"/>
              <a:t>可以看到兩類的完全年黏在一起，不管是在哪一個腦區</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37</a:t>
            </a:fld>
            <a:endParaRPr lang="zh-TW" altLang="en-US"/>
          </a:p>
        </p:txBody>
      </p:sp>
    </p:spTree>
    <p:extLst>
      <p:ext uri="{BB962C8B-B14F-4D97-AF65-F5344CB8AC3E}">
        <p14:creationId xmlns:p14="http://schemas.microsoft.com/office/powerpoint/2010/main" val="3494294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38</a:t>
            </a:fld>
            <a:endParaRPr lang="zh-TW" altLang="en-US"/>
          </a:p>
        </p:txBody>
      </p:sp>
    </p:spTree>
    <p:extLst>
      <p:ext uri="{BB962C8B-B14F-4D97-AF65-F5344CB8AC3E}">
        <p14:creationId xmlns:p14="http://schemas.microsoft.com/office/powerpoint/2010/main" val="1480233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總結來看，</a:t>
            </a:r>
            <a:r>
              <a:rPr lang="en-US" altLang="zh-CN" dirty="0"/>
              <a:t>MDE </a:t>
            </a:r>
            <a:r>
              <a:rPr lang="zh-CN" altLang="en-US" dirty="0"/>
              <a:t>在這個</a:t>
            </a:r>
            <a:r>
              <a:rPr lang="zh-Hant" altLang="en-US" dirty="0"/>
              <a:t> </a:t>
            </a:r>
            <a:r>
              <a:rPr lang="en-US" altLang="zh-Hant" dirty="0"/>
              <a:t>task </a:t>
            </a:r>
            <a:r>
              <a:rPr lang="zh-CN" altLang="en-US" dirty="0"/>
              <a:t>上沒什麼作用</a:t>
            </a:r>
            <a:endParaRPr lang="en-US" altLang="zh-CN" dirty="0"/>
          </a:p>
          <a:p>
            <a:endParaRPr lang="en-US" dirty="0"/>
          </a:p>
          <a:p>
            <a:r>
              <a:rPr lang="zh-CN" altLang="en-US" dirty="0"/>
              <a:t>我們最後分類結果也因此沒有用到它</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39</a:t>
            </a:fld>
            <a:endParaRPr lang="zh-TW" altLang="en-US"/>
          </a:p>
        </p:txBody>
      </p:sp>
    </p:spTree>
    <p:extLst>
      <p:ext uri="{BB962C8B-B14F-4D97-AF65-F5344CB8AC3E}">
        <p14:creationId xmlns:p14="http://schemas.microsoft.com/office/powerpoint/2010/main" val="3134177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跟上學期最後一樣是用</a:t>
            </a:r>
            <a:r>
              <a:rPr lang="zh-Hant" altLang="en-US" dirty="0"/>
              <a:t> </a:t>
            </a:r>
            <a:r>
              <a:rPr lang="en-US" altLang="zh-Hant" dirty="0"/>
              <a:t>XGBoost</a:t>
            </a:r>
          </a:p>
          <a:p>
            <a:r>
              <a:rPr lang="zh-CN" altLang="en-US" dirty="0"/>
              <a:t>一樣是把新的</a:t>
            </a:r>
            <a:r>
              <a:rPr lang="zh-Hant" altLang="en-US" dirty="0"/>
              <a:t> </a:t>
            </a:r>
            <a:r>
              <a:rPr lang="en-US" altLang="zh-Hant" dirty="0"/>
              <a:t>features </a:t>
            </a:r>
            <a:r>
              <a:rPr lang="zh-CN" altLang="en-US" dirty="0"/>
              <a:t>接在</a:t>
            </a:r>
            <a:r>
              <a:rPr lang="zh-Hant" altLang="en-US" dirty="0"/>
              <a:t>舊的，也就是 </a:t>
            </a:r>
            <a:r>
              <a:rPr lang="en-US" altLang="zh-Hant" dirty="0"/>
              <a:t>AMIGOS </a:t>
            </a:r>
            <a:r>
              <a:rPr lang="zh-CN" altLang="en-US" dirty="0"/>
              <a:t>原本的</a:t>
            </a:r>
            <a:r>
              <a:rPr lang="zh-Hant" altLang="en-US" dirty="0"/>
              <a:t>之後</a:t>
            </a:r>
            <a:endParaRPr lang="en-US" altLang="zh-Hant" dirty="0"/>
          </a:p>
          <a:p>
            <a:endParaRPr lang="en-US" dirty="0"/>
          </a:p>
          <a:p>
            <a:r>
              <a:rPr lang="zh-CN" altLang="en-US" dirty="0"/>
              <a:t>中間列的是不同</a:t>
            </a:r>
            <a:r>
              <a:rPr lang="zh-Hant" altLang="en-US" dirty="0"/>
              <a:t> </a:t>
            </a:r>
            <a:r>
              <a:rPr lang="en-US" altLang="zh-Hant" dirty="0"/>
              <a:t>features </a:t>
            </a:r>
            <a:r>
              <a:rPr lang="zh-CN" altLang="en-US" dirty="0"/>
              <a:t>詳細的數量</a:t>
            </a:r>
            <a:endParaRPr lang="en-US" altLang="zh-CN" dirty="0"/>
          </a:p>
          <a:p>
            <a:r>
              <a:rPr lang="en-US" dirty="0"/>
              <a:t>MSE </a:t>
            </a:r>
            <a:r>
              <a:rPr lang="zh-CN" altLang="en-US" dirty="0"/>
              <a:t>跟</a:t>
            </a:r>
            <a:r>
              <a:rPr lang="zh-Hant" altLang="en-US" dirty="0"/>
              <a:t> </a:t>
            </a:r>
            <a:r>
              <a:rPr lang="en-US" altLang="zh-Hant" dirty="0"/>
              <a:t>MPE </a:t>
            </a:r>
            <a:r>
              <a:rPr lang="zh-CN" altLang="en-US" dirty="0"/>
              <a:t>裡面的比例一樣，</a:t>
            </a:r>
            <a:r>
              <a:rPr lang="en-US" altLang="zh-CN" dirty="0"/>
              <a:t>EEG </a:t>
            </a:r>
            <a:r>
              <a:rPr lang="zh-CN" altLang="en-US" dirty="0"/>
              <a:t>有</a:t>
            </a:r>
            <a:r>
              <a:rPr lang="zh-Hant" altLang="en-US" dirty="0"/>
              <a:t> </a:t>
            </a:r>
            <a:r>
              <a:rPr lang="en-US" altLang="zh-Hant" dirty="0"/>
              <a:t>20 </a:t>
            </a:r>
            <a:r>
              <a:rPr lang="zh-CN" altLang="en-US" dirty="0"/>
              <a:t>個，</a:t>
            </a:r>
            <a:r>
              <a:rPr lang="en-US" altLang="zh-CN" dirty="0"/>
              <a:t>ECG </a:t>
            </a:r>
            <a:r>
              <a:rPr lang="zh-CN" altLang="en-US" dirty="0"/>
              <a:t>有</a:t>
            </a:r>
            <a:r>
              <a:rPr lang="zh-Hant" altLang="en-US" dirty="0"/>
              <a:t> </a:t>
            </a:r>
            <a:r>
              <a:rPr lang="en-US" altLang="zh-Hant" dirty="0"/>
              <a:t>9 </a:t>
            </a:r>
            <a:r>
              <a:rPr lang="zh-CN" altLang="en-US" dirty="0"/>
              <a:t>個，</a:t>
            </a:r>
            <a:r>
              <a:rPr lang="en-US" altLang="zh-CN" dirty="0"/>
              <a:t>GSR </a:t>
            </a:r>
            <a:r>
              <a:rPr lang="zh-CN" altLang="en-US" dirty="0"/>
              <a:t>有</a:t>
            </a:r>
            <a:r>
              <a:rPr lang="zh-Hant" altLang="en-US" dirty="0"/>
              <a:t> </a:t>
            </a:r>
            <a:r>
              <a:rPr lang="en-US" altLang="zh-Hant" dirty="0"/>
              <a:t>20 </a:t>
            </a:r>
            <a:r>
              <a:rPr lang="zh-CN" altLang="en-US" dirty="0"/>
              <a:t>個</a:t>
            </a:r>
            <a:endParaRPr lang="en-US" altLang="zh-CN" dirty="0"/>
          </a:p>
          <a:p>
            <a:endParaRPr lang="en-US" dirty="0"/>
          </a:p>
          <a:p>
            <a:r>
              <a:rPr lang="zh-CN" altLang="en-US" dirty="0"/>
              <a:t>我們一樣是用</a:t>
            </a:r>
            <a:r>
              <a:rPr lang="zh-Hant" altLang="en-US" dirty="0"/>
              <a:t> </a:t>
            </a:r>
            <a:r>
              <a:rPr lang="en-US" altLang="zh-Hant" dirty="0"/>
              <a:t>accuracy </a:t>
            </a:r>
            <a:r>
              <a:rPr lang="zh-CN" altLang="en-US" dirty="0"/>
              <a:t>作為</a:t>
            </a:r>
            <a:r>
              <a:rPr lang="zh-Hant" altLang="en-US" dirty="0"/>
              <a:t> </a:t>
            </a:r>
            <a:r>
              <a:rPr lang="en-US" altLang="zh-Hant" dirty="0"/>
              <a:t>metrics</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40</a:t>
            </a:fld>
            <a:endParaRPr lang="zh-TW" altLang="en-US"/>
          </a:p>
        </p:txBody>
      </p:sp>
    </p:spTree>
    <p:extLst>
      <p:ext uri="{BB962C8B-B14F-4D97-AF65-F5344CB8AC3E}">
        <p14:creationId xmlns:p14="http://schemas.microsoft.com/office/powerpoint/2010/main" val="152107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TW" altLang="en-US"/>
              <a:t>最後我整理出對 </a:t>
            </a:r>
            <a:r>
              <a:rPr lang="en-US" altLang="zh-TW" dirty="0"/>
              <a:t>Arousal </a:t>
            </a:r>
            <a:r>
              <a:rPr lang="zh-TW" altLang="en-US"/>
              <a:t>有幫助的 </a:t>
            </a:r>
            <a:r>
              <a:rPr lang="en-US" altLang="zh-TW" dirty="0"/>
              <a:t>features</a:t>
            </a:r>
            <a:r>
              <a:rPr lang="zh-TW" altLang="en-US"/>
              <a:t>，主要都是 </a:t>
            </a:r>
            <a:r>
              <a:rPr lang="en-US" altLang="zh-TW" dirty="0"/>
              <a:t>GSR</a:t>
            </a:r>
            <a:r>
              <a:rPr lang="zh-TW" altLang="en-US"/>
              <a:t> 的 </a:t>
            </a:r>
            <a:r>
              <a:rPr lang="en-US" altLang="zh-TW" dirty="0"/>
              <a:t>MSPE</a:t>
            </a:r>
            <a:r>
              <a:rPr lang="zh-TW" altLang="en-US"/>
              <a:t>，九個裡面佔了八個</a:t>
            </a:r>
            <a:endParaRPr lang="en-US" altLang="zh-TW"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4</a:t>
            </a:fld>
            <a:endParaRPr lang="zh-TW" altLang="en-US"/>
          </a:p>
        </p:txBody>
      </p:sp>
    </p:spTree>
    <p:extLst>
      <p:ext uri="{BB962C8B-B14F-4D97-AF65-F5344CB8AC3E}">
        <p14:creationId xmlns:p14="http://schemas.microsoft.com/office/powerpoint/2010/main" val="553694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左邊是沒有加</a:t>
            </a:r>
            <a:r>
              <a:rPr lang="zh-Hant" altLang="en-US" dirty="0"/>
              <a:t> </a:t>
            </a:r>
            <a:r>
              <a:rPr lang="en-US" altLang="zh-Hant" dirty="0"/>
              <a:t>entropy</a:t>
            </a:r>
            <a:r>
              <a:rPr lang="zh-Hant" altLang="en-US" dirty="0"/>
              <a:t>，用之前的 </a:t>
            </a:r>
            <a:r>
              <a:rPr lang="en-US" altLang="zh-Hant" dirty="0"/>
              <a:t>features </a:t>
            </a:r>
            <a:r>
              <a:rPr lang="zh-CN" altLang="en-US" dirty="0"/>
              <a:t>的實驗結果</a:t>
            </a:r>
            <a:endParaRPr lang="en-US" altLang="zh-CN" dirty="0"/>
          </a:p>
          <a:p>
            <a:r>
              <a:rPr lang="zh-CN" altLang="en-US" dirty="0"/>
              <a:t>右邊是有加</a:t>
            </a:r>
            <a:r>
              <a:rPr lang="zh-Hant" altLang="en-US" dirty="0"/>
              <a:t> </a:t>
            </a:r>
            <a:r>
              <a:rPr lang="en-US" altLang="zh-Hant" dirty="0"/>
              <a:t>entropy </a:t>
            </a:r>
            <a:r>
              <a:rPr lang="zh-CN" altLang="en-US" dirty="0"/>
              <a:t>的</a:t>
            </a:r>
            <a:endParaRPr lang="en-US" altLang="zh-CN" dirty="0"/>
          </a:p>
          <a:p>
            <a:endParaRPr lang="en-US" altLang="zh-CN" dirty="0"/>
          </a:p>
          <a:p>
            <a:r>
              <a:rPr lang="zh-CN" altLang="en-US" dirty="0"/>
              <a:t>在</a:t>
            </a:r>
            <a:r>
              <a:rPr lang="zh-Hant" altLang="en-US" dirty="0"/>
              <a:t> </a:t>
            </a:r>
            <a:r>
              <a:rPr lang="en-US" altLang="zh-Hant" dirty="0"/>
              <a:t>arousal </a:t>
            </a:r>
            <a:r>
              <a:rPr lang="zh-CN" altLang="en-US" dirty="0"/>
              <a:t>跟</a:t>
            </a:r>
            <a:r>
              <a:rPr lang="zh-Hant" altLang="en-US" dirty="0"/>
              <a:t> </a:t>
            </a:r>
            <a:r>
              <a:rPr lang="en-US" altLang="zh-Hant" dirty="0"/>
              <a:t>valence </a:t>
            </a:r>
            <a:r>
              <a:rPr lang="zh-CN" altLang="en-US" dirty="0"/>
              <a:t>都進步了超過</a:t>
            </a:r>
            <a:r>
              <a:rPr lang="zh-Hant" altLang="en-US" dirty="0"/>
              <a:t> </a:t>
            </a:r>
            <a:r>
              <a:rPr lang="en-US" altLang="zh-Hant" dirty="0"/>
              <a:t>2.5%</a:t>
            </a:r>
            <a:r>
              <a:rPr lang="zh-Hant" altLang="en-US" dirty="0"/>
              <a:t>，代表新的 </a:t>
            </a:r>
            <a:r>
              <a:rPr lang="en-US" altLang="zh-Hant" dirty="0"/>
              <a:t>entropy features </a:t>
            </a:r>
            <a:r>
              <a:rPr lang="zh-CN" altLang="en-US" dirty="0"/>
              <a:t>是很有幫助的</a:t>
            </a:r>
            <a:endParaRPr lang="en-US" altLang="zh-Hant"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41</a:t>
            </a:fld>
            <a:endParaRPr lang="zh-TW" altLang="en-US"/>
          </a:p>
        </p:txBody>
      </p:sp>
    </p:spTree>
    <p:extLst>
      <p:ext uri="{BB962C8B-B14F-4D97-AF65-F5344CB8AC3E}">
        <p14:creationId xmlns:p14="http://schemas.microsoft.com/office/powerpoint/2010/main" val="2478943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B250279-20ED-477D-90E6-C8DF4364648E}" type="slidenum">
              <a:rPr lang="zh-TW" altLang="en-US" smtClean="0"/>
              <a:t>42</a:t>
            </a:fld>
            <a:endParaRPr lang="zh-TW" altLang="en-US"/>
          </a:p>
        </p:txBody>
      </p:sp>
    </p:spTree>
    <p:extLst>
      <p:ext uri="{BB962C8B-B14F-4D97-AF65-F5344CB8AC3E}">
        <p14:creationId xmlns:p14="http://schemas.microsoft.com/office/powerpoint/2010/main" val="327506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TW" altLang="en-US"/>
              <a:t>再來是 </a:t>
            </a:r>
            <a:r>
              <a:rPr lang="en-US" altLang="zh-TW" dirty="0"/>
              <a:t>Valence </a:t>
            </a:r>
            <a:r>
              <a:rPr lang="zh-TW" altLang="en-US"/>
              <a:t>的表，</a:t>
            </a:r>
            <a:r>
              <a:rPr lang="en-US" altLang="zh-TW" dirty="0"/>
              <a:t>EEG</a:t>
            </a:r>
            <a:r>
              <a:rPr lang="zh-TW" altLang="en-US"/>
              <a:t> </a:t>
            </a:r>
            <a:r>
              <a:rPr lang="en-US" altLang="zh-TW" dirty="0"/>
              <a:t>MMSPE</a:t>
            </a:r>
            <a:r>
              <a:rPr lang="en-US" altLang="zh-TW" baseline="0" dirty="0"/>
              <a:t> </a:t>
            </a:r>
            <a:r>
              <a:rPr lang="zh-TW" altLang="en-US" baseline="0"/>
              <a:t>跟 </a:t>
            </a:r>
            <a:r>
              <a:rPr lang="en-US" altLang="zh-TW" baseline="0" dirty="0"/>
              <a:t>ECG MSPE </a:t>
            </a:r>
            <a:r>
              <a:rPr lang="zh-TW" altLang="en-US" baseline="0"/>
              <a:t>對 </a:t>
            </a:r>
            <a:r>
              <a:rPr lang="en-US" altLang="zh-TW" baseline="0" dirty="0"/>
              <a:t>Valence </a:t>
            </a:r>
            <a:r>
              <a:rPr lang="zh-TW" altLang="en-US" baseline="0"/>
              <a:t>是有幫助的</a:t>
            </a:r>
            <a:endParaRPr lang="en-US"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5</a:t>
            </a:fld>
            <a:endParaRPr lang="zh-TW" altLang="en-US"/>
          </a:p>
        </p:txBody>
      </p:sp>
    </p:spTree>
    <p:extLst>
      <p:ext uri="{BB962C8B-B14F-4D97-AF65-F5344CB8AC3E}">
        <p14:creationId xmlns:p14="http://schemas.microsoft.com/office/powerpoint/2010/main" val="49545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TW" altLang="en-US"/>
              <a:t>最高可達８０比原本ａｍｉｇｏｓ６０高出許多</a:t>
            </a:r>
            <a:endParaRPr lang="en-US"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6</a:t>
            </a:fld>
            <a:endParaRPr lang="zh-TW" altLang="en-US"/>
          </a:p>
        </p:txBody>
      </p:sp>
    </p:spTree>
    <p:extLst>
      <p:ext uri="{BB962C8B-B14F-4D97-AF65-F5344CB8AC3E}">
        <p14:creationId xmlns:p14="http://schemas.microsoft.com/office/powerpoint/2010/main" val="77604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norm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zh-TW" altLang="en-US"/>
          </a:p>
        </p:txBody>
      </p:sp>
      <p:sp>
        <p:nvSpPr>
          <p:cNvPr id="4" name="投影片編號版面配置區 3"/>
          <p:cNvSpPr>
            <a:spLocks noGrp="1"/>
          </p:cNvSpPr>
          <p:nvPr>
            <p:ph type="sldNum" sz="quarter" idx="10"/>
          </p:nvPr>
        </p:nvSpPr>
        <p:spPr/>
        <p:txBody>
          <a:bodyPr/>
          <a:lstStyle/>
          <a:p>
            <a:pPr>
              <a:defRPr/>
            </a:pPr>
            <a:fld id="{F8659751-80D9-4A55-812D-085E41F0CDEB}" type="slidenum">
              <a:rPr lang="zh-TW" altLang="en-US" smtClean="0">
                <a:solidFill>
                  <a:prstClr val="black"/>
                </a:solidFill>
              </a:rPr>
              <a:pPr>
                <a:defRPr/>
              </a:pPr>
              <a:t>7</a:t>
            </a:fld>
            <a:endParaRPr lang="zh-TW" altLang="en-US">
              <a:solidFill>
                <a:prstClr val="black"/>
              </a:solidFill>
            </a:endParaRPr>
          </a:p>
        </p:txBody>
      </p:sp>
    </p:spTree>
    <p:extLst>
      <p:ext uri="{BB962C8B-B14F-4D97-AF65-F5344CB8AC3E}">
        <p14:creationId xmlns:p14="http://schemas.microsoft.com/office/powerpoint/2010/main" val="217600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幫大家複習一下</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9</a:t>
            </a:fld>
            <a:endParaRPr lang="zh-TW" altLang="en-US"/>
          </a:p>
        </p:txBody>
      </p:sp>
    </p:spTree>
    <p:extLst>
      <p:ext uri="{BB962C8B-B14F-4D97-AF65-F5344CB8AC3E}">
        <p14:creationId xmlns:p14="http://schemas.microsoft.com/office/powerpoint/2010/main" val="172861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對於不同</a:t>
            </a:r>
            <a:r>
              <a:rPr lang="en-US" altLang="zh-TW" dirty="0"/>
              <a:t>scale </a:t>
            </a:r>
            <a:r>
              <a:rPr lang="zh-TW" altLang="en-US"/>
              <a:t>不同</a:t>
            </a:r>
            <a:r>
              <a:rPr lang="en-US" altLang="zh-TW" dirty="0"/>
              <a:t>m</a:t>
            </a:r>
            <a:r>
              <a:rPr lang="zh-TW" altLang="en-US"/>
              <a:t> 的</a:t>
            </a:r>
            <a:r>
              <a:rPr lang="en-US" altLang="zh-TW" dirty="0"/>
              <a:t>p</a:t>
            </a:r>
            <a:r>
              <a:rPr lang="zh-TW" altLang="en-US"/>
              <a:t> </a:t>
            </a:r>
            <a:r>
              <a:rPr lang="en-US" altLang="zh-TW" dirty="0"/>
              <a:t>value</a:t>
            </a:r>
            <a:r>
              <a:rPr lang="zh-TW" altLang="en-US"/>
              <a:t> 值統計整理起來  可以發現</a:t>
            </a:r>
            <a:r>
              <a:rPr lang="en-US" altLang="zh-TW" dirty="0"/>
              <a:t>…</a:t>
            </a:r>
          </a:p>
          <a:p>
            <a:r>
              <a:rPr lang="zh-TW" altLang="en-US"/>
              <a:t>另外 如果真的去看</a:t>
            </a:r>
            <a:r>
              <a:rPr lang="en-US" altLang="zh-TW" dirty="0"/>
              <a:t>entropy</a:t>
            </a:r>
            <a:r>
              <a:rPr lang="zh-TW" altLang="en-US"/>
              <a:t>大小的話 也會發現一些有趣的特色</a:t>
            </a:r>
            <a:endParaRPr lang="en-US" altLang="zh-TW" dirty="0"/>
          </a:p>
          <a:p>
            <a:r>
              <a:rPr lang="zh-TW" altLang="en-US"/>
              <a:t>以</a:t>
            </a:r>
            <a:r>
              <a:rPr lang="en-US" altLang="zh-TW" dirty="0"/>
              <a:t>m=1</a:t>
            </a:r>
            <a:r>
              <a:rPr lang="zh-TW" altLang="en-US"/>
              <a:t>來說 把不同</a:t>
            </a:r>
            <a:r>
              <a:rPr lang="en-US" altLang="zh-TW" dirty="0"/>
              <a:t>scale</a:t>
            </a:r>
            <a:r>
              <a:rPr lang="zh-TW" altLang="en-US"/>
              <a:t>的</a:t>
            </a:r>
            <a:r>
              <a:rPr lang="en-US" altLang="zh-TW" dirty="0"/>
              <a:t>entropy</a:t>
            </a:r>
            <a:r>
              <a:rPr lang="zh-TW" altLang="en-US"/>
              <a:t>畫出來 </a:t>
            </a:r>
            <a:endParaRPr lang="en-US" altLang="zh-TW" dirty="0"/>
          </a:p>
          <a:p>
            <a:r>
              <a:rPr lang="zh-TW" altLang="en-US"/>
              <a:t>發現</a:t>
            </a:r>
            <a:r>
              <a:rPr lang="en-US" altLang="zh-TW" dirty="0"/>
              <a:t>label01</a:t>
            </a:r>
            <a:r>
              <a:rPr lang="zh-TW" altLang="en-US"/>
              <a:t>有分開  發現</a:t>
            </a:r>
            <a:r>
              <a:rPr lang="en-US" altLang="zh-TW" dirty="0"/>
              <a:t>arousal</a:t>
            </a:r>
            <a:r>
              <a:rPr lang="zh-TW" altLang="en-US"/>
              <a:t> </a:t>
            </a:r>
            <a:r>
              <a:rPr lang="en-US" altLang="zh-TW" dirty="0"/>
              <a:t>valence</a:t>
            </a:r>
            <a:r>
              <a:rPr lang="zh-TW" altLang="en-US"/>
              <a:t>有向上趨勢  發現</a:t>
            </a:r>
            <a:r>
              <a:rPr lang="en-US" altLang="zh-TW" dirty="0"/>
              <a:t>label01</a:t>
            </a:r>
            <a:r>
              <a:rPr lang="en-US" altLang="zh-TW" baseline="0" dirty="0"/>
              <a:t> arousal valence </a:t>
            </a:r>
            <a:r>
              <a:rPr lang="zh-TW" altLang="en-US" baseline="0"/>
              <a:t>上下位置不同</a:t>
            </a:r>
            <a:endParaRPr lang="zh-TW" altLang="en-US"/>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10</a:t>
            </a:fld>
            <a:endParaRPr lang="zh-TW" altLang="en-US"/>
          </a:p>
        </p:txBody>
      </p:sp>
    </p:spTree>
    <p:extLst>
      <p:ext uri="{BB962C8B-B14F-4D97-AF65-F5344CB8AC3E}">
        <p14:creationId xmlns:p14="http://schemas.microsoft.com/office/powerpoint/2010/main" val="4122185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3"/>
          <p:cNvSpPr>
            <a:spLocks noChangeArrowheads="1"/>
          </p:cNvSpPr>
          <p:nvPr/>
        </p:nvSpPr>
        <p:spPr bwMode="auto">
          <a:xfrm>
            <a:off x="4114800" y="6324600"/>
            <a:ext cx="4495800"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pic>
        <p:nvPicPr>
          <p:cNvPr id="5" name="Picture 2" descr="Ntulog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600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5562605" y="6172202"/>
            <a:ext cx="2109187" cy="3462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800" i="1" dirty="0">
                <a:solidFill>
                  <a:srgbClr val="061244"/>
                </a:solidFill>
                <a:latin typeface="Arial Black" pitchFamily="34" charset="0"/>
              </a:rPr>
              <a:t>A</a:t>
            </a:r>
            <a:r>
              <a:rPr lang="en-US" altLang="zh-TW" sz="1800" i="1" dirty="0">
                <a:solidFill>
                  <a:srgbClr val="0A1D6E"/>
                </a:solidFill>
                <a:latin typeface="Arial Black" pitchFamily="34" charset="0"/>
              </a:rPr>
              <a:t>C</a:t>
            </a:r>
            <a:r>
              <a:rPr lang="en-US" altLang="zh-TW" sz="1800" i="1" dirty="0">
                <a:solidFill>
                  <a:srgbClr val="0E2898"/>
                </a:solidFill>
                <a:latin typeface="Arial Black" pitchFamily="34" charset="0"/>
              </a:rPr>
              <a:t>C</a:t>
            </a:r>
            <a:r>
              <a:rPr lang="en-US" altLang="zh-TW" sz="1800" i="1" dirty="0">
                <a:solidFill>
                  <a:srgbClr val="1234C2"/>
                </a:solidFill>
                <a:latin typeface="Arial Black" pitchFamily="34" charset="0"/>
              </a:rPr>
              <a:t>E</a:t>
            </a:r>
            <a:r>
              <a:rPr lang="en-US" altLang="zh-TW" sz="1800" i="1" dirty="0">
                <a:solidFill>
                  <a:srgbClr val="1840EA"/>
                </a:solidFill>
                <a:latin typeface="Arial Black" pitchFamily="34" charset="0"/>
              </a:rPr>
              <a:t>S</a:t>
            </a:r>
            <a:r>
              <a:rPr lang="en-US" altLang="zh-TW" sz="1800" i="1" dirty="0">
                <a:solidFill>
                  <a:srgbClr val="2349EB"/>
                </a:solidFill>
                <a:latin typeface="Arial Black" pitchFamily="34" charset="0"/>
              </a:rPr>
              <a:t>S </a:t>
            </a:r>
            <a:r>
              <a:rPr lang="en-US" altLang="zh-TW" sz="1800" i="1" dirty="0">
                <a:solidFill>
                  <a:srgbClr val="4767EF"/>
                </a:solidFill>
                <a:latin typeface="Arial Black" pitchFamily="34" charset="0"/>
              </a:rPr>
              <a:t>I</a:t>
            </a:r>
            <a:r>
              <a:rPr lang="en-US" altLang="zh-TW" sz="1800" i="1" dirty="0">
                <a:solidFill>
                  <a:srgbClr val="6781F1"/>
                </a:solidFill>
                <a:latin typeface="Arial Black" pitchFamily="34" charset="0"/>
              </a:rPr>
              <a:t>C</a:t>
            </a:r>
            <a:r>
              <a:rPr lang="en-US" altLang="zh-TW" sz="1800" i="1" dirty="0">
                <a:solidFill>
                  <a:srgbClr val="3558ED"/>
                </a:solidFill>
                <a:latin typeface="Arial Black" pitchFamily="34" charset="0"/>
              </a:rPr>
              <a:t> </a:t>
            </a:r>
            <a:r>
              <a:rPr lang="en-US" altLang="zh-TW" sz="1800" i="1" dirty="0">
                <a:solidFill>
                  <a:srgbClr val="869BF4"/>
                </a:solidFill>
                <a:latin typeface="Arial Black" pitchFamily="34" charset="0"/>
              </a:rPr>
              <a:t>L</a:t>
            </a:r>
            <a:r>
              <a:rPr lang="en-US" altLang="zh-TW" sz="1800" i="1" dirty="0">
                <a:solidFill>
                  <a:srgbClr val="A7B6F7"/>
                </a:solidFill>
                <a:latin typeface="Arial Black" pitchFamily="34" charset="0"/>
              </a:rPr>
              <a:t>A</a:t>
            </a:r>
            <a:r>
              <a:rPr lang="en-US" altLang="zh-TW" sz="1800" i="1" dirty="0">
                <a:solidFill>
                  <a:srgbClr val="CDD6FB"/>
                </a:solidFill>
                <a:latin typeface="Arial Black" pitchFamily="34" charset="0"/>
              </a:rPr>
              <a:t>B</a:t>
            </a:r>
          </a:p>
        </p:txBody>
      </p:sp>
      <p:sp>
        <p:nvSpPr>
          <p:cNvPr id="7" name="Text Box 9"/>
          <p:cNvSpPr txBox="1">
            <a:spLocks noChangeArrowheads="1"/>
          </p:cNvSpPr>
          <p:nvPr/>
        </p:nvSpPr>
        <p:spPr bwMode="auto">
          <a:xfrm>
            <a:off x="457200" y="381005"/>
            <a:ext cx="7086600" cy="253895"/>
          </a:xfrm>
          <a:prstGeom prst="rect">
            <a:avLst/>
          </a:prstGeom>
          <a:noFill/>
          <a:ln w="9525">
            <a:noFill/>
            <a:miter lim="800000"/>
            <a:headEnd/>
            <a:tailEnd/>
          </a:ln>
          <a:effectLst/>
        </p:spPr>
        <p:txBody>
          <a:bodyPr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200" b="1" i="1" dirty="0">
                <a:solidFill>
                  <a:srgbClr val="303030"/>
                </a:solidFill>
                <a:cs typeface="Arial" pitchFamily="34" charset="0"/>
              </a:rPr>
              <a:t>Graduate Institute of Electronics Engineering, NTU</a:t>
            </a:r>
          </a:p>
        </p:txBody>
      </p:sp>
      <p:sp>
        <p:nvSpPr>
          <p:cNvPr id="8" name="Rectangle 3"/>
          <p:cNvSpPr>
            <a:spLocks noChangeArrowheads="1"/>
          </p:cNvSpPr>
          <p:nvPr/>
        </p:nvSpPr>
        <p:spPr bwMode="auto">
          <a:xfrm>
            <a:off x="2514600" y="762000"/>
            <a:ext cx="4953000" cy="115888"/>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
        <p:nvSpPr>
          <p:cNvPr id="9" name="Rectangle 3"/>
          <p:cNvSpPr>
            <a:spLocks noChangeArrowheads="1"/>
          </p:cNvSpPr>
          <p:nvPr/>
        </p:nvSpPr>
        <p:spPr bwMode="auto">
          <a:xfrm>
            <a:off x="684213" y="3429000"/>
            <a:ext cx="7739062"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
        <p:nvSpPr>
          <p:cNvPr id="401411" name="Rectangle 3"/>
          <p:cNvSpPr>
            <a:spLocks noGrp="1" noChangeArrowheads="1"/>
          </p:cNvSpPr>
          <p:nvPr>
            <p:ph type="ctrTitle"/>
          </p:nvPr>
        </p:nvSpPr>
        <p:spPr>
          <a:xfrm>
            <a:off x="685806" y="2133600"/>
            <a:ext cx="7772400" cy="1214438"/>
          </a:xfrm>
        </p:spPr>
        <p:txBody>
          <a:bodyPr/>
          <a:lstStyle>
            <a:lvl1pPr>
              <a:defRPr/>
            </a:lvl1pPr>
          </a:lstStyle>
          <a:p>
            <a:r>
              <a:rPr lang="zh-TW" altLang="en-US" dirty="0"/>
              <a:t>按一下以編輯母片標題樣式</a:t>
            </a:r>
          </a:p>
        </p:txBody>
      </p:sp>
      <p:sp>
        <p:nvSpPr>
          <p:cNvPr id="401412" name="Rectangle 4"/>
          <p:cNvSpPr>
            <a:spLocks noGrp="1" noChangeArrowheads="1"/>
          </p:cNvSpPr>
          <p:nvPr>
            <p:ph type="subTitle" idx="1"/>
          </p:nvPr>
        </p:nvSpPr>
        <p:spPr>
          <a:xfrm>
            <a:off x="1371600" y="4068773"/>
            <a:ext cx="6400800" cy="1417637"/>
          </a:xfrm>
        </p:spPr>
        <p:txBody>
          <a:bodyPr/>
          <a:lstStyle>
            <a:lvl1pPr marL="0" indent="0" algn="ctr">
              <a:buFont typeface="Wingdings" pitchFamily="2" charset="2"/>
              <a:buNone/>
              <a:defRPr/>
            </a:lvl1pPr>
          </a:lstStyle>
          <a:p>
            <a:r>
              <a:rPr lang="zh-TW" altLang="en-US"/>
              <a:t>按一下以編輯母片副標題樣式</a:t>
            </a:r>
          </a:p>
        </p:txBody>
      </p:sp>
      <p:sp>
        <p:nvSpPr>
          <p:cNvPr id="10" name="Rectangle 10"/>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10" tIns="45706" rIns="91410" bIns="45706" numCol="1" anchor="t" anchorCtr="0" compatLnSpc="1">
            <a:prstTxWarp prst="textNoShape">
              <a:avLst/>
            </a:prstTxWarp>
          </a:bodyPr>
          <a:lstStyle>
            <a:lvl1pPr algn="r">
              <a:defRPr sz="1050">
                <a:latin typeface="Arial" pitchFamily="34" charset="0"/>
                <a:ea typeface="新細明體" pitchFamily="18" charset="-120"/>
              </a:defRPr>
            </a:lvl1pPr>
          </a:lstStyle>
          <a:p>
            <a:fld id="{708CEE6C-48EF-4204-B593-2C00EF7D5046}" type="slidenum">
              <a:rPr lang="zh-TW" altLang="en-US" smtClean="0">
                <a:solidFill>
                  <a:prstClr val="black"/>
                </a:solidFill>
              </a:rPr>
              <a:pPr/>
              <a:t>‹#›</a:t>
            </a:fld>
            <a:endParaRPr lang="zh-TW" altLang="en-US">
              <a:solidFill>
                <a:prstClr val="black"/>
              </a:solidFill>
            </a:endParaRPr>
          </a:p>
        </p:txBody>
      </p:sp>
    </p:spTree>
    <p:extLst>
      <p:ext uri="{BB962C8B-B14F-4D97-AF65-F5344CB8AC3E}">
        <p14:creationId xmlns:p14="http://schemas.microsoft.com/office/powerpoint/2010/main" val="39399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800"/>
            </a:lvl1pPr>
          </a:lstStyle>
          <a:p>
            <a:r>
              <a:rPr lang="zh-TW" altLang="en-US" dirty="0"/>
              <a:t>按一下以編輯母片標題樣式</a:t>
            </a:r>
          </a:p>
        </p:txBody>
      </p:sp>
      <p:sp>
        <p:nvSpPr>
          <p:cNvPr id="3" name="內容版面配置區 2"/>
          <p:cNvSpPr>
            <a:spLocks noGrp="1"/>
          </p:cNvSpPr>
          <p:nvPr>
            <p:ph idx="1"/>
          </p:nvPr>
        </p:nvSpPr>
        <p:spPr/>
        <p:txBody>
          <a:bodyPr/>
          <a:lstStyle>
            <a:lvl1pPr>
              <a:lnSpc>
                <a:spcPct val="120000"/>
              </a:lnSpc>
              <a:defRPr sz="2000"/>
            </a:lvl1pPr>
            <a:lvl2pPr>
              <a:lnSpc>
                <a:spcPct val="120000"/>
              </a:lnSpc>
              <a:defRPr sz="1800"/>
            </a:lvl2pPr>
            <a:lvl3pPr>
              <a:lnSpc>
                <a:spcPct val="120000"/>
              </a:lnSpc>
              <a:defRPr sz="1800"/>
            </a:lvl3pPr>
            <a:lvl4pPr>
              <a:lnSpc>
                <a:spcPct val="120000"/>
              </a:lnSpc>
              <a:defRPr sz="1800"/>
            </a:lvl4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Tree>
    <p:extLst>
      <p:ext uri="{BB962C8B-B14F-4D97-AF65-F5344CB8AC3E}">
        <p14:creationId xmlns:p14="http://schemas.microsoft.com/office/powerpoint/2010/main" val="302605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81000" y="1676404"/>
            <a:ext cx="4152900" cy="4800600"/>
          </a:xfrm>
        </p:spPr>
        <p:txBody>
          <a:bodyPr/>
          <a:lstStyle>
            <a:lvl1pPr>
              <a:lnSpc>
                <a:spcPct val="120000"/>
              </a:lnSpc>
              <a:defRPr sz="2000"/>
            </a:lvl1pPr>
            <a:lvl2pPr marL="405994" indent="-213117">
              <a:lnSpc>
                <a:spcPct val="120000"/>
              </a:lnSpc>
              <a:defRPr sz="1600"/>
            </a:lvl2pPr>
            <a:lvl3pPr marL="538150" indent="-170256">
              <a:lnSpc>
                <a:spcPct val="120000"/>
              </a:lnSpc>
              <a:defRPr sz="1400"/>
            </a:lvl3pPr>
            <a:lvl4pPr marL="675068" indent="-170256">
              <a:lnSpc>
                <a:spcPct val="120000"/>
              </a:lnSpc>
              <a:defRPr sz="1400"/>
            </a:lvl4pPr>
            <a:lvl5pPr>
              <a:defRPr sz="1350"/>
            </a:lvl5pPr>
            <a:lvl6pPr>
              <a:defRPr sz="1350"/>
            </a:lvl6pPr>
            <a:lvl7pPr>
              <a:defRPr sz="1350"/>
            </a:lvl7pPr>
            <a:lvl8pPr>
              <a:defRPr sz="1350"/>
            </a:lvl8pPr>
            <a:lvl9pPr>
              <a:defRPr sz="135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
        <p:nvSpPr>
          <p:cNvPr id="5" name="內容版面配置區 2"/>
          <p:cNvSpPr>
            <a:spLocks noGrp="1"/>
          </p:cNvSpPr>
          <p:nvPr>
            <p:ph sz="half" idx="10"/>
          </p:nvPr>
        </p:nvSpPr>
        <p:spPr>
          <a:xfrm>
            <a:off x="4610100" y="1676400"/>
            <a:ext cx="4152900" cy="4800600"/>
          </a:xfrm>
        </p:spPr>
        <p:txBody>
          <a:bodyPr/>
          <a:lstStyle>
            <a:lvl1pPr>
              <a:lnSpc>
                <a:spcPct val="120000"/>
              </a:lnSpc>
              <a:defRPr sz="2000"/>
            </a:lvl1pPr>
            <a:lvl2pPr marL="405994" indent="-213117">
              <a:lnSpc>
                <a:spcPct val="120000"/>
              </a:lnSpc>
              <a:defRPr sz="1600"/>
            </a:lvl2pPr>
            <a:lvl3pPr marL="538150" indent="-170256">
              <a:lnSpc>
                <a:spcPct val="120000"/>
              </a:lnSpc>
              <a:defRPr sz="1400"/>
            </a:lvl3pPr>
            <a:lvl4pPr marL="675068" indent="-170256">
              <a:lnSpc>
                <a:spcPct val="120000"/>
              </a:lnSpc>
              <a:defRPr sz="140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29725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5" y="4406910"/>
            <a:ext cx="7772400" cy="1362075"/>
          </a:xfrm>
        </p:spPr>
        <p:txBody>
          <a:bodyPr anchor="t"/>
          <a:lstStyle>
            <a:lvl1pPr algn="l">
              <a:defRPr sz="3000" b="1" cap="all"/>
            </a:lvl1pPr>
          </a:lstStyle>
          <a:p>
            <a:r>
              <a:rPr lang="zh-TW" altLang="en-US" dirty="0"/>
              <a:t>按一下以編輯母片標題樣式</a:t>
            </a:r>
          </a:p>
        </p:txBody>
      </p:sp>
      <p:sp>
        <p:nvSpPr>
          <p:cNvPr id="3" name="文字版面配置區 2"/>
          <p:cNvSpPr>
            <a:spLocks noGrp="1"/>
          </p:cNvSpPr>
          <p:nvPr>
            <p:ph type="body" idx="1"/>
          </p:nvPr>
        </p:nvSpPr>
        <p:spPr>
          <a:xfrm>
            <a:off x="722315" y="2906722"/>
            <a:ext cx="7772400" cy="1500187"/>
          </a:xfrm>
        </p:spPr>
        <p:txBody>
          <a:bodyPr anchor="b"/>
          <a:lstStyle>
            <a:lvl1pPr marL="0" indent="0">
              <a:buNone/>
              <a:defRPr sz="1500"/>
            </a:lvl1pPr>
            <a:lvl2pPr marL="342779" indent="0">
              <a:buNone/>
              <a:defRPr sz="1350"/>
            </a:lvl2pPr>
            <a:lvl3pPr marL="685559" indent="0">
              <a:buNone/>
              <a:defRPr sz="1200"/>
            </a:lvl3pPr>
            <a:lvl4pPr marL="1028337" indent="0">
              <a:buNone/>
              <a:defRPr sz="1050"/>
            </a:lvl4pPr>
            <a:lvl5pPr marL="1371118" indent="0">
              <a:buNone/>
              <a:defRPr sz="1050"/>
            </a:lvl5pPr>
            <a:lvl6pPr marL="1713896" indent="0">
              <a:buNone/>
              <a:defRPr sz="1050"/>
            </a:lvl6pPr>
            <a:lvl7pPr marL="2056676" indent="0">
              <a:buNone/>
              <a:defRPr sz="1050"/>
            </a:lvl7pPr>
            <a:lvl8pPr marL="2399455" indent="0">
              <a:buNone/>
              <a:defRPr sz="1050"/>
            </a:lvl8pPr>
            <a:lvl9pPr marL="2742233" indent="0">
              <a:buNone/>
              <a:defRPr sz="1050"/>
            </a:lvl9pPr>
          </a:lstStyle>
          <a:p>
            <a:pPr lvl="0"/>
            <a:r>
              <a:rPr lang="zh-TW" altLang="en-US" dirty="0"/>
              <a:t>按一下以編輯母片文字樣式</a:t>
            </a:r>
          </a:p>
        </p:txBody>
      </p:sp>
    </p:spTree>
    <p:extLst>
      <p:ext uri="{BB962C8B-B14F-4D97-AF65-F5344CB8AC3E}">
        <p14:creationId xmlns:p14="http://schemas.microsoft.com/office/powerpoint/2010/main" val="180024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37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0387" name="Rectangle 3"/>
          <p:cNvSpPr>
            <a:spLocks noChangeArrowheads="1"/>
          </p:cNvSpPr>
          <p:nvPr/>
        </p:nvSpPr>
        <p:spPr bwMode="auto">
          <a:xfrm>
            <a:off x="381000" y="533400"/>
            <a:ext cx="784860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
        <p:nvSpPr>
          <p:cNvPr id="400389" name="Text Box 5"/>
          <p:cNvSpPr txBox="1">
            <a:spLocks noChangeArrowheads="1"/>
          </p:cNvSpPr>
          <p:nvPr/>
        </p:nvSpPr>
        <p:spPr bwMode="auto">
          <a:xfrm>
            <a:off x="304800" y="136528"/>
            <a:ext cx="7543800" cy="300062"/>
          </a:xfrm>
          <a:prstGeom prst="rect">
            <a:avLst/>
          </a:prstGeom>
          <a:noFill/>
          <a:ln w="9525">
            <a:noFill/>
            <a:miter lim="800000"/>
            <a:headEnd/>
            <a:tailEnd/>
          </a:ln>
          <a:effectLst/>
        </p:spPr>
        <p:txBody>
          <a:bodyPr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spcBef>
                <a:spcPct val="50000"/>
              </a:spcBef>
              <a:defRPr/>
            </a:pPr>
            <a:r>
              <a:rPr kumimoji="0" lang="en-US" altLang="zh-TW" sz="1500" i="1" dirty="0">
                <a:solidFill>
                  <a:srgbClr val="061244"/>
                </a:solidFill>
                <a:latin typeface="Arial Black" pitchFamily="34" charset="0"/>
              </a:rPr>
              <a:t>A</a:t>
            </a:r>
            <a:r>
              <a:rPr kumimoji="0" lang="en-US" altLang="zh-TW" sz="1500" i="1" dirty="0">
                <a:solidFill>
                  <a:srgbClr val="0A1D6E"/>
                </a:solidFill>
                <a:latin typeface="Arial Black" pitchFamily="34" charset="0"/>
              </a:rPr>
              <a:t>C</a:t>
            </a:r>
            <a:r>
              <a:rPr kumimoji="0" lang="en-US" altLang="zh-TW" sz="1500" i="1" dirty="0">
                <a:solidFill>
                  <a:srgbClr val="0E2898"/>
                </a:solidFill>
                <a:latin typeface="Arial Black" pitchFamily="34" charset="0"/>
              </a:rPr>
              <a:t>C</a:t>
            </a:r>
            <a:r>
              <a:rPr kumimoji="0" lang="en-US" altLang="zh-TW" sz="1500" i="1" dirty="0">
                <a:solidFill>
                  <a:srgbClr val="1234C2"/>
                </a:solidFill>
                <a:latin typeface="Arial Black" pitchFamily="34" charset="0"/>
              </a:rPr>
              <a:t>E</a:t>
            </a:r>
            <a:r>
              <a:rPr kumimoji="0" lang="en-US" altLang="zh-TW" sz="1500" i="1" dirty="0">
                <a:solidFill>
                  <a:srgbClr val="1840EA"/>
                </a:solidFill>
                <a:latin typeface="Arial Black" pitchFamily="34" charset="0"/>
              </a:rPr>
              <a:t>S</a:t>
            </a:r>
            <a:r>
              <a:rPr kumimoji="0" lang="en-US" altLang="zh-TW" sz="1500" i="1" dirty="0">
                <a:solidFill>
                  <a:srgbClr val="2349EB"/>
                </a:solidFill>
                <a:latin typeface="Arial Black" pitchFamily="34" charset="0"/>
              </a:rPr>
              <a:t>S </a:t>
            </a:r>
            <a:r>
              <a:rPr kumimoji="0" lang="en-US" altLang="zh-TW" sz="1500" i="1" dirty="0">
                <a:solidFill>
                  <a:srgbClr val="4767EF"/>
                </a:solidFill>
                <a:latin typeface="Arial Black" pitchFamily="34" charset="0"/>
              </a:rPr>
              <a:t>I</a:t>
            </a:r>
            <a:r>
              <a:rPr kumimoji="0" lang="en-US" altLang="zh-TW" sz="1500" i="1" dirty="0">
                <a:solidFill>
                  <a:srgbClr val="6781F1"/>
                </a:solidFill>
                <a:latin typeface="Arial Black" pitchFamily="34" charset="0"/>
              </a:rPr>
              <a:t>C</a:t>
            </a:r>
            <a:r>
              <a:rPr kumimoji="0" lang="en-US" altLang="zh-TW" sz="1500" i="1" dirty="0">
                <a:solidFill>
                  <a:srgbClr val="3558ED"/>
                </a:solidFill>
                <a:latin typeface="Arial Black" pitchFamily="34" charset="0"/>
              </a:rPr>
              <a:t> </a:t>
            </a:r>
            <a:r>
              <a:rPr kumimoji="0" lang="en-US" altLang="zh-TW" sz="1500" i="1" dirty="0">
                <a:solidFill>
                  <a:srgbClr val="869BF4"/>
                </a:solidFill>
                <a:latin typeface="Arial Black" pitchFamily="34" charset="0"/>
              </a:rPr>
              <a:t>L</a:t>
            </a:r>
            <a:r>
              <a:rPr kumimoji="0" lang="en-US" altLang="zh-TW" sz="1500" i="1" dirty="0">
                <a:solidFill>
                  <a:srgbClr val="A7B6F7"/>
                </a:solidFill>
                <a:latin typeface="Arial Black" pitchFamily="34" charset="0"/>
              </a:rPr>
              <a:t>A</a:t>
            </a:r>
            <a:r>
              <a:rPr kumimoji="0" lang="en-US" altLang="zh-TW" sz="1500" i="1" dirty="0">
                <a:solidFill>
                  <a:srgbClr val="CDD6FB"/>
                </a:solidFill>
                <a:latin typeface="Arial Black" pitchFamily="34" charset="0"/>
              </a:rPr>
              <a:t>B</a:t>
            </a:r>
            <a:r>
              <a:rPr kumimoji="0" lang="en-US" altLang="zh-TW" sz="1500" i="1" dirty="0">
                <a:solidFill>
                  <a:prstClr val="black"/>
                </a:solidFill>
                <a:latin typeface="Arial Black" pitchFamily="34" charset="0"/>
              </a:rPr>
              <a:t>               </a:t>
            </a:r>
            <a:r>
              <a:rPr kumimoji="0" lang="en-US" altLang="zh-TW" sz="900" i="1" dirty="0">
                <a:solidFill>
                  <a:prstClr val="black"/>
                </a:solidFill>
                <a:latin typeface="Arial Black" pitchFamily="34" charset="0"/>
              </a:rPr>
              <a:t> </a:t>
            </a:r>
            <a:r>
              <a:rPr kumimoji="0" lang="en-US" altLang="zh-TW" sz="900" b="1" i="1" dirty="0">
                <a:solidFill>
                  <a:srgbClr val="303030"/>
                </a:solidFill>
                <a:cs typeface="Arial" pitchFamily="34" charset="0"/>
              </a:rPr>
              <a:t>Graduate Institute of Electronics Engineering, NTU</a:t>
            </a:r>
          </a:p>
        </p:txBody>
      </p:sp>
      <p:pic>
        <p:nvPicPr>
          <p:cNvPr id="1028" name="Picture 6" descr="Ntulogo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8338" y="10"/>
            <a:ext cx="7794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91"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a:effectLst/>
        </p:spPr>
        <p:txBody>
          <a:bodyPr vert="horz" wrap="square" lIns="91410" tIns="45706" rIns="91410" bIns="45706" numCol="1" anchor="ctr" anchorCtr="0" compatLnSpc="1">
            <a:prstTxWarp prst="textNoShape">
              <a:avLst/>
            </a:prstTxWarp>
          </a:bodyPr>
          <a:lstStyle/>
          <a:p>
            <a:pPr lvl="0"/>
            <a:endParaRPr lang="zh-TW" altLang="zh-TW" dirty="0"/>
          </a:p>
        </p:txBody>
      </p:sp>
      <p:sp>
        <p:nvSpPr>
          <p:cNvPr id="1030" name="Rectangle 8"/>
          <p:cNvSpPr>
            <a:spLocks noGrp="1" noChangeArrowheads="1"/>
          </p:cNvSpPr>
          <p:nvPr>
            <p:ph type="body" idx="1"/>
          </p:nvPr>
        </p:nvSpPr>
        <p:spPr bwMode="auto">
          <a:xfrm>
            <a:off x="3810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endParaRPr lang="en-US" altLang="zh-TW" dirty="0"/>
          </a:p>
          <a:p>
            <a:pPr lvl="3"/>
            <a:r>
              <a:rPr lang="zh-TW" altLang="en-US" dirty="0"/>
              <a:t>第四層</a:t>
            </a:r>
          </a:p>
        </p:txBody>
      </p:sp>
      <p:sp>
        <p:nvSpPr>
          <p:cNvPr id="1031" name="Rectangle 9"/>
          <p:cNvSpPr>
            <a:spLocks noChangeArrowheads="1"/>
          </p:cNvSpPr>
          <p:nvPr/>
        </p:nvSpPr>
        <p:spPr bwMode="auto">
          <a:xfrm>
            <a:off x="8545518" y="6519866"/>
            <a:ext cx="393333"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050" b="1" dirty="0">
                <a:solidFill>
                  <a:prstClr val="black"/>
                </a:solidFill>
              </a:rPr>
              <a:t>P</a:t>
            </a:r>
            <a:fld id="{E0FF8C92-A794-40BC-BAC1-2D3349E2F883}" type="slidenum">
              <a:rPr lang="en-US" altLang="zh-TW" sz="1050" b="1">
                <a:solidFill>
                  <a:prstClr val="black"/>
                </a:solidFill>
              </a:rPr>
              <a:pPr eaLnBrk="0" hangingPunct="0"/>
              <a:t>‹#›</a:t>
            </a:fld>
            <a:endParaRPr lang="en-US" altLang="zh-TW" sz="1050" b="1" dirty="0">
              <a:solidFill>
                <a:prstClr val="black"/>
              </a:solidFill>
            </a:endParaRPr>
          </a:p>
        </p:txBody>
      </p:sp>
      <p:sp>
        <p:nvSpPr>
          <p:cNvPr id="9" name="Rectangle 3"/>
          <p:cNvSpPr>
            <a:spLocks noChangeArrowheads="1"/>
          </p:cNvSpPr>
          <p:nvPr/>
        </p:nvSpPr>
        <p:spPr bwMode="auto">
          <a:xfrm>
            <a:off x="381000" y="6629400"/>
            <a:ext cx="807085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Tree>
    <p:extLst>
      <p:ext uri="{BB962C8B-B14F-4D97-AF65-F5344CB8AC3E}">
        <p14:creationId xmlns:p14="http://schemas.microsoft.com/office/powerpoint/2010/main" val="4172046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rtl="0" eaLnBrk="1" fontAlgn="base" hangingPunct="1">
        <a:spcBef>
          <a:spcPct val="0"/>
        </a:spcBef>
        <a:spcAft>
          <a:spcPct val="0"/>
        </a:spcAft>
        <a:defRPr kumimoji="1" sz="2800" b="1">
          <a:solidFill>
            <a:schemeClr val="tx1"/>
          </a:solidFill>
          <a:effectLst>
            <a:outerShdw blurRad="38100" dist="38100" dir="2700000" algn="tl">
              <a:srgbClr val="C0C0C0"/>
            </a:outerShdw>
          </a:effectLst>
          <a:latin typeface="Arial" pitchFamily="34" charset="0"/>
          <a:ea typeface="標楷體" pitchFamily="65" charset="-120"/>
          <a:cs typeface="新細明體" charset="-120"/>
        </a:defRPr>
      </a:lvl1pPr>
      <a:lvl2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2pPr>
      <a:lvl3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3pPr>
      <a:lvl4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4pPr>
      <a:lvl5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5pPr>
      <a:lvl6pPr marL="342779"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6pPr>
      <a:lvl7pPr marL="685559"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7pPr>
      <a:lvl8pPr marL="1028337"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8pPr>
      <a:lvl9pPr marL="1371118"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9pPr>
    </p:titleStyle>
    <p:bodyStyle>
      <a:lvl1pPr marL="255979" indent="-255979" algn="l" rtl="0" eaLnBrk="1" fontAlgn="base" hangingPunct="1">
        <a:lnSpc>
          <a:spcPct val="120000"/>
        </a:lnSpc>
        <a:spcBef>
          <a:spcPct val="20000"/>
        </a:spcBef>
        <a:spcAft>
          <a:spcPct val="0"/>
        </a:spcAft>
        <a:buClr>
          <a:srgbClr val="3333CC"/>
        </a:buClr>
        <a:buFont typeface="Wingdings" pitchFamily="2" charset="2"/>
        <a:buChar char="v"/>
        <a:defRPr kumimoji="1" sz="2000">
          <a:solidFill>
            <a:schemeClr val="tx1"/>
          </a:solidFill>
          <a:latin typeface="+mj-lt"/>
          <a:ea typeface="標楷體" pitchFamily="65" charset="-120"/>
          <a:cs typeface="標楷體" pitchFamily="65" charset="-120"/>
        </a:defRPr>
      </a:lvl1pPr>
      <a:lvl2pPr marL="469094" indent="-213117" algn="l" rtl="0" eaLnBrk="1" fontAlgn="base" hangingPunct="1">
        <a:lnSpc>
          <a:spcPct val="120000"/>
        </a:lnSpc>
        <a:spcBef>
          <a:spcPct val="20000"/>
        </a:spcBef>
        <a:spcAft>
          <a:spcPct val="0"/>
        </a:spcAft>
        <a:buClr>
          <a:srgbClr val="FF0000"/>
        </a:buClr>
        <a:buFont typeface="Wingdings" pitchFamily="2" charset="2"/>
        <a:buChar char="v"/>
        <a:defRPr kumimoji="1" sz="1600">
          <a:solidFill>
            <a:schemeClr val="tx1"/>
          </a:solidFill>
          <a:latin typeface="+mj-lt"/>
          <a:ea typeface="標楷體" pitchFamily="65" charset="-120"/>
          <a:cs typeface="標楷體" pitchFamily="65" charset="-120"/>
        </a:defRPr>
      </a:lvl2pPr>
      <a:lvl3pPr marL="675068" indent="-170256" algn="l" rtl="0" eaLnBrk="1" fontAlgn="base" hangingPunct="1">
        <a:lnSpc>
          <a:spcPct val="120000"/>
        </a:lnSpc>
        <a:spcBef>
          <a:spcPct val="20000"/>
        </a:spcBef>
        <a:spcAft>
          <a:spcPct val="0"/>
        </a:spcAft>
        <a:buClr>
          <a:srgbClr val="8064A2"/>
        </a:buClr>
        <a:buFont typeface="Wingdings" pitchFamily="2" charset="2"/>
        <a:buChar char="Ø"/>
        <a:defRPr kumimoji="1" sz="2000">
          <a:solidFill>
            <a:schemeClr val="tx1"/>
          </a:solidFill>
          <a:latin typeface="+mj-lt"/>
          <a:ea typeface="標楷體" pitchFamily="65" charset="-120"/>
          <a:cs typeface="標楷體" pitchFamily="65" charset="-120"/>
        </a:defRPr>
      </a:lvl3pPr>
      <a:lvl4pPr marL="870326" indent="-170256" algn="l" rtl="0" eaLnBrk="1" fontAlgn="base" hangingPunct="1">
        <a:lnSpc>
          <a:spcPct val="120000"/>
        </a:lnSpc>
        <a:spcBef>
          <a:spcPct val="20000"/>
        </a:spcBef>
        <a:spcAft>
          <a:spcPct val="0"/>
        </a:spcAft>
        <a:buClr>
          <a:srgbClr val="9BBB59"/>
        </a:buClr>
        <a:buFont typeface="Wingdings" pitchFamily="2" charset="2"/>
        <a:buChar char="Ø"/>
        <a:defRPr kumimoji="1" sz="1400">
          <a:solidFill>
            <a:schemeClr val="tx1"/>
          </a:solidFill>
          <a:latin typeface="+mj-lt"/>
          <a:ea typeface="標楷體" pitchFamily="65" charset="-120"/>
          <a:cs typeface="標楷體" pitchFamily="65" charset="-120"/>
        </a:defRPr>
      </a:lvl4pPr>
      <a:lvl5pPr marL="1075108" indent="-170256"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cs typeface="新細明體" charset="-120"/>
        </a:defRPr>
      </a:lvl5pPr>
      <a:lvl6pPr marL="1885285"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6pPr>
      <a:lvl7pPr marL="2228066"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7pPr>
      <a:lvl8pPr marL="2570845"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8pPr>
      <a:lvl9pPr marL="2913624"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9pPr>
    </p:bodyStyle>
    <p:otherStyle>
      <a:defPPr>
        <a:defRPr lang="zh-TW"/>
      </a:defPPr>
      <a:lvl1pPr marL="0" algn="l" defTabSz="685559" rtl="0" eaLnBrk="1" latinLnBrk="0" hangingPunct="1">
        <a:defRPr sz="1350" kern="1200">
          <a:solidFill>
            <a:schemeClr val="tx1"/>
          </a:solidFill>
          <a:latin typeface="+mn-lt"/>
          <a:ea typeface="+mn-ea"/>
          <a:cs typeface="+mn-cs"/>
        </a:defRPr>
      </a:lvl1pPr>
      <a:lvl2pPr marL="342779" algn="l" defTabSz="685559" rtl="0" eaLnBrk="1" latinLnBrk="0" hangingPunct="1">
        <a:defRPr sz="1350" kern="1200">
          <a:solidFill>
            <a:schemeClr val="tx1"/>
          </a:solidFill>
          <a:latin typeface="+mn-lt"/>
          <a:ea typeface="+mn-ea"/>
          <a:cs typeface="+mn-cs"/>
        </a:defRPr>
      </a:lvl2pPr>
      <a:lvl3pPr marL="685559" algn="l" defTabSz="685559" rtl="0" eaLnBrk="1" latinLnBrk="0" hangingPunct="1">
        <a:defRPr sz="1350" kern="1200">
          <a:solidFill>
            <a:schemeClr val="tx1"/>
          </a:solidFill>
          <a:latin typeface="+mn-lt"/>
          <a:ea typeface="+mn-ea"/>
          <a:cs typeface="+mn-cs"/>
        </a:defRPr>
      </a:lvl3pPr>
      <a:lvl4pPr marL="1028337" algn="l" defTabSz="685559" rtl="0" eaLnBrk="1" latinLnBrk="0" hangingPunct="1">
        <a:defRPr sz="1350" kern="1200">
          <a:solidFill>
            <a:schemeClr val="tx1"/>
          </a:solidFill>
          <a:latin typeface="+mn-lt"/>
          <a:ea typeface="+mn-ea"/>
          <a:cs typeface="+mn-cs"/>
        </a:defRPr>
      </a:lvl4pPr>
      <a:lvl5pPr marL="1371118" algn="l" defTabSz="685559" rtl="0" eaLnBrk="1" latinLnBrk="0" hangingPunct="1">
        <a:defRPr sz="1350" kern="1200">
          <a:solidFill>
            <a:schemeClr val="tx1"/>
          </a:solidFill>
          <a:latin typeface="+mn-lt"/>
          <a:ea typeface="+mn-ea"/>
          <a:cs typeface="+mn-cs"/>
        </a:defRPr>
      </a:lvl5pPr>
      <a:lvl6pPr marL="1713896" algn="l" defTabSz="685559" rtl="0" eaLnBrk="1" latinLnBrk="0" hangingPunct="1">
        <a:defRPr sz="1350" kern="1200">
          <a:solidFill>
            <a:schemeClr val="tx1"/>
          </a:solidFill>
          <a:latin typeface="+mn-lt"/>
          <a:ea typeface="+mn-ea"/>
          <a:cs typeface="+mn-cs"/>
        </a:defRPr>
      </a:lvl6pPr>
      <a:lvl7pPr marL="2056676" algn="l" defTabSz="685559" rtl="0" eaLnBrk="1" latinLnBrk="0" hangingPunct="1">
        <a:defRPr sz="1350" kern="1200">
          <a:solidFill>
            <a:schemeClr val="tx1"/>
          </a:solidFill>
          <a:latin typeface="+mn-lt"/>
          <a:ea typeface="+mn-ea"/>
          <a:cs typeface="+mn-cs"/>
        </a:defRPr>
      </a:lvl7pPr>
      <a:lvl8pPr marL="2399455" algn="l" defTabSz="685559" rtl="0" eaLnBrk="1" latinLnBrk="0" hangingPunct="1">
        <a:defRPr sz="1350" kern="1200">
          <a:solidFill>
            <a:schemeClr val="tx1"/>
          </a:solidFill>
          <a:latin typeface="+mn-lt"/>
          <a:ea typeface="+mn-ea"/>
          <a:cs typeface="+mn-cs"/>
        </a:defRPr>
      </a:lvl8pPr>
      <a:lvl9pPr marL="2742233" algn="l" defTabSz="68555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13.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9.gif"/><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1.xml"/><Relationship Id="rId3" Type="http://schemas.openxmlformats.org/officeDocument/2006/relationships/image" Target="../media/image720.png"/><Relationship Id="rId7" Type="http://schemas.openxmlformats.org/officeDocument/2006/relationships/diagramLayout" Target="../diagrams/layout1.xml"/><Relationship Id="rId12" Type="http://schemas.openxmlformats.org/officeDocument/2006/relationships/diagramLayout" Target="../diagrams/layout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740.png"/><Relationship Id="rId10" Type="http://schemas.microsoft.com/office/2007/relationships/diagramDrawing" Target="../diagrams/drawing1.xml"/><Relationship Id="rId4" Type="http://schemas.openxmlformats.org/officeDocument/2006/relationships/image" Target="../media/image86.png"/><Relationship Id="rId9" Type="http://schemas.openxmlformats.org/officeDocument/2006/relationships/diagramColors" Target="../diagrams/colors1.xml"/><Relationship Id="rId14" Type="http://schemas.openxmlformats.org/officeDocument/2006/relationships/diagramColors" Target="../diagrams/colors1.xml"/></Relationships>
</file>

<file path=ppt/slides/_rels/slide3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37.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21182" y="2000250"/>
            <a:ext cx="7101636" cy="1151460"/>
          </a:xfrm>
        </p:spPr>
        <p:txBody>
          <a:bodyPr/>
          <a:lstStyle/>
          <a:p>
            <a:r>
              <a:rPr lang="en-US" altLang="zh-TW" sz="2400" i="1" dirty="0" smtClean="0"/>
              <a:t>2018 Undergraduate Project</a:t>
            </a:r>
            <a:r>
              <a:rPr lang="en-US" altLang="zh-TW" sz="3000" dirty="0" smtClean="0"/>
              <a:t/>
            </a:r>
            <a:br>
              <a:rPr lang="en-US" altLang="zh-TW" sz="3000" dirty="0" smtClean="0"/>
            </a:br>
            <a:r>
              <a:rPr lang="en-US" altLang="zh-TW" sz="3000" dirty="0" smtClean="0"/>
              <a:t/>
            </a:r>
            <a:br>
              <a:rPr lang="en-US" altLang="zh-TW" sz="3000" dirty="0" smtClean="0"/>
            </a:br>
            <a:r>
              <a:rPr lang="en-US" altLang="zh-TW" dirty="0" smtClean="0"/>
              <a:t>Affective Computing</a:t>
            </a:r>
            <a:r>
              <a:rPr lang="en-US" altLang="zh-TW" sz="3000" dirty="0" smtClean="0"/>
              <a:t/>
            </a:r>
            <a:br>
              <a:rPr lang="en-US" altLang="zh-TW" sz="3000" dirty="0" smtClean="0"/>
            </a:br>
            <a:r>
              <a:rPr lang="en-US" altLang="zh-TW" sz="1500" dirty="0"/>
              <a:t>E</a:t>
            </a:r>
            <a:r>
              <a:rPr lang="en-US" altLang="zh-TW" sz="1500" dirty="0" smtClean="0"/>
              <a:t>ntropy-Assisted </a:t>
            </a:r>
            <a:r>
              <a:rPr lang="en-US" altLang="zh-TW" sz="1500" dirty="0"/>
              <a:t>framework for emotion recognition of Valence and Arousal</a:t>
            </a:r>
            <a:br>
              <a:rPr lang="en-US" altLang="zh-TW" sz="1500" dirty="0"/>
            </a:br>
            <a:endParaRPr lang="zh-TW" altLang="en-US" sz="3000" dirty="0"/>
          </a:p>
        </p:txBody>
      </p:sp>
      <p:sp>
        <p:nvSpPr>
          <p:cNvPr id="3" name="副標題 2"/>
          <p:cNvSpPr>
            <a:spLocks noGrp="1"/>
          </p:cNvSpPr>
          <p:nvPr>
            <p:ph type="subTitle" idx="1"/>
          </p:nvPr>
        </p:nvSpPr>
        <p:spPr/>
        <p:txBody>
          <a:bodyPr/>
          <a:lstStyle/>
          <a:p>
            <a:r>
              <a:rPr lang="en-US" altLang="zh-TW" sz="1500" dirty="0"/>
              <a:t>Speaker: </a:t>
            </a:r>
            <a:r>
              <a:rPr lang="zh-TW" altLang="en-US" sz="1500" dirty="0"/>
              <a:t>電機四 童寬 劉博綱</a:t>
            </a:r>
            <a:endParaRPr lang="en-US" altLang="zh-TW" sz="1500" dirty="0"/>
          </a:p>
          <a:p>
            <a:r>
              <a:rPr lang="en-US" altLang="zh-TW" sz="1500" dirty="0"/>
              <a:t>Advisor: Prof. An-Yeu Wu</a:t>
            </a:r>
          </a:p>
          <a:p>
            <a:r>
              <a:rPr lang="en-US" altLang="zh-TW" sz="1500" dirty="0"/>
              <a:t>Mentor: Harry Wes</a:t>
            </a:r>
          </a:p>
          <a:p>
            <a:r>
              <a:rPr lang="en-US" altLang="zh-TW" sz="1500" dirty="0"/>
              <a:t>Date: 2018/05/08</a:t>
            </a:r>
            <a:endParaRPr lang="zh-TW" altLang="en-US" sz="1500" dirty="0"/>
          </a:p>
        </p:txBody>
      </p:sp>
    </p:spTree>
    <p:extLst>
      <p:ext uri="{BB962C8B-B14F-4D97-AF65-F5344CB8AC3E}">
        <p14:creationId xmlns:p14="http://schemas.microsoft.com/office/powerpoint/2010/main" val="42843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 of RCMSE [1]</a:t>
            </a:r>
            <a:r>
              <a:rPr lang="zh-TW" altLang="en-US" dirty="0"/>
              <a:t> </a:t>
            </a:r>
            <a:r>
              <a:rPr lang="en-US" altLang="zh-TW" dirty="0"/>
              <a:t>of ECG (1)</a:t>
            </a:r>
            <a:endParaRPr lang="zh-TW" altLang="en-US" dirty="0"/>
          </a:p>
        </p:txBody>
      </p:sp>
      <p:pic>
        <p:nvPicPr>
          <p:cNvPr id="4" name="圖片 3"/>
          <p:cNvPicPr>
            <a:picLocks noChangeAspect="1"/>
          </p:cNvPicPr>
          <p:nvPr/>
        </p:nvPicPr>
        <p:blipFill rotWithShape="1">
          <a:blip r:embed="rId3"/>
          <a:srcRect l="49629"/>
          <a:stretch/>
        </p:blipFill>
        <p:spPr>
          <a:xfrm>
            <a:off x="5287832" y="2067307"/>
            <a:ext cx="3140658" cy="1345697"/>
          </a:xfrm>
          <a:prstGeom prst="rect">
            <a:avLst/>
          </a:prstGeom>
        </p:spPr>
      </p:pic>
      <p:pic>
        <p:nvPicPr>
          <p:cNvPr id="5" name="圖片 4"/>
          <p:cNvPicPr>
            <a:picLocks noChangeAspect="1"/>
          </p:cNvPicPr>
          <p:nvPr/>
        </p:nvPicPr>
        <p:blipFill>
          <a:blip r:embed="rId4"/>
          <a:stretch>
            <a:fillRect/>
          </a:stretch>
        </p:blipFill>
        <p:spPr>
          <a:xfrm>
            <a:off x="5157366" y="3347472"/>
            <a:ext cx="3179684" cy="2399837"/>
          </a:xfrm>
          <a:prstGeom prst="rect">
            <a:avLst/>
          </a:prstGeom>
        </p:spPr>
      </p:pic>
      <p:pic>
        <p:nvPicPr>
          <p:cNvPr id="6" name="圖片 5"/>
          <p:cNvPicPr>
            <a:picLocks noChangeAspect="1"/>
          </p:cNvPicPr>
          <p:nvPr/>
        </p:nvPicPr>
        <p:blipFill>
          <a:blip r:embed="rId5"/>
          <a:stretch>
            <a:fillRect/>
          </a:stretch>
        </p:blipFill>
        <p:spPr>
          <a:xfrm>
            <a:off x="1126059" y="3402409"/>
            <a:ext cx="3006621" cy="2327294"/>
          </a:xfrm>
          <a:prstGeom prst="rect">
            <a:avLst/>
          </a:prstGeom>
        </p:spPr>
      </p:pic>
      <p:pic>
        <p:nvPicPr>
          <p:cNvPr id="8" name="圖片 7"/>
          <p:cNvPicPr>
            <a:picLocks noChangeAspect="1"/>
          </p:cNvPicPr>
          <p:nvPr/>
        </p:nvPicPr>
        <p:blipFill rotWithShape="1">
          <a:blip r:embed="rId3"/>
          <a:srcRect l="918" t="-1699" r="50595" b="1699"/>
          <a:stretch/>
        </p:blipFill>
        <p:spPr>
          <a:xfrm>
            <a:off x="1126059" y="1965956"/>
            <a:ext cx="3023235" cy="1345697"/>
          </a:xfrm>
          <a:prstGeom prst="rect">
            <a:avLst/>
          </a:prstGeom>
        </p:spPr>
      </p:pic>
      <p:sp>
        <p:nvSpPr>
          <p:cNvPr id="9" name="矩形 8"/>
          <p:cNvSpPr/>
          <p:nvPr/>
        </p:nvSpPr>
        <p:spPr bwMode="auto">
          <a:xfrm>
            <a:off x="1146062" y="1595854"/>
            <a:ext cx="1645920" cy="445311"/>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FF0000"/>
                </a:solidFill>
                <a:latin typeface="Arial" charset="0"/>
                <a:ea typeface="新細明體" charset="-120"/>
              </a:rPr>
              <a:t>Arousal</a:t>
            </a:r>
          </a:p>
        </p:txBody>
      </p:sp>
      <p:sp>
        <p:nvSpPr>
          <p:cNvPr id="10" name="矩形 9"/>
          <p:cNvSpPr/>
          <p:nvPr/>
        </p:nvSpPr>
        <p:spPr bwMode="auto">
          <a:xfrm>
            <a:off x="6691130" y="1595854"/>
            <a:ext cx="1645920" cy="445311"/>
          </a:xfrm>
          <a:prstGeom prst="rect">
            <a:avLst/>
          </a:prstGeom>
          <a:ln>
            <a:solidFill>
              <a:srgbClr val="0070C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0070C0"/>
                </a:solidFill>
                <a:latin typeface="Arial" charset="0"/>
                <a:ea typeface="新細明體" charset="-120"/>
              </a:rPr>
              <a:t>Valence</a:t>
            </a:r>
            <a:endParaRPr kumimoji="1" lang="zh-TW" altLang="en-US" sz="2000" dirty="0">
              <a:solidFill>
                <a:srgbClr val="0070C0"/>
              </a:solidFill>
              <a:latin typeface="Arial" charset="0"/>
              <a:ea typeface="新細明體" charset="-120"/>
            </a:endParaRPr>
          </a:p>
        </p:txBody>
      </p:sp>
      <p:sp>
        <p:nvSpPr>
          <p:cNvPr id="14" name="矩形 13"/>
          <p:cNvSpPr/>
          <p:nvPr/>
        </p:nvSpPr>
        <p:spPr bwMode="auto">
          <a:xfrm>
            <a:off x="-153107" y="2532502"/>
            <a:ext cx="1299169" cy="202699"/>
          </a:xfrm>
          <a:prstGeom prst="rect">
            <a:avLst/>
          </a:prstGeom>
          <a:ln>
            <a:no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2100" dirty="0">
                <a:solidFill>
                  <a:schemeClr val="tx1"/>
                </a:solidFill>
                <a:latin typeface="Arial" charset="0"/>
                <a:ea typeface="新細明體" charset="-120"/>
              </a:rPr>
              <a:t>P value</a:t>
            </a:r>
          </a:p>
          <a:p>
            <a:pPr defTabSz="685800" fontAlgn="base">
              <a:spcBef>
                <a:spcPct val="0"/>
              </a:spcBef>
              <a:spcAft>
                <a:spcPct val="0"/>
              </a:spcAft>
            </a:pPr>
            <a:endParaRPr kumimoji="1" lang="zh-TW" altLang="en-US" sz="1350" dirty="0">
              <a:solidFill>
                <a:schemeClr val="tx1"/>
              </a:solidFill>
              <a:latin typeface="Arial" charset="0"/>
              <a:ea typeface="新細明體" charset="-120"/>
            </a:endParaRPr>
          </a:p>
        </p:txBody>
      </p:sp>
      <p:sp>
        <p:nvSpPr>
          <p:cNvPr id="15" name="矩形 14"/>
          <p:cNvSpPr/>
          <p:nvPr/>
        </p:nvSpPr>
        <p:spPr bwMode="auto">
          <a:xfrm>
            <a:off x="-166775" y="4344691"/>
            <a:ext cx="1299169" cy="202699"/>
          </a:xfrm>
          <a:prstGeom prst="rect">
            <a:avLst/>
          </a:prstGeom>
          <a:ln>
            <a:no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2100" dirty="0">
                <a:solidFill>
                  <a:schemeClr val="tx1"/>
                </a:solidFill>
                <a:latin typeface="Arial" charset="0"/>
                <a:ea typeface="新細明體" charset="-120"/>
              </a:rPr>
              <a:t>m=1</a:t>
            </a:r>
          </a:p>
          <a:p>
            <a:pPr algn="ctr" defTabSz="685800" fontAlgn="base">
              <a:spcBef>
                <a:spcPct val="0"/>
              </a:spcBef>
              <a:spcAft>
                <a:spcPct val="0"/>
              </a:spcAft>
            </a:pPr>
            <a:r>
              <a:rPr kumimoji="1" lang="en-US" altLang="zh-TW" sz="2100" dirty="0">
                <a:solidFill>
                  <a:schemeClr val="tx1"/>
                </a:solidFill>
                <a:latin typeface="Arial" charset="0"/>
                <a:ea typeface="新細明體" charset="-120"/>
              </a:rPr>
              <a:t>case</a:t>
            </a:r>
          </a:p>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Tree>
    <p:extLst>
      <p:ext uri="{BB962C8B-B14F-4D97-AF65-F5344CB8AC3E}">
        <p14:creationId xmlns:p14="http://schemas.microsoft.com/office/powerpoint/2010/main" val="416654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Results of RCMSE of GSR (2)</a:t>
            </a:r>
            <a:endParaRPr lang="zh-TW" altLang="en-US" sz="2800" dirty="0"/>
          </a:p>
        </p:txBody>
      </p:sp>
      <p:pic>
        <p:nvPicPr>
          <p:cNvPr id="5" name="圖片 4"/>
          <p:cNvPicPr>
            <a:picLocks noChangeAspect="1"/>
          </p:cNvPicPr>
          <p:nvPr/>
        </p:nvPicPr>
        <p:blipFill>
          <a:blip r:embed="rId3"/>
          <a:stretch>
            <a:fillRect/>
          </a:stretch>
        </p:blipFill>
        <p:spPr>
          <a:xfrm>
            <a:off x="4996297" y="2045613"/>
            <a:ext cx="3766703" cy="2848928"/>
          </a:xfrm>
          <a:prstGeom prst="rect">
            <a:avLst/>
          </a:prstGeom>
        </p:spPr>
      </p:pic>
      <p:pic>
        <p:nvPicPr>
          <p:cNvPr id="6" name="圖片 5"/>
          <p:cNvPicPr>
            <a:picLocks noChangeAspect="1"/>
          </p:cNvPicPr>
          <p:nvPr/>
        </p:nvPicPr>
        <p:blipFill>
          <a:blip r:embed="rId4"/>
          <a:stretch>
            <a:fillRect/>
          </a:stretch>
        </p:blipFill>
        <p:spPr>
          <a:xfrm>
            <a:off x="545783" y="2113042"/>
            <a:ext cx="3766833" cy="2758202"/>
          </a:xfrm>
          <a:prstGeom prst="rect">
            <a:avLst/>
          </a:prstGeom>
        </p:spPr>
      </p:pic>
      <p:pic>
        <p:nvPicPr>
          <p:cNvPr id="11" name="圖片 10"/>
          <p:cNvPicPr>
            <a:picLocks noChangeAspect="1"/>
          </p:cNvPicPr>
          <p:nvPr/>
        </p:nvPicPr>
        <p:blipFill>
          <a:blip r:embed="rId5"/>
          <a:stretch>
            <a:fillRect/>
          </a:stretch>
        </p:blipFill>
        <p:spPr>
          <a:xfrm>
            <a:off x="9298" y="5007334"/>
            <a:ext cx="9134702" cy="645236"/>
          </a:xfrm>
          <a:prstGeom prst="rect">
            <a:avLst/>
          </a:prstGeom>
        </p:spPr>
      </p:pic>
      <p:sp>
        <p:nvSpPr>
          <p:cNvPr id="12" name="矩形 11"/>
          <p:cNvSpPr/>
          <p:nvPr/>
        </p:nvSpPr>
        <p:spPr bwMode="auto">
          <a:xfrm>
            <a:off x="2811781" y="5228796"/>
            <a:ext cx="6332220" cy="154734"/>
          </a:xfrm>
          <a:prstGeom prst="rect">
            <a:avLst/>
          </a:prstGeom>
          <a:noFill/>
          <a:ln w="3810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3" name="矩形 12"/>
          <p:cNvSpPr/>
          <p:nvPr/>
        </p:nvSpPr>
        <p:spPr bwMode="auto">
          <a:xfrm>
            <a:off x="951548" y="1589225"/>
            <a:ext cx="1645920" cy="445311"/>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FF0000"/>
                </a:solidFill>
                <a:latin typeface="Arial" charset="0"/>
                <a:ea typeface="新細明體" charset="-120"/>
              </a:rPr>
              <a:t>Arousal</a:t>
            </a:r>
          </a:p>
        </p:txBody>
      </p:sp>
      <p:sp>
        <p:nvSpPr>
          <p:cNvPr id="14" name="矩形 13"/>
          <p:cNvSpPr/>
          <p:nvPr/>
        </p:nvSpPr>
        <p:spPr bwMode="auto">
          <a:xfrm>
            <a:off x="7005455" y="1606138"/>
            <a:ext cx="1645920" cy="411483"/>
          </a:xfrm>
          <a:prstGeom prst="rect">
            <a:avLst/>
          </a:prstGeom>
          <a:ln>
            <a:solidFill>
              <a:schemeClr val="accent1"/>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0070C0"/>
                </a:solidFill>
                <a:latin typeface="Arial" charset="0"/>
                <a:ea typeface="新細明體" charset="-120"/>
              </a:rPr>
              <a:t>Valence</a:t>
            </a:r>
            <a:endParaRPr kumimoji="1" lang="zh-TW" altLang="en-US" sz="1200" dirty="0">
              <a:solidFill>
                <a:srgbClr val="0070C0"/>
              </a:solidFill>
              <a:latin typeface="Arial" charset="0"/>
              <a:ea typeface="新細明體" charset="-120"/>
            </a:endParaRPr>
          </a:p>
        </p:txBody>
      </p:sp>
    </p:spTree>
    <p:extLst>
      <p:ext uri="{BB962C8B-B14F-4D97-AF65-F5344CB8AC3E}">
        <p14:creationId xmlns:p14="http://schemas.microsoft.com/office/powerpoint/2010/main" val="375870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Multivariate Multi-Scale Entropy MMSE [2] (1)</a:t>
            </a:r>
            <a:endParaRPr lang="zh-TW" altLang="en-US" sz="2800"/>
          </a:p>
        </p:txBody>
      </p:sp>
      <p:sp>
        <p:nvSpPr>
          <p:cNvPr id="3" name="內容版面配置區 2"/>
          <p:cNvSpPr>
            <a:spLocks noGrp="1"/>
          </p:cNvSpPr>
          <p:nvPr>
            <p:ph idx="1"/>
          </p:nvPr>
        </p:nvSpPr>
        <p:spPr/>
        <p:txBody>
          <a:bodyPr/>
          <a:lstStyle/>
          <a:p>
            <a:r>
              <a:rPr lang="en-US" altLang="zh-TW" sz="2000" dirty="0"/>
              <a:t> Consider the correlation between different EEG channels</a:t>
            </a:r>
          </a:p>
          <a:p>
            <a:r>
              <a:rPr lang="en-US" altLang="zh-TW" sz="2000" dirty="0"/>
              <a:t> Five-scalp regions :</a:t>
            </a:r>
          </a:p>
          <a:p>
            <a:pPr lvl="1"/>
            <a:r>
              <a:rPr lang="en-US" altLang="zh-TW" sz="1800" dirty="0">
                <a:solidFill>
                  <a:srgbClr val="FF0000"/>
                </a:solidFill>
              </a:rPr>
              <a:t> Pre-frontal: </a:t>
            </a:r>
            <a:r>
              <a:rPr lang="da-DK" altLang="zh-TW" sz="1800" dirty="0">
                <a:solidFill>
                  <a:srgbClr val="FF0000"/>
                </a:solidFill>
              </a:rPr>
              <a:t>(AF3, AF4)</a:t>
            </a:r>
          </a:p>
          <a:p>
            <a:pPr lvl="1"/>
            <a:r>
              <a:rPr lang="en-US" altLang="zh-TW" sz="1800" dirty="0">
                <a:solidFill>
                  <a:srgbClr val="CC9900"/>
                </a:solidFill>
              </a:rPr>
              <a:t> Frontal and Frontal-Central: </a:t>
            </a:r>
            <a:r>
              <a:rPr lang="da-DK" altLang="zh-TW" sz="1800" dirty="0">
                <a:solidFill>
                  <a:srgbClr val="CC9900"/>
                </a:solidFill>
              </a:rPr>
              <a:t>(F7,F3,FC5,F4,F8,FC6)</a:t>
            </a:r>
          </a:p>
          <a:p>
            <a:pPr lvl="1"/>
            <a:r>
              <a:rPr lang="en-US" altLang="zh-TW" sz="1800" dirty="0">
                <a:solidFill>
                  <a:srgbClr val="00B050"/>
                </a:solidFill>
              </a:rPr>
              <a:t> Temporal: </a:t>
            </a:r>
            <a:r>
              <a:rPr lang="da-DK" altLang="zh-TW" sz="1800" dirty="0">
                <a:solidFill>
                  <a:srgbClr val="00B050"/>
                </a:solidFill>
              </a:rPr>
              <a:t>(T7,T8)</a:t>
            </a:r>
          </a:p>
          <a:p>
            <a:pPr lvl="1"/>
            <a:r>
              <a:rPr lang="en-US" altLang="zh-TW" sz="1800" dirty="0">
                <a:solidFill>
                  <a:srgbClr val="0070C0"/>
                </a:solidFill>
              </a:rPr>
              <a:t> Parietal: </a:t>
            </a:r>
            <a:r>
              <a:rPr lang="da-DK" altLang="zh-TW" sz="1800" dirty="0">
                <a:solidFill>
                  <a:srgbClr val="0070C0"/>
                </a:solidFill>
              </a:rPr>
              <a:t>(P7,P8)</a:t>
            </a:r>
          </a:p>
          <a:p>
            <a:pPr lvl="1"/>
            <a:r>
              <a:rPr lang="en-US" altLang="zh-TW" sz="1800" dirty="0">
                <a:solidFill>
                  <a:srgbClr val="002060"/>
                </a:solidFill>
              </a:rPr>
              <a:t> Occipital: </a:t>
            </a:r>
            <a:r>
              <a:rPr lang="da-DK" altLang="zh-TW" sz="1800" dirty="0">
                <a:solidFill>
                  <a:srgbClr val="002060"/>
                </a:solidFill>
              </a:rPr>
              <a:t>(O1,O2) </a:t>
            </a:r>
          </a:p>
        </p:txBody>
      </p:sp>
      <p:grpSp>
        <p:nvGrpSpPr>
          <p:cNvPr id="5" name="群組 4"/>
          <p:cNvGrpSpPr/>
          <p:nvPr/>
        </p:nvGrpSpPr>
        <p:grpSpPr>
          <a:xfrm>
            <a:off x="4861119" y="3678382"/>
            <a:ext cx="3380552" cy="2597727"/>
            <a:chOff x="3707904" y="1691406"/>
            <a:chExt cx="4911080" cy="4397650"/>
          </a:xfrm>
        </p:grpSpPr>
        <p:pic>
          <p:nvPicPr>
            <p:cNvPr id="6" name="Picture 2" descr="EEG 10-20 system with Modified Combinatorial Nomencl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691406"/>
              <a:ext cx="4911080" cy="4397650"/>
            </a:xfrm>
            <a:prstGeom prst="rect">
              <a:avLst/>
            </a:prstGeom>
            <a:noFill/>
            <a:extLst>
              <a:ext uri="{909E8E84-426E-40DD-AFC4-6F175D3DCCD1}">
                <a14:hiddenFill xmlns:a14="http://schemas.microsoft.com/office/drawing/2010/main">
                  <a:solidFill>
                    <a:srgbClr val="FFFFFF"/>
                  </a:solidFill>
                </a14:hiddenFill>
              </a:ext>
            </a:extLst>
          </p:spPr>
        </p:pic>
        <p:sp>
          <p:nvSpPr>
            <p:cNvPr id="7" name="七邊形 6"/>
            <p:cNvSpPr/>
            <p:nvPr/>
          </p:nvSpPr>
          <p:spPr bwMode="auto">
            <a:xfrm>
              <a:off x="7596336" y="3747933"/>
              <a:ext cx="289473" cy="284596"/>
            </a:xfrm>
            <a:prstGeom prst="heptagon">
              <a:avLst/>
            </a:prstGeom>
            <a:solidFill>
              <a:srgbClr val="00B05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8" name="七邊形 7"/>
            <p:cNvSpPr/>
            <p:nvPr/>
          </p:nvSpPr>
          <p:spPr bwMode="auto">
            <a:xfrm>
              <a:off x="7306863" y="4661262"/>
              <a:ext cx="289473" cy="284596"/>
            </a:xfrm>
            <a:prstGeom prst="heptagon">
              <a:avLst/>
            </a:prstGeom>
            <a:solidFill>
              <a:srgbClr val="0070C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9" name="七邊形 8"/>
            <p:cNvSpPr/>
            <p:nvPr/>
          </p:nvSpPr>
          <p:spPr bwMode="auto">
            <a:xfrm>
              <a:off x="6503280" y="5223613"/>
              <a:ext cx="289473" cy="284596"/>
            </a:xfrm>
            <a:prstGeom prst="heptagon">
              <a:avLst/>
            </a:prstGeom>
            <a:solidFill>
              <a:srgbClr val="00206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0" name="七邊形 9"/>
            <p:cNvSpPr/>
            <p:nvPr/>
          </p:nvSpPr>
          <p:spPr bwMode="auto">
            <a:xfrm>
              <a:off x="6622774" y="2631499"/>
              <a:ext cx="289473" cy="284596"/>
            </a:xfrm>
            <a:prstGeom prst="heptagon">
              <a:avLst/>
            </a:prstGeom>
            <a:solidFill>
              <a:srgbClr val="FF0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1" name="七邊形 10"/>
            <p:cNvSpPr/>
            <p:nvPr/>
          </p:nvSpPr>
          <p:spPr bwMode="auto">
            <a:xfrm>
              <a:off x="7297713" y="2866658"/>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2" name="七邊形 11"/>
            <p:cNvSpPr/>
            <p:nvPr/>
          </p:nvSpPr>
          <p:spPr bwMode="auto">
            <a:xfrm>
              <a:off x="6648017" y="2968182"/>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3" name="七邊形 12"/>
            <p:cNvSpPr/>
            <p:nvPr/>
          </p:nvSpPr>
          <p:spPr bwMode="auto">
            <a:xfrm>
              <a:off x="7152976" y="3318660"/>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4" name="七邊形 13"/>
            <p:cNvSpPr/>
            <p:nvPr/>
          </p:nvSpPr>
          <p:spPr bwMode="auto">
            <a:xfrm>
              <a:off x="5446239" y="2631499"/>
              <a:ext cx="289473" cy="284596"/>
            </a:xfrm>
            <a:prstGeom prst="heptagon">
              <a:avLst/>
            </a:prstGeom>
            <a:solidFill>
              <a:srgbClr val="FF0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5" name="七邊形 14"/>
            <p:cNvSpPr/>
            <p:nvPr/>
          </p:nvSpPr>
          <p:spPr bwMode="auto">
            <a:xfrm>
              <a:off x="5368541" y="2974834"/>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6" name="七邊形 15"/>
            <p:cNvSpPr/>
            <p:nvPr/>
          </p:nvSpPr>
          <p:spPr bwMode="auto">
            <a:xfrm>
              <a:off x="4771300" y="2858795"/>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7" name="七邊形 16"/>
            <p:cNvSpPr/>
            <p:nvPr/>
          </p:nvSpPr>
          <p:spPr bwMode="auto">
            <a:xfrm>
              <a:off x="4481827" y="3747933"/>
              <a:ext cx="289473" cy="284596"/>
            </a:xfrm>
            <a:prstGeom prst="heptagon">
              <a:avLst/>
            </a:prstGeom>
            <a:solidFill>
              <a:srgbClr val="00B05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8" name="七邊形 17"/>
            <p:cNvSpPr/>
            <p:nvPr/>
          </p:nvSpPr>
          <p:spPr bwMode="auto">
            <a:xfrm>
              <a:off x="4761738" y="4661262"/>
              <a:ext cx="289473" cy="284596"/>
            </a:xfrm>
            <a:prstGeom prst="heptagon">
              <a:avLst/>
            </a:prstGeom>
            <a:solidFill>
              <a:srgbClr val="0070C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9" name="七邊形 18"/>
            <p:cNvSpPr/>
            <p:nvPr/>
          </p:nvSpPr>
          <p:spPr bwMode="auto">
            <a:xfrm>
              <a:off x="5523944" y="5264157"/>
              <a:ext cx="289473" cy="284596"/>
            </a:xfrm>
            <a:prstGeom prst="heptagon">
              <a:avLst/>
            </a:prstGeom>
            <a:solidFill>
              <a:srgbClr val="00206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20" name="七邊形 19"/>
            <p:cNvSpPr/>
            <p:nvPr/>
          </p:nvSpPr>
          <p:spPr bwMode="auto">
            <a:xfrm>
              <a:off x="4916036" y="3285201"/>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grpSp>
    </p:spTree>
    <p:extLst>
      <p:ext uri="{BB962C8B-B14F-4D97-AF65-F5344CB8AC3E}">
        <p14:creationId xmlns:p14="http://schemas.microsoft.com/office/powerpoint/2010/main" val="91634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Multivariate Multi-Scale Entropy MMSE (2)</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lnSpc>
                    <a:spcPct val="150000"/>
                  </a:lnSpc>
                </a:pPr>
                <a:r>
                  <a:rPr lang="en-US" altLang="zh-TW" sz="2000" dirty="0"/>
                  <a:t> Step1: coarse graining for every channel </a:t>
                </a:r>
              </a:p>
              <a:p>
                <a:pPr>
                  <a:lnSpc>
                    <a:spcPct val="150000"/>
                  </a:lnSpc>
                </a:pPr>
                <a:r>
                  <a:rPr lang="en-US" altLang="zh-TW" sz="2000" dirty="0"/>
                  <a:t> x</a:t>
                </a:r>
                <a:r>
                  <a:rPr lang="zh-TW" altLang="en-US" sz="2000"/>
                  <a:t>：</a:t>
                </a:r>
                <a:r>
                  <a:rPr lang="en-US" altLang="zh-TW" sz="2000" dirty="0"/>
                  <a:t>original time serious</a:t>
                </a:r>
              </a:p>
              <a:p>
                <a:pPr lvl="0">
                  <a:lnSpc>
                    <a:spcPct val="150000"/>
                  </a:lnSpc>
                </a:pPr>
                <a14:m>
                  <m:oMath xmlns:m="http://schemas.openxmlformats.org/officeDocument/2006/math">
                    <m:r>
                      <a:rPr kumimoji="0" lang="en-US" altLang="zh-TW" sz="2000" b="0" i="1" kern="1200" smtClean="0">
                        <a:solidFill>
                          <a:prstClr val="black"/>
                        </a:solidFill>
                        <a:latin typeface="Cambria Math" panose="02040503050406030204" pitchFamily="18" charset="0"/>
                      </a:rPr>
                      <m:t> </m:t>
                    </m:r>
                    <m:r>
                      <a:rPr kumimoji="0" lang="en-US" altLang="zh-TW" sz="2000" i="1" kern="1200">
                        <a:solidFill>
                          <a:prstClr val="black"/>
                        </a:solidFill>
                        <a:latin typeface="Cambria Math"/>
                      </a:rPr>
                      <m:t>𝜏</m:t>
                    </m:r>
                  </m:oMath>
                </a14:m>
                <a:r>
                  <a:rPr kumimoji="0" lang="en-US" altLang="zh-TW" sz="2000" kern="1200" dirty="0">
                    <a:solidFill>
                      <a:prstClr val="black"/>
                    </a:solidFill>
                    <a:latin typeface="Arial" pitchFamily="34" charset="0"/>
                    <a:ea typeface="新細明體"/>
                    <a:cs typeface="Arial" pitchFamily="34" charset="0"/>
                  </a:rPr>
                  <a:t>: scaling factor</a:t>
                </a:r>
              </a:p>
              <a:p>
                <a:pPr lvl="0">
                  <a:lnSpc>
                    <a:spcPct val="150000"/>
                  </a:lnSpc>
                </a:pPr>
                <a:r>
                  <a:rPr kumimoji="0" lang="en-US" altLang="zh-TW" sz="2000" kern="1200" dirty="0">
                    <a:solidFill>
                      <a:prstClr val="black"/>
                    </a:solidFill>
                    <a:latin typeface="Arial" pitchFamily="34" charset="0"/>
                    <a:ea typeface="新細明體"/>
                    <a:cs typeface="Arial" pitchFamily="34" charset="0"/>
                  </a:rPr>
                  <a:t> y: new series</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605"/>
                </a:stretch>
              </a:blipFill>
            </p:spPr>
            <p:txBody>
              <a:bodyPr/>
              <a:lstStyle/>
              <a:p>
                <a:r>
                  <a:rPr lang="en-US">
                    <a:noFill/>
                  </a:rPr>
                  <a:t> </a:t>
                </a:r>
              </a:p>
            </p:txBody>
          </p:sp>
        </mc:Fallback>
      </mc:AlternateContent>
      <p:pic>
        <p:nvPicPr>
          <p:cNvPr id="6" name="圖片 5"/>
          <p:cNvPicPr>
            <a:picLocks noChangeAspect="1"/>
          </p:cNvPicPr>
          <p:nvPr/>
        </p:nvPicPr>
        <p:blipFill>
          <a:blip r:embed="rId4"/>
          <a:stretch>
            <a:fillRect/>
          </a:stretch>
        </p:blipFill>
        <p:spPr>
          <a:xfrm>
            <a:off x="4821923" y="4148881"/>
            <a:ext cx="3736181" cy="1257300"/>
          </a:xfrm>
          <a:prstGeom prst="rect">
            <a:avLst/>
          </a:prstGeom>
        </p:spPr>
      </p:pic>
      <p:pic>
        <p:nvPicPr>
          <p:cNvPr id="10" name="圖片 9"/>
          <p:cNvPicPr>
            <a:picLocks noChangeAspect="1"/>
          </p:cNvPicPr>
          <p:nvPr/>
        </p:nvPicPr>
        <p:blipFill>
          <a:blip r:embed="rId5"/>
          <a:stretch>
            <a:fillRect/>
          </a:stretch>
        </p:blipFill>
        <p:spPr>
          <a:xfrm>
            <a:off x="4821922" y="3049764"/>
            <a:ext cx="3941078" cy="758471"/>
          </a:xfrm>
          <a:prstGeom prst="rect">
            <a:avLst/>
          </a:prstGeom>
        </p:spPr>
      </p:pic>
    </p:spTree>
    <p:extLst>
      <p:ext uri="{BB962C8B-B14F-4D97-AF65-F5344CB8AC3E}">
        <p14:creationId xmlns:p14="http://schemas.microsoft.com/office/powerpoint/2010/main" val="252481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902" y="707869"/>
            <a:ext cx="8382000" cy="762000"/>
          </a:xfrm>
        </p:spPr>
        <p:txBody>
          <a:bodyPr/>
          <a:lstStyle/>
          <a:p>
            <a:r>
              <a:rPr lang="en-US" altLang="zh-TW" sz="2800" dirty="0"/>
              <a:t>Multivariate Multi-Scale Entropy MMSE (3)</a:t>
            </a:r>
            <a:endParaRPr lang="zh-TW" altLang="en-US" sz="2800"/>
          </a:p>
        </p:txBody>
      </p:sp>
      <p:pic>
        <p:nvPicPr>
          <p:cNvPr id="8" name="圖片 7"/>
          <p:cNvPicPr>
            <a:picLocks noChangeAspect="1"/>
          </p:cNvPicPr>
          <p:nvPr/>
        </p:nvPicPr>
        <p:blipFill>
          <a:blip r:embed="rId3"/>
          <a:stretch>
            <a:fillRect/>
          </a:stretch>
        </p:blipFill>
        <p:spPr>
          <a:xfrm>
            <a:off x="2426383" y="1324920"/>
            <a:ext cx="3543300" cy="664369"/>
          </a:xfrm>
          <a:prstGeom prst="rect">
            <a:avLst/>
          </a:prstGeom>
        </p:spPr>
      </p:pic>
      <mc:AlternateContent xmlns:mc="http://schemas.openxmlformats.org/markup-compatibility/2006" xmlns:a14="http://schemas.microsoft.com/office/drawing/2010/main">
        <mc:Choice Requires="a14">
          <p:sp>
            <p:nvSpPr>
              <p:cNvPr id="22" name="矩形 21"/>
              <p:cNvSpPr/>
              <p:nvPr/>
            </p:nvSpPr>
            <p:spPr>
              <a:xfrm>
                <a:off x="242415" y="3649955"/>
                <a:ext cx="742979" cy="300082"/>
              </a:xfrm>
              <a:prstGeom prst="rect">
                <a:avLst/>
              </a:prstGeom>
            </p:spPr>
            <p:txBody>
              <a:bodyPr wrap="square">
                <a:spAutoFit/>
              </a:bodyPr>
              <a:lstStyle/>
              <a:p>
                <a14:m>
                  <m:oMath xmlns:m="http://schemas.openxmlformats.org/officeDocument/2006/math">
                    <m:r>
                      <a:rPr lang="en-US" altLang="zh-TW" sz="1350" i="1">
                        <a:latin typeface="Cambria Math" panose="02040503050406030204" pitchFamily="18" charset="0"/>
                      </a:rPr>
                      <m:t>[</m:t>
                    </m:r>
                    <m:r>
                      <a:rPr lang="en-US" altLang="zh-TW" sz="1350" i="1">
                        <a:latin typeface="Cambria Math" panose="02040503050406030204" pitchFamily="18" charset="0"/>
                      </a:rPr>
                      <m:t>𝑦</m:t>
                    </m:r>
                    <m:r>
                      <a:rPr lang="en-US" altLang="zh-TW" sz="1350" i="1">
                        <a:latin typeface="Cambria Math" panose="02040503050406030204" pitchFamily="18" charset="0"/>
                      </a:rPr>
                      <m:t>1, </m:t>
                    </m:r>
                    <m:r>
                      <a:rPr lang="en-US" altLang="zh-TW" sz="1350" i="1">
                        <a:latin typeface="Cambria Math" panose="02040503050406030204" pitchFamily="18" charset="0"/>
                      </a:rPr>
                      <m:t>𝑦</m:t>
                    </m:r>
                    <m:r>
                      <a:rPr lang="en-US" altLang="zh-TW" sz="1350" i="1">
                        <a:latin typeface="Cambria Math" panose="02040503050406030204" pitchFamily="18" charset="0"/>
                      </a:rPr>
                      <m:t>2</m:t>
                    </m:r>
                  </m:oMath>
                </a14:m>
                <a:r>
                  <a:rPr lang="en-US" altLang="zh-TW" sz="1350" dirty="0"/>
                  <a:t>]</a:t>
                </a:r>
                <a:endParaRPr lang="zh-TW" altLang="en-US" sz="1350" dirty="0"/>
              </a:p>
            </p:txBody>
          </p:sp>
        </mc:Choice>
        <mc:Fallback xmlns="">
          <p:sp>
            <p:nvSpPr>
              <p:cNvPr id="22" name="矩形 21"/>
              <p:cNvSpPr>
                <a:spLocks noRot="1" noChangeAspect="1" noMove="1" noResize="1" noEditPoints="1" noAdjustHandles="1" noChangeArrowheads="1" noChangeShapeType="1" noTextEdit="1"/>
              </p:cNvSpPr>
              <p:nvPr/>
            </p:nvSpPr>
            <p:spPr>
              <a:xfrm>
                <a:off x="242415" y="3649955"/>
                <a:ext cx="742979" cy="300082"/>
              </a:xfrm>
              <a:prstGeom prst="rect">
                <a:avLst/>
              </a:prstGeom>
              <a:blipFill rotWithShape="0">
                <a:blip r:embed="rId4"/>
                <a:stretch>
                  <a:fillRect t="-4082" r="-820"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25833" y="5184032"/>
                <a:ext cx="1911926"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25" name="矩形 24"/>
              <p:cNvSpPr>
                <a:spLocks noRot="1" noChangeAspect="1" noMove="1" noResize="1" noEditPoints="1" noAdjustHandles="1" noChangeArrowheads="1" noChangeShapeType="1" noTextEdit="1"/>
              </p:cNvSpPr>
              <p:nvPr/>
            </p:nvSpPr>
            <p:spPr>
              <a:xfrm>
                <a:off x="-25833" y="5184032"/>
                <a:ext cx="1911926" cy="300082"/>
              </a:xfrm>
              <a:prstGeom prst="rect">
                <a:avLst/>
              </a:prstGeom>
              <a:blipFill rotWithShape="0">
                <a:blip r:embed="rId5"/>
                <a:stretch>
                  <a:fillRect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591533" y="5198448"/>
                <a:ext cx="1867853" cy="300082"/>
              </a:xfrm>
              <a:prstGeom prst="rect">
                <a:avLst/>
              </a:prstGeom>
            </p:spPr>
            <p:txBody>
              <a:bodyPr wrap="squar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26" name="矩形 25"/>
              <p:cNvSpPr>
                <a:spLocks noRot="1" noChangeAspect="1" noMove="1" noResize="1" noEditPoints="1" noAdjustHandles="1" noChangeArrowheads="1" noChangeShapeType="1" noTextEdit="1"/>
              </p:cNvSpPr>
              <p:nvPr/>
            </p:nvSpPr>
            <p:spPr>
              <a:xfrm>
                <a:off x="1591533" y="5198448"/>
                <a:ext cx="1867853" cy="300082"/>
              </a:xfrm>
              <a:prstGeom prst="rect">
                <a:avLst/>
              </a:prstGeom>
              <a:blipFill rotWithShape="0">
                <a:blip r:embed="rId6"/>
                <a:stretch>
                  <a:fillRect l="-654" t="-4082"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3215675" y="5212864"/>
                <a:ext cx="1728815" cy="300082"/>
              </a:xfrm>
              <a:prstGeom prst="rect">
                <a:avLst/>
              </a:prstGeom>
            </p:spPr>
            <p:txBody>
              <a:bodyPr wrap="squar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7, </m:t>
                    </m:r>
                    <m:r>
                      <a:rPr lang="en-US" altLang="zh-TW" sz="1350" i="1">
                        <a:latin typeface="Cambria Math" panose="02040503050406030204" pitchFamily="18" charset="0"/>
                      </a:rPr>
                      <m:t>𝑥</m:t>
                    </m:r>
                    <m:r>
                      <a:rPr lang="en-US" altLang="zh-TW" sz="1350" i="1">
                        <a:latin typeface="Cambria Math" panose="02040503050406030204" pitchFamily="18" charset="0"/>
                      </a:rPr>
                      <m:t>8, </m:t>
                    </m:r>
                    <m:r>
                      <m:rPr>
                        <m:sty m:val="p"/>
                      </m:rPr>
                      <a:rPr lang="en-US" altLang="zh-TW" sz="1350">
                        <a:latin typeface="Cambria Math" panose="02040503050406030204" pitchFamily="18" charset="0"/>
                      </a:rPr>
                      <m:t>y</m:t>
                    </m:r>
                    <m:r>
                      <a:rPr lang="en-US" altLang="zh-TW" sz="1350" i="1">
                        <a:latin typeface="Cambria Math" panose="02040503050406030204" pitchFamily="18" charset="0"/>
                      </a:rPr>
                      <m:t>7, </m:t>
                    </m:r>
                    <m:r>
                      <a:rPr lang="en-US" altLang="zh-TW" sz="1350" b="0" i="1" smtClean="0">
                        <a:latin typeface="Cambria Math" panose="02040503050406030204" pitchFamily="18" charset="0"/>
                      </a:rPr>
                      <m:t>𝑦</m:t>
                    </m:r>
                    <m:r>
                      <a:rPr lang="en-US" altLang="zh-TW" sz="1350" i="1">
                        <a:latin typeface="Cambria Math" panose="02040503050406030204" pitchFamily="18" charset="0"/>
                      </a:rPr>
                      <m:t>8, 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7,</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8]</m:t>
                    </m:r>
                  </m:oMath>
                </a14:m>
                <a:endParaRPr lang="zh-TW" altLang="en-US" sz="1350" dirty="0"/>
              </a:p>
            </p:txBody>
          </p:sp>
        </mc:Choice>
        <mc:Fallback xmlns="">
          <p:sp>
            <p:nvSpPr>
              <p:cNvPr id="27" name="矩形 26"/>
              <p:cNvSpPr>
                <a:spLocks noRot="1" noChangeAspect="1" noMove="1" noResize="1" noEditPoints="1" noAdjustHandles="1" noChangeArrowheads="1" noChangeShapeType="1" noTextEdit="1"/>
              </p:cNvSpPr>
              <p:nvPr/>
            </p:nvSpPr>
            <p:spPr>
              <a:xfrm>
                <a:off x="3215675" y="5212864"/>
                <a:ext cx="1728815" cy="300082"/>
              </a:xfrm>
              <a:prstGeom prst="rect">
                <a:avLst/>
              </a:prstGeom>
              <a:blipFill rotWithShape="0">
                <a:blip r:embed="rId7"/>
                <a:stretch>
                  <a:fillRect l="-1060" t="-2041" b="-20408"/>
                </a:stretch>
              </a:blipFill>
            </p:spPr>
            <p:txBody>
              <a:bodyPr/>
              <a:lstStyle/>
              <a:p>
                <a:r>
                  <a:rPr lang="zh-TW" altLang="en-US">
                    <a:noFill/>
                  </a:rPr>
                  <a:t> </a:t>
                </a:r>
              </a:p>
            </p:txBody>
          </p:sp>
        </mc:Fallback>
      </mc:AlternateContent>
      <p:sp>
        <p:nvSpPr>
          <p:cNvPr id="28" name="文字方塊 27"/>
          <p:cNvSpPr txBox="1"/>
          <p:nvPr/>
        </p:nvSpPr>
        <p:spPr>
          <a:xfrm>
            <a:off x="398645" y="5475928"/>
            <a:ext cx="2785613" cy="300082"/>
          </a:xfrm>
          <a:prstGeom prst="rect">
            <a:avLst/>
          </a:prstGeom>
          <a:noFill/>
        </p:spPr>
        <p:txBody>
          <a:bodyPr wrap="square" rtlCol="0">
            <a:spAutoFit/>
          </a:bodyPr>
          <a:lstStyle/>
          <a:p>
            <a:r>
              <a:rPr lang="en-US" altLang="zh-TW" sz="1350" b="1" dirty="0">
                <a:solidFill>
                  <a:schemeClr val="tx1">
                    <a:lumMod val="95000"/>
                    <a:lumOff val="5000"/>
                  </a:schemeClr>
                </a:solidFill>
              </a:rPr>
              <a:t>New template vector sets</a:t>
            </a:r>
            <a:endParaRPr lang="zh-TW" altLang="en-US" sz="1350" b="1" dirty="0">
              <a:solidFill>
                <a:schemeClr val="tx1">
                  <a:lumMod val="95000"/>
                  <a:lumOff val="5000"/>
                </a:schemeClr>
              </a:solidFill>
            </a:endParaRPr>
          </a:p>
        </p:txBody>
      </p:sp>
      <p:sp>
        <p:nvSpPr>
          <p:cNvPr id="29" name="文字方塊 28"/>
          <p:cNvSpPr txBox="1"/>
          <p:nvPr/>
        </p:nvSpPr>
        <p:spPr>
          <a:xfrm>
            <a:off x="2201577" y="3309706"/>
            <a:ext cx="2155640" cy="300082"/>
          </a:xfrm>
          <a:prstGeom prst="rect">
            <a:avLst/>
          </a:prstGeom>
          <a:noFill/>
        </p:spPr>
        <p:txBody>
          <a:bodyPr wrap="square" rtlCol="0">
            <a:spAutoFit/>
          </a:bodyPr>
          <a:lstStyle/>
          <a:p>
            <a:r>
              <a:rPr lang="en-US" altLang="zh-TW" sz="1350" b="1" dirty="0">
                <a:solidFill>
                  <a:schemeClr val="tx1">
                    <a:lumMod val="95000"/>
                    <a:lumOff val="5000"/>
                  </a:schemeClr>
                </a:solidFill>
              </a:rPr>
              <a:t>template vector sets:</a:t>
            </a:r>
            <a:endParaRPr lang="zh-TW" altLang="en-US" sz="1350" b="1" dirty="0">
              <a:solidFill>
                <a:schemeClr val="tx1">
                  <a:lumMod val="95000"/>
                  <a:lumOff val="5000"/>
                </a:schemeClr>
              </a:solidFill>
            </a:endParaRPr>
          </a:p>
        </p:txBody>
      </p:sp>
      <p:grpSp>
        <p:nvGrpSpPr>
          <p:cNvPr id="6" name="群組 5"/>
          <p:cNvGrpSpPr/>
          <p:nvPr/>
        </p:nvGrpSpPr>
        <p:grpSpPr>
          <a:xfrm>
            <a:off x="389978" y="1714708"/>
            <a:ext cx="3525343" cy="2164081"/>
            <a:chOff x="3921349" y="1956696"/>
            <a:chExt cx="5085077" cy="3013994"/>
          </a:xfrm>
        </p:grpSpPr>
        <p:pic>
          <p:nvPicPr>
            <p:cNvPr id="5" name="圖片 4"/>
            <p:cNvPicPr>
              <a:picLocks noChangeAspect="1"/>
            </p:cNvPicPr>
            <p:nvPr/>
          </p:nvPicPr>
          <p:blipFill>
            <a:blip r:embed="rId8">
              <a:duotone>
                <a:schemeClr val="accent1">
                  <a:shade val="45000"/>
                  <a:satMod val="135000"/>
                </a:schemeClr>
                <a:prstClr val="white"/>
              </a:duotone>
            </a:blip>
            <a:stretch>
              <a:fillRect/>
            </a:stretch>
          </p:blipFill>
          <p:spPr>
            <a:xfrm>
              <a:off x="3998008" y="2188399"/>
              <a:ext cx="5008418" cy="964406"/>
            </a:xfrm>
            <a:prstGeom prst="rect">
              <a:avLst/>
            </a:prstGeom>
          </p:spPr>
        </p:pic>
        <p:sp>
          <p:nvSpPr>
            <p:cNvPr id="10" name="矩形 9"/>
            <p:cNvSpPr/>
            <p:nvPr/>
          </p:nvSpPr>
          <p:spPr bwMode="auto">
            <a:xfrm>
              <a:off x="3998008" y="2792445"/>
              <a:ext cx="247384" cy="321129"/>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2" name="矩形 11"/>
            <p:cNvSpPr/>
            <p:nvPr/>
          </p:nvSpPr>
          <p:spPr bwMode="auto">
            <a:xfrm>
              <a:off x="5619313" y="2792445"/>
              <a:ext cx="230870" cy="323806"/>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3" name="矩形 12"/>
            <p:cNvSpPr/>
            <p:nvPr/>
          </p:nvSpPr>
          <p:spPr bwMode="auto">
            <a:xfrm>
              <a:off x="4780198" y="2792445"/>
              <a:ext cx="220428" cy="324840"/>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mc:AlternateContent xmlns:mc="http://schemas.openxmlformats.org/markup-compatibility/2006" xmlns:a14="http://schemas.microsoft.com/office/drawing/2010/main">
          <mc:Choice Requires="a14">
            <p:sp>
              <p:nvSpPr>
                <p:cNvPr id="14" name="矩形 13"/>
                <p:cNvSpPr/>
                <p:nvPr/>
              </p:nvSpPr>
              <p:spPr>
                <a:xfrm>
                  <a:off x="3939638" y="3295270"/>
                  <a:ext cx="732893" cy="300082"/>
                </a:xfrm>
                <a:prstGeom prst="rect">
                  <a:avLst/>
                </a:prstGeom>
              </p:spPr>
              <p:txBody>
                <a:bodyPr wrap="none">
                  <a:spAutoFit/>
                </a:bodyPr>
                <a:lstStyle/>
                <a:p>
                  <a14:m>
                    <m:oMath xmlns:m="http://schemas.openxmlformats.org/officeDocument/2006/math">
                      <m:r>
                        <a:rPr lang="en-US" altLang="zh-TW" sz="1350" i="1">
                          <a:latin typeface="Cambria Math" panose="02040503050406030204" pitchFamily="18" charset="0"/>
                        </a:rPr>
                        <m:t>[</m:t>
                      </m:r>
                      <m:r>
                        <a:rPr lang="en-US" altLang="zh-TW" sz="1350" i="1">
                          <a:latin typeface="Cambria Math" panose="02040503050406030204" pitchFamily="18" charset="0"/>
                        </a:rPr>
                        <m:t>𝑥</m:t>
                      </m:r>
                      <m:r>
                        <a:rPr lang="en-US" altLang="zh-TW" sz="1350" i="1">
                          <a:latin typeface="Cambria Math" panose="02040503050406030204" pitchFamily="18" charset="0"/>
                        </a:rPr>
                        <m:t>1, </m:t>
                      </m:r>
                      <m:r>
                        <a:rPr lang="en-US" altLang="zh-TW" sz="1350" i="1">
                          <a:latin typeface="Cambria Math" panose="02040503050406030204" pitchFamily="18" charset="0"/>
                        </a:rPr>
                        <m:t>𝑥</m:t>
                      </m:r>
                      <m:r>
                        <a:rPr lang="en-US" altLang="zh-TW" sz="1350" i="1">
                          <a:latin typeface="Cambria Math" panose="02040503050406030204" pitchFamily="18" charset="0"/>
                        </a:rPr>
                        <m:t>2</m:t>
                      </m:r>
                    </m:oMath>
                  </a14:m>
                  <a:r>
                    <a:rPr lang="en-US" altLang="zh-TW" sz="1350" dirty="0"/>
                    <a:t>]</a:t>
                  </a:r>
                  <a:endParaRPr lang="zh-TW" altLang="en-US" sz="1350" dirty="0"/>
                </a:p>
              </p:txBody>
            </p:sp>
          </mc:Choice>
          <mc:Fallback xmlns="">
            <p:sp>
              <p:nvSpPr>
                <p:cNvPr id="14" name="矩形 13"/>
                <p:cNvSpPr>
                  <a:spLocks noRot="1" noChangeAspect="1" noMove="1" noResize="1" noEditPoints="1" noAdjustHandles="1" noChangeArrowheads="1" noChangeShapeType="1" noTextEdit="1"/>
                </p:cNvSpPr>
                <p:nvPr/>
              </p:nvSpPr>
              <p:spPr>
                <a:xfrm>
                  <a:off x="3939638" y="3295270"/>
                  <a:ext cx="732893" cy="300082"/>
                </a:xfrm>
                <a:prstGeom prst="rect">
                  <a:avLst/>
                </a:prstGeom>
                <a:blipFill rotWithShape="0">
                  <a:blip r:embed="rId9"/>
                  <a:stretch>
                    <a:fillRect t="-5714" r="-46988" b="-6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907377" y="3283393"/>
                  <a:ext cx="732893"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m:t>
                      </m:r>
                    </m:oMath>
                  </a14:m>
                  <a:endParaRPr lang="zh-TW" altLang="en-US" sz="1350" dirty="0"/>
                </a:p>
              </p:txBody>
            </p:sp>
          </mc:Choice>
          <mc:Fallback xmlns="">
            <p:sp>
              <p:nvSpPr>
                <p:cNvPr id="15" name="矩形 14"/>
                <p:cNvSpPr>
                  <a:spLocks noRot="1" noChangeAspect="1" noMove="1" noResize="1" noEditPoints="1" noAdjustHandles="1" noChangeArrowheads="1" noChangeShapeType="1" noTextEdit="1"/>
                </p:cNvSpPr>
                <p:nvPr/>
              </p:nvSpPr>
              <p:spPr>
                <a:xfrm>
                  <a:off x="4907377" y="3283393"/>
                  <a:ext cx="732893" cy="300082"/>
                </a:xfrm>
                <a:prstGeom prst="rect">
                  <a:avLst/>
                </a:prstGeom>
                <a:blipFill rotWithShape="0">
                  <a:blip r:embed="rId10"/>
                  <a:stretch>
                    <a:fillRect l="-2410" t="-5714" r="-43373" b="-68571"/>
                  </a:stretch>
                </a:blipFill>
              </p:spPr>
              <p:txBody>
                <a:bodyPr/>
                <a:lstStyle/>
                <a:p>
                  <a:r>
                    <a:rPr lang="zh-TW" altLang="en-US">
                      <a:noFill/>
                    </a:rPr>
                    <a:t> </a:t>
                  </a:r>
                </a:p>
              </p:txBody>
            </p:sp>
          </mc:Fallback>
        </mc:AlternateContent>
        <p:pic>
          <p:nvPicPr>
            <p:cNvPr id="17" name="圖片 16"/>
            <p:cNvPicPr>
              <a:picLocks noChangeAspect="1"/>
            </p:cNvPicPr>
            <p:nvPr/>
          </p:nvPicPr>
          <p:blipFill>
            <a:blip r:embed="rId8">
              <a:duotone>
                <a:schemeClr val="accent2">
                  <a:shade val="45000"/>
                  <a:satMod val="135000"/>
                </a:schemeClr>
                <a:prstClr val="white"/>
              </a:duotone>
            </a:blip>
            <a:stretch>
              <a:fillRect/>
            </a:stretch>
          </p:blipFill>
          <p:spPr>
            <a:xfrm>
              <a:off x="3998008" y="3651920"/>
              <a:ext cx="5008418" cy="964406"/>
            </a:xfrm>
            <a:prstGeom prst="rect">
              <a:avLst/>
            </a:prstGeom>
          </p:spPr>
        </p:pic>
        <p:sp>
          <p:nvSpPr>
            <p:cNvPr id="18" name="矩形 17"/>
            <p:cNvSpPr/>
            <p:nvPr/>
          </p:nvSpPr>
          <p:spPr bwMode="auto">
            <a:xfrm>
              <a:off x="3998008" y="4200482"/>
              <a:ext cx="335867" cy="400456"/>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9" name="矩形 18"/>
            <p:cNvSpPr/>
            <p:nvPr/>
          </p:nvSpPr>
          <p:spPr bwMode="auto">
            <a:xfrm>
              <a:off x="5619313" y="4200482"/>
              <a:ext cx="272629" cy="403132"/>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20" name="矩形 19"/>
            <p:cNvSpPr/>
            <p:nvPr/>
          </p:nvSpPr>
          <p:spPr bwMode="auto">
            <a:xfrm>
              <a:off x="4780198" y="4200482"/>
              <a:ext cx="304310" cy="397110"/>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mc:AlternateContent xmlns:mc="http://schemas.openxmlformats.org/markup-compatibility/2006" xmlns:a14="http://schemas.microsoft.com/office/drawing/2010/main">
          <mc:Choice Requires="a14">
            <p:sp>
              <p:nvSpPr>
                <p:cNvPr id="21" name="矩形 20"/>
                <p:cNvSpPr/>
                <p:nvPr/>
              </p:nvSpPr>
              <p:spPr>
                <a:xfrm>
                  <a:off x="5850183" y="3292919"/>
                  <a:ext cx="732893"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7, </m:t>
                      </m:r>
                      <m:r>
                        <a:rPr lang="en-US" altLang="zh-TW" sz="1350" i="1">
                          <a:latin typeface="Cambria Math" panose="02040503050406030204" pitchFamily="18" charset="0"/>
                        </a:rPr>
                        <m:t>𝑥</m:t>
                      </m:r>
                      <m:r>
                        <a:rPr lang="en-US" altLang="zh-TW" sz="1350" i="1">
                          <a:latin typeface="Cambria Math" panose="02040503050406030204" pitchFamily="18" charset="0"/>
                        </a:rPr>
                        <m:t>8]</m:t>
                      </m:r>
                    </m:oMath>
                  </a14:m>
                  <a:endParaRPr lang="zh-TW" altLang="en-US" sz="1350" dirty="0"/>
                </a:p>
              </p:txBody>
            </p:sp>
          </mc:Choice>
          <mc:Fallback xmlns="">
            <p:sp>
              <p:nvSpPr>
                <p:cNvPr id="21" name="矩形 20"/>
                <p:cNvSpPr>
                  <a:spLocks noRot="1" noChangeAspect="1" noMove="1" noResize="1" noEditPoints="1" noAdjustHandles="1" noChangeArrowheads="1" noChangeShapeType="1" noTextEdit="1"/>
                </p:cNvSpPr>
                <p:nvPr/>
              </p:nvSpPr>
              <p:spPr>
                <a:xfrm>
                  <a:off x="5850183" y="3292919"/>
                  <a:ext cx="732893" cy="300082"/>
                </a:xfrm>
                <a:prstGeom prst="rect">
                  <a:avLst/>
                </a:prstGeom>
                <a:blipFill rotWithShape="0">
                  <a:blip r:embed="rId11"/>
                  <a:stretch>
                    <a:fillRect l="-2381" t="-5714" r="-41667" b="-6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780198" y="4670608"/>
                  <a:ext cx="732892" cy="300082"/>
                </a:xfrm>
                <a:prstGeom prst="rect">
                  <a:avLst/>
                </a:prstGeom>
              </p:spPr>
              <p:txBody>
                <a:bodyPr wrap="none">
                  <a:spAutoFit/>
                </a:bodyPr>
                <a:lstStyle/>
                <a:p>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m:t>
                      </m:r>
                    </m:oMath>
                  </a14:m>
                  <a:endParaRPr lang="zh-TW" altLang="en-US" sz="1350" dirty="0"/>
                </a:p>
              </p:txBody>
            </p:sp>
          </mc:Choice>
          <mc:Fallback xmlns="">
            <p:sp>
              <p:nvSpPr>
                <p:cNvPr id="23" name="矩形 22"/>
                <p:cNvSpPr>
                  <a:spLocks noRot="1" noChangeAspect="1" noMove="1" noResize="1" noEditPoints="1" noAdjustHandles="1" noChangeArrowheads="1" noChangeShapeType="1" noTextEdit="1"/>
                </p:cNvSpPr>
                <p:nvPr/>
              </p:nvSpPr>
              <p:spPr>
                <a:xfrm>
                  <a:off x="4780198" y="4670608"/>
                  <a:ext cx="732892" cy="300082"/>
                </a:xfrm>
                <a:prstGeom prst="rect">
                  <a:avLst/>
                </a:prstGeom>
                <a:blipFill rotWithShape="0">
                  <a:blip r:embed="rId12"/>
                  <a:stretch>
                    <a:fillRect l="-3614" t="-5714" r="-40964" b="-6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5729635" y="4644513"/>
                  <a:ext cx="732893" cy="300082"/>
                </a:xfrm>
                <a:prstGeom prst="rect">
                  <a:avLst/>
                </a:prstGeom>
              </p:spPr>
              <p:txBody>
                <a:bodyPr wrap="none">
                  <a:spAutoFit/>
                </a:bodyPr>
                <a:lstStyle/>
                <a:p>
                  <a:r>
                    <a:rPr lang="en-US" altLang="zh-TW" sz="1350" dirty="0"/>
                    <a:t>[</a:t>
                  </a:r>
                  <a14:m>
                    <m:oMath xmlns:m="http://schemas.openxmlformats.org/officeDocument/2006/math">
                      <m:r>
                        <m:rPr>
                          <m:sty m:val="p"/>
                        </m:rPr>
                        <a:rPr lang="en-US" altLang="zh-TW" sz="1350">
                          <a:latin typeface="Cambria Math" panose="02040503050406030204" pitchFamily="18" charset="0"/>
                        </a:rPr>
                        <m:t>y</m:t>
                      </m:r>
                      <m:r>
                        <a:rPr lang="en-US" altLang="zh-TW" sz="1350" i="1">
                          <a:latin typeface="Cambria Math" panose="02040503050406030204" pitchFamily="18" charset="0"/>
                        </a:rPr>
                        <m:t>7, </m:t>
                      </m:r>
                      <m:r>
                        <a:rPr lang="en-US" altLang="zh-TW" sz="1350" i="1">
                          <a:latin typeface="Cambria Math" panose="02040503050406030204" pitchFamily="18" charset="0"/>
                        </a:rPr>
                        <m:t>𝑦</m:t>
                      </m:r>
                      <m:r>
                        <a:rPr lang="en-US" altLang="zh-TW" sz="1350" i="1">
                          <a:latin typeface="Cambria Math" panose="02040503050406030204" pitchFamily="18" charset="0"/>
                        </a:rPr>
                        <m:t>8]</m:t>
                      </m:r>
                    </m:oMath>
                  </a14:m>
                  <a:endParaRPr lang="zh-TW" altLang="en-US" sz="1350" dirty="0"/>
                </a:p>
              </p:txBody>
            </p:sp>
          </mc:Choice>
          <mc:Fallback xmlns="">
            <p:sp>
              <p:nvSpPr>
                <p:cNvPr id="24" name="矩形 23"/>
                <p:cNvSpPr>
                  <a:spLocks noRot="1" noChangeAspect="1" noMove="1" noResize="1" noEditPoints="1" noAdjustHandles="1" noChangeArrowheads="1" noChangeShapeType="1" noTextEdit="1"/>
                </p:cNvSpPr>
                <p:nvPr/>
              </p:nvSpPr>
              <p:spPr>
                <a:xfrm>
                  <a:off x="5729635" y="4644513"/>
                  <a:ext cx="732893" cy="300082"/>
                </a:xfrm>
                <a:prstGeom prst="rect">
                  <a:avLst/>
                </a:prstGeom>
                <a:blipFill rotWithShape="0">
                  <a:blip r:embed="rId13"/>
                  <a:stretch>
                    <a:fillRect l="-3614" t="-5714" r="-42169" b="-68571"/>
                  </a:stretch>
                </a:blipFill>
              </p:spPr>
              <p:txBody>
                <a:bodyPr/>
                <a:lstStyle/>
                <a:p>
                  <a:r>
                    <a:rPr lang="zh-TW" altLang="en-US">
                      <a:noFill/>
                    </a:rPr>
                    <a:t> </a:t>
                  </a:r>
                </a:p>
              </p:txBody>
            </p:sp>
          </mc:Fallback>
        </mc:AlternateContent>
        <p:sp>
          <p:nvSpPr>
            <p:cNvPr id="30" name="文字方塊 29"/>
            <p:cNvSpPr txBox="1"/>
            <p:nvPr/>
          </p:nvSpPr>
          <p:spPr>
            <a:xfrm>
              <a:off x="3921349" y="1956696"/>
              <a:ext cx="2445329" cy="300082"/>
            </a:xfrm>
            <a:prstGeom prst="rect">
              <a:avLst/>
            </a:prstGeom>
            <a:noFill/>
          </p:spPr>
          <p:txBody>
            <a:bodyPr wrap="square" rtlCol="0">
              <a:spAutoFit/>
            </a:bodyPr>
            <a:lstStyle/>
            <a:p>
              <a:r>
                <a:rPr lang="en-US" altLang="zh-TW" sz="1350" b="1" dirty="0">
                  <a:solidFill>
                    <a:schemeClr val="tx1">
                      <a:lumMod val="95000"/>
                      <a:lumOff val="5000"/>
                    </a:schemeClr>
                  </a:solidFill>
                </a:rPr>
                <a:t>m=2 case:</a:t>
              </a:r>
              <a:endParaRPr lang="zh-TW" altLang="en-US" sz="1350" b="1" dirty="0">
                <a:solidFill>
                  <a:schemeClr val="tx1">
                    <a:lumMod val="95000"/>
                    <a:lumOff val="5000"/>
                  </a:schemeClr>
                </a:solidFill>
              </a:endParaRPr>
            </a:p>
          </p:txBody>
        </p:sp>
      </p:grpSp>
      <p:pic>
        <p:nvPicPr>
          <p:cNvPr id="31" name="圖片 30"/>
          <p:cNvPicPr>
            <a:picLocks noChangeAspect="1"/>
          </p:cNvPicPr>
          <p:nvPr/>
        </p:nvPicPr>
        <p:blipFill>
          <a:blip r:embed="rId8">
            <a:duotone>
              <a:schemeClr val="accent3">
                <a:shade val="45000"/>
                <a:satMod val="135000"/>
              </a:schemeClr>
              <a:prstClr val="white"/>
            </a:duotone>
          </a:blip>
          <a:stretch>
            <a:fillRect/>
          </a:stretch>
        </p:blipFill>
        <p:spPr>
          <a:xfrm>
            <a:off x="516395" y="3984632"/>
            <a:ext cx="3589667" cy="692454"/>
          </a:xfrm>
          <a:prstGeom prst="rect">
            <a:avLst/>
          </a:prstGeom>
        </p:spPr>
      </p:pic>
      <p:sp>
        <p:nvSpPr>
          <p:cNvPr id="32" name="矩形 31"/>
          <p:cNvSpPr/>
          <p:nvPr/>
        </p:nvSpPr>
        <p:spPr bwMode="auto">
          <a:xfrm>
            <a:off x="516395" y="4415604"/>
            <a:ext cx="171504" cy="230574"/>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33" name="矩形 32"/>
          <p:cNvSpPr/>
          <p:nvPr/>
        </p:nvSpPr>
        <p:spPr bwMode="auto">
          <a:xfrm>
            <a:off x="1791452" y="4415791"/>
            <a:ext cx="160056" cy="232496"/>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34" name="矩形 33"/>
          <p:cNvSpPr/>
          <p:nvPr/>
        </p:nvSpPr>
        <p:spPr bwMode="auto">
          <a:xfrm>
            <a:off x="1131539" y="4415863"/>
            <a:ext cx="152817" cy="233239"/>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mc:AlternateContent xmlns:mc="http://schemas.openxmlformats.org/markup-compatibility/2006" xmlns:a14="http://schemas.microsoft.com/office/drawing/2010/main">
        <mc:Choice Requires="a14">
          <p:sp>
            <p:nvSpPr>
              <p:cNvPr id="35" name="矩形 34"/>
              <p:cNvSpPr/>
              <p:nvPr/>
            </p:nvSpPr>
            <p:spPr>
              <a:xfrm>
                <a:off x="470490" y="4815927"/>
                <a:ext cx="901605"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b="0" i="1" smtClean="0">
                        <a:latin typeface="Cambria Math" panose="02040503050406030204" pitchFamily="18" charset="0"/>
                      </a:rPr>
                      <m:t>𝑧</m:t>
                    </m:r>
                    <m:r>
                      <a:rPr lang="en-US" altLang="zh-TW" sz="1350" i="1" smtClean="0">
                        <a:latin typeface="Cambria Math" panose="02040503050406030204" pitchFamily="18" charset="0"/>
                      </a:rPr>
                      <m:t>1, </m:t>
                    </m:r>
                    <m:r>
                      <a:rPr lang="en-US" altLang="zh-TW" sz="1350" b="0" i="1" smtClean="0">
                        <a:latin typeface="Cambria Math" panose="02040503050406030204" pitchFamily="18" charset="0"/>
                      </a:rPr>
                      <m:t>𝑧</m:t>
                    </m:r>
                    <m:r>
                      <a:rPr lang="en-US" altLang="zh-TW" sz="1350" i="1">
                        <a:latin typeface="Cambria Math" panose="02040503050406030204" pitchFamily="18" charset="0"/>
                      </a:rPr>
                      <m:t>2</m:t>
                    </m:r>
                  </m:oMath>
                </a14:m>
                <a:r>
                  <a:rPr lang="en-US" altLang="zh-TW" sz="1350" dirty="0"/>
                  <a:t>]</a:t>
                </a:r>
                <a:endParaRPr lang="zh-TW" altLang="en-US" sz="1350" dirty="0"/>
              </a:p>
            </p:txBody>
          </p:sp>
        </mc:Choice>
        <mc:Fallback xmlns="">
          <p:sp>
            <p:nvSpPr>
              <p:cNvPr id="35" name="矩形 34"/>
              <p:cNvSpPr>
                <a:spLocks noRot="1" noChangeAspect="1" noMove="1" noResize="1" noEditPoints="1" noAdjustHandles="1" noChangeArrowheads="1" noChangeShapeType="1" noTextEdit="1"/>
              </p:cNvSpPr>
              <p:nvPr/>
            </p:nvSpPr>
            <p:spPr>
              <a:xfrm>
                <a:off x="470490" y="4815927"/>
                <a:ext cx="901605" cy="300082"/>
              </a:xfrm>
              <a:prstGeom prst="rect">
                <a:avLst/>
              </a:prstGeom>
              <a:blipFill rotWithShape="0">
                <a:blip r:embed="rId14"/>
                <a:stretch>
                  <a:fillRect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1231558" y="4806570"/>
                <a:ext cx="719950" cy="300082"/>
              </a:xfrm>
              <a:prstGeom prst="rect">
                <a:avLst/>
              </a:prstGeom>
            </p:spPr>
            <p:txBody>
              <a:bodyPr wrap="square">
                <a:spAutoFit/>
              </a:bodyPr>
              <a:lstStyle/>
              <a:p>
                <a:r>
                  <a:rPr lang="en-US" altLang="zh-TW" sz="1350" dirty="0"/>
                  <a:t>[</a:t>
                </a:r>
                <a14:m>
                  <m:oMath xmlns:m="http://schemas.openxmlformats.org/officeDocument/2006/math">
                    <m:r>
                      <a:rPr lang="en-US" altLang="zh-TW" sz="1350" b="0" i="1" smtClean="0">
                        <a:latin typeface="Cambria Math" panose="02040503050406030204" pitchFamily="18" charset="0"/>
                      </a:rPr>
                      <m:t>𝑧</m:t>
                    </m:r>
                    <m:r>
                      <a:rPr lang="en-US" altLang="zh-TW" sz="1350" i="1">
                        <a:latin typeface="Cambria Math" panose="02040503050406030204" pitchFamily="18" charset="0"/>
                      </a:rPr>
                      <m:t>4, </m:t>
                    </m:r>
                    <m:r>
                      <a:rPr lang="en-US" altLang="zh-TW" sz="1350" b="0" i="1" smtClean="0">
                        <a:latin typeface="Cambria Math" panose="02040503050406030204" pitchFamily="18" charset="0"/>
                      </a:rPr>
                      <m:t>𝑧</m:t>
                    </m:r>
                    <m:r>
                      <a:rPr lang="en-US" altLang="zh-TW" sz="1350" i="1">
                        <a:latin typeface="Cambria Math" panose="02040503050406030204" pitchFamily="18" charset="0"/>
                      </a:rPr>
                      <m:t>5]</m:t>
                    </m:r>
                  </m:oMath>
                </a14:m>
                <a:endParaRPr lang="zh-TW" altLang="en-US" sz="1350" dirty="0"/>
              </a:p>
            </p:txBody>
          </p:sp>
        </mc:Choice>
        <mc:Fallback xmlns="">
          <p:sp>
            <p:nvSpPr>
              <p:cNvPr id="36" name="矩形 35"/>
              <p:cNvSpPr>
                <a:spLocks noRot="1" noChangeAspect="1" noMove="1" noResize="1" noEditPoints="1" noAdjustHandles="1" noChangeArrowheads="1" noChangeShapeType="1" noTextEdit="1"/>
              </p:cNvSpPr>
              <p:nvPr/>
            </p:nvSpPr>
            <p:spPr>
              <a:xfrm>
                <a:off x="1231558" y="4806570"/>
                <a:ext cx="719950" cy="300082"/>
              </a:xfrm>
              <a:prstGeom prst="rect">
                <a:avLst/>
              </a:prstGeom>
              <a:blipFill rotWithShape="0">
                <a:blip r:embed="rId15"/>
                <a:stretch>
                  <a:fillRect l="-1695"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1973017" y="4814075"/>
                <a:ext cx="733007" cy="300082"/>
              </a:xfrm>
              <a:prstGeom prst="rect">
                <a:avLst/>
              </a:prstGeom>
            </p:spPr>
            <p:txBody>
              <a:bodyPr wrap="square">
                <a:spAutoFit/>
              </a:bodyPr>
              <a:lstStyle/>
              <a:p>
                <a:r>
                  <a:rPr lang="en-US" altLang="zh-TW" sz="1350" dirty="0"/>
                  <a:t>[</a:t>
                </a:r>
                <a14:m>
                  <m:oMath xmlns:m="http://schemas.openxmlformats.org/officeDocument/2006/math">
                    <m:r>
                      <a:rPr lang="en-US" altLang="zh-TW" sz="1350" b="0" i="1" smtClean="0">
                        <a:latin typeface="Cambria Math" panose="02040503050406030204" pitchFamily="18" charset="0"/>
                      </a:rPr>
                      <m:t>𝑧</m:t>
                    </m:r>
                    <m:r>
                      <a:rPr lang="en-US" altLang="zh-TW" sz="1350" i="1">
                        <a:latin typeface="Cambria Math" panose="02040503050406030204" pitchFamily="18" charset="0"/>
                      </a:rPr>
                      <m:t>7, </m:t>
                    </m:r>
                    <m:r>
                      <a:rPr lang="en-US" altLang="zh-TW" sz="1350" b="0" i="1" smtClean="0">
                        <a:latin typeface="Cambria Math" panose="02040503050406030204" pitchFamily="18" charset="0"/>
                      </a:rPr>
                      <m:t>𝑧</m:t>
                    </m:r>
                    <m:r>
                      <a:rPr lang="en-US" altLang="zh-TW" sz="1350" i="1">
                        <a:latin typeface="Cambria Math" panose="02040503050406030204" pitchFamily="18" charset="0"/>
                      </a:rPr>
                      <m:t>8]</m:t>
                    </m:r>
                  </m:oMath>
                </a14:m>
                <a:endParaRPr lang="zh-TW" altLang="en-US" sz="1350" dirty="0"/>
              </a:p>
            </p:txBody>
          </p:sp>
        </mc:Choice>
        <mc:Fallback xmlns="">
          <p:sp>
            <p:nvSpPr>
              <p:cNvPr id="37" name="矩形 36"/>
              <p:cNvSpPr>
                <a:spLocks noRot="1" noChangeAspect="1" noMove="1" noResize="1" noEditPoints="1" noAdjustHandles="1" noChangeArrowheads="1" noChangeShapeType="1" noTextEdit="1"/>
              </p:cNvSpPr>
              <p:nvPr/>
            </p:nvSpPr>
            <p:spPr>
              <a:xfrm>
                <a:off x="1973017" y="4814075"/>
                <a:ext cx="733007" cy="300082"/>
              </a:xfrm>
              <a:prstGeom prst="rect">
                <a:avLst/>
              </a:prstGeom>
              <a:blipFill rotWithShape="0">
                <a:blip r:embed="rId16"/>
                <a:stretch>
                  <a:fillRect l="-2500" t="-4082" b="-20408"/>
                </a:stretch>
              </a:blipFill>
            </p:spPr>
            <p:txBody>
              <a:bodyPr/>
              <a:lstStyle/>
              <a:p>
                <a:r>
                  <a:rPr lang="zh-TW" altLang="en-US">
                    <a:noFill/>
                  </a:rPr>
                  <a:t> </a:t>
                </a:r>
              </a:p>
            </p:txBody>
          </p:sp>
        </mc:Fallback>
      </mc:AlternateContent>
      <p:sp>
        <p:nvSpPr>
          <p:cNvPr id="38" name="文字方塊 37"/>
          <p:cNvSpPr txBox="1"/>
          <p:nvPr/>
        </p:nvSpPr>
        <p:spPr>
          <a:xfrm>
            <a:off x="4360763" y="3397940"/>
            <a:ext cx="2100878" cy="276999"/>
          </a:xfrm>
          <a:prstGeom prst="rect">
            <a:avLst/>
          </a:prstGeom>
          <a:noFill/>
        </p:spPr>
        <p:txBody>
          <a:bodyPr wrap="square" rtlCol="0">
            <a:spAutoFit/>
          </a:bodyPr>
          <a:lstStyle/>
          <a:p>
            <a:r>
              <a:rPr lang="en-US" altLang="zh-TW" sz="1200" b="1" dirty="0">
                <a:solidFill>
                  <a:schemeClr val="tx1">
                    <a:lumMod val="95000"/>
                    <a:lumOff val="5000"/>
                  </a:schemeClr>
                </a:solidFill>
                <a:sym typeface="Wingdings" panose="05000000000000000000" pitchFamily="2" charset="2"/>
              </a:rPr>
              <a:t>Pairwise comparison</a:t>
            </a:r>
            <a:endParaRPr lang="zh-TW" altLang="en-US" sz="1200" b="1" dirty="0">
              <a:solidFill>
                <a:schemeClr val="tx1">
                  <a:lumMod val="95000"/>
                  <a:lumOff val="5000"/>
                </a:schemeClr>
              </a:solidFill>
            </a:endParaRPr>
          </a:p>
        </p:txBody>
      </p:sp>
      <mc:AlternateContent xmlns:mc="http://schemas.openxmlformats.org/markup-compatibility/2006" xmlns:a14="http://schemas.microsoft.com/office/drawing/2010/main">
        <mc:Choice Requires="a14">
          <p:sp>
            <p:nvSpPr>
              <p:cNvPr id="39" name="矩形 38"/>
              <p:cNvSpPr/>
              <p:nvPr/>
            </p:nvSpPr>
            <p:spPr>
              <a:xfrm>
                <a:off x="6126797" y="4029755"/>
                <a:ext cx="1989647"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solidFill>
                          <a:srgbClr val="FF0000"/>
                        </a:solidFill>
                        <a:latin typeface="Cambria Math" panose="02040503050406030204" pitchFamily="18" charset="0"/>
                      </a:rPr>
                      <m:t>𝑦</m:t>
                    </m:r>
                    <m:r>
                      <a:rPr lang="en-US" altLang="zh-TW" sz="1350" b="0" i="1" smtClean="0">
                        <a:solidFill>
                          <a:srgbClr val="FF0000"/>
                        </a:solidFill>
                        <a:latin typeface="Cambria Math" panose="02040503050406030204" pitchFamily="18" charset="0"/>
                      </a:rPr>
                      <m:t>6,</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39" name="矩形 38"/>
              <p:cNvSpPr>
                <a:spLocks noRot="1" noChangeAspect="1" noMove="1" noResize="1" noEditPoints="1" noAdjustHandles="1" noChangeArrowheads="1" noChangeShapeType="1" noTextEdit="1"/>
              </p:cNvSpPr>
              <p:nvPr/>
            </p:nvSpPr>
            <p:spPr>
              <a:xfrm>
                <a:off x="6126797" y="4029755"/>
                <a:ext cx="1989647" cy="300082"/>
              </a:xfrm>
              <a:prstGeom prst="rect">
                <a:avLst/>
              </a:prstGeom>
              <a:blipFill rotWithShape="0">
                <a:blip r:embed="rId17"/>
                <a:stretch>
                  <a:fillRect l="-613"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4352215" y="3592365"/>
                <a:ext cx="1911926"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40" name="矩形 39"/>
              <p:cNvSpPr>
                <a:spLocks noRot="1" noChangeAspect="1" noMove="1" noResize="1" noEditPoints="1" noAdjustHandles="1" noChangeArrowheads="1" noChangeShapeType="1" noTextEdit="1"/>
              </p:cNvSpPr>
              <p:nvPr/>
            </p:nvSpPr>
            <p:spPr>
              <a:xfrm>
                <a:off x="4352215" y="3592365"/>
                <a:ext cx="1911926" cy="300082"/>
              </a:xfrm>
              <a:prstGeom prst="rect">
                <a:avLst/>
              </a:prstGeom>
              <a:blipFill rotWithShape="0">
                <a:blip r:embed="rId18"/>
                <a:stretch>
                  <a:fillRect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4365056" y="3825299"/>
                <a:ext cx="1733167"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41" name="矩形 40"/>
              <p:cNvSpPr>
                <a:spLocks noRot="1" noChangeAspect="1" noMove="1" noResize="1" noEditPoints="1" noAdjustHandles="1" noChangeArrowheads="1" noChangeShapeType="1" noTextEdit="1"/>
              </p:cNvSpPr>
              <p:nvPr/>
            </p:nvSpPr>
            <p:spPr>
              <a:xfrm>
                <a:off x="4365056" y="3825299"/>
                <a:ext cx="1733167" cy="300082"/>
              </a:xfrm>
              <a:prstGeom prst="rect">
                <a:avLst/>
              </a:prstGeom>
              <a:blipFill rotWithShape="0">
                <a:blip r:embed="rId19"/>
                <a:stretch>
                  <a:fillRect l="-704" t="-4082"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6128677" y="2733356"/>
                <a:ext cx="1994457"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r>
                      <a:rPr lang="en-US" altLang="zh-TW" sz="1350" b="0" i="1" smtClean="0">
                        <a:solidFill>
                          <a:srgbClr val="FF0000"/>
                        </a:solidFill>
                        <a:latin typeface="Cambria Math" panose="02040503050406030204" pitchFamily="18" charset="0"/>
                      </a:rPr>
                      <m:t>𝑥</m:t>
                    </m:r>
                    <m:r>
                      <a:rPr lang="en-US" altLang="zh-TW" sz="1350" b="0" i="1" smtClean="0">
                        <a:solidFill>
                          <a:srgbClr val="FF0000"/>
                        </a:solidFill>
                        <a:latin typeface="Cambria Math" panose="02040503050406030204" pitchFamily="18" charset="0"/>
                      </a:rPr>
                      <m:t>6,</m:t>
                    </m:r>
                  </m:oMath>
                </a14:m>
                <a:r>
                  <a:rPr lang="en-US" altLang="zh-TW" sz="1350" dirty="0"/>
                  <a:t> 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42" name="矩形 41"/>
              <p:cNvSpPr>
                <a:spLocks noRot="1" noChangeAspect="1" noMove="1" noResize="1" noEditPoints="1" noAdjustHandles="1" noChangeArrowheads="1" noChangeShapeType="1" noTextEdit="1"/>
              </p:cNvSpPr>
              <p:nvPr/>
            </p:nvSpPr>
            <p:spPr>
              <a:xfrm>
                <a:off x="6128677" y="2733356"/>
                <a:ext cx="1994457" cy="300082"/>
              </a:xfrm>
              <a:prstGeom prst="rect">
                <a:avLst/>
              </a:prstGeom>
              <a:blipFill rotWithShape="0">
                <a:blip r:embed="rId20"/>
                <a:stretch>
                  <a:fillRect l="-610"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6098221" y="5298109"/>
                <a:ext cx="1976823"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r>
                      <a:rPr lang="en-US" altLang="zh-TW" sz="1350" b="0" i="1" smtClean="0">
                        <a:solidFill>
                          <a:srgbClr val="FF0000"/>
                        </a:solidFill>
                        <a:latin typeface="Cambria Math" panose="02040503050406030204" pitchFamily="18" charset="0"/>
                      </a:rPr>
                      <m:t>𝑧</m:t>
                    </m:r>
                    <m:r>
                      <a:rPr lang="en-US" altLang="zh-TW" sz="1350" b="0" i="1" smtClean="0">
                        <a:solidFill>
                          <a:srgbClr val="FF0000"/>
                        </a:solidFill>
                        <a:latin typeface="Cambria Math" panose="02040503050406030204" pitchFamily="18" charset="0"/>
                      </a:rPr>
                      <m:t>6]</m:t>
                    </m:r>
                  </m:oMath>
                </a14:m>
                <a:endParaRPr lang="zh-TW" altLang="en-US" sz="1350" dirty="0"/>
              </a:p>
            </p:txBody>
          </p:sp>
        </mc:Choice>
        <mc:Fallback xmlns="">
          <p:sp>
            <p:nvSpPr>
              <p:cNvPr id="43" name="矩形 42"/>
              <p:cNvSpPr>
                <a:spLocks noRot="1" noChangeAspect="1" noMove="1" noResize="1" noEditPoints="1" noAdjustHandles="1" noChangeArrowheads="1" noChangeShapeType="1" noTextEdit="1"/>
              </p:cNvSpPr>
              <p:nvPr/>
            </p:nvSpPr>
            <p:spPr>
              <a:xfrm>
                <a:off x="6098221" y="5298109"/>
                <a:ext cx="1976823" cy="300082"/>
              </a:xfrm>
              <a:prstGeom prst="rect">
                <a:avLst/>
              </a:prstGeom>
              <a:blipFill rotWithShape="0">
                <a:blip r:embed="rId21"/>
                <a:stretch>
                  <a:fillRect l="-615"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6099733" y="2470371"/>
                <a:ext cx="2160400"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b="0" i="1" smtClean="0">
                        <a:solidFill>
                          <a:srgbClr val="FF0000"/>
                        </a:solidFill>
                        <a:latin typeface="Cambria Math" panose="02040503050406030204" pitchFamily="18" charset="0"/>
                      </a:rPr>
                      <m:t>𝑥</m:t>
                    </m:r>
                    <m:r>
                      <a:rPr lang="en-US" altLang="zh-TW" sz="1350" b="0" i="1" smtClean="0">
                        <a:solidFill>
                          <a:srgbClr val="FF0000"/>
                        </a:solidFill>
                        <a:latin typeface="Cambria Math" panose="02040503050406030204" pitchFamily="18" charset="0"/>
                      </a:rPr>
                      <m:t>3,</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47" name="矩形 46"/>
              <p:cNvSpPr>
                <a:spLocks noRot="1" noChangeAspect="1" noMove="1" noResize="1" noEditPoints="1" noAdjustHandles="1" noChangeArrowheads="1" noChangeShapeType="1" noTextEdit="1"/>
              </p:cNvSpPr>
              <p:nvPr/>
            </p:nvSpPr>
            <p:spPr>
              <a:xfrm>
                <a:off x="6099733" y="2470371"/>
                <a:ext cx="2160400" cy="300082"/>
              </a:xfrm>
              <a:prstGeom prst="rect">
                <a:avLst/>
              </a:prstGeom>
              <a:blipFill rotWithShape="0">
                <a:blip r:embed="rId22"/>
                <a:stretch>
                  <a:fillRect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6123141" y="3734875"/>
                <a:ext cx="2122301"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m:t>
                    </m:r>
                    <m:r>
                      <a:rPr lang="en-US" altLang="zh-TW" sz="1350" b="0" i="1" smtClean="0">
                        <a:solidFill>
                          <a:srgbClr val="FF0000"/>
                        </a:solidFill>
                        <a:latin typeface="Cambria Math" panose="02040503050406030204" pitchFamily="18" charset="0"/>
                      </a:rPr>
                      <m:t>𝑦</m:t>
                    </m:r>
                    <m:r>
                      <a:rPr lang="en-US" altLang="zh-TW" sz="1350" b="0" i="1" smtClean="0">
                        <a:solidFill>
                          <a:srgbClr val="FF0000"/>
                        </a:solidFill>
                        <a:latin typeface="Cambria Math" panose="02040503050406030204" pitchFamily="18" charset="0"/>
                      </a:rPr>
                      <m:t>3, 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48" name="矩形 47"/>
              <p:cNvSpPr>
                <a:spLocks noRot="1" noChangeAspect="1" noMove="1" noResize="1" noEditPoints="1" noAdjustHandles="1" noChangeArrowheads="1" noChangeShapeType="1" noTextEdit="1"/>
              </p:cNvSpPr>
              <p:nvPr/>
            </p:nvSpPr>
            <p:spPr>
              <a:xfrm>
                <a:off x="6123141" y="3734875"/>
                <a:ext cx="2122301" cy="300082"/>
              </a:xfrm>
              <a:prstGeom prst="rect">
                <a:avLst/>
              </a:prstGeom>
              <a:blipFill rotWithShape="0">
                <a:blip r:embed="rId23"/>
                <a:stretch>
                  <a:fillRect t="-4082"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6104092" y="4992175"/>
                <a:ext cx="1911926"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r>
                      <a:rPr lang="en-US" altLang="zh-TW" sz="1350" b="0" i="1" smtClean="0">
                        <a:solidFill>
                          <a:srgbClr val="FF0000"/>
                        </a:solidFill>
                        <a:latin typeface="Cambria Math" panose="02040503050406030204" pitchFamily="18" charset="0"/>
                      </a:rPr>
                      <m:t>𝑧</m:t>
                    </m:r>
                    <m:r>
                      <a:rPr lang="en-US" altLang="zh-TW" sz="1350" b="0" i="1" smtClean="0">
                        <a:solidFill>
                          <a:srgbClr val="FF0000"/>
                        </a:solidFill>
                        <a:latin typeface="Cambria Math" panose="02040503050406030204" pitchFamily="18" charset="0"/>
                      </a:rPr>
                      <m:t>3</m:t>
                    </m:r>
                  </m:oMath>
                </a14:m>
                <a:r>
                  <a:rPr lang="en-US" altLang="zh-TW" sz="1350" dirty="0"/>
                  <a:t>]</a:t>
                </a:r>
                <a:endParaRPr lang="zh-TW" altLang="en-US" sz="1350" dirty="0"/>
              </a:p>
            </p:txBody>
          </p:sp>
        </mc:Choice>
        <mc:Fallback xmlns="">
          <p:sp>
            <p:nvSpPr>
              <p:cNvPr id="49" name="矩形 48"/>
              <p:cNvSpPr>
                <a:spLocks noRot="1" noChangeAspect="1" noMove="1" noResize="1" noEditPoints="1" noAdjustHandles="1" noChangeArrowheads="1" noChangeShapeType="1" noTextEdit="1"/>
              </p:cNvSpPr>
              <p:nvPr/>
            </p:nvSpPr>
            <p:spPr>
              <a:xfrm>
                <a:off x="6104092" y="4992175"/>
                <a:ext cx="1911926" cy="300082"/>
              </a:xfrm>
              <a:prstGeom prst="rect">
                <a:avLst/>
              </a:prstGeom>
              <a:blipFill rotWithShape="0">
                <a:blip r:embed="rId24"/>
                <a:stretch>
                  <a:fillRect t="-4082" r="-3503" b="-20408"/>
                </a:stretch>
              </a:blipFill>
            </p:spPr>
            <p:txBody>
              <a:bodyPr/>
              <a:lstStyle/>
              <a:p>
                <a:r>
                  <a:rPr lang="zh-TW" altLang="en-US">
                    <a:noFill/>
                  </a:rPr>
                  <a:t> </a:t>
                </a:r>
              </a:p>
            </p:txBody>
          </p:sp>
        </mc:Fallback>
      </mc:AlternateContent>
      <p:sp>
        <p:nvSpPr>
          <p:cNvPr id="50" name="文字方塊 49"/>
          <p:cNvSpPr txBox="1"/>
          <p:nvPr/>
        </p:nvSpPr>
        <p:spPr>
          <a:xfrm>
            <a:off x="2432617" y="2710516"/>
            <a:ext cx="2100878" cy="276999"/>
          </a:xfrm>
          <a:prstGeom prst="rect">
            <a:avLst/>
          </a:prstGeom>
          <a:noFill/>
        </p:spPr>
        <p:txBody>
          <a:bodyPr wrap="square" rtlCol="0">
            <a:spAutoFit/>
          </a:bodyPr>
          <a:lstStyle/>
          <a:p>
            <a:r>
              <a:rPr lang="en-US" altLang="zh-TW" sz="1200" b="1" dirty="0">
                <a:solidFill>
                  <a:schemeClr val="tx1">
                    <a:lumMod val="95000"/>
                    <a:lumOff val="5000"/>
                  </a:schemeClr>
                </a:solidFill>
                <a:sym typeface="Wingdings" panose="05000000000000000000" pitchFamily="2" charset="2"/>
              </a:rPr>
              <a:t></a:t>
            </a:r>
            <a:r>
              <a:rPr lang="en-US" altLang="zh-TW" sz="1200" b="1" dirty="0">
                <a:solidFill>
                  <a:schemeClr val="tx1">
                    <a:lumMod val="95000"/>
                    <a:lumOff val="5000"/>
                  </a:schemeClr>
                </a:solidFill>
              </a:rPr>
              <a:t>Template vector sets</a:t>
            </a:r>
            <a:endParaRPr lang="zh-TW" altLang="en-US" sz="1200" b="1" dirty="0">
              <a:solidFill>
                <a:schemeClr val="tx1">
                  <a:lumMod val="95000"/>
                  <a:lumOff val="5000"/>
                </a:schemeClr>
              </a:solidFill>
            </a:endParaRPr>
          </a:p>
        </p:txBody>
      </p:sp>
      <p:sp>
        <p:nvSpPr>
          <p:cNvPr id="52" name="文字方塊 51"/>
          <p:cNvSpPr txBox="1"/>
          <p:nvPr/>
        </p:nvSpPr>
        <p:spPr>
          <a:xfrm>
            <a:off x="5968270" y="3008927"/>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Match</a:t>
            </a:r>
            <a:endParaRPr lang="zh-TW" altLang="en-US" sz="1350" b="1" dirty="0">
              <a:solidFill>
                <a:schemeClr val="tx1">
                  <a:lumMod val="95000"/>
                  <a:lumOff val="5000"/>
                </a:schemeClr>
              </a:solidFill>
            </a:endParaRPr>
          </a:p>
        </p:txBody>
      </p:sp>
      <p:sp>
        <p:nvSpPr>
          <p:cNvPr id="53" name="文字方塊 52"/>
          <p:cNvSpPr txBox="1"/>
          <p:nvPr/>
        </p:nvSpPr>
        <p:spPr>
          <a:xfrm>
            <a:off x="4106062" y="4112190"/>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match</a:t>
            </a:r>
            <a:endParaRPr lang="zh-TW" altLang="en-US" sz="1350" b="1" dirty="0">
              <a:solidFill>
                <a:schemeClr val="tx1">
                  <a:lumMod val="95000"/>
                  <a:lumOff val="5000"/>
                </a:schemeClr>
              </a:solidFill>
            </a:endParaRPr>
          </a:p>
        </p:txBody>
      </p:sp>
      <p:sp>
        <p:nvSpPr>
          <p:cNvPr id="54" name="文字方塊 53"/>
          <p:cNvSpPr txBox="1"/>
          <p:nvPr/>
        </p:nvSpPr>
        <p:spPr>
          <a:xfrm>
            <a:off x="5828946" y="4354666"/>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No match</a:t>
            </a:r>
            <a:endParaRPr lang="zh-TW" altLang="en-US" sz="1350" b="1" dirty="0">
              <a:solidFill>
                <a:schemeClr val="tx1">
                  <a:lumMod val="95000"/>
                  <a:lumOff val="5000"/>
                </a:schemeClr>
              </a:solidFill>
            </a:endParaRPr>
          </a:p>
        </p:txBody>
      </p:sp>
      <p:sp>
        <p:nvSpPr>
          <p:cNvPr id="55" name="文字方塊 54"/>
          <p:cNvSpPr txBox="1"/>
          <p:nvPr/>
        </p:nvSpPr>
        <p:spPr>
          <a:xfrm>
            <a:off x="5964961" y="5598191"/>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Match</a:t>
            </a:r>
            <a:endParaRPr lang="zh-TW" altLang="en-US" sz="1350" b="1" dirty="0">
              <a:solidFill>
                <a:schemeClr val="tx1">
                  <a:lumMod val="95000"/>
                  <a:lumOff val="5000"/>
                </a:schemeClr>
              </a:solidFill>
            </a:endParaRPr>
          </a:p>
        </p:txBody>
      </p:sp>
      <p:pic>
        <p:nvPicPr>
          <p:cNvPr id="7" name="圖片 6"/>
          <p:cNvPicPr>
            <a:picLocks noChangeAspect="1"/>
          </p:cNvPicPr>
          <p:nvPr/>
        </p:nvPicPr>
        <p:blipFill>
          <a:blip r:embed="rId25"/>
          <a:stretch>
            <a:fillRect/>
          </a:stretch>
        </p:blipFill>
        <p:spPr>
          <a:xfrm>
            <a:off x="6495642" y="2056752"/>
            <a:ext cx="561975" cy="323850"/>
          </a:xfrm>
          <a:prstGeom prst="rect">
            <a:avLst/>
          </a:prstGeom>
        </p:spPr>
      </p:pic>
      <p:sp>
        <p:nvSpPr>
          <p:cNvPr id="56" name="文字方塊 55"/>
          <p:cNvSpPr txBox="1"/>
          <p:nvPr/>
        </p:nvSpPr>
        <p:spPr>
          <a:xfrm>
            <a:off x="7040565" y="2074668"/>
            <a:ext cx="1695279" cy="300082"/>
          </a:xfrm>
          <a:prstGeom prst="rect">
            <a:avLst/>
          </a:prstGeom>
          <a:noFill/>
        </p:spPr>
        <p:txBody>
          <a:bodyPr wrap="square" rtlCol="0">
            <a:spAutoFit/>
          </a:bodyPr>
          <a:lstStyle/>
          <a:p>
            <a:r>
              <a:rPr lang="en-US" altLang="zh-TW" sz="1350" dirty="0">
                <a:solidFill>
                  <a:schemeClr val="tx1">
                    <a:lumMod val="95000"/>
                    <a:lumOff val="5000"/>
                  </a:schemeClr>
                </a:solidFill>
              </a:rPr>
              <a:t>=2 / 3</a:t>
            </a:r>
            <a:endParaRPr lang="zh-TW" altLang="en-US" sz="1350" dirty="0">
              <a:solidFill>
                <a:schemeClr val="tx1">
                  <a:lumMod val="95000"/>
                  <a:lumOff val="5000"/>
                </a:schemeClr>
              </a:solidFill>
            </a:endParaRPr>
          </a:p>
        </p:txBody>
      </p:sp>
    </p:spTree>
    <p:extLst>
      <p:ext uri="{BB962C8B-B14F-4D97-AF65-F5344CB8AC3E}">
        <p14:creationId xmlns:p14="http://schemas.microsoft.com/office/powerpoint/2010/main" val="404562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7" grpId="0"/>
      <p:bldP spid="48" grpId="0"/>
      <p:bldP spid="49" grpId="0"/>
      <p:bldP spid="52" grpId="0"/>
      <p:bldP spid="53"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Results of MMSE of EEG (1)</a:t>
            </a:r>
            <a:endParaRPr lang="zh-TW" altLang="en-US" sz="2800" dirty="0"/>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1638" y="2351902"/>
            <a:ext cx="2016596" cy="1512447"/>
          </a:xfrm>
          <a:prstGeom prst="rect">
            <a:avLst/>
          </a:prstGeom>
        </p:spPr>
      </p:pic>
      <p:sp>
        <p:nvSpPr>
          <p:cNvPr id="8" name="矩形 7"/>
          <p:cNvSpPr/>
          <p:nvPr/>
        </p:nvSpPr>
        <p:spPr>
          <a:xfrm>
            <a:off x="6346007" y="2010943"/>
            <a:ext cx="2079415" cy="300082"/>
          </a:xfrm>
          <a:prstGeom prst="rect">
            <a:avLst/>
          </a:prstGeom>
        </p:spPr>
        <p:txBody>
          <a:bodyPr wrap="none">
            <a:spAutoFit/>
          </a:bodyPr>
          <a:lstStyle/>
          <a:p>
            <a:pPr lvl="1"/>
            <a:r>
              <a:rPr lang="en-US" altLang="zh-TW" sz="1350" dirty="0">
                <a:solidFill>
                  <a:srgbClr val="002060"/>
                </a:solidFill>
              </a:rPr>
              <a:t>Occipital: </a:t>
            </a:r>
            <a:r>
              <a:rPr lang="da-DK" altLang="zh-TW" sz="1350" dirty="0">
                <a:solidFill>
                  <a:srgbClr val="002060"/>
                </a:solidFill>
              </a:rPr>
              <a:t>(O1,O2) </a:t>
            </a:r>
          </a:p>
        </p:txBody>
      </p:sp>
      <p:sp>
        <p:nvSpPr>
          <p:cNvPr id="9" name="矩形 8"/>
          <p:cNvSpPr/>
          <p:nvPr/>
        </p:nvSpPr>
        <p:spPr>
          <a:xfrm>
            <a:off x="3966750" y="2035388"/>
            <a:ext cx="1915909" cy="300082"/>
          </a:xfrm>
          <a:prstGeom prst="rect">
            <a:avLst/>
          </a:prstGeom>
        </p:spPr>
        <p:txBody>
          <a:bodyPr wrap="none">
            <a:spAutoFit/>
          </a:bodyPr>
          <a:lstStyle/>
          <a:p>
            <a:pPr lvl="1"/>
            <a:r>
              <a:rPr lang="en-US" altLang="zh-TW" sz="1350" dirty="0">
                <a:solidFill>
                  <a:srgbClr val="0070C0"/>
                </a:solidFill>
              </a:rPr>
              <a:t>Parietal: </a:t>
            </a:r>
            <a:r>
              <a:rPr lang="da-DK" altLang="zh-TW" sz="1350" dirty="0">
                <a:solidFill>
                  <a:srgbClr val="0070C0"/>
                </a:solidFill>
              </a:rPr>
              <a:t>(P7,P8)</a:t>
            </a:r>
          </a:p>
        </p:txBody>
      </p:sp>
      <p:sp>
        <p:nvSpPr>
          <p:cNvPr id="10" name="矩形 9"/>
          <p:cNvSpPr/>
          <p:nvPr/>
        </p:nvSpPr>
        <p:spPr>
          <a:xfrm>
            <a:off x="1481645" y="2033200"/>
            <a:ext cx="2021772" cy="300082"/>
          </a:xfrm>
          <a:prstGeom prst="rect">
            <a:avLst/>
          </a:prstGeom>
        </p:spPr>
        <p:txBody>
          <a:bodyPr wrap="none">
            <a:spAutoFit/>
          </a:bodyPr>
          <a:lstStyle/>
          <a:p>
            <a:pPr lvl="1"/>
            <a:r>
              <a:rPr lang="en-US" altLang="zh-TW" sz="1350" dirty="0">
                <a:solidFill>
                  <a:srgbClr val="00B050"/>
                </a:solidFill>
              </a:rPr>
              <a:t>Temporal: </a:t>
            </a:r>
            <a:r>
              <a:rPr lang="da-DK" altLang="zh-TW" sz="1350" dirty="0">
                <a:solidFill>
                  <a:srgbClr val="00B050"/>
                </a:solidFill>
              </a:rPr>
              <a:t>(T7,T8)</a:t>
            </a:r>
          </a:p>
        </p:txBody>
      </p:sp>
      <p:sp>
        <p:nvSpPr>
          <p:cNvPr id="14" name="矩形 13"/>
          <p:cNvSpPr/>
          <p:nvPr/>
        </p:nvSpPr>
        <p:spPr bwMode="auto">
          <a:xfrm>
            <a:off x="68574" y="4883923"/>
            <a:ext cx="1252715" cy="293867"/>
          </a:xfrm>
          <a:prstGeom prst="rect">
            <a:avLst/>
          </a:prstGeom>
          <a:ln>
            <a:solidFill>
              <a:schemeClr val="accent1"/>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0070C0"/>
                </a:solidFill>
                <a:latin typeface="Arial" charset="0"/>
                <a:ea typeface="新細明體" charset="-120"/>
              </a:rPr>
              <a:t>Valence</a:t>
            </a:r>
            <a:endParaRPr kumimoji="1" lang="zh-TW" altLang="en-US" sz="1350" dirty="0">
              <a:solidFill>
                <a:srgbClr val="0070C0"/>
              </a:solidFill>
              <a:latin typeface="Arial" charset="0"/>
              <a:ea typeface="新細明體" charset="-120"/>
            </a:endParaRPr>
          </a:p>
        </p:txBody>
      </p:sp>
      <p:pic>
        <p:nvPicPr>
          <p:cNvPr id="15" name="圖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6750" y="2389807"/>
            <a:ext cx="2016739" cy="1512554"/>
          </a:xfrm>
          <a:prstGeom prst="rect">
            <a:avLst/>
          </a:prstGeom>
        </p:spPr>
      </p:pic>
      <p:pic>
        <p:nvPicPr>
          <p:cNvPr id="16" name="圖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2004" y="2323492"/>
            <a:ext cx="2105160" cy="1578870"/>
          </a:xfrm>
          <a:prstGeom prst="rect">
            <a:avLst/>
          </a:prstGeom>
        </p:spPr>
      </p:pic>
      <p:pic>
        <p:nvPicPr>
          <p:cNvPr id="17" name="圖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3483" y="4103371"/>
            <a:ext cx="1994904" cy="1496178"/>
          </a:xfrm>
          <a:prstGeom prst="rect">
            <a:avLst/>
          </a:prstGeom>
        </p:spPr>
      </p:pic>
      <p:pic>
        <p:nvPicPr>
          <p:cNvPr id="18" name="圖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6749" y="4086995"/>
            <a:ext cx="2016739" cy="1512554"/>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2004" y="4004758"/>
            <a:ext cx="2105160" cy="1578870"/>
          </a:xfrm>
          <a:prstGeom prst="rect">
            <a:avLst/>
          </a:prstGeom>
        </p:spPr>
      </p:pic>
      <p:sp>
        <p:nvSpPr>
          <p:cNvPr id="21" name="矩形 13">
            <a:extLst>
              <a:ext uri="{FF2B5EF4-FFF2-40B4-BE49-F238E27FC236}">
                <a16:creationId xmlns:a16="http://schemas.microsoft.com/office/drawing/2014/main" id="{091888EB-DE11-414C-AFF4-FBBF033D0C69}"/>
              </a:ext>
            </a:extLst>
          </p:cNvPr>
          <p:cNvSpPr/>
          <p:nvPr/>
        </p:nvSpPr>
        <p:spPr bwMode="auto">
          <a:xfrm>
            <a:off x="91440" y="3001188"/>
            <a:ext cx="1252715" cy="293867"/>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FF0000"/>
                </a:solidFill>
                <a:latin typeface="Arial" charset="0"/>
                <a:ea typeface="新細明體" charset="-120"/>
              </a:rPr>
              <a:t>Arousal</a:t>
            </a:r>
            <a:endParaRPr kumimoji="1" lang="zh-TW" altLang="en-US" sz="1350" dirty="0">
              <a:solidFill>
                <a:srgbClr val="FF0000"/>
              </a:solidFill>
              <a:latin typeface="Arial" charset="0"/>
              <a:ea typeface="新細明體" charset="-120"/>
            </a:endParaRPr>
          </a:p>
        </p:txBody>
      </p:sp>
    </p:spTree>
    <p:extLst>
      <p:ext uri="{BB962C8B-B14F-4D97-AF65-F5344CB8AC3E}">
        <p14:creationId xmlns:p14="http://schemas.microsoft.com/office/powerpoint/2010/main" val="50610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Results of MMSE of EEG (2)</a:t>
            </a:r>
            <a:endParaRPr lang="zh-TW" altLang="en-US" sz="2800" dirty="0"/>
          </a:p>
        </p:txBody>
      </p:sp>
      <p:sp>
        <p:nvSpPr>
          <p:cNvPr id="4" name="矩形 3"/>
          <p:cNvSpPr/>
          <p:nvPr/>
        </p:nvSpPr>
        <p:spPr>
          <a:xfrm>
            <a:off x="3535430" y="2056377"/>
            <a:ext cx="4572000" cy="507831"/>
          </a:xfrm>
          <a:prstGeom prst="rect">
            <a:avLst/>
          </a:prstGeom>
        </p:spPr>
        <p:txBody>
          <a:bodyPr>
            <a:spAutoFit/>
          </a:bodyPr>
          <a:lstStyle/>
          <a:p>
            <a:pPr lvl="1"/>
            <a:r>
              <a:rPr lang="en-US" altLang="zh-TW" sz="1350" dirty="0">
                <a:solidFill>
                  <a:srgbClr val="CC9900"/>
                </a:solidFill>
              </a:rPr>
              <a:t>Frontal and Frontal-Central: </a:t>
            </a:r>
          </a:p>
          <a:p>
            <a:pPr lvl="1"/>
            <a:r>
              <a:rPr lang="da-DK" altLang="zh-TW" sz="1350" dirty="0">
                <a:solidFill>
                  <a:srgbClr val="CC9900"/>
                </a:solidFill>
              </a:rPr>
              <a:t>(F7,F3,FC5,F4,F8,FC6)</a:t>
            </a:r>
          </a:p>
        </p:txBody>
      </p:sp>
      <p:sp>
        <p:nvSpPr>
          <p:cNvPr id="12" name="矩形 11"/>
          <p:cNvSpPr/>
          <p:nvPr/>
        </p:nvSpPr>
        <p:spPr>
          <a:xfrm>
            <a:off x="1260141" y="2085619"/>
            <a:ext cx="2387257" cy="300082"/>
          </a:xfrm>
          <a:prstGeom prst="rect">
            <a:avLst/>
          </a:prstGeom>
        </p:spPr>
        <p:txBody>
          <a:bodyPr wrap="none">
            <a:spAutoFit/>
          </a:bodyPr>
          <a:lstStyle/>
          <a:p>
            <a:pPr lvl="1"/>
            <a:r>
              <a:rPr lang="en-US" altLang="zh-TW" sz="1350" dirty="0">
                <a:solidFill>
                  <a:srgbClr val="FF0000"/>
                </a:solidFill>
              </a:rPr>
              <a:t>Pre-frontal: </a:t>
            </a:r>
            <a:r>
              <a:rPr lang="da-DK" altLang="zh-TW" sz="1350" dirty="0">
                <a:solidFill>
                  <a:srgbClr val="FF0000"/>
                </a:solidFill>
              </a:rPr>
              <a:t>(AF3, AF4)</a:t>
            </a:r>
          </a:p>
        </p:txBody>
      </p:sp>
      <p:sp>
        <p:nvSpPr>
          <p:cNvPr id="14" name="矩形 13"/>
          <p:cNvSpPr/>
          <p:nvPr/>
        </p:nvSpPr>
        <p:spPr bwMode="auto">
          <a:xfrm>
            <a:off x="68574" y="4883923"/>
            <a:ext cx="1252715" cy="293867"/>
          </a:xfrm>
          <a:prstGeom prst="rect">
            <a:avLst/>
          </a:prstGeom>
          <a:ln>
            <a:solidFill>
              <a:schemeClr val="accent1"/>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0070C0"/>
                </a:solidFill>
                <a:latin typeface="Arial" charset="0"/>
                <a:ea typeface="新細明體" charset="-120"/>
              </a:rPr>
              <a:t>Valence</a:t>
            </a:r>
            <a:endParaRPr kumimoji="1" lang="zh-TW" altLang="en-US" sz="1350" dirty="0">
              <a:solidFill>
                <a:srgbClr val="0070C0"/>
              </a:solidFill>
              <a:latin typeface="Arial" charset="0"/>
              <a:ea typeface="新細明體" charset="-12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10" y="4167952"/>
            <a:ext cx="2068830" cy="1551623"/>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5894" y="2484605"/>
            <a:ext cx="2049536" cy="1537152"/>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10" y="2538316"/>
            <a:ext cx="2068830" cy="1551623"/>
          </a:xfrm>
          <a:prstGeom prst="rect">
            <a:avLst/>
          </a:prstGeom>
        </p:spPr>
      </p:pic>
      <p:pic>
        <p:nvPicPr>
          <p:cNvPr id="16" name="圖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5894" y="4108112"/>
            <a:ext cx="2049536" cy="1537152"/>
          </a:xfrm>
          <a:prstGeom prst="rect">
            <a:avLst/>
          </a:prstGeom>
        </p:spPr>
      </p:pic>
      <p:pic>
        <p:nvPicPr>
          <p:cNvPr id="17" name="圖片 16"/>
          <p:cNvPicPr>
            <a:picLocks noChangeAspect="1"/>
          </p:cNvPicPr>
          <p:nvPr/>
        </p:nvPicPr>
        <p:blipFill>
          <a:blip r:embed="rId7"/>
          <a:stretch>
            <a:fillRect/>
          </a:stretch>
        </p:blipFill>
        <p:spPr>
          <a:xfrm>
            <a:off x="6237221" y="3867543"/>
            <a:ext cx="2711903" cy="1645685"/>
          </a:xfrm>
          <a:prstGeom prst="rect">
            <a:avLst/>
          </a:prstGeom>
        </p:spPr>
      </p:pic>
      <p:sp>
        <p:nvSpPr>
          <p:cNvPr id="18" name="矩形 17"/>
          <p:cNvSpPr/>
          <p:nvPr/>
        </p:nvSpPr>
        <p:spPr>
          <a:xfrm>
            <a:off x="6237221" y="3359154"/>
            <a:ext cx="2387257" cy="507831"/>
          </a:xfrm>
          <a:prstGeom prst="rect">
            <a:avLst/>
          </a:prstGeom>
        </p:spPr>
        <p:txBody>
          <a:bodyPr wrap="none">
            <a:spAutoFit/>
          </a:bodyPr>
          <a:lstStyle/>
          <a:p>
            <a:pPr lvl="1"/>
            <a:r>
              <a:rPr lang="en-US" altLang="zh-TW" sz="1350" dirty="0">
                <a:solidFill>
                  <a:srgbClr val="FF0000"/>
                </a:solidFill>
              </a:rPr>
              <a:t>Arousal P-values of </a:t>
            </a:r>
          </a:p>
          <a:p>
            <a:pPr lvl="1"/>
            <a:r>
              <a:rPr lang="en-US" altLang="zh-TW" sz="1350" dirty="0">
                <a:solidFill>
                  <a:srgbClr val="FF0000"/>
                </a:solidFill>
              </a:rPr>
              <a:t>Pre-frontal: </a:t>
            </a:r>
            <a:r>
              <a:rPr lang="da-DK" altLang="zh-TW" sz="1350" dirty="0">
                <a:solidFill>
                  <a:srgbClr val="FF0000"/>
                </a:solidFill>
              </a:rPr>
              <a:t>(AF3, AF4)</a:t>
            </a:r>
          </a:p>
        </p:txBody>
      </p:sp>
      <p:sp>
        <p:nvSpPr>
          <p:cNvPr id="27" name="矩形 26"/>
          <p:cNvSpPr/>
          <p:nvPr/>
        </p:nvSpPr>
        <p:spPr bwMode="auto">
          <a:xfrm>
            <a:off x="6135847" y="3359081"/>
            <a:ext cx="2914650" cy="2341323"/>
          </a:xfrm>
          <a:prstGeom prst="rect">
            <a:avLst/>
          </a:prstGeom>
          <a:noFill/>
          <a:ln>
            <a:solidFill>
              <a:srgbClr val="FF000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28" name="矩形圖說文字 27"/>
          <p:cNvSpPr/>
          <p:nvPr/>
        </p:nvSpPr>
        <p:spPr bwMode="auto">
          <a:xfrm>
            <a:off x="6583680" y="1771650"/>
            <a:ext cx="1703070" cy="445770"/>
          </a:xfrm>
          <a:prstGeom prst="wedgeRectCallout">
            <a:avLst>
              <a:gd name="adj1" fmla="val -83249"/>
              <a:gd name="adj2" fmla="val 82238"/>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dirty="0">
                <a:solidFill>
                  <a:schemeClr val="accent6">
                    <a:lumMod val="75000"/>
                  </a:schemeClr>
                </a:solidFill>
                <a:latin typeface="Arial" charset="0"/>
                <a:ea typeface="新細明體" charset="-120"/>
              </a:rPr>
              <a:t>Outlier!!!</a:t>
            </a:r>
            <a:endParaRPr kumimoji="1" lang="zh-TW" altLang="en-US">
              <a:solidFill>
                <a:schemeClr val="accent6">
                  <a:lumMod val="75000"/>
                </a:schemeClr>
              </a:solidFill>
              <a:latin typeface="Arial" charset="0"/>
              <a:ea typeface="新細明體" charset="-120"/>
            </a:endParaRPr>
          </a:p>
        </p:txBody>
      </p:sp>
      <p:sp>
        <p:nvSpPr>
          <p:cNvPr id="19" name="矩形 13">
            <a:extLst>
              <a:ext uri="{FF2B5EF4-FFF2-40B4-BE49-F238E27FC236}">
                <a16:creationId xmlns:a16="http://schemas.microsoft.com/office/drawing/2014/main" id="{5F384899-A8C9-4C43-9FBD-1136AC9EE942}"/>
              </a:ext>
            </a:extLst>
          </p:cNvPr>
          <p:cNvSpPr/>
          <p:nvPr/>
        </p:nvSpPr>
        <p:spPr bwMode="auto">
          <a:xfrm>
            <a:off x="91440" y="3001188"/>
            <a:ext cx="1252715" cy="293867"/>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FF0000"/>
                </a:solidFill>
                <a:latin typeface="Arial" charset="0"/>
                <a:ea typeface="新細明體" charset="-120"/>
              </a:rPr>
              <a:t>Arousal</a:t>
            </a:r>
            <a:endParaRPr kumimoji="1" lang="zh-TW" altLang="en-US" sz="1350" dirty="0">
              <a:solidFill>
                <a:srgbClr val="FF0000"/>
              </a:solidFill>
              <a:latin typeface="Arial" charset="0"/>
              <a:ea typeface="新細明體" charset="-120"/>
            </a:endParaRPr>
          </a:p>
        </p:txBody>
      </p:sp>
    </p:spTree>
    <p:extLst>
      <p:ext uri="{BB962C8B-B14F-4D97-AF65-F5344CB8AC3E}">
        <p14:creationId xmlns:p14="http://schemas.microsoft.com/office/powerpoint/2010/main" val="308931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989000"/>
            <a:ext cx="9144000" cy="2880000"/>
          </a:xfrm>
        </p:spPr>
        <p:txBody>
          <a:bodyPr/>
          <a:lstStyle/>
          <a:p>
            <a:r>
              <a:rPr lang="en-US" altLang="zh-TW" sz="3200" dirty="0"/>
              <a:t>Permutation Entropy-Related Features</a:t>
            </a:r>
            <a:r>
              <a:rPr lang="en-US" altLang="zh-TW" sz="3000" dirty="0"/>
              <a:t/>
            </a:r>
            <a:br>
              <a:rPr lang="en-US" altLang="zh-TW" sz="3000" dirty="0"/>
            </a:br>
            <a:r>
              <a:rPr lang="en-US" altLang="zh-TW" sz="2700" dirty="0"/>
              <a:t/>
            </a:r>
            <a:br>
              <a:rPr lang="en-US" altLang="zh-TW" sz="2700" dirty="0"/>
            </a:br>
            <a:r>
              <a:rPr lang="en-US" altLang="zh-TW" sz="1800" b="0" dirty="0"/>
              <a:t>Speaker: </a:t>
            </a:r>
            <a:r>
              <a:rPr lang="zh-CN" altLang="en-US" sz="1800" b="0"/>
              <a:t>童寬</a:t>
            </a:r>
            <a:r>
              <a:rPr lang="zh-TW" altLang="en-US" sz="1800" b="0"/>
              <a:t> </a:t>
            </a:r>
            <a:r>
              <a:rPr lang="en-US" altLang="zh-TW" sz="1800" b="0" dirty="0"/>
              <a:t>  </a:t>
            </a:r>
            <a:endParaRPr lang="zh-TW" altLang="en-US" sz="1500" b="0"/>
          </a:p>
        </p:txBody>
      </p:sp>
    </p:spTree>
    <p:extLst>
      <p:ext uri="{BB962C8B-B14F-4D97-AF65-F5344CB8AC3E}">
        <p14:creationId xmlns:p14="http://schemas.microsoft.com/office/powerpoint/2010/main" val="144958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Permutation Entropy (PE) (1)</a:t>
            </a:r>
            <a:endParaRPr lang="en-US" dirty="0"/>
          </a:p>
        </p:txBody>
      </p:sp>
      <p:sp>
        <p:nvSpPr>
          <p:cNvPr id="3" name="Content Placeholder 2"/>
          <p:cNvSpPr>
            <a:spLocks noGrp="1"/>
          </p:cNvSpPr>
          <p:nvPr>
            <p:ph idx="1"/>
          </p:nvPr>
        </p:nvSpPr>
        <p:spPr>
          <a:xfrm>
            <a:off x="381000" y="1676399"/>
            <a:ext cx="8382000" cy="2120901"/>
          </a:xfrm>
        </p:spPr>
        <p:txBody>
          <a:bodyPr/>
          <a:lstStyle/>
          <a:p>
            <a:pPr>
              <a:lnSpc>
                <a:spcPct val="150000"/>
              </a:lnSpc>
            </a:pPr>
            <a:r>
              <a:rPr lang="en-US" dirty="0"/>
              <a:t>Entropy of distributions of groups of permutations of time series</a:t>
            </a:r>
          </a:p>
          <a:p>
            <a:pPr>
              <a:lnSpc>
                <a:spcPct val="150000"/>
              </a:lnSpc>
            </a:pPr>
            <a:r>
              <a:rPr lang="en-US" dirty="0"/>
              <a:t>Relative frequencies of different motifs (ordinal patterns)</a:t>
            </a:r>
          </a:p>
          <a:p>
            <a:pPr>
              <a:lnSpc>
                <a:spcPct val="150000"/>
              </a:lnSpc>
            </a:pPr>
            <a:r>
              <a:rPr lang="en-US" dirty="0"/>
              <a:t>Amplitude is not relevant</a:t>
            </a:r>
            <a:br>
              <a:rPr lang="en-US" dirty="0"/>
            </a:br>
            <a:r>
              <a:rPr lang="en-US" sz="1800" dirty="0"/>
              <a:t>For EEG, the location of the reference electrode will not be relevant as well</a:t>
            </a:r>
          </a:p>
          <a:p>
            <a:pPr>
              <a:lnSpc>
                <a:spcPct val="150000"/>
              </a:lnSpc>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740" y="4471430"/>
            <a:ext cx="6696517" cy="1143000"/>
          </a:xfrm>
          <a:prstGeom prst="rect">
            <a:avLst/>
          </a:prstGeom>
        </p:spPr>
      </p:pic>
      <p:sp>
        <p:nvSpPr>
          <p:cNvPr id="5" name="TextBox 4"/>
          <p:cNvSpPr txBox="1"/>
          <p:nvPr/>
        </p:nvSpPr>
        <p:spPr>
          <a:xfrm>
            <a:off x="2755899" y="3949699"/>
            <a:ext cx="3632200" cy="369332"/>
          </a:xfrm>
          <a:prstGeom prst="rect">
            <a:avLst/>
          </a:prstGeom>
          <a:noFill/>
        </p:spPr>
        <p:txBody>
          <a:bodyPr wrap="square" rtlCol="0">
            <a:spAutoFit/>
          </a:bodyPr>
          <a:lstStyle/>
          <a:p>
            <a:pPr algn="ctr"/>
            <a:r>
              <a:rPr lang="en-US" dirty="0"/>
              <a:t>Motifs of order 3</a:t>
            </a:r>
          </a:p>
        </p:txBody>
      </p:sp>
      <p:sp>
        <p:nvSpPr>
          <p:cNvPr id="6" name="TextBox 5"/>
          <p:cNvSpPr txBox="1"/>
          <p:nvPr/>
        </p:nvSpPr>
        <p:spPr>
          <a:xfrm>
            <a:off x="7551957" y="5628329"/>
            <a:ext cx="368300" cy="276999"/>
          </a:xfrm>
          <a:prstGeom prst="rect">
            <a:avLst/>
          </a:prstGeom>
          <a:noFill/>
        </p:spPr>
        <p:txBody>
          <a:bodyPr wrap="square" rtlCol="0" anchor="ctr">
            <a:spAutoFit/>
          </a:bodyPr>
          <a:lstStyle/>
          <a:p>
            <a:pPr algn="ctr"/>
            <a:r>
              <a:rPr lang="en-US" sz="1200"/>
              <a:t>[1]</a:t>
            </a:r>
          </a:p>
        </p:txBody>
      </p:sp>
    </p:spTree>
    <p:extLst>
      <p:ext uri="{BB962C8B-B14F-4D97-AF65-F5344CB8AC3E}">
        <p14:creationId xmlns:p14="http://schemas.microsoft.com/office/powerpoint/2010/main" val="109635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Permutation Entropy (PE)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r>
                  <a:rPr lang="en-US" dirty="0"/>
                  <a:t>Calculate the relative frequency of motifs </a:t>
                </a:r>
                <a14:m>
                  <m:oMath xmlns:m="http://schemas.openxmlformats.org/officeDocument/2006/math">
                    <m:r>
                      <a:rPr lang="en-US" i="1">
                        <a:latin typeface="Cambria Math" charset="0"/>
                        <a:ea typeface="Cambria Math" charset="0"/>
                        <a:cs typeface="Cambria Math" charset="0"/>
                      </a:rPr>
                      <m:t>𝜋</m:t>
                    </m:r>
                  </m:oMath>
                </a14:m>
                <a:r>
                  <a:rPr lang="en-US" dirty="0"/>
                  <a:t> </a:t>
                </a:r>
                <a:br>
                  <a:rPr lang="en-US" dirty="0"/>
                </a:br>
                <a:r>
                  <a:rPr lang="en-US" dirty="0"/>
                  <a:t> </a:t>
                </a:r>
                <a14:m>
                  <m:oMath xmlns:m="http://schemas.openxmlformats.org/officeDocument/2006/math">
                    <m:r>
                      <a:rPr lang="en-US" b="0" i="1" smtClean="0">
                        <a:latin typeface="Cambria Math"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𝜋</m:t>
                            </m:r>
                          </m:e>
                          <m:sub>
                            <m:r>
                              <a:rPr lang="en-US" b="0" i="1" smtClean="0">
                                <a:latin typeface="Cambria Math" charset="0"/>
                                <a:ea typeface="Cambria Math" charset="0"/>
                                <a:cs typeface="Cambria Math" charset="0"/>
                              </a:rPr>
                              <m:t>𝑖</m:t>
                            </m:r>
                          </m:sub>
                        </m:sSub>
                      </m:e>
                    </m:d>
                    <m:r>
                      <a:rPr lang="en-US" b="0" i="1" smtClean="0">
                        <a:latin typeface="Cambria Math" charset="0"/>
                      </a:rPr>
                      <m:t>=</m:t>
                    </m:r>
                    <m:f>
                      <m:fPr>
                        <m:ctrlPr>
                          <a:rPr lang="mr-IN" b="0" i="1" smtClean="0">
                            <a:latin typeface="Cambria Math" panose="02040503050406030204" pitchFamily="18" charset="0"/>
                          </a:rPr>
                        </m:ctrlPr>
                      </m:fPr>
                      <m:num>
                        <m:r>
                          <a:rPr lang="en-US" b="0" i="1" smtClean="0">
                            <a:latin typeface="Cambria Math" charset="0"/>
                          </a:rPr>
                          <m:t>𝑓</m:t>
                        </m:r>
                        <m:r>
                          <a:rPr lang="en-US" b="0" i="1" smtClean="0">
                            <a:latin typeface="Cambria Math" charset="0"/>
                          </a:rPr>
                          <m:t>(</m:t>
                        </m:r>
                        <m:sSub>
                          <m:sSubPr>
                            <m:ctrlPr>
                              <a:rPr lang="en-US" b="0" i="1" smtClean="0">
                                <a:latin typeface="Cambria Math" panose="02040503050406030204" pitchFamily="18" charset="0"/>
                              </a:rPr>
                            </m:ctrlPr>
                          </m:sSubPr>
                          <m:e>
                            <m:r>
                              <a:rPr lang="en-US" i="1">
                                <a:latin typeface="Cambria Math" charset="0"/>
                                <a:ea typeface="Cambria Math" charset="0"/>
                                <a:cs typeface="Cambria Math" charset="0"/>
                              </a:rPr>
                              <m:t>𝜋</m:t>
                            </m:r>
                          </m:e>
                          <m:sub>
                            <m:r>
                              <a:rPr lang="en-US" b="0" i="1" smtClean="0">
                                <a:latin typeface="Cambria Math" charset="0"/>
                              </a:rPr>
                              <m:t>𝑖</m:t>
                            </m:r>
                          </m:sub>
                        </m:sSub>
                        <m:r>
                          <a:rPr lang="en-US" b="0" i="1" smtClean="0">
                            <a:latin typeface="Cambria Math" charset="0"/>
                          </a:rPr>
                          <m:t>)</m:t>
                        </m:r>
                      </m:num>
                      <m:den>
                        <m:r>
                          <a:rPr lang="en-US" b="0" i="1" smtClean="0">
                            <a:latin typeface="Cambria Math" charset="0"/>
                          </a:rPr>
                          <m:t>𝑁</m:t>
                        </m:r>
                        <m:r>
                          <a:rPr lang="en-US" b="0" i="1" smtClean="0">
                            <a:latin typeface="Cambria Math" charset="0"/>
                          </a:rPr>
                          <m:t>−</m:t>
                        </m:r>
                        <m:r>
                          <a:rPr lang="en-US" b="0" i="1" smtClean="0">
                            <a:latin typeface="Cambria Math" charset="0"/>
                          </a:rPr>
                          <m:t>𝑑</m:t>
                        </m:r>
                        <m:r>
                          <a:rPr lang="en-US" b="0" i="1" smtClean="0">
                            <a:latin typeface="Cambria Math" charset="0"/>
                          </a:rPr>
                          <m:t>+1</m:t>
                        </m:r>
                      </m:den>
                    </m:f>
                  </m:oMath>
                </a14:m>
                <a:r>
                  <a:rPr lang="en-US" b="0" dirty="0"/>
                  <a:t/>
                </a:r>
                <a:br>
                  <a:rPr lang="en-US" b="0" dirty="0"/>
                </a:br>
                <a:r>
                  <a:rPr lang="zh-TW" altLang="en-US" b="0" dirty="0"/>
                  <a:t>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𝜋</m:t>
                        </m:r>
                      </m:e>
                      <m:sub>
                        <m:r>
                          <a:rPr lang="en-US" i="1">
                            <a:latin typeface="Cambria Math" charset="0"/>
                            <a:ea typeface="Cambria Math" charset="0"/>
                            <a:cs typeface="Cambria Math" charset="0"/>
                          </a:rPr>
                          <m:t>𝑖</m:t>
                        </m:r>
                      </m:sub>
                    </m:sSub>
                    <m:r>
                      <a:rPr lang="zh-TW" altLang="en-US" i="1">
                        <a:latin typeface="Cambria Math" charset="0"/>
                        <a:ea typeface="Cambria Math" charset="0"/>
                        <a:cs typeface="Cambria Math" charset="0"/>
                      </a:rPr>
                      <m:t>：</m:t>
                    </m:r>
                    <m:r>
                      <m:rPr>
                        <m:sty m:val="p"/>
                      </m:rPr>
                      <a:rPr lang="en-US" altLang="zh-TW" b="0" i="0" smtClean="0">
                        <a:latin typeface="Cambria Math" charset="0"/>
                        <a:ea typeface="Cambria Math" charset="0"/>
                        <a:cs typeface="Cambria Math" charset="0"/>
                      </a:rPr>
                      <m:t>The</m:t>
                    </m:r>
                    <m:r>
                      <a:rPr lang="en-US" altLang="zh-TW" b="0" i="0" smtClean="0">
                        <a:latin typeface="Cambria Math" charset="0"/>
                        <a:ea typeface="Cambria Math" charset="0"/>
                        <a:cs typeface="Cambria Math" charset="0"/>
                      </a:rPr>
                      <m:t> </m:t>
                    </m:r>
                    <m:r>
                      <m:rPr>
                        <m:sty m:val="p"/>
                      </m:rPr>
                      <a:rPr lang="en-US" altLang="zh-TW" b="0" i="0" smtClean="0">
                        <a:latin typeface="Cambria Math" charset="0"/>
                        <a:ea typeface="Cambria Math" charset="0"/>
                        <a:cs typeface="Cambria Math" charset="0"/>
                      </a:rPr>
                      <m:t>ith</m:t>
                    </m:r>
                    <m:r>
                      <a:rPr lang="en-US" altLang="zh-TW" b="0" i="0" smtClean="0">
                        <a:latin typeface="Cambria Math" charset="0"/>
                        <a:ea typeface="Cambria Math" charset="0"/>
                        <a:cs typeface="Cambria Math" charset="0"/>
                      </a:rPr>
                      <m:t> </m:t>
                    </m:r>
                    <m:r>
                      <m:rPr>
                        <m:sty m:val="p"/>
                      </m:rPr>
                      <a:rPr lang="en-US" altLang="zh-TW" b="0" i="0" smtClean="0">
                        <a:latin typeface="Cambria Math" charset="0"/>
                        <a:ea typeface="Cambria Math" charset="0"/>
                        <a:cs typeface="Cambria Math" charset="0"/>
                      </a:rPr>
                      <m:t>motif</m:t>
                    </m:r>
                    <m:r>
                      <a:rPr lang="zh-TW" altLang="en-US" i="0">
                        <a:latin typeface="Cambria Math" charset="0"/>
                        <a:ea typeface="Cambria Math" charset="0"/>
                        <a:cs typeface="Cambria Math" charset="0"/>
                      </a:rPr>
                      <m:t> </m:t>
                    </m:r>
                  </m:oMath>
                </a14:m>
                <a:r>
                  <a:rPr lang="en-US" dirty="0"/>
                  <a:t/>
                </a:r>
                <a:br>
                  <a:rPr lang="en-US" dirty="0"/>
                </a:br>
                <a:r>
                  <a:rPr lang="en-US" dirty="0"/>
                  <a:t> </a:t>
                </a:r>
                <a14:m>
                  <m:oMath xmlns:m="http://schemas.openxmlformats.org/officeDocument/2006/math">
                    <m:r>
                      <a:rPr lang="en-US" i="1">
                        <a:latin typeface="Cambria Math" charset="0"/>
                      </a:rPr>
                      <m:t>𝑁</m:t>
                    </m:r>
                    <m:r>
                      <a:rPr lang="zh-TW" altLang="en-US" b="0" i="1" smtClean="0">
                        <a:latin typeface="Cambria Math" charset="0"/>
                      </a:rPr>
                      <m:t>：</m:t>
                    </m:r>
                    <m:r>
                      <m:rPr>
                        <m:sty m:val="p"/>
                      </m:rPr>
                      <a:rPr lang="en-US" altLang="zh-TW" b="0" i="0" smtClean="0">
                        <a:latin typeface="Cambria Math" charset="0"/>
                      </a:rPr>
                      <m:t>Total</m:t>
                    </m:r>
                    <m:r>
                      <a:rPr lang="en-US" altLang="zh-TW" b="0" i="0" smtClean="0">
                        <a:latin typeface="Cambria Math" charset="0"/>
                      </a:rPr>
                      <m:t> </m:t>
                    </m:r>
                    <m:r>
                      <m:rPr>
                        <m:sty m:val="p"/>
                      </m:rPr>
                      <a:rPr lang="en-US" altLang="zh-TW" b="0" i="0" smtClean="0">
                        <a:latin typeface="Cambria Math" charset="0"/>
                      </a:rPr>
                      <m:t>number</m:t>
                    </m:r>
                    <m:r>
                      <a:rPr lang="en-US" altLang="zh-TW" b="0" i="0" smtClean="0">
                        <a:latin typeface="Cambria Math" charset="0"/>
                      </a:rPr>
                      <m:t> </m:t>
                    </m:r>
                    <m:r>
                      <m:rPr>
                        <m:sty m:val="p"/>
                      </m:rPr>
                      <a:rPr lang="en-US" altLang="zh-TW" b="0" i="0" smtClean="0">
                        <a:latin typeface="Cambria Math" charset="0"/>
                      </a:rPr>
                      <m:t>of</m:t>
                    </m:r>
                    <m:r>
                      <a:rPr lang="en-US" altLang="zh-TW" b="0" i="0" smtClean="0">
                        <a:latin typeface="Cambria Math" charset="0"/>
                      </a:rPr>
                      <m:t> </m:t>
                    </m:r>
                    <m:r>
                      <m:rPr>
                        <m:sty m:val="p"/>
                      </m:rPr>
                      <a:rPr lang="en-US" altLang="zh-TW" b="0" i="0" smtClean="0">
                        <a:latin typeface="Cambria Math" charset="0"/>
                      </a:rPr>
                      <m:t>sample</m:t>
                    </m:r>
                    <m:r>
                      <a:rPr lang="en-US" altLang="zh-TW" b="0" i="0" smtClean="0">
                        <a:latin typeface="Cambria Math" charset="0"/>
                      </a:rPr>
                      <m:t> </m:t>
                    </m:r>
                    <m:r>
                      <m:rPr>
                        <m:sty m:val="p"/>
                      </m:rPr>
                      <a:rPr lang="en-US" altLang="zh-TW" b="0" i="0" smtClean="0">
                        <a:latin typeface="Cambria Math" charset="0"/>
                      </a:rPr>
                      <m:t>points</m:t>
                    </m:r>
                  </m:oMath>
                </a14:m>
                <a:r>
                  <a:rPr lang="en-US" altLang="zh-TW" b="0" dirty="0"/>
                  <a:t/>
                </a:r>
                <a:br>
                  <a:rPr lang="en-US" altLang="zh-TW" b="0" dirty="0"/>
                </a:br>
                <a:r>
                  <a:rPr lang="en-US" altLang="zh-TW" b="0" dirty="0"/>
                  <a:t> </a:t>
                </a:r>
                <a14:m>
                  <m:oMath xmlns:m="http://schemas.openxmlformats.org/officeDocument/2006/math">
                    <m:r>
                      <a:rPr lang="en-US" i="1">
                        <a:latin typeface="Cambria Math" charset="0"/>
                      </a:rPr>
                      <m:t>𝑑</m:t>
                    </m:r>
                    <m:r>
                      <a:rPr lang="zh-TW" altLang="en-US" b="0" i="1" smtClean="0">
                        <a:latin typeface="Cambria Math" charset="0"/>
                      </a:rPr>
                      <m:t>：</m:t>
                    </m:r>
                    <m:r>
                      <m:rPr>
                        <m:sty m:val="p"/>
                      </m:rPr>
                      <a:rPr lang="en-US" altLang="zh-TW" b="0" i="0" smtClean="0">
                        <a:latin typeface="Cambria Math" charset="0"/>
                      </a:rPr>
                      <m:t>Order</m:t>
                    </m:r>
                  </m:oMath>
                </a14:m>
                <a:endParaRPr lang="en-US" dirty="0"/>
              </a:p>
              <a:p>
                <a:pPr>
                  <a:lnSpc>
                    <a:spcPct val="150000"/>
                  </a:lnSpc>
                </a:pPr>
                <a:r>
                  <a:rPr lang="en-US" dirty="0"/>
                  <a:t>Calculate PE</a:t>
                </a:r>
                <a:br>
                  <a:rPr lang="en-US" dirty="0"/>
                </a:br>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727"/>
                </a:stretch>
              </a:blipFill>
            </p:spPr>
            <p:txBody>
              <a:bodyPr/>
              <a:lstStyle/>
              <a:p>
                <a:r>
                  <a:rPr lang="en-US">
                    <a:noFill/>
                  </a:rPr>
                  <a:t> </a:t>
                </a:r>
              </a:p>
            </p:txBody>
          </p:sp>
        </mc:Fallback>
      </mc:AlternateContent>
      <p:grpSp>
        <p:nvGrpSpPr>
          <p:cNvPr id="9" name="Group 8"/>
          <p:cNvGrpSpPr/>
          <p:nvPr/>
        </p:nvGrpSpPr>
        <p:grpSpPr>
          <a:xfrm>
            <a:off x="4868477" y="2186710"/>
            <a:ext cx="3894522" cy="2540440"/>
            <a:chOff x="671615" y="4533900"/>
            <a:chExt cx="3799206" cy="2422888"/>
          </a:xfrm>
        </p:grpSpPr>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75385"/>
            <a:stretch/>
          </p:blipFill>
          <p:spPr>
            <a:xfrm>
              <a:off x="671616" y="4533900"/>
              <a:ext cx="3799205" cy="78740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48414" b="459"/>
            <a:stretch/>
          </p:blipFill>
          <p:spPr>
            <a:xfrm>
              <a:off x="671615" y="5321300"/>
              <a:ext cx="3799205" cy="1635488"/>
            </a:xfrm>
            <a:prstGeom prst="rect">
              <a:avLst/>
            </a:prstGeom>
          </p:spPr>
        </p:pic>
      </p:grpSp>
      <p:sp>
        <p:nvSpPr>
          <p:cNvPr id="10" name="TextBox 9"/>
          <p:cNvSpPr txBox="1"/>
          <p:nvPr/>
        </p:nvSpPr>
        <p:spPr>
          <a:xfrm>
            <a:off x="8394699" y="6160210"/>
            <a:ext cx="368300" cy="276999"/>
          </a:xfrm>
          <a:prstGeom prst="rect">
            <a:avLst/>
          </a:prstGeom>
          <a:noFill/>
        </p:spPr>
        <p:txBody>
          <a:bodyPr wrap="square" rtlCol="0" anchor="ctr">
            <a:spAutoFit/>
          </a:bodyPr>
          <a:lstStyle/>
          <a:p>
            <a:pPr algn="ctr"/>
            <a:r>
              <a:rPr lang="en-US" sz="1200"/>
              <a:t>[2]</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62" y="4804769"/>
            <a:ext cx="3467100" cy="11049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7200" y="4770838"/>
            <a:ext cx="2545419" cy="1759095"/>
          </a:xfrm>
          <a:prstGeom prst="rect">
            <a:avLst/>
          </a:prstGeom>
        </p:spPr>
      </p:pic>
    </p:spTree>
    <p:extLst>
      <p:ext uri="{BB962C8B-B14F-4D97-AF65-F5344CB8AC3E}">
        <p14:creationId xmlns:p14="http://schemas.microsoft.com/office/powerpoint/2010/main" val="343225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Previous Affective Processing Scheme</a:t>
            </a:r>
            <a:endParaRPr lang="zh-TW" altLang="en-US" sz="2800"/>
          </a:p>
        </p:txBody>
      </p:sp>
      <p:grpSp>
        <p:nvGrpSpPr>
          <p:cNvPr id="4" name="Group 3">
            <a:extLst>
              <a:ext uri="{FF2B5EF4-FFF2-40B4-BE49-F238E27FC236}">
                <a16:creationId xmlns:a16="http://schemas.microsoft.com/office/drawing/2014/main" id="{F7DC5815-B7C7-AA40-B003-DC1DF7FA6D6E}"/>
              </a:ext>
            </a:extLst>
          </p:cNvPr>
          <p:cNvGrpSpPr/>
          <p:nvPr/>
        </p:nvGrpSpPr>
        <p:grpSpPr>
          <a:xfrm>
            <a:off x="883193" y="1793803"/>
            <a:ext cx="7377614" cy="4356680"/>
            <a:chOff x="1208581" y="1812472"/>
            <a:chExt cx="6680518" cy="3945026"/>
          </a:xfrm>
        </p:grpSpPr>
        <p:sp>
          <p:nvSpPr>
            <p:cNvPr id="138" name="圓角矩形 137"/>
            <p:cNvSpPr/>
            <p:nvPr/>
          </p:nvSpPr>
          <p:spPr>
            <a:xfrm>
              <a:off x="2415987" y="1812472"/>
              <a:ext cx="4387280" cy="3945026"/>
            </a:xfrm>
            <a:prstGeom prst="round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grpSp>
          <p:nvGrpSpPr>
            <p:cNvPr id="18" name="群組 17"/>
            <p:cNvGrpSpPr/>
            <p:nvPr/>
          </p:nvGrpSpPr>
          <p:grpSpPr>
            <a:xfrm>
              <a:off x="1208581" y="2288628"/>
              <a:ext cx="1483349" cy="3125659"/>
              <a:chOff x="-551426" y="1611987"/>
              <a:chExt cx="1977799" cy="4167545"/>
            </a:xfrm>
          </p:grpSpPr>
          <p:cxnSp>
            <p:nvCxnSpPr>
              <p:cNvPr id="43" name="直線單箭頭接點 42"/>
              <p:cNvCxnSpPr/>
              <p:nvPr/>
            </p:nvCxnSpPr>
            <p:spPr>
              <a:xfrm>
                <a:off x="382812" y="2732182"/>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88219" y="4201810"/>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95124" y="5771529"/>
                <a:ext cx="648000" cy="80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0" name="Picture 2" descr="「GSR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73" y="1857482"/>
                <a:ext cx="1175917" cy="874718"/>
              </a:xfrm>
              <a:prstGeom prst="rect">
                <a:avLst/>
              </a:prstGeom>
              <a:noFill/>
              <a:extLst>
                <a:ext uri="{909E8E84-426E-40DD-AFC4-6F175D3DCCD1}">
                  <a14:hiddenFill xmlns:a14="http://schemas.microsoft.com/office/drawing/2010/main">
                    <a:solidFill>
                      <a:srgbClr val="FFFFFF"/>
                    </a:solidFill>
                  </a14:hiddenFill>
                </a:ext>
              </a:extLst>
            </p:spPr>
          </p:pic>
          <p:sp>
            <p:nvSpPr>
              <p:cNvPr id="52" name="文字方塊 51"/>
              <p:cNvSpPr txBox="1"/>
              <p:nvPr/>
            </p:nvSpPr>
            <p:spPr>
              <a:xfrm>
                <a:off x="-505031" y="161198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EEG</a:t>
                </a:r>
                <a:endParaRPr lang="zh-TW" altLang="en-US" sz="1050" b="1">
                  <a:solidFill>
                    <a:srgbClr val="000000"/>
                  </a:solidFill>
                  <a:latin typeface="Arial"/>
                  <a:ea typeface="新細明體"/>
                  <a:cs typeface="Times New Roman" pitchFamily="18" charset="0"/>
                </a:endParaRPr>
              </a:p>
            </p:txBody>
          </p:sp>
          <p:pic>
            <p:nvPicPr>
              <p:cNvPr id="53" name="Picture 28" descr="「GSR icon」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6" y="4943787"/>
                <a:ext cx="714661" cy="714661"/>
              </a:xfrm>
              <a:prstGeom prst="rect">
                <a:avLst/>
              </a:prstGeom>
              <a:noFill/>
              <a:extLst>
                <a:ext uri="{909E8E84-426E-40DD-AFC4-6F175D3DCCD1}">
                  <a14:hiddenFill xmlns:a14="http://schemas.microsoft.com/office/drawing/2010/main">
                    <a:solidFill>
                      <a:srgbClr val="FFFFFF"/>
                    </a:solidFill>
                  </a14:hiddenFill>
                </a:ext>
              </a:extLst>
            </p:spPr>
          </p:pic>
          <p:sp>
            <p:nvSpPr>
              <p:cNvPr id="54" name="文字方塊 53"/>
              <p:cNvSpPr txBox="1"/>
              <p:nvPr/>
            </p:nvSpPr>
            <p:spPr>
              <a:xfrm>
                <a:off x="-541393" y="468309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GSR</a:t>
                </a:r>
                <a:endParaRPr lang="zh-TW" altLang="en-US" sz="1050" b="1">
                  <a:solidFill>
                    <a:srgbClr val="000000"/>
                  </a:solidFill>
                  <a:latin typeface="Arial"/>
                  <a:ea typeface="新細明體"/>
                  <a:cs typeface="Times New Roman" pitchFamily="18" charset="0"/>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95" y="3333699"/>
                <a:ext cx="776022" cy="776022"/>
              </a:xfrm>
              <a:prstGeom prst="rect">
                <a:avLst/>
              </a:prstGeom>
            </p:spPr>
          </p:pic>
          <p:sp>
            <p:nvSpPr>
              <p:cNvPr id="59" name="文字方塊 58"/>
              <p:cNvSpPr txBox="1"/>
              <p:nvPr/>
            </p:nvSpPr>
            <p:spPr>
              <a:xfrm>
                <a:off x="-551426" y="3024370"/>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ECG</a:t>
                </a:r>
                <a:endParaRPr lang="zh-TW" altLang="en-US" sz="1050" b="1">
                  <a:solidFill>
                    <a:srgbClr val="000000"/>
                  </a:solidFill>
                  <a:latin typeface="Arial"/>
                  <a:ea typeface="新細明體"/>
                  <a:cs typeface="Times New Roman" pitchFamily="18" charset="0"/>
                </a:endParaRPr>
              </a:p>
            </p:txBody>
          </p:sp>
        </p:grpSp>
        <p:cxnSp>
          <p:nvCxnSpPr>
            <p:cNvPr id="47" name="直線單箭頭接點 46"/>
            <p:cNvCxnSpPr/>
            <p:nvPr/>
          </p:nvCxnSpPr>
          <p:spPr>
            <a:xfrm flipV="1">
              <a:off x="4158345" y="3802555"/>
              <a:ext cx="873866" cy="692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4186133" y="3441740"/>
              <a:ext cx="773639" cy="253916"/>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Feature</a:t>
              </a:r>
              <a:endParaRPr lang="zh-TW" altLang="en-US" sz="1050" b="1">
                <a:solidFill>
                  <a:srgbClr val="000000"/>
                </a:solidFill>
                <a:latin typeface="Arial"/>
                <a:ea typeface="新細明體"/>
                <a:cs typeface="Times New Roman" pitchFamily="18" charset="0"/>
              </a:endParaRPr>
            </a:p>
          </p:txBody>
        </p:sp>
        <p:grpSp>
          <p:nvGrpSpPr>
            <p:cNvPr id="13" name="群組 12"/>
            <p:cNvGrpSpPr/>
            <p:nvPr/>
          </p:nvGrpSpPr>
          <p:grpSpPr>
            <a:xfrm>
              <a:off x="2584898" y="2028254"/>
              <a:ext cx="1636133" cy="3665372"/>
              <a:chOff x="854509" y="1505187"/>
              <a:chExt cx="1931404" cy="5012555"/>
            </a:xfrm>
          </p:grpSpPr>
          <p:sp>
            <p:nvSpPr>
              <p:cNvPr id="71" name="圓角矩形 70"/>
              <p:cNvSpPr/>
              <p:nvPr/>
            </p:nvSpPr>
            <p:spPr>
              <a:xfrm>
                <a:off x="960598" y="1528096"/>
                <a:ext cx="1709426" cy="4989646"/>
              </a:xfrm>
              <a:prstGeom prst="roundRect">
                <a:avLst/>
              </a:prstGeom>
              <a:solidFill>
                <a:schemeClr val="accent2">
                  <a:lumMod val="40000"/>
                  <a:lumOff val="60000"/>
                </a:schemeClr>
              </a:solidFill>
              <a:ln w="25400" cap="flat" cmpd="sng" algn="ctr">
                <a:noFill/>
                <a:prstDash val="solid"/>
              </a:ln>
              <a:effectLst>
                <a:outerShdw blurRad="50800" dist="38100" dir="18900000" algn="bl" rotWithShape="0">
                  <a:prstClr val="black">
                    <a:alpha val="40000"/>
                  </a:prstClr>
                </a:outerShdw>
              </a:effectLst>
            </p:spPr>
            <p:txBody>
              <a:bodyPr rtlCol="0" anchor="ctr"/>
              <a:lstStyle/>
              <a:p>
                <a:pPr algn="ctr">
                  <a:defRPr/>
                </a:pPr>
                <a:endParaRPr lang="zh-TW" altLang="en-US" sz="1200" kern="0">
                  <a:solidFill>
                    <a:srgbClr val="FFFFFF"/>
                  </a:solidFill>
                  <a:cs typeface="Times New Roman" pitchFamily="18" charset="0"/>
                </a:endParaRPr>
              </a:p>
            </p:txBody>
          </p:sp>
          <p:sp>
            <p:nvSpPr>
              <p:cNvPr id="74" name="圓角矩形 73"/>
              <p:cNvSpPr/>
              <p:nvPr/>
            </p:nvSpPr>
            <p:spPr>
              <a:xfrm>
                <a:off x="1018555" y="4936458"/>
                <a:ext cx="1488680" cy="1444683"/>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39" name="文字方塊 38"/>
              <p:cNvSpPr txBox="1"/>
              <p:nvPr/>
            </p:nvSpPr>
            <p:spPr>
              <a:xfrm>
                <a:off x="854509" y="1505187"/>
                <a:ext cx="1931404" cy="694481"/>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Feature Extraction</a:t>
                </a:r>
                <a:endParaRPr lang="zh-TW" altLang="en-US" sz="1350" b="1">
                  <a:solidFill>
                    <a:srgbClr val="000000"/>
                  </a:solidFill>
                  <a:latin typeface="Arial"/>
                  <a:ea typeface="新細明體"/>
                  <a:cs typeface="Times New Roman" pitchFamily="18" charset="0"/>
                </a:endParaRPr>
              </a:p>
            </p:txBody>
          </p:sp>
          <p:sp>
            <p:nvSpPr>
              <p:cNvPr id="120" name="文字方塊 119"/>
              <p:cNvSpPr txBox="1"/>
              <p:nvPr/>
            </p:nvSpPr>
            <p:spPr>
              <a:xfrm>
                <a:off x="918708" y="4985402"/>
                <a:ext cx="1702855" cy="315673"/>
              </a:xfrm>
              <a:prstGeom prst="rect">
                <a:avLst/>
              </a:prstGeom>
              <a:noFill/>
            </p:spPr>
            <p:txBody>
              <a:bodyPr wrap="square" rtlCol="0">
                <a:spAutoFit/>
              </a:bodyPr>
              <a:lstStyle/>
              <a:p>
                <a:pPr algn="ctr">
                  <a:defRPr/>
                </a:pPr>
                <a:r>
                  <a:rPr lang="en-US" altLang="zh-TW" sz="900" b="1" i="1" dirty="0">
                    <a:solidFill>
                      <a:schemeClr val="accent6">
                        <a:lumMod val="50000"/>
                      </a:schemeClr>
                    </a:solidFill>
                    <a:latin typeface="Arial"/>
                    <a:ea typeface="新細明體"/>
                    <a:cs typeface="Times New Roman" pitchFamily="18" charset="0"/>
                  </a:rPr>
                  <a:t>Entropy domain </a:t>
                </a:r>
              </a:p>
            </p:txBody>
          </p:sp>
        </p:grpSp>
        <p:grpSp>
          <p:nvGrpSpPr>
            <p:cNvPr id="11" name="群組 10"/>
            <p:cNvGrpSpPr/>
            <p:nvPr/>
          </p:nvGrpSpPr>
          <p:grpSpPr>
            <a:xfrm>
              <a:off x="4959765" y="1972342"/>
              <a:ext cx="1650766" cy="3660427"/>
              <a:chOff x="5976060" y="1436686"/>
              <a:chExt cx="1931404" cy="5005793"/>
            </a:xfrm>
          </p:grpSpPr>
          <p:sp>
            <p:nvSpPr>
              <p:cNvPr id="82" name="圓角矩形 81"/>
              <p:cNvSpPr/>
              <p:nvPr/>
            </p:nvSpPr>
            <p:spPr>
              <a:xfrm>
                <a:off x="6073247" y="1436686"/>
                <a:ext cx="1723620" cy="5005793"/>
              </a:xfrm>
              <a:prstGeom prst="roundRect">
                <a:avLst/>
              </a:prstGeom>
              <a:solidFill>
                <a:schemeClr val="accent1">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cs typeface="Times New Roman" pitchFamily="18" charset="0"/>
                </a:endParaRPr>
              </a:p>
            </p:txBody>
          </p:sp>
          <p:sp>
            <p:nvSpPr>
              <p:cNvPr id="40" name="文字方塊 39"/>
              <p:cNvSpPr txBox="1"/>
              <p:nvPr/>
            </p:nvSpPr>
            <p:spPr>
              <a:xfrm>
                <a:off x="5976060" y="1470222"/>
                <a:ext cx="1931404" cy="694481"/>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Training</a:t>
                </a:r>
              </a:p>
              <a:p>
                <a:pPr algn="ctr">
                  <a:defRPr/>
                </a:pPr>
                <a:r>
                  <a:rPr lang="en-US" altLang="zh-TW" sz="1350" b="1" dirty="0">
                    <a:solidFill>
                      <a:srgbClr val="000000"/>
                    </a:solidFill>
                    <a:latin typeface="Arial"/>
                    <a:ea typeface="新細明體"/>
                    <a:cs typeface="Times New Roman" pitchFamily="18" charset="0"/>
                  </a:rPr>
                  <a:t>Model</a:t>
                </a:r>
                <a:endParaRPr lang="zh-TW" altLang="en-US" sz="1350" b="1">
                  <a:solidFill>
                    <a:srgbClr val="000000"/>
                  </a:solidFill>
                  <a:latin typeface="Arial"/>
                  <a:ea typeface="新細明體"/>
                  <a:cs typeface="Times New Roman" pitchFamily="18" charset="0"/>
                </a:endParaRPr>
              </a:p>
            </p:txBody>
          </p:sp>
          <p:sp>
            <p:nvSpPr>
              <p:cNvPr id="118" name="圓角矩形 117"/>
              <p:cNvSpPr/>
              <p:nvPr/>
            </p:nvSpPr>
            <p:spPr>
              <a:xfrm>
                <a:off x="6202548" y="3163816"/>
                <a:ext cx="1488679" cy="1619650"/>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124" name="文字方塊 123"/>
              <p:cNvSpPr txBox="1"/>
              <p:nvPr/>
            </p:nvSpPr>
            <p:spPr>
              <a:xfrm>
                <a:off x="6364957" y="3255969"/>
                <a:ext cx="1163361" cy="285845"/>
              </a:xfrm>
              <a:prstGeom prst="rect">
                <a:avLst/>
              </a:prstGeom>
              <a:noFill/>
            </p:spPr>
            <p:txBody>
              <a:bodyPr wrap="square" rtlCol="0">
                <a:spAutoFit/>
              </a:bodyPr>
              <a:lstStyle/>
              <a:p>
                <a:pPr algn="ctr">
                  <a:defRPr/>
                </a:pPr>
                <a:r>
                  <a:rPr lang="en-US" altLang="zh-TW" sz="900" b="1" i="1" dirty="0" err="1">
                    <a:solidFill>
                      <a:schemeClr val="tx2">
                        <a:lumMod val="50000"/>
                      </a:schemeClr>
                    </a:solidFill>
                    <a:latin typeface="Arial"/>
                    <a:ea typeface="新細明體"/>
                    <a:cs typeface="Times New Roman" pitchFamily="18" charset="0"/>
                  </a:rPr>
                  <a:t>Xgboost</a:t>
                </a:r>
                <a:endParaRPr lang="en-US" altLang="zh-TW" sz="900" b="1" i="1" dirty="0">
                  <a:solidFill>
                    <a:schemeClr val="tx2">
                      <a:lumMod val="50000"/>
                    </a:schemeClr>
                  </a:solidFill>
                  <a:latin typeface="Arial"/>
                  <a:ea typeface="新細明體"/>
                  <a:cs typeface="Times New Roman" pitchFamily="18" charset="0"/>
                </a:endParaRPr>
              </a:p>
            </p:txBody>
          </p:sp>
          <p:pic>
            <p:nvPicPr>
              <p:cNvPr id="2070" name="Picture 22" descr="「random forest」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0691" y="3618980"/>
                <a:ext cx="1283394" cy="10626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直線單箭頭接點 124"/>
            <p:cNvCxnSpPr/>
            <p:nvPr/>
          </p:nvCxnSpPr>
          <p:spPr>
            <a:xfrm>
              <a:off x="6812516" y="3721607"/>
              <a:ext cx="972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6812517" y="3271890"/>
              <a:ext cx="1067326" cy="415498"/>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Predict</a:t>
              </a:r>
            </a:p>
            <a:p>
              <a:pPr algn="ctr">
                <a:defRPr/>
              </a:pPr>
              <a:r>
                <a:rPr lang="en-US" altLang="zh-TW" sz="1050" b="1" dirty="0">
                  <a:solidFill>
                    <a:srgbClr val="000000"/>
                  </a:solidFill>
                  <a:latin typeface="Arial"/>
                  <a:ea typeface="新細明體"/>
                  <a:cs typeface="Times New Roman" pitchFamily="18" charset="0"/>
                </a:rPr>
                <a:t>Affective</a:t>
              </a:r>
              <a:endParaRPr lang="zh-TW" altLang="en-US" sz="1050" b="1">
                <a:solidFill>
                  <a:srgbClr val="000000"/>
                </a:solidFill>
                <a:latin typeface="Arial"/>
                <a:ea typeface="新細明體"/>
                <a:cs typeface="Times New Roman" pitchFamily="18" charset="0"/>
              </a:endParaRPr>
            </a:p>
          </p:txBody>
        </p:sp>
        <p:pic>
          <p:nvPicPr>
            <p:cNvPr id="2074" name="Picture 26" descr="相關圖片"/>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foregroundMark x1="87667" y1="52408" x2="87667" y2="52408"/>
                          <a14:foregroundMark x1="87500" y1="48748" x2="87500" y2="48748"/>
                          <a14:foregroundMark x1="91000" y1="47592" x2="91000" y2="47592"/>
                          <a14:foregroundMark x1="92500" y1="47592" x2="92500" y2="47592"/>
                          <a14:foregroundMark x1="94167" y1="47399" x2="94167" y2="47399"/>
                          <a14:foregroundMark x1="96500" y1="47399" x2="96500" y2="47399"/>
                          <a14:foregroundMark x1="95333" y1="47592" x2="95333" y2="47592"/>
                          <a14:foregroundMark x1="95167" y1="48748" x2="95167" y2="48748"/>
                          <a14:foregroundMark x1="97667" y1="48362" x2="97667" y2="48362"/>
                          <a14:foregroundMark x1="98833" y1="47784" x2="98833" y2="47784"/>
                          <a14:foregroundMark x1="98833" y1="47206" x2="98833" y2="47206"/>
                          <a14:foregroundMark x1="84333" y1="52601" x2="84333" y2="52601"/>
                          <a14:foregroundMark x1="87833" y1="52601" x2="87833" y2="52601"/>
                          <a14:foregroundMark x1="85333" y1="52601" x2="85333" y2="52601"/>
                          <a14:foregroundMark x1="86167" y1="52408" x2="86167" y2="52408"/>
                          <a14:foregroundMark x1="8333" y1="52408" x2="8333" y2="52408"/>
                          <a14:foregroundMark x1="11167" y1="52216" x2="11167" y2="52216"/>
                          <a14:foregroundMark x1="43000" y1="1927" x2="43000" y2="1927"/>
                          <a14:foregroundMark x1="45000" y1="1734" x2="45000" y2="1734"/>
                          <a14:foregroundMark x1="53833" y1="1927" x2="53833" y2="1927"/>
                          <a14:foregroundMark x1="47833" y1="6936" x2="47833" y2="6936"/>
                          <a14:foregroundMark x1="49000" y1="7514" x2="49000" y2="7514"/>
                          <a14:foregroundMark x1="48667" y1="5973" x2="48667" y2="5973"/>
                          <a14:foregroundMark x1="48667" y1="10212" x2="48667" y2="10212"/>
                          <a14:foregroundMark x1="47833" y1="96339" x2="47833" y2="96339"/>
                          <a14:foregroundMark x1="48333" y1="93642" x2="48333" y2="93642"/>
                          <a14:foregroundMark x1="48667" y1="97303" x2="48667" y2="97303"/>
                          <a14:foregroundMark x1="18000" y1="57225" x2="18000" y2="57225"/>
                          <a14:foregroundMark x1="19833" y1="57996" x2="19833" y2="57996"/>
                          <a14:foregroundMark x1="23500" y1="57803" x2="23500" y2="57803"/>
                          <a14:foregroundMark x1="28000" y1="57803" x2="28000" y2="57803"/>
                          <a14:foregroundMark x1="32667" y1="73025" x2="32667" y2="73025"/>
                          <a14:foregroundMark x1="28000" y1="73410" x2="28000" y2="73410"/>
                          <a14:foregroundMark x1="48333" y1="95183" x2="48333" y2="95183"/>
                          <a14:foregroundMark x1="86833" y1="47784" x2="86833" y2="47784"/>
                          <a14:foregroundMark x1="9000" y1="52216" x2="9000" y2="52216"/>
                          <a14:foregroundMark x1="10500" y1="52216" x2="10500" y2="52216"/>
                          <a14:foregroundMark x1="12333" y1="52216" x2="12333" y2="52216"/>
                          <a14:foregroundMark x1="13667" y1="52216" x2="13667" y2="52216"/>
                        </a14:backgroundRemoval>
                      </a14:imgEffect>
                    </a14:imgLayer>
                  </a14:imgProps>
                </a:ext>
                <a:ext uri="{28A0092B-C50C-407E-A947-70E740481C1C}">
                  <a14:useLocalDpi xmlns:a14="http://schemas.microsoft.com/office/drawing/2010/main" val="0"/>
                </a:ext>
              </a:extLst>
            </a:blip>
            <a:srcRect/>
            <a:stretch>
              <a:fillRect/>
            </a:stretch>
          </p:blipFill>
          <p:spPr bwMode="auto">
            <a:xfrm>
              <a:off x="6779252" y="3840384"/>
              <a:ext cx="1109847" cy="960017"/>
            </a:xfrm>
            <a:prstGeom prst="rect">
              <a:avLst/>
            </a:prstGeom>
            <a:noFill/>
            <a:extLst>
              <a:ext uri="{909E8E84-426E-40DD-AFC4-6F175D3DCCD1}">
                <a14:hiddenFill xmlns:a14="http://schemas.microsoft.com/office/drawing/2010/main">
                  <a:solidFill>
                    <a:srgbClr val="FFFFFF"/>
                  </a:solidFill>
                </a14:hiddenFill>
              </a:ext>
            </a:extLst>
          </p:spPr>
        </p:pic>
        <p:sp>
          <p:nvSpPr>
            <p:cNvPr id="139" name="文字方塊 138"/>
            <p:cNvSpPr txBox="1"/>
            <p:nvPr/>
          </p:nvSpPr>
          <p:spPr>
            <a:xfrm>
              <a:off x="1359436" y="1855812"/>
              <a:ext cx="1270809" cy="415498"/>
            </a:xfrm>
            <a:prstGeom prst="rect">
              <a:avLst/>
            </a:prstGeom>
            <a:noFill/>
          </p:spPr>
          <p:txBody>
            <a:bodyPr wrap="square" rtlCol="0">
              <a:spAutoFit/>
            </a:bodyPr>
            <a:lstStyle/>
            <a:p>
              <a:pPr algn="ctr">
                <a:defRPr/>
              </a:pPr>
              <a:r>
                <a:rPr lang="en-US" altLang="zh-TW" sz="1050" dirty="0">
                  <a:solidFill>
                    <a:srgbClr val="000000"/>
                  </a:solidFill>
                  <a:latin typeface="Arial"/>
                  <a:ea typeface="新細明體"/>
                  <a:cs typeface="Times New Roman" pitchFamily="18" charset="0"/>
                </a:rPr>
                <a:t>Reconstructed </a:t>
              </a:r>
              <a:br>
                <a:rPr lang="en-US" altLang="zh-TW" sz="1050" dirty="0">
                  <a:solidFill>
                    <a:srgbClr val="000000"/>
                  </a:solidFill>
                  <a:latin typeface="Arial"/>
                  <a:ea typeface="新細明體"/>
                  <a:cs typeface="Times New Roman" pitchFamily="18" charset="0"/>
                </a:rPr>
              </a:br>
              <a:r>
                <a:rPr lang="en-US" altLang="zh-TW" sz="1050" dirty="0">
                  <a:solidFill>
                    <a:srgbClr val="000000"/>
                  </a:solidFill>
                  <a:latin typeface="Arial"/>
                  <a:ea typeface="新細明體"/>
                  <a:cs typeface="Times New Roman" pitchFamily="18" charset="0"/>
                </a:rPr>
                <a:t>Signals</a:t>
              </a:r>
              <a:endParaRPr lang="zh-TW" altLang="en-US" sz="1050">
                <a:solidFill>
                  <a:srgbClr val="000000"/>
                </a:solidFill>
                <a:latin typeface="Arial"/>
                <a:ea typeface="新細明體"/>
                <a:cs typeface="Times New Roman" pitchFamily="18" charset="0"/>
              </a:endParaRPr>
            </a:p>
          </p:txBody>
        </p:sp>
        <p:pic>
          <p:nvPicPr>
            <p:cNvPr id="41" name="圖片 40"/>
            <p:cNvPicPr>
              <a:picLocks noChangeAspect="1"/>
            </p:cNvPicPr>
            <p:nvPr/>
          </p:nvPicPr>
          <p:blipFill>
            <a:blip r:embed="rId9"/>
            <a:stretch>
              <a:fillRect/>
            </a:stretch>
          </p:blipFill>
          <p:spPr>
            <a:xfrm>
              <a:off x="2806974" y="4784133"/>
              <a:ext cx="1123325" cy="790764"/>
            </a:xfrm>
            <a:prstGeom prst="rect">
              <a:avLst/>
            </a:prstGeom>
          </p:spPr>
        </p:pic>
      </p:grpSp>
      <p:sp>
        <p:nvSpPr>
          <p:cNvPr id="36" name="圓角矩形 35"/>
          <p:cNvSpPr/>
          <p:nvPr/>
        </p:nvSpPr>
        <p:spPr>
          <a:xfrm>
            <a:off x="2577756" y="2287464"/>
            <a:ext cx="1340645" cy="1164067"/>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dirty="0">
              <a:ln>
                <a:noFill/>
              </a:ln>
              <a:solidFill>
                <a:srgbClr val="FFFFFF"/>
              </a:solidFill>
              <a:effectLst/>
              <a:uLnTx/>
              <a:uFillTx/>
              <a:latin typeface="Arial"/>
              <a:ea typeface="新細明體"/>
              <a:cs typeface="Times New Roman" pitchFamily="18" charset="0"/>
            </a:endParaRPr>
          </a:p>
        </p:txBody>
      </p:sp>
      <p:sp>
        <p:nvSpPr>
          <p:cNvPr id="37" name="圓角矩形 36"/>
          <p:cNvSpPr/>
          <p:nvPr/>
        </p:nvSpPr>
        <p:spPr>
          <a:xfrm>
            <a:off x="2574625" y="3561842"/>
            <a:ext cx="1343776" cy="1130842"/>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dirty="0">
              <a:ln>
                <a:noFill/>
              </a:ln>
              <a:solidFill>
                <a:srgbClr val="FFFFFF"/>
              </a:solidFill>
              <a:effectLst/>
              <a:uLnTx/>
              <a:uFillTx/>
              <a:latin typeface="Arial"/>
              <a:ea typeface="新細明體"/>
              <a:cs typeface="Times New Roman" pitchFamily="18" charset="0"/>
            </a:endParaRPr>
          </a:p>
        </p:txBody>
      </p:sp>
      <p:sp>
        <p:nvSpPr>
          <p:cNvPr id="38" name="文字方塊 37"/>
          <p:cNvSpPr txBox="1"/>
          <p:nvPr/>
        </p:nvSpPr>
        <p:spPr>
          <a:xfrm>
            <a:off x="2691942" y="2362377"/>
            <a:ext cx="1125259" cy="2700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rPr>
              <a:t>Time</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r>
              <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rPr>
              <a:t>domain</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endPar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endParaRPr>
          </a:p>
        </p:txBody>
      </p:sp>
      <p:sp>
        <p:nvSpPr>
          <p:cNvPr id="42" name="文字方塊 41"/>
          <p:cNvSpPr txBox="1"/>
          <p:nvPr/>
        </p:nvSpPr>
        <p:spPr>
          <a:xfrm>
            <a:off x="2445102" y="3589939"/>
            <a:ext cx="1647083" cy="2700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1" u="none" strike="noStrike" kern="1200" cap="none" spc="0" normalizeH="0" baseline="0" noProof="0" dirty="0" err="1">
                <a:ln>
                  <a:noFill/>
                </a:ln>
                <a:solidFill>
                  <a:schemeClr val="accent6">
                    <a:lumMod val="50000"/>
                  </a:schemeClr>
                </a:solidFill>
                <a:effectLst/>
                <a:uLnTx/>
                <a:uFillTx/>
                <a:latin typeface="Arial"/>
                <a:ea typeface="新細明體"/>
                <a:cs typeface="Times New Roman" pitchFamily="18" charset="0"/>
              </a:rPr>
              <a:t>Freq</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r>
              <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rPr>
              <a:t>domain</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endPar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endParaRPr>
          </a:p>
        </p:txBody>
      </p:sp>
      <p:pic>
        <p:nvPicPr>
          <p:cNvPr id="46" name="Picture 8" descr="「sine Time domain」的圖片搜尋結果"/>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49360"/>
          <a:stretch/>
        </p:blipFill>
        <p:spPr bwMode="auto">
          <a:xfrm>
            <a:off x="2822538" y="2635440"/>
            <a:ext cx="892209" cy="67932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sine Time domain」的圖片搜尋結果"/>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1016"/>
          <a:stretch/>
        </p:blipFill>
        <p:spPr bwMode="auto">
          <a:xfrm>
            <a:off x="2847100" y="3922179"/>
            <a:ext cx="890813" cy="67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7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A325-D452-D04A-A2B1-BE9B4F76B48A}"/>
              </a:ext>
            </a:extLst>
          </p:cNvPr>
          <p:cNvSpPr>
            <a:spLocks noGrp="1"/>
          </p:cNvSpPr>
          <p:nvPr>
            <p:ph type="title"/>
          </p:nvPr>
        </p:nvSpPr>
        <p:spPr/>
        <p:txBody>
          <a:bodyPr/>
          <a:lstStyle/>
          <a:p>
            <a:r>
              <a:rPr lang="en-US" sz="2800" dirty="0"/>
              <a:t>Previous Feature Sets</a:t>
            </a:r>
          </a:p>
        </p:txBody>
      </p:sp>
      <p:sp>
        <p:nvSpPr>
          <p:cNvPr id="4" name="Content Placeholder 3">
            <a:extLst>
              <a:ext uri="{FF2B5EF4-FFF2-40B4-BE49-F238E27FC236}">
                <a16:creationId xmlns:a16="http://schemas.microsoft.com/office/drawing/2014/main" id="{F603B769-9657-7A43-8695-F7C49B1E9464}"/>
              </a:ext>
            </a:extLst>
          </p:cNvPr>
          <p:cNvSpPr>
            <a:spLocks noGrp="1"/>
          </p:cNvSpPr>
          <p:nvPr>
            <p:ph sz="half" idx="1"/>
          </p:nvPr>
        </p:nvSpPr>
        <p:spPr>
          <a:xfrm>
            <a:off x="381000" y="1676404"/>
            <a:ext cx="4152900" cy="444496"/>
          </a:xfrm>
        </p:spPr>
        <p:txBody>
          <a:bodyPr/>
          <a:lstStyle/>
          <a:p>
            <a:pPr marL="0" indent="0" algn="ctr">
              <a:buNone/>
            </a:pPr>
            <a:r>
              <a:rPr lang="en-US" dirty="0"/>
              <a:t>ECG &amp; GSR</a:t>
            </a:r>
          </a:p>
        </p:txBody>
      </p:sp>
      <p:sp>
        <p:nvSpPr>
          <p:cNvPr id="5" name="Content Placeholder 4">
            <a:extLst>
              <a:ext uri="{FF2B5EF4-FFF2-40B4-BE49-F238E27FC236}">
                <a16:creationId xmlns:a16="http://schemas.microsoft.com/office/drawing/2014/main" id="{117C7CAD-A9BC-7146-9AC5-42F29711D6DE}"/>
              </a:ext>
            </a:extLst>
          </p:cNvPr>
          <p:cNvSpPr>
            <a:spLocks noGrp="1"/>
          </p:cNvSpPr>
          <p:nvPr>
            <p:ph sz="half" idx="10"/>
          </p:nvPr>
        </p:nvSpPr>
        <p:spPr>
          <a:xfrm>
            <a:off x="4610100" y="1676400"/>
            <a:ext cx="4152900" cy="444500"/>
          </a:xfrm>
        </p:spPr>
        <p:txBody>
          <a:bodyPr/>
          <a:lstStyle/>
          <a:p>
            <a:pPr marL="0" indent="0" algn="ctr">
              <a:buNone/>
            </a:pPr>
            <a:r>
              <a:rPr lang="en-US" dirty="0"/>
              <a:t>EEG</a:t>
            </a:r>
          </a:p>
        </p:txBody>
      </p:sp>
      <p:sp>
        <p:nvSpPr>
          <p:cNvPr id="6" name="Rounded Rectangle 5">
            <a:extLst>
              <a:ext uri="{FF2B5EF4-FFF2-40B4-BE49-F238E27FC236}">
                <a16:creationId xmlns:a16="http://schemas.microsoft.com/office/drawing/2014/main" id="{A6273C5B-D3AE-6349-A977-C4AE0260629A}"/>
              </a:ext>
            </a:extLst>
          </p:cNvPr>
          <p:cNvSpPr/>
          <p:nvPr/>
        </p:nvSpPr>
        <p:spPr bwMode="auto">
          <a:xfrm>
            <a:off x="6032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b="1" dirty="0">
                <a:solidFill>
                  <a:srgbClr val="FF0000"/>
                </a:solidFill>
                <a:latin typeface="Arial" charset="0"/>
                <a:ea typeface="新細明體" charset="-120"/>
              </a:rPr>
              <a:t>MPE [3]</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1" i="0" u="none" strike="noStrike" cap="none" normalizeH="0" baseline="0" dirty="0">
                <a:ln>
                  <a:noFill/>
                </a:ln>
                <a:solidFill>
                  <a:schemeClr val="tx1"/>
                </a:solidFill>
                <a:effectLst/>
                <a:latin typeface="Arial" charset="0"/>
                <a:ea typeface="新細明體" charset="-120"/>
              </a:rPr>
              <a:t>M</a:t>
            </a:r>
            <a:r>
              <a:rPr kumimoji="1" lang="en-US" sz="1600" b="0" i="0" u="none" strike="noStrike" cap="none" normalizeH="0" baseline="0" dirty="0">
                <a:ln>
                  <a:noFill/>
                </a:ln>
                <a:solidFill>
                  <a:schemeClr val="tx1"/>
                </a:solidFill>
                <a:effectLst/>
                <a:latin typeface="Arial" charset="0"/>
                <a:ea typeface="新細明體" charset="-120"/>
              </a:rPr>
              <a:t>ulti-Scale </a:t>
            </a:r>
            <a:r>
              <a:rPr kumimoji="1" lang="en-US" sz="1600" b="1" i="0" u="none" strike="noStrike" cap="none" normalizeH="0" baseline="0" dirty="0">
                <a:ln>
                  <a:noFill/>
                </a:ln>
                <a:solidFill>
                  <a:schemeClr val="tx1"/>
                </a:solidFill>
                <a:effectLst/>
                <a:latin typeface="Arial" charset="0"/>
                <a:ea typeface="新細明體" charset="-120"/>
              </a:rPr>
              <a:t>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Coarse graining</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Motifs frequency</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Calculate MPE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endParaRPr kumimoji="1" lang="en-US" sz="1800" b="0" i="0" u="none" strike="noStrike" cap="none" normalizeH="0" baseline="0" dirty="0">
              <a:ln>
                <a:noFill/>
              </a:ln>
              <a:solidFill>
                <a:schemeClr val="tx1"/>
              </a:solidFill>
              <a:effectLst/>
              <a:latin typeface="Arial" charset="0"/>
              <a:ea typeface="新細明體" charset="-120"/>
            </a:endParaRPr>
          </a:p>
        </p:txBody>
      </p:sp>
      <p:sp>
        <p:nvSpPr>
          <p:cNvPr id="7" name="Rounded Rectangle 6">
            <a:extLst>
              <a:ext uri="{FF2B5EF4-FFF2-40B4-BE49-F238E27FC236}">
                <a16:creationId xmlns:a16="http://schemas.microsoft.com/office/drawing/2014/main" id="{57C990B8-CBE9-544F-8411-3C3B2A7EACAE}"/>
              </a:ext>
            </a:extLst>
          </p:cNvPr>
          <p:cNvSpPr/>
          <p:nvPr/>
        </p:nvSpPr>
        <p:spPr bwMode="auto">
          <a:xfrm>
            <a:off x="48323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lnSpc>
                <a:spcPct val="120000"/>
              </a:lnSpc>
              <a:spcBef>
                <a:spcPct val="0"/>
              </a:spcBef>
              <a:spcAft>
                <a:spcPct val="0"/>
              </a:spcAft>
            </a:pPr>
            <a:r>
              <a:rPr kumimoji="1" lang="en-US" b="1" dirty="0">
                <a:solidFill>
                  <a:srgbClr val="FF0000"/>
                </a:solidFill>
                <a:latin typeface="Arial" charset="0"/>
                <a:ea typeface="新細明體" charset="-120"/>
              </a:rPr>
              <a:t>MMPE [4]</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ultivariate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PE</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Coarse graining</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Motifs frequency</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Average frequencies of all channels</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Calculate MMPE</a:t>
            </a:r>
          </a:p>
          <a:p>
            <a:pPr marL="285750" indent="-285750" fontAlgn="base">
              <a:lnSpc>
                <a:spcPct val="120000"/>
              </a:lnSpc>
              <a:spcBef>
                <a:spcPct val="0"/>
              </a:spcBef>
              <a:spcAft>
                <a:spcPct val="0"/>
              </a:spcAft>
              <a:buFont typeface="Arial" panose="020B0604020202020204" pitchFamily="34" charset="0"/>
              <a:buChar char="•"/>
            </a:pPr>
            <a:endParaRPr kumimoji="1" lang="en-US" dirty="0">
              <a:solidFill>
                <a:schemeClr val="tx1"/>
              </a:solidFill>
              <a:latin typeface="Arial" charset="0"/>
              <a:ea typeface="新細明體" charset="-120"/>
            </a:endParaRPr>
          </a:p>
        </p:txBody>
      </p:sp>
      <p:pic>
        <p:nvPicPr>
          <p:cNvPr id="8" name="Picture 7">
            <a:extLst>
              <a:ext uri="{FF2B5EF4-FFF2-40B4-BE49-F238E27FC236}">
                <a16:creationId xmlns:a16="http://schemas.microsoft.com/office/drawing/2014/main" id="{877AE2A5-2769-8F45-AFD0-39A953639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200" y="5040282"/>
            <a:ext cx="2298700" cy="1164166"/>
          </a:xfrm>
          <a:prstGeom prst="rect">
            <a:avLst/>
          </a:prstGeom>
        </p:spPr>
      </p:pic>
      <p:pic>
        <p:nvPicPr>
          <p:cNvPr id="10" name="Picture 9">
            <a:extLst>
              <a:ext uri="{FF2B5EF4-FFF2-40B4-BE49-F238E27FC236}">
                <a16:creationId xmlns:a16="http://schemas.microsoft.com/office/drawing/2014/main" id="{7159F363-E207-484E-8769-EF3F65F5C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239" y="5040282"/>
            <a:ext cx="2606421" cy="1164166"/>
          </a:xfrm>
          <a:prstGeom prst="rect">
            <a:avLst/>
          </a:prstGeom>
        </p:spPr>
      </p:pic>
      <p:pic>
        <p:nvPicPr>
          <p:cNvPr id="15" name="Picture 14">
            <a:extLst>
              <a:ext uri="{FF2B5EF4-FFF2-40B4-BE49-F238E27FC236}">
                <a16:creationId xmlns:a16="http://schemas.microsoft.com/office/drawing/2014/main" id="{DC35BCC3-B4ED-CB46-8B9E-2F8469AD4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238" y="4357648"/>
            <a:ext cx="2606421" cy="682634"/>
          </a:xfrm>
          <a:prstGeom prst="rect">
            <a:avLst/>
          </a:prstGeom>
        </p:spPr>
      </p:pic>
      <p:pic>
        <p:nvPicPr>
          <p:cNvPr id="17" name="Picture 16">
            <a:extLst>
              <a:ext uri="{FF2B5EF4-FFF2-40B4-BE49-F238E27FC236}">
                <a16:creationId xmlns:a16="http://schemas.microsoft.com/office/drawing/2014/main" id="{B19E947C-D8B6-3549-8BA2-AB15043C1B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7200" y="4517850"/>
            <a:ext cx="2298700" cy="522432"/>
          </a:xfrm>
          <a:prstGeom prst="rect">
            <a:avLst/>
          </a:prstGeom>
        </p:spPr>
      </p:pic>
    </p:spTree>
    <p:extLst>
      <p:ext uri="{BB962C8B-B14F-4D97-AF65-F5344CB8AC3E}">
        <p14:creationId xmlns:p14="http://schemas.microsoft.com/office/powerpoint/2010/main" val="329152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A325-D452-D04A-A2B1-BE9B4F76B48A}"/>
              </a:ext>
            </a:extLst>
          </p:cNvPr>
          <p:cNvSpPr>
            <a:spLocks noGrp="1"/>
          </p:cNvSpPr>
          <p:nvPr>
            <p:ph type="title"/>
          </p:nvPr>
        </p:nvSpPr>
        <p:spPr/>
        <p:txBody>
          <a:bodyPr/>
          <a:lstStyle/>
          <a:p>
            <a:r>
              <a:rPr lang="en-US" sz="2800" dirty="0"/>
              <a:t>New Feature Sets</a:t>
            </a:r>
          </a:p>
        </p:txBody>
      </p:sp>
      <p:sp>
        <p:nvSpPr>
          <p:cNvPr id="4" name="Content Placeholder 3">
            <a:extLst>
              <a:ext uri="{FF2B5EF4-FFF2-40B4-BE49-F238E27FC236}">
                <a16:creationId xmlns:a16="http://schemas.microsoft.com/office/drawing/2014/main" id="{F603B769-9657-7A43-8695-F7C49B1E9464}"/>
              </a:ext>
            </a:extLst>
          </p:cNvPr>
          <p:cNvSpPr>
            <a:spLocks noGrp="1"/>
          </p:cNvSpPr>
          <p:nvPr>
            <p:ph sz="half" idx="1"/>
          </p:nvPr>
        </p:nvSpPr>
        <p:spPr>
          <a:xfrm>
            <a:off x="381000" y="1676404"/>
            <a:ext cx="4152900" cy="444496"/>
          </a:xfrm>
        </p:spPr>
        <p:txBody>
          <a:bodyPr/>
          <a:lstStyle/>
          <a:p>
            <a:pPr marL="0" indent="0" algn="ctr">
              <a:buNone/>
            </a:pPr>
            <a:r>
              <a:rPr lang="en-US" dirty="0"/>
              <a:t>ECG &amp; GSR</a:t>
            </a:r>
          </a:p>
        </p:txBody>
      </p:sp>
      <p:sp>
        <p:nvSpPr>
          <p:cNvPr id="5" name="Content Placeholder 4">
            <a:extLst>
              <a:ext uri="{FF2B5EF4-FFF2-40B4-BE49-F238E27FC236}">
                <a16:creationId xmlns:a16="http://schemas.microsoft.com/office/drawing/2014/main" id="{117C7CAD-A9BC-7146-9AC5-42F29711D6DE}"/>
              </a:ext>
            </a:extLst>
          </p:cNvPr>
          <p:cNvSpPr>
            <a:spLocks noGrp="1"/>
          </p:cNvSpPr>
          <p:nvPr>
            <p:ph sz="half" idx="10"/>
          </p:nvPr>
        </p:nvSpPr>
        <p:spPr>
          <a:xfrm>
            <a:off x="4610100" y="1676400"/>
            <a:ext cx="4152900" cy="444500"/>
          </a:xfrm>
        </p:spPr>
        <p:txBody>
          <a:bodyPr/>
          <a:lstStyle/>
          <a:p>
            <a:pPr marL="0" indent="0" algn="ctr">
              <a:buNone/>
            </a:pPr>
            <a:r>
              <a:rPr lang="en-US" dirty="0"/>
              <a:t>EEG</a:t>
            </a:r>
          </a:p>
        </p:txBody>
      </p:sp>
      <p:sp>
        <p:nvSpPr>
          <p:cNvPr id="6" name="Rounded Rectangle 5">
            <a:extLst>
              <a:ext uri="{FF2B5EF4-FFF2-40B4-BE49-F238E27FC236}">
                <a16:creationId xmlns:a16="http://schemas.microsoft.com/office/drawing/2014/main" id="{A6273C5B-D3AE-6349-A977-C4AE0260629A}"/>
              </a:ext>
            </a:extLst>
          </p:cNvPr>
          <p:cNvSpPr/>
          <p:nvPr/>
        </p:nvSpPr>
        <p:spPr bwMode="auto">
          <a:xfrm>
            <a:off x="6032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b="1" dirty="0">
                <a:solidFill>
                  <a:srgbClr val="FF0000"/>
                </a:solidFill>
                <a:latin typeface="Arial" charset="0"/>
                <a:ea typeface="新細明體" charset="-120"/>
              </a:rPr>
              <a:t>RCMPE [5]</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R</a:t>
            </a:r>
            <a:r>
              <a:rPr kumimoji="1" lang="en-US" sz="1600" dirty="0">
                <a:solidFill>
                  <a:schemeClr val="tx1"/>
                </a:solidFill>
                <a:latin typeface="Arial" charset="0"/>
                <a:ea typeface="新細明體" charset="-120"/>
              </a:rPr>
              <a:t>efined </a:t>
            </a:r>
            <a:r>
              <a:rPr kumimoji="1" lang="en-US" sz="1600" b="1" dirty="0">
                <a:solidFill>
                  <a:schemeClr val="tx1"/>
                </a:solidFill>
                <a:latin typeface="Arial" charset="0"/>
                <a:ea typeface="新細明體" charset="-120"/>
              </a:rPr>
              <a:t>C</a:t>
            </a:r>
            <a:r>
              <a:rPr kumimoji="1" lang="en-US" sz="1600" dirty="0">
                <a:solidFill>
                  <a:schemeClr val="tx1"/>
                </a:solidFill>
                <a:latin typeface="Arial" charset="0"/>
                <a:ea typeface="新細明體" charset="-120"/>
              </a:rPr>
              <a:t>omposite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Coarse graining</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Motifs frequency</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Average frequencies of all scale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Calculate RCMPE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endParaRPr kumimoji="1" lang="en-US" sz="1800" b="0" i="0" u="none" strike="noStrike" cap="none" normalizeH="0" baseline="0" dirty="0">
              <a:ln>
                <a:noFill/>
              </a:ln>
              <a:solidFill>
                <a:schemeClr val="tx1"/>
              </a:solidFill>
              <a:effectLst/>
              <a:latin typeface="Arial" charset="0"/>
              <a:ea typeface="新細明體" charset="-120"/>
            </a:endParaRPr>
          </a:p>
        </p:txBody>
      </p:sp>
      <p:sp>
        <p:nvSpPr>
          <p:cNvPr id="7" name="Rounded Rectangle 6">
            <a:extLst>
              <a:ext uri="{FF2B5EF4-FFF2-40B4-BE49-F238E27FC236}">
                <a16:creationId xmlns:a16="http://schemas.microsoft.com/office/drawing/2014/main" id="{57C990B8-CBE9-544F-8411-3C3B2A7EACAE}"/>
              </a:ext>
            </a:extLst>
          </p:cNvPr>
          <p:cNvSpPr/>
          <p:nvPr/>
        </p:nvSpPr>
        <p:spPr bwMode="auto">
          <a:xfrm>
            <a:off x="48323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lnSpc>
                <a:spcPct val="120000"/>
              </a:lnSpc>
              <a:spcBef>
                <a:spcPct val="0"/>
              </a:spcBef>
              <a:spcAft>
                <a:spcPct val="0"/>
              </a:spcAft>
            </a:pPr>
            <a:r>
              <a:rPr kumimoji="1" lang="en-US" b="1" dirty="0">
                <a:solidFill>
                  <a:srgbClr val="FF0000"/>
                </a:solidFill>
                <a:latin typeface="Arial" charset="0"/>
                <a:ea typeface="新細明體" charset="-120"/>
              </a:rPr>
              <a:t>MMPE [4]</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ultivariate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PE</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Coarse graining</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Motifs frequency</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Average frequencies of all channels</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Calculate MMPE</a:t>
            </a:r>
          </a:p>
          <a:p>
            <a:pPr marL="285750" indent="-285750" fontAlgn="base">
              <a:lnSpc>
                <a:spcPct val="120000"/>
              </a:lnSpc>
              <a:spcBef>
                <a:spcPct val="0"/>
              </a:spcBef>
              <a:spcAft>
                <a:spcPct val="0"/>
              </a:spcAft>
              <a:buFont typeface="Arial" panose="020B0604020202020204" pitchFamily="34" charset="0"/>
              <a:buChar char="•"/>
            </a:pPr>
            <a:endParaRPr kumimoji="1" lang="en-US" dirty="0">
              <a:solidFill>
                <a:schemeClr val="tx1"/>
              </a:solidFill>
              <a:latin typeface="Arial" charset="0"/>
              <a:ea typeface="新細明體" charset="-120"/>
            </a:endParaRPr>
          </a:p>
        </p:txBody>
      </p:sp>
      <p:pic>
        <p:nvPicPr>
          <p:cNvPr id="8" name="Picture 7">
            <a:extLst>
              <a:ext uri="{FF2B5EF4-FFF2-40B4-BE49-F238E27FC236}">
                <a16:creationId xmlns:a16="http://schemas.microsoft.com/office/drawing/2014/main" id="{877AE2A5-2769-8F45-AFD0-39A953639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200" y="5040282"/>
            <a:ext cx="2298700" cy="1164166"/>
          </a:xfrm>
          <a:prstGeom prst="rect">
            <a:avLst/>
          </a:prstGeom>
        </p:spPr>
      </p:pic>
      <p:pic>
        <p:nvPicPr>
          <p:cNvPr id="17" name="Picture 16">
            <a:extLst>
              <a:ext uri="{FF2B5EF4-FFF2-40B4-BE49-F238E27FC236}">
                <a16:creationId xmlns:a16="http://schemas.microsoft.com/office/drawing/2014/main" id="{B19E947C-D8B6-3549-8BA2-AB15043C1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4517850"/>
            <a:ext cx="2298700" cy="522432"/>
          </a:xfrm>
          <a:prstGeom prst="rect">
            <a:avLst/>
          </a:prstGeom>
        </p:spPr>
      </p:pic>
      <p:pic>
        <p:nvPicPr>
          <p:cNvPr id="11" name="Picture 10">
            <a:extLst>
              <a:ext uri="{FF2B5EF4-FFF2-40B4-BE49-F238E27FC236}">
                <a16:creationId xmlns:a16="http://schemas.microsoft.com/office/drawing/2014/main" id="{AE4C5C0C-3D25-6F46-80ED-8F9FD2BAF1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3175" y="5040282"/>
            <a:ext cx="2298700" cy="1164166"/>
          </a:xfrm>
          <a:prstGeom prst="rect">
            <a:avLst/>
          </a:prstGeom>
        </p:spPr>
      </p:pic>
      <p:pic>
        <p:nvPicPr>
          <p:cNvPr id="9" name="Picture 8">
            <a:extLst>
              <a:ext uri="{FF2B5EF4-FFF2-40B4-BE49-F238E27FC236}">
                <a16:creationId xmlns:a16="http://schemas.microsoft.com/office/drawing/2014/main" id="{71AD8BB1-CAAD-D24D-B52F-DA1DC1C60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175" y="4535688"/>
            <a:ext cx="2298700" cy="504593"/>
          </a:xfrm>
          <a:prstGeom prst="rect">
            <a:avLst/>
          </a:prstGeom>
        </p:spPr>
      </p:pic>
      <p:sp>
        <p:nvSpPr>
          <p:cNvPr id="12" name="Rounded Rectangular Callout 11">
            <a:extLst>
              <a:ext uri="{FF2B5EF4-FFF2-40B4-BE49-F238E27FC236}">
                <a16:creationId xmlns:a16="http://schemas.microsoft.com/office/drawing/2014/main" id="{860185E3-2F87-5D44-8538-08AC45A92BFF}"/>
              </a:ext>
            </a:extLst>
          </p:cNvPr>
          <p:cNvSpPr/>
          <p:nvPr/>
        </p:nvSpPr>
        <p:spPr bwMode="auto">
          <a:xfrm>
            <a:off x="7213600" y="1663700"/>
            <a:ext cx="1663700" cy="609600"/>
          </a:xfrm>
          <a:prstGeom prst="wedgeRoundRectCallout">
            <a:avLst>
              <a:gd name="adj1" fmla="val -36863"/>
              <a:gd name="adj2" fmla="val 83579"/>
              <a:gd name="adj3" fmla="val 16667"/>
            </a:avLst>
          </a:prstGeom>
          <a:solidFill>
            <a:schemeClr val="accent1">
              <a:lumMod val="75000"/>
            </a:schemeClr>
          </a:solidFill>
          <a:ln w="127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dirty="0">
                <a:solidFill>
                  <a:schemeClr val="bg1"/>
                </a:solidFill>
                <a:latin typeface="Arial" charset="0"/>
                <a:ea typeface="新細明體" charset="-120"/>
              </a:rPr>
              <a:t>Five-scalp regions</a:t>
            </a:r>
            <a:endParaRPr kumimoji="1" lang="en-US" sz="1200" b="0" i="0" u="none" strike="noStrike" cap="none" normalizeH="0" baseline="0" dirty="0">
              <a:ln>
                <a:noFill/>
              </a:ln>
              <a:solidFill>
                <a:schemeClr val="bg1"/>
              </a:solidFill>
              <a:effectLst/>
              <a:latin typeface="Arial" charset="0"/>
              <a:ea typeface="新細明體" charset="-120"/>
            </a:endParaRPr>
          </a:p>
        </p:txBody>
      </p:sp>
    </p:spTree>
    <p:extLst>
      <p:ext uri="{BB962C8B-B14F-4D97-AF65-F5344CB8AC3E}">
        <p14:creationId xmlns:p14="http://schemas.microsoft.com/office/powerpoint/2010/main" val="174361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74C6-754D-D44F-B92C-25641293C293}"/>
              </a:ext>
            </a:extLst>
          </p:cNvPr>
          <p:cNvSpPr>
            <a:spLocks noGrp="1"/>
          </p:cNvSpPr>
          <p:nvPr>
            <p:ph type="title"/>
          </p:nvPr>
        </p:nvSpPr>
        <p:spPr/>
        <p:txBody>
          <a:bodyPr/>
          <a:lstStyle/>
          <a:p>
            <a:r>
              <a:rPr lang="en-US" dirty="0"/>
              <a:t>Parameters Settings</a:t>
            </a:r>
          </a:p>
        </p:txBody>
      </p:sp>
      <p:sp>
        <p:nvSpPr>
          <p:cNvPr id="3" name="Content Placeholder 2">
            <a:extLst>
              <a:ext uri="{FF2B5EF4-FFF2-40B4-BE49-F238E27FC236}">
                <a16:creationId xmlns:a16="http://schemas.microsoft.com/office/drawing/2014/main" id="{91282B2C-ACFC-5647-ACA2-C922ABCCB3F4}"/>
              </a:ext>
            </a:extLst>
          </p:cNvPr>
          <p:cNvSpPr>
            <a:spLocks noGrp="1"/>
          </p:cNvSpPr>
          <p:nvPr>
            <p:ph idx="1"/>
          </p:nvPr>
        </p:nvSpPr>
        <p:spPr/>
        <p:txBody>
          <a:bodyPr/>
          <a:lstStyle/>
          <a:p>
            <a:r>
              <a:rPr lang="zh-Hant" altLang="en-US" dirty="0"/>
              <a:t> </a:t>
            </a:r>
            <a:r>
              <a:rPr lang="en-US" altLang="zh-Hant" dirty="0"/>
              <a:t>ECG RCMPE</a:t>
            </a:r>
            <a:br>
              <a:rPr lang="en-US" altLang="zh-Hant" dirty="0"/>
            </a:br>
            <a:r>
              <a:rPr lang="en-US" altLang="zh-Hant" dirty="0"/>
              <a:t> scale: 1 ~ 3</a:t>
            </a:r>
            <a:br>
              <a:rPr lang="en-US" altLang="zh-Hant" dirty="0"/>
            </a:br>
            <a:r>
              <a:rPr lang="en-US" altLang="zh-Hant" dirty="0"/>
              <a:t> embedding dimension: 2 ~ 6</a:t>
            </a:r>
          </a:p>
          <a:p>
            <a:r>
              <a:rPr lang="en-US" altLang="zh-Hant" dirty="0"/>
              <a:t> GSR RCMPE and EEG MMPE</a:t>
            </a:r>
            <a:r>
              <a:rPr lang="en-US" dirty="0"/>
              <a:t/>
            </a:r>
            <a:br>
              <a:rPr lang="en-US" dirty="0"/>
            </a:br>
            <a:r>
              <a:rPr lang="en-US" dirty="0"/>
              <a:t> scale: 1 ~ 20</a:t>
            </a:r>
            <a:br>
              <a:rPr lang="en-US" dirty="0"/>
            </a:br>
            <a:r>
              <a:rPr lang="en-US" dirty="0"/>
              <a:t> embedding dimension: 2 ~ 6</a:t>
            </a:r>
            <a:br>
              <a:rPr lang="en-US" dirty="0"/>
            </a:br>
            <a:endParaRPr lang="en-US" dirty="0"/>
          </a:p>
        </p:txBody>
      </p:sp>
    </p:spTree>
    <p:extLst>
      <p:ext uri="{BB962C8B-B14F-4D97-AF65-F5344CB8AC3E}">
        <p14:creationId xmlns:p14="http://schemas.microsoft.com/office/powerpoint/2010/main" val="369159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RCMPE of ECG</a:t>
            </a:r>
          </a:p>
        </p:txBody>
      </p:sp>
      <p:graphicFrame>
        <p:nvGraphicFramePr>
          <p:cNvPr id="4" name="Content Placeholder 1">
            <a:extLst>
              <a:ext uri="{FF2B5EF4-FFF2-40B4-BE49-F238E27FC236}">
                <a16:creationId xmlns:a16="http://schemas.microsoft.com/office/drawing/2014/main" id="{BAB102B3-2AEA-7E44-974A-F2050941ADB5}"/>
              </a:ext>
            </a:extLst>
          </p:cNvPr>
          <p:cNvGraphicFramePr>
            <a:graphicFrameLocks noGrp="1"/>
          </p:cNvGraphicFramePr>
          <p:nvPr>
            <p:ph idx="1"/>
            <p:extLst>
              <p:ext uri="{D42A27DB-BD31-4B8C-83A1-F6EECF244321}">
                <p14:modId xmlns:p14="http://schemas.microsoft.com/office/powerpoint/2010/main" val="377270471"/>
              </p:ext>
            </p:extLst>
          </p:nvPr>
        </p:nvGraphicFramePr>
        <p:xfrm>
          <a:off x="381000" y="1676401"/>
          <a:ext cx="8382004" cy="3984231"/>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1248834">
                  <a:extLst>
                    <a:ext uri="{9D8B030D-6E8A-4147-A177-3AD203B41FA5}">
                      <a16:colId xmlns:a16="http://schemas.microsoft.com/office/drawing/2014/main" val="645013402"/>
                    </a:ext>
                  </a:extLst>
                </a:gridCol>
                <a:gridCol w="1248834">
                  <a:extLst>
                    <a:ext uri="{9D8B030D-6E8A-4147-A177-3AD203B41FA5}">
                      <a16:colId xmlns:a16="http://schemas.microsoft.com/office/drawing/2014/main" val="4051951225"/>
                    </a:ext>
                  </a:extLst>
                </a:gridCol>
                <a:gridCol w="1248834">
                  <a:extLst>
                    <a:ext uri="{9D8B030D-6E8A-4147-A177-3AD203B41FA5}">
                      <a16:colId xmlns:a16="http://schemas.microsoft.com/office/drawing/2014/main" val="1887017081"/>
                    </a:ext>
                  </a:extLst>
                </a:gridCol>
                <a:gridCol w="1248834">
                  <a:extLst>
                    <a:ext uri="{9D8B030D-6E8A-4147-A177-3AD203B41FA5}">
                      <a16:colId xmlns:a16="http://schemas.microsoft.com/office/drawing/2014/main" val="3909924375"/>
                    </a:ext>
                  </a:extLst>
                </a:gridCol>
                <a:gridCol w="1248834">
                  <a:extLst>
                    <a:ext uri="{9D8B030D-6E8A-4147-A177-3AD203B41FA5}">
                      <a16:colId xmlns:a16="http://schemas.microsoft.com/office/drawing/2014/main" val="2325740350"/>
                    </a:ext>
                  </a:extLst>
                </a:gridCol>
                <a:gridCol w="1248834">
                  <a:extLst>
                    <a:ext uri="{9D8B030D-6E8A-4147-A177-3AD203B41FA5}">
                      <a16:colId xmlns:a16="http://schemas.microsoft.com/office/drawing/2014/main" val="3517649280"/>
                    </a:ext>
                  </a:extLst>
                </a:gridCol>
              </a:tblGrid>
              <a:tr h="492067">
                <a:tc>
                  <a:txBody>
                    <a:bodyPr/>
                    <a:lstStyle/>
                    <a:p>
                      <a:pPr algn="ctr"/>
                      <a:endParaRPr lang="en-US" sz="1800" dirty="0">
                        <a:solidFill>
                          <a:srgbClr val="FF0000"/>
                        </a:solidFill>
                      </a:endParaRPr>
                    </a:p>
                  </a:txBody>
                  <a:tcPr anchor="ctr">
                    <a:noFill/>
                  </a:tcPr>
                </a:tc>
                <a:tc gridSpan="3">
                  <a:txBody>
                    <a:bodyPr/>
                    <a:lstStyle/>
                    <a:p>
                      <a:pPr algn="ctr"/>
                      <a:r>
                        <a:rPr lang="en-US" sz="2000" dirty="0">
                          <a:solidFill>
                            <a:srgbClr val="FF0000"/>
                          </a:solidFill>
                        </a:rPr>
                        <a:t>Arousal</a:t>
                      </a:r>
                    </a:p>
                  </a:txBody>
                  <a:tcPr anchor="ctr">
                    <a:noFill/>
                  </a:tcPr>
                </a:tc>
                <a:tc hMerge="1">
                  <a:txBody>
                    <a:bodyPr/>
                    <a:lstStyle/>
                    <a:p>
                      <a:endParaRPr lang="en-US"/>
                    </a:p>
                  </a:txBody>
                  <a:tcPr/>
                </a:tc>
                <a:tc hMerge="1">
                  <a:txBody>
                    <a:bodyPr/>
                    <a:lstStyle/>
                    <a:p>
                      <a:endParaRPr lang="en-US"/>
                    </a:p>
                  </a:txBody>
                  <a:tcPr/>
                </a:tc>
                <a:tc gridSpan="3">
                  <a:txBody>
                    <a:bodyPr/>
                    <a:lstStyle/>
                    <a:p>
                      <a:pPr algn="ctr"/>
                      <a:r>
                        <a:rPr lang="en-US" sz="2000" dirty="0">
                          <a:solidFill>
                            <a:srgbClr val="0070C0"/>
                          </a:solidFill>
                        </a:rPr>
                        <a:t>Valence</a:t>
                      </a:r>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3</a:t>
                      </a:r>
                    </a:p>
                    <a:p>
                      <a:pPr algn="ctr"/>
                      <a:endParaRPr lang="en-US" sz="1400" dirty="0"/>
                    </a:p>
                    <a:p>
                      <a:pPr algn="ctr"/>
                      <a:r>
                        <a:rPr lang="en-US" sz="1400" dirty="0">
                          <a:solidFill>
                            <a:srgbClr val="0070C0"/>
                          </a:solidFill>
                        </a:rPr>
                        <a:t>V</a:t>
                      </a:r>
                    </a:p>
                    <a:p>
                      <a:pPr algn="ctr"/>
                      <a:r>
                        <a:rPr lang="en-US" sz="1400" dirty="0">
                          <a:solidFill>
                            <a:srgbClr val="0070C0"/>
                          </a:solidFill>
                        </a:rPr>
                        <a:t>d = 6</a:t>
                      </a:r>
                    </a:p>
                  </a:txBody>
                  <a:tcPr anchor="ctr">
                    <a:noFill/>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4127009"/>
                  </a:ext>
                </a:extLst>
              </a:tr>
              <a:tr h="625868">
                <a:tc>
                  <a:txBody>
                    <a:bodyPr/>
                    <a:lstStyle/>
                    <a:p>
                      <a:pPr algn="ctr"/>
                      <a:r>
                        <a:rPr lang="en-US" sz="1400" dirty="0"/>
                        <a:t>p-value</a:t>
                      </a:r>
                    </a:p>
                  </a:txBody>
                  <a:tcPr anchor="ctr">
                    <a:noFill/>
                  </a:tcPr>
                </a:tc>
                <a:tc>
                  <a:txBody>
                    <a:bodyPr/>
                    <a:lstStyle/>
                    <a:p>
                      <a:pPr algn="ctr"/>
                      <a:r>
                        <a:rPr lang="en-US" sz="1400" b="0" dirty="0">
                          <a:solidFill>
                            <a:schemeClr val="tx1"/>
                          </a:solidFill>
                        </a:rPr>
                        <a:t>0.0306</a:t>
                      </a:r>
                    </a:p>
                  </a:txBody>
                  <a:tcPr anchor="ctr">
                    <a:noFill/>
                  </a:tcPr>
                </a:tc>
                <a:tc>
                  <a:txBody>
                    <a:bodyPr/>
                    <a:lstStyle/>
                    <a:p>
                      <a:pPr algn="ctr"/>
                      <a:r>
                        <a:rPr lang="en-US" sz="1400" b="1" dirty="0"/>
                        <a:t>0.0304</a:t>
                      </a:r>
                    </a:p>
                  </a:txBody>
                  <a:tcPr anchor="ctr">
                    <a:noFill/>
                  </a:tcPr>
                </a:tc>
                <a:tc>
                  <a:txBody>
                    <a:bodyPr/>
                    <a:lstStyle/>
                    <a:p>
                      <a:pPr algn="ctr"/>
                      <a:r>
                        <a:rPr lang="en-US" sz="1400" dirty="0"/>
                        <a:t>0.0953</a:t>
                      </a:r>
                    </a:p>
                  </a:txBody>
                  <a:tcPr anchor="ctr">
                    <a:noFill/>
                  </a:tcPr>
                </a:tc>
                <a:tc>
                  <a:txBody>
                    <a:bodyPr/>
                    <a:lstStyle/>
                    <a:p>
                      <a:pPr algn="ctr"/>
                      <a:r>
                        <a:rPr lang="en-US" sz="1400" b="1" dirty="0"/>
                        <a:t>0.0001</a:t>
                      </a:r>
                    </a:p>
                  </a:txBody>
                  <a:tcPr anchor="ctr">
                    <a:noFill/>
                  </a:tcPr>
                </a:tc>
                <a:tc>
                  <a:txBody>
                    <a:bodyPr/>
                    <a:lstStyle/>
                    <a:p>
                      <a:pPr algn="ctr"/>
                      <a:r>
                        <a:rPr lang="en-US" sz="1400" b="1" dirty="0"/>
                        <a:t>0.0001</a:t>
                      </a:r>
                    </a:p>
                  </a:txBody>
                  <a:tcPr anchor="ctr">
                    <a:noFill/>
                  </a:tcPr>
                </a:tc>
                <a:tc>
                  <a:txBody>
                    <a:bodyPr/>
                    <a:lstStyle/>
                    <a:p>
                      <a:pPr algn="ctr"/>
                      <a:r>
                        <a:rPr lang="en-US" sz="1400" b="1" dirty="0"/>
                        <a:t>0.0001</a:t>
                      </a:r>
                    </a:p>
                  </a:txBody>
                  <a:tcPr anchor="ctr">
                    <a:noFill/>
                  </a:tcPr>
                </a:tc>
                <a:extLst>
                  <a:ext uri="{0D108BD9-81ED-4DB2-BD59-A6C34878D82A}">
                    <a16:rowId xmlns:a16="http://schemas.microsoft.com/office/drawing/2014/main" val="3236198291"/>
                  </a:ext>
                </a:extLst>
              </a:tr>
            </a:tbl>
          </a:graphicData>
        </a:graphic>
      </p:graphicFrame>
      <p:pic>
        <p:nvPicPr>
          <p:cNvPr id="3" name="Picture 2">
            <a:extLst>
              <a:ext uri="{FF2B5EF4-FFF2-40B4-BE49-F238E27FC236}">
                <a16:creationId xmlns:a16="http://schemas.microsoft.com/office/drawing/2014/main" id="{3C4FFA04-7E9D-3E40-9F39-C7B7A040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8" name="Picture 7">
            <a:extLst>
              <a:ext uri="{FF2B5EF4-FFF2-40B4-BE49-F238E27FC236}">
                <a16:creationId xmlns:a16="http://schemas.microsoft.com/office/drawing/2014/main" id="{F30EC979-AD74-8F45-A982-EA56431F5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2241550"/>
            <a:ext cx="3581400" cy="2686050"/>
          </a:xfrm>
          <a:prstGeom prst="rect">
            <a:avLst/>
          </a:prstGeom>
        </p:spPr>
      </p:pic>
    </p:spTree>
    <p:extLst>
      <p:ext uri="{BB962C8B-B14F-4D97-AF65-F5344CB8AC3E}">
        <p14:creationId xmlns:p14="http://schemas.microsoft.com/office/powerpoint/2010/main" val="325069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RCMPE of GSR</a:t>
            </a:r>
          </a:p>
        </p:txBody>
      </p:sp>
      <p:graphicFrame>
        <p:nvGraphicFramePr>
          <p:cNvPr id="4" name="Content Placeholder 1">
            <a:extLst>
              <a:ext uri="{FF2B5EF4-FFF2-40B4-BE49-F238E27FC236}">
                <a16:creationId xmlns:a16="http://schemas.microsoft.com/office/drawing/2014/main" id="{C5200F9E-16DD-FB42-8E5B-90F3BA1E7F99}"/>
              </a:ext>
            </a:extLst>
          </p:cNvPr>
          <p:cNvGraphicFramePr>
            <a:graphicFrameLocks noGrp="1"/>
          </p:cNvGraphicFramePr>
          <p:nvPr>
            <p:ph idx="1"/>
            <p:extLst>
              <p:ext uri="{D42A27DB-BD31-4B8C-83A1-F6EECF244321}">
                <p14:modId xmlns:p14="http://schemas.microsoft.com/office/powerpoint/2010/main" val="142858460"/>
              </p:ext>
            </p:extLst>
          </p:nvPr>
        </p:nvGraphicFramePr>
        <p:xfrm>
          <a:off x="381000" y="1676401"/>
          <a:ext cx="8382004" cy="3984231"/>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3746502">
                  <a:extLst>
                    <a:ext uri="{9D8B030D-6E8A-4147-A177-3AD203B41FA5}">
                      <a16:colId xmlns:a16="http://schemas.microsoft.com/office/drawing/2014/main" val="645013402"/>
                    </a:ext>
                  </a:extLst>
                </a:gridCol>
                <a:gridCol w="3746502">
                  <a:extLst>
                    <a:ext uri="{9D8B030D-6E8A-4147-A177-3AD203B41FA5}">
                      <a16:colId xmlns:a16="http://schemas.microsoft.com/office/drawing/2014/main" val="3909924375"/>
                    </a:ext>
                  </a:extLst>
                </a:gridCol>
              </a:tblGrid>
              <a:tr h="492067">
                <a:tc>
                  <a:txBody>
                    <a:bodyPr/>
                    <a:lstStyle/>
                    <a:p>
                      <a:pPr algn="ctr"/>
                      <a:endParaRPr lang="en-US" sz="2000" dirty="0">
                        <a:solidFill>
                          <a:srgbClr val="FF0000"/>
                        </a:solidFill>
                      </a:endParaRPr>
                    </a:p>
                  </a:txBody>
                  <a:tcPr anchor="ctr">
                    <a:noFill/>
                  </a:tcPr>
                </a:tc>
                <a:tc>
                  <a:txBody>
                    <a:bodyPr/>
                    <a:lstStyle/>
                    <a:p>
                      <a:pPr algn="ctr"/>
                      <a:r>
                        <a:rPr lang="en-US" sz="2000" dirty="0">
                          <a:solidFill>
                            <a:srgbClr val="FF0000"/>
                          </a:solidFill>
                        </a:rPr>
                        <a:t>Arousal</a:t>
                      </a:r>
                    </a:p>
                  </a:txBody>
                  <a:tcPr anchor="ctr">
                    <a:noFill/>
                  </a:tcPr>
                </a:tc>
                <a:tc>
                  <a:txBody>
                    <a:bodyPr/>
                    <a:lstStyle/>
                    <a:p>
                      <a:pPr algn="ctr"/>
                      <a:r>
                        <a:rPr lang="en-US" sz="2000" dirty="0">
                          <a:solidFill>
                            <a:srgbClr val="0070C0"/>
                          </a:solidFill>
                        </a:rPr>
                        <a:t>Valence</a:t>
                      </a:r>
                    </a:p>
                  </a:txBody>
                  <a:tcPr anchor="ctr">
                    <a:noFill/>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2</a:t>
                      </a:r>
                    </a:p>
                    <a:p>
                      <a:pPr algn="ctr"/>
                      <a:endParaRPr lang="en-US" sz="1400" dirty="0"/>
                    </a:p>
                    <a:p>
                      <a:pPr algn="ctr"/>
                      <a:r>
                        <a:rPr lang="en-US" sz="1400" dirty="0">
                          <a:solidFill>
                            <a:srgbClr val="0070C0"/>
                          </a:solidFill>
                        </a:rPr>
                        <a:t>V</a:t>
                      </a:r>
                    </a:p>
                    <a:p>
                      <a:pPr algn="ctr"/>
                      <a:r>
                        <a:rPr lang="en-US" sz="1400" dirty="0">
                          <a:solidFill>
                            <a:srgbClr val="0070C0"/>
                          </a:solidFill>
                        </a:rPr>
                        <a:t>d = 5</a:t>
                      </a:r>
                    </a:p>
                  </a:txBody>
                  <a:tcPr anchor="ctr">
                    <a:noFill/>
                  </a:tcPr>
                </a:tc>
                <a:tc>
                  <a:txBody>
                    <a:bodyPr/>
                    <a:lstStyle/>
                    <a:p>
                      <a:pPr algn="ctr"/>
                      <a:endParaRPr lang="en-US" sz="1400" dirty="0"/>
                    </a:p>
                  </a:txBody>
                  <a:tcPr anchor="ctr">
                    <a:noFill/>
                  </a:tcPr>
                </a:tc>
                <a:tc>
                  <a:txBody>
                    <a:bodyPr/>
                    <a:lstStyle/>
                    <a:p>
                      <a:pPr algn="ctr"/>
                      <a:endParaRPr lang="en-US" sz="1400" dirty="0"/>
                    </a:p>
                  </a:txBody>
                  <a:tcPr anchor="ctr">
                    <a:noFill/>
                  </a:tcPr>
                </a:tc>
                <a:extLst>
                  <a:ext uri="{0D108BD9-81ED-4DB2-BD59-A6C34878D82A}">
                    <a16:rowId xmlns:a16="http://schemas.microsoft.com/office/drawing/2014/main" val="2474127009"/>
                  </a:ext>
                </a:extLst>
              </a:tr>
              <a:tr h="625868">
                <a:tc>
                  <a:txBody>
                    <a:bodyPr/>
                    <a:lstStyle/>
                    <a:p>
                      <a:pPr algn="ctr"/>
                      <a:r>
                        <a:rPr lang="en-US" sz="1400" dirty="0"/>
                        <a:t>p-value</a:t>
                      </a:r>
                    </a:p>
                    <a:p>
                      <a:pPr algn="ctr"/>
                      <a:r>
                        <a:rPr lang="en-US" sz="1400" dirty="0"/>
                        <a:t>(best)</a:t>
                      </a:r>
                    </a:p>
                  </a:txBody>
                  <a:tcPr anchor="ctr">
                    <a:noFill/>
                  </a:tcPr>
                </a:tc>
                <a:tc>
                  <a:txBody>
                    <a:bodyPr/>
                    <a:lstStyle/>
                    <a:p>
                      <a:pPr algn="ctr"/>
                      <a:r>
                        <a:rPr lang="en-US" sz="1400" b="1" dirty="0">
                          <a:solidFill>
                            <a:schemeClr val="tx1"/>
                          </a:solidFill>
                        </a:rPr>
                        <a:t>0.0001</a:t>
                      </a:r>
                      <a:r>
                        <a:rPr lang="en-US" sz="1400" b="0" dirty="0">
                          <a:solidFill>
                            <a:schemeClr val="tx1"/>
                          </a:solidFill>
                        </a:rPr>
                        <a:t> (d2, s20), </a:t>
                      </a:r>
                      <a:r>
                        <a:rPr lang="en-US" sz="1400" b="1" dirty="0">
                          <a:solidFill>
                            <a:schemeClr val="tx1"/>
                          </a:solidFill>
                        </a:rPr>
                        <a:t>0.0001</a:t>
                      </a:r>
                      <a:r>
                        <a:rPr lang="en-US" sz="1400" b="0" dirty="0">
                          <a:solidFill>
                            <a:schemeClr val="tx1"/>
                          </a:solidFill>
                        </a:rPr>
                        <a:t> (d2, s19)</a:t>
                      </a:r>
                    </a:p>
                  </a:txBody>
                  <a:tcPr anchor="ctr">
                    <a:noFill/>
                  </a:tcPr>
                </a:tc>
                <a:tc>
                  <a:txBody>
                    <a:bodyPr/>
                    <a:lstStyle/>
                    <a:p>
                      <a:pPr algn="ctr"/>
                      <a:r>
                        <a:rPr lang="en-US" sz="1400" b="1" dirty="0"/>
                        <a:t>0.0646</a:t>
                      </a:r>
                      <a:r>
                        <a:rPr lang="en-US" sz="1400" dirty="0"/>
                        <a:t> (d5, s1), 0.1200 (d4, s2)</a:t>
                      </a:r>
                    </a:p>
                  </a:txBody>
                  <a:tcPr anchor="ctr">
                    <a:noFill/>
                  </a:tcPr>
                </a:tc>
                <a:extLst>
                  <a:ext uri="{0D108BD9-81ED-4DB2-BD59-A6C34878D82A}">
                    <a16:rowId xmlns:a16="http://schemas.microsoft.com/office/drawing/2014/main" val="3236198291"/>
                  </a:ext>
                </a:extLst>
              </a:tr>
            </a:tbl>
          </a:graphicData>
        </a:graphic>
      </p:graphicFrame>
      <p:pic>
        <p:nvPicPr>
          <p:cNvPr id="8" name="Picture 7">
            <a:extLst>
              <a:ext uri="{FF2B5EF4-FFF2-40B4-BE49-F238E27FC236}">
                <a16:creationId xmlns:a16="http://schemas.microsoft.com/office/drawing/2014/main" id="{9D1971CC-2821-C044-A2BE-C9B76C334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14" name="Picture 13">
            <a:extLst>
              <a:ext uri="{FF2B5EF4-FFF2-40B4-BE49-F238E27FC236}">
                <a16:creationId xmlns:a16="http://schemas.microsoft.com/office/drawing/2014/main" id="{9BC49545-941C-4645-92C0-87031F497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2241550"/>
            <a:ext cx="3581400" cy="2686050"/>
          </a:xfrm>
          <a:prstGeom prst="rect">
            <a:avLst/>
          </a:prstGeom>
        </p:spPr>
      </p:pic>
    </p:spTree>
    <p:extLst>
      <p:ext uri="{BB962C8B-B14F-4D97-AF65-F5344CB8AC3E}">
        <p14:creationId xmlns:p14="http://schemas.microsoft.com/office/powerpoint/2010/main" val="247301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MMPE of EEG (1)</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972694924"/>
              </p:ext>
            </p:extLst>
          </p:nvPr>
        </p:nvGraphicFramePr>
        <p:xfrm>
          <a:off x="381000" y="1524000"/>
          <a:ext cx="8382001" cy="4969011"/>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gridCol w="2573867">
                  <a:extLst>
                    <a:ext uri="{9D8B030D-6E8A-4147-A177-3AD203B41FA5}">
                      <a16:colId xmlns:a16="http://schemas.microsoft.com/office/drawing/2014/main" val="1026688524"/>
                    </a:ext>
                  </a:extLst>
                </a:gridCol>
              </a:tblGrid>
              <a:tr h="505011">
                <a:tc>
                  <a:txBody>
                    <a:bodyPr/>
                    <a:lstStyle/>
                    <a:p>
                      <a:pPr algn="ctr"/>
                      <a:endParaRPr lang="en-US" dirty="0"/>
                    </a:p>
                  </a:txBody>
                  <a:tcPr anchor="ctr">
                    <a:noFill/>
                  </a:tcPr>
                </a:tc>
                <a:tc>
                  <a:txBody>
                    <a:bodyPr/>
                    <a:lstStyle/>
                    <a:p>
                      <a:pPr algn="ctr"/>
                      <a:r>
                        <a:rPr lang="en-US" sz="1600" dirty="0">
                          <a:solidFill>
                            <a:srgbClr val="00B050"/>
                          </a:solidFill>
                        </a:rPr>
                        <a:t>Temporal (T7, T8)</a:t>
                      </a:r>
                    </a:p>
                  </a:txBody>
                  <a:tcPr anchor="ctr">
                    <a:noFill/>
                  </a:tcPr>
                </a:tc>
                <a:tc>
                  <a:txBody>
                    <a:bodyPr/>
                    <a:lstStyle/>
                    <a:p>
                      <a:pPr algn="ctr"/>
                      <a:r>
                        <a:rPr lang="en-US" sz="1600" dirty="0">
                          <a:solidFill>
                            <a:srgbClr val="0070C0"/>
                          </a:solidFill>
                        </a:rPr>
                        <a:t>Parietal (P7, P8)</a:t>
                      </a:r>
                    </a:p>
                  </a:txBody>
                  <a:tcPr anchor="ctr">
                    <a:noFill/>
                  </a:tcPr>
                </a:tc>
                <a:tc>
                  <a:txBody>
                    <a:bodyPr/>
                    <a:lstStyle/>
                    <a:p>
                      <a:pPr algn="ctr"/>
                      <a:r>
                        <a:rPr lang="en-US" sz="1600" dirty="0">
                          <a:solidFill>
                            <a:srgbClr val="002060"/>
                          </a:solidFill>
                        </a:rPr>
                        <a:t>Occipital (O1, O2)</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algn="ctr"/>
                      <a:r>
                        <a:rPr lang="en-US" b="1" dirty="0"/>
                        <a:t>0.0422</a:t>
                      </a:r>
                      <a:r>
                        <a:rPr lang="en-US" dirty="0"/>
                        <a:t> (d2, s18)</a:t>
                      </a:r>
                    </a:p>
                  </a:txBody>
                  <a:tcPr anchor="ctr">
                    <a:noFill/>
                  </a:tcPr>
                </a:tc>
                <a:tc>
                  <a:txBody>
                    <a:bodyPr/>
                    <a:lstStyle/>
                    <a:p>
                      <a:pPr algn="ctr"/>
                      <a:r>
                        <a:rPr lang="en-US" b="1" dirty="0"/>
                        <a:t>0.0458</a:t>
                      </a:r>
                      <a:r>
                        <a:rPr lang="en-US" dirty="0"/>
                        <a:t> (d2, s11)</a:t>
                      </a:r>
                    </a:p>
                  </a:txBody>
                  <a:tcPr anchor="ctr">
                    <a:noFill/>
                  </a:tcPr>
                </a:tc>
                <a:tc>
                  <a:txBody>
                    <a:bodyPr/>
                    <a:lstStyle/>
                    <a:p>
                      <a:pPr algn="ctr"/>
                      <a:r>
                        <a:rPr lang="en-US" dirty="0"/>
                        <a:t>0.1303 (d3, 18)</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6</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algn="ctr"/>
                      <a:r>
                        <a:rPr lang="en-US" b="1" dirty="0"/>
                        <a:t>0.0001</a:t>
                      </a:r>
                      <a:r>
                        <a:rPr lang="en-US" dirty="0"/>
                        <a:t> (d6, s18)</a:t>
                      </a:r>
                    </a:p>
                  </a:txBody>
                  <a:tcPr anchor="ctr">
                    <a:noFill/>
                  </a:tcPr>
                </a:tc>
                <a:tc>
                  <a:txBody>
                    <a:bodyPr/>
                    <a:lstStyle/>
                    <a:p>
                      <a:pPr algn="ctr"/>
                      <a:r>
                        <a:rPr lang="en-US" b="1" dirty="0"/>
                        <a:t>0.0001</a:t>
                      </a:r>
                      <a:r>
                        <a:rPr lang="en-US" dirty="0"/>
                        <a:t> (d6, s20)</a:t>
                      </a:r>
                    </a:p>
                  </a:txBody>
                  <a:tcPr anchor="ctr">
                    <a:noFill/>
                  </a:tcPr>
                </a:tc>
                <a:tc>
                  <a:txBody>
                    <a:bodyPr/>
                    <a:lstStyle/>
                    <a:p>
                      <a:pPr algn="ctr"/>
                      <a:r>
                        <a:rPr lang="en-US" b="1" dirty="0"/>
                        <a:t>0.0001</a:t>
                      </a:r>
                      <a:r>
                        <a:rPr lang="en-US" dirty="0"/>
                        <a:t> (d6, s18)</a:t>
                      </a:r>
                    </a:p>
                  </a:txBody>
                  <a:tcPr anchor="ctr">
                    <a:noFill/>
                  </a:tcPr>
                </a:tc>
                <a:extLst>
                  <a:ext uri="{0D108BD9-81ED-4DB2-BD59-A6C34878D82A}">
                    <a16:rowId xmlns:a16="http://schemas.microsoft.com/office/drawing/2014/main" val="2155062148"/>
                  </a:ext>
                </a:extLst>
              </a:tr>
            </a:tbl>
          </a:graphicData>
        </a:graphic>
      </p:graphicFrame>
      <p:pic>
        <p:nvPicPr>
          <p:cNvPr id="14" name="Picture 13">
            <a:extLst>
              <a:ext uri="{FF2B5EF4-FFF2-40B4-BE49-F238E27FC236}">
                <a16:creationId xmlns:a16="http://schemas.microsoft.com/office/drawing/2014/main" id="{4A54975C-CE52-B741-8B2A-A730CB2CB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337" y="4269549"/>
            <a:ext cx="2385748" cy="1789311"/>
          </a:xfrm>
          <a:prstGeom prst="rect">
            <a:avLst/>
          </a:prstGeom>
        </p:spPr>
      </p:pic>
      <p:pic>
        <p:nvPicPr>
          <p:cNvPr id="16" name="Picture 15">
            <a:extLst>
              <a:ext uri="{FF2B5EF4-FFF2-40B4-BE49-F238E27FC236}">
                <a16:creationId xmlns:a16="http://schemas.microsoft.com/office/drawing/2014/main" id="{840E1948-BEE9-6E47-B68E-FA2E34F96C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4269548"/>
            <a:ext cx="2385748" cy="1789311"/>
          </a:xfrm>
          <a:prstGeom prst="rect">
            <a:avLst/>
          </a:prstGeom>
        </p:spPr>
      </p:pic>
      <p:pic>
        <p:nvPicPr>
          <p:cNvPr id="18" name="Picture 17">
            <a:extLst>
              <a:ext uri="{FF2B5EF4-FFF2-40B4-BE49-F238E27FC236}">
                <a16:creationId xmlns:a16="http://schemas.microsoft.com/office/drawing/2014/main" id="{958F6E3A-3E17-5748-A961-C883CD598A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213" y="4269547"/>
            <a:ext cx="2385748" cy="1789311"/>
          </a:xfrm>
          <a:prstGeom prst="rect">
            <a:avLst/>
          </a:prstGeom>
        </p:spPr>
      </p:pic>
      <p:pic>
        <p:nvPicPr>
          <p:cNvPr id="13" name="Picture 12">
            <a:extLst>
              <a:ext uri="{FF2B5EF4-FFF2-40B4-BE49-F238E27FC236}">
                <a16:creationId xmlns:a16="http://schemas.microsoft.com/office/drawing/2014/main" id="{BA152213-0C5A-0842-AD5D-1F98771F04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7337" y="2033386"/>
            <a:ext cx="2385748" cy="1789311"/>
          </a:xfrm>
          <a:prstGeom prst="rect">
            <a:avLst/>
          </a:prstGeom>
        </p:spPr>
      </p:pic>
      <p:pic>
        <p:nvPicPr>
          <p:cNvPr id="15" name="Picture 14">
            <a:extLst>
              <a:ext uri="{FF2B5EF4-FFF2-40B4-BE49-F238E27FC236}">
                <a16:creationId xmlns:a16="http://schemas.microsoft.com/office/drawing/2014/main" id="{D6809826-755D-FB46-9CAD-04C75798A4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9775" y="2033386"/>
            <a:ext cx="2385748" cy="1789311"/>
          </a:xfrm>
          <a:prstGeom prst="rect">
            <a:avLst/>
          </a:prstGeom>
        </p:spPr>
      </p:pic>
      <p:pic>
        <p:nvPicPr>
          <p:cNvPr id="19" name="Picture 18">
            <a:extLst>
              <a:ext uri="{FF2B5EF4-FFF2-40B4-BE49-F238E27FC236}">
                <a16:creationId xmlns:a16="http://schemas.microsoft.com/office/drawing/2014/main" id="{34EBA1A0-44E1-5747-B841-DF87B4D800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2213" y="2033386"/>
            <a:ext cx="2385748" cy="1789311"/>
          </a:xfrm>
          <a:prstGeom prst="rect">
            <a:avLst/>
          </a:prstGeom>
        </p:spPr>
      </p:pic>
    </p:spTree>
    <p:extLst>
      <p:ext uri="{BB962C8B-B14F-4D97-AF65-F5344CB8AC3E}">
        <p14:creationId xmlns:p14="http://schemas.microsoft.com/office/powerpoint/2010/main" val="364638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MMPE of EEG (2)</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3978852278"/>
              </p:ext>
            </p:extLst>
          </p:nvPr>
        </p:nvGraphicFramePr>
        <p:xfrm>
          <a:off x="381000" y="1524000"/>
          <a:ext cx="5808134" cy="498216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tblGrid>
              <a:tr h="505011">
                <a:tc>
                  <a:txBody>
                    <a:bodyPr/>
                    <a:lstStyle/>
                    <a:p>
                      <a:pPr algn="ctr"/>
                      <a:endParaRPr lang="en-US" dirty="0"/>
                    </a:p>
                  </a:txBody>
                  <a:tcPr anchor="ctr">
                    <a:noFill/>
                  </a:tcPr>
                </a:tc>
                <a:tc>
                  <a:txBody>
                    <a:bodyPr/>
                    <a:lstStyle/>
                    <a:p>
                      <a:pPr algn="ctr"/>
                      <a:r>
                        <a:rPr lang="en-US" sz="1600" dirty="0">
                          <a:solidFill>
                            <a:srgbClr val="FF0000"/>
                          </a:solidFill>
                        </a:rPr>
                        <a:t>Pre-frontal (AF3, AF4)</a:t>
                      </a:r>
                    </a:p>
                  </a:txBody>
                  <a:tcPr anchor="ctr">
                    <a:noFill/>
                  </a:tcPr>
                </a:tc>
                <a:tc>
                  <a:txBody>
                    <a:bodyPr/>
                    <a:lstStyle/>
                    <a:p>
                      <a:pPr algn="ctr"/>
                      <a:r>
                        <a:rPr lang="en-US" sz="1400" dirty="0">
                          <a:solidFill>
                            <a:srgbClr val="CC9900"/>
                          </a:solidFill>
                        </a:rPr>
                        <a:t>Frontal and Frontal-Central</a:t>
                      </a:r>
                    </a:p>
                    <a:p>
                      <a:pPr algn="ctr"/>
                      <a:r>
                        <a:rPr lang="en-US" sz="1400" dirty="0">
                          <a:solidFill>
                            <a:srgbClr val="CC9900"/>
                          </a:solidFill>
                        </a:rPr>
                        <a:t>(F7, F3, FC5, F4, F8, FC6)</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b="1" dirty="0"/>
                        <a:t>0.0429</a:t>
                      </a:r>
                      <a:r>
                        <a:rPr lang="en-US" dirty="0"/>
                        <a:t> (d4, s19)</a:t>
                      </a:r>
                    </a:p>
                  </a:txBody>
                  <a:tcPr anchor="ctr">
                    <a:noFill/>
                  </a:tcPr>
                </a:tc>
                <a:tc>
                  <a:txBody>
                    <a:bodyPr/>
                    <a:lstStyle/>
                    <a:p>
                      <a:pPr algn="ctr"/>
                      <a:r>
                        <a:rPr lang="en-US" dirty="0"/>
                        <a:t>0.0900 (d2, s10)</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6</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b="1" dirty="0"/>
                        <a:t>0.0001</a:t>
                      </a:r>
                      <a:r>
                        <a:rPr lang="en-US" dirty="0"/>
                        <a:t> (d6, s20)</a:t>
                      </a:r>
                    </a:p>
                  </a:txBody>
                  <a:tcPr anchor="ctr">
                    <a:noFill/>
                  </a:tcPr>
                </a:tc>
                <a:tc>
                  <a:txBody>
                    <a:bodyPr/>
                    <a:lstStyle/>
                    <a:p>
                      <a:pPr algn="ctr"/>
                      <a:r>
                        <a:rPr lang="en-US" b="1" dirty="0"/>
                        <a:t>0.0001</a:t>
                      </a:r>
                      <a:r>
                        <a:rPr lang="en-US" dirty="0"/>
                        <a:t> (d6, s17)</a:t>
                      </a:r>
                    </a:p>
                  </a:txBody>
                  <a:tcPr anchor="ctr">
                    <a:noFill/>
                  </a:tcPr>
                </a:tc>
                <a:extLst>
                  <a:ext uri="{0D108BD9-81ED-4DB2-BD59-A6C34878D82A}">
                    <a16:rowId xmlns:a16="http://schemas.microsoft.com/office/drawing/2014/main" val="2155062148"/>
                  </a:ext>
                </a:extLst>
              </a:tr>
            </a:tbl>
          </a:graphicData>
        </a:graphic>
      </p:graphicFrame>
      <p:pic>
        <p:nvPicPr>
          <p:cNvPr id="13" name="Picture 12">
            <a:extLst>
              <a:ext uri="{FF2B5EF4-FFF2-40B4-BE49-F238E27FC236}">
                <a16:creationId xmlns:a16="http://schemas.microsoft.com/office/drawing/2014/main" id="{E3E240FF-982F-864B-BE8A-93B4E321CD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909" y="4269548"/>
            <a:ext cx="2385748" cy="1789311"/>
          </a:xfrm>
          <a:prstGeom prst="rect">
            <a:avLst/>
          </a:prstGeom>
        </p:spPr>
      </p:pic>
      <p:pic>
        <p:nvPicPr>
          <p:cNvPr id="17" name="Picture 16">
            <a:extLst>
              <a:ext uri="{FF2B5EF4-FFF2-40B4-BE49-F238E27FC236}">
                <a16:creationId xmlns:a16="http://schemas.microsoft.com/office/drawing/2014/main" id="{320CB145-91A7-034A-A666-B4FB89F47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4269548"/>
            <a:ext cx="2385748" cy="1789311"/>
          </a:xfrm>
          <a:prstGeom prst="rect">
            <a:avLst/>
          </a:prstGeom>
        </p:spPr>
      </p:pic>
      <p:pic>
        <p:nvPicPr>
          <p:cNvPr id="10" name="Picture 9">
            <a:extLst>
              <a:ext uri="{FF2B5EF4-FFF2-40B4-BE49-F238E27FC236}">
                <a16:creationId xmlns:a16="http://schemas.microsoft.com/office/drawing/2014/main" id="{FCD14B44-F29A-764A-859B-6B47132006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909" y="2033387"/>
            <a:ext cx="2385748" cy="1789311"/>
          </a:xfrm>
          <a:prstGeom prst="rect">
            <a:avLst/>
          </a:prstGeom>
        </p:spPr>
      </p:pic>
      <p:pic>
        <p:nvPicPr>
          <p:cNvPr id="14" name="Picture 13">
            <a:extLst>
              <a:ext uri="{FF2B5EF4-FFF2-40B4-BE49-F238E27FC236}">
                <a16:creationId xmlns:a16="http://schemas.microsoft.com/office/drawing/2014/main" id="{870F3EBD-2E58-A34C-87ED-02F72D2DD2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775" y="2033387"/>
            <a:ext cx="2385748" cy="1789311"/>
          </a:xfrm>
          <a:prstGeom prst="rect">
            <a:avLst/>
          </a:prstGeom>
        </p:spPr>
      </p:pic>
    </p:spTree>
    <p:extLst>
      <p:ext uri="{BB962C8B-B14F-4D97-AF65-F5344CB8AC3E}">
        <p14:creationId xmlns:p14="http://schemas.microsoft.com/office/powerpoint/2010/main" val="220596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PE Useful Features for Arousal (1)</a:t>
            </a:r>
          </a:p>
        </p:txBody>
      </p:sp>
      <p:graphicFrame>
        <p:nvGraphicFramePr>
          <p:cNvPr id="4" name="Content Placeholder 3">
            <a:extLst>
              <a:ext uri="{FF2B5EF4-FFF2-40B4-BE49-F238E27FC236}">
                <a16:creationId xmlns:a16="http://schemas.microsoft.com/office/drawing/2014/main" id="{F86142BC-2AC4-B74F-8125-0F75DD1A99A4}"/>
              </a:ext>
            </a:extLst>
          </p:cNvPr>
          <p:cNvGraphicFramePr>
            <a:graphicFrameLocks noGrp="1"/>
          </p:cNvGraphicFramePr>
          <p:nvPr>
            <p:ph idx="1"/>
            <p:extLst>
              <p:ext uri="{D42A27DB-BD31-4B8C-83A1-F6EECF244321}">
                <p14:modId xmlns:p14="http://schemas.microsoft.com/office/powerpoint/2010/main" val="3747878909"/>
              </p:ext>
            </p:extLst>
          </p:nvPr>
        </p:nvGraphicFramePr>
        <p:xfrm>
          <a:off x="381000" y="1676400"/>
          <a:ext cx="8382000" cy="5040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RCMPE</a:t>
                      </a:r>
                    </a:p>
                  </a:txBody>
                  <a:tcPr marT="34290" marB="34290" anchor="ctr"/>
                </a:tc>
                <a:tc>
                  <a:txBody>
                    <a:bodyPr/>
                    <a:lstStyle/>
                    <a:p>
                      <a:pPr algn="ctr"/>
                      <a:r>
                        <a:rPr lang="en-US" sz="1400" dirty="0"/>
                        <a:t>1</a:t>
                      </a:r>
                    </a:p>
                  </a:txBody>
                  <a:tcPr marT="34290" marB="34290" anchor="ctr"/>
                </a:tc>
                <a:tc>
                  <a:txBody>
                    <a:bodyPr/>
                    <a:lstStyle/>
                    <a:p>
                      <a:pPr algn="ctr"/>
                      <a:r>
                        <a:rPr lang="en-US" sz="1400" dirty="0"/>
                        <a:t>3</a:t>
                      </a:r>
                    </a:p>
                  </a:txBody>
                  <a:tcPr marT="34290" marB="34290" anchor="ctr"/>
                </a:tc>
                <a:tc>
                  <a:txBody>
                    <a:bodyPr/>
                    <a:lstStyle/>
                    <a:p>
                      <a:pPr algn="ctr"/>
                      <a:r>
                        <a:rPr lang="en-US" sz="1400" dirty="0"/>
                        <a:t>0.0306</a:t>
                      </a:r>
                    </a:p>
                  </a:txBody>
                  <a:tcPr marT="34290" marB="34290" anchor="ctr"/>
                </a:tc>
                <a:extLst>
                  <a:ext uri="{0D108BD9-81ED-4DB2-BD59-A6C34878D82A}">
                    <a16:rowId xmlns:a16="http://schemas.microsoft.com/office/drawing/2014/main" val="10004"/>
                  </a:ext>
                </a:extLst>
              </a:tr>
              <a:tr h="360000">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RCMPE</a:t>
                      </a:r>
                    </a:p>
                  </a:txBody>
                  <a:tcPr marT="34290" marB="34290" anchor="ctr"/>
                </a:tc>
                <a:tc>
                  <a:txBody>
                    <a:bodyPr/>
                    <a:lstStyle/>
                    <a:p>
                      <a:pPr algn="ctr"/>
                      <a:r>
                        <a:rPr lang="en-US" sz="1400" dirty="0"/>
                        <a:t>2</a:t>
                      </a:r>
                    </a:p>
                  </a:txBody>
                  <a:tcPr marT="34290" marB="34290" anchor="ctr"/>
                </a:tc>
                <a:tc>
                  <a:txBody>
                    <a:bodyPr/>
                    <a:lstStyle/>
                    <a:p>
                      <a:pPr algn="ctr"/>
                      <a:r>
                        <a:rPr lang="en-US" sz="1400" dirty="0"/>
                        <a:t>3</a:t>
                      </a:r>
                    </a:p>
                  </a:txBody>
                  <a:tcPr marT="34290" marB="34290" anchor="ctr"/>
                </a:tc>
                <a:tc>
                  <a:txBody>
                    <a:bodyPr/>
                    <a:lstStyle/>
                    <a:p>
                      <a:pPr algn="ctr"/>
                      <a:r>
                        <a:rPr lang="en-US" sz="1400" dirty="0"/>
                        <a:t>0.0304</a:t>
                      </a:r>
                    </a:p>
                  </a:txBody>
                  <a:tcPr marT="34290" marB="34290" anchor="ctr"/>
                </a:tc>
                <a:extLst>
                  <a:ext uri="{0D108BD9-81ED-4DB2-BD59-A6C34878D82A}">
                    <a16:rowId xmlns:a16="http://schemas.microsoft.com/office/drawing/2014/main" val="1000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a:t>
                      </a:r>
                    </a:p>
                  </a:txBody>
                  <a:tcPr marL="9525" marR="9525" marT="9525" marB="0" anchor="ctr"/>
                </a:tc>
                <a:extLst>
                  <a:ext uri="{0D108BD9-81ED-4DB2-BD59-A6C34878D82A}">
                    <a16:rowId xmlns:a16="http://schemas.microsoft.com/office/drawing/2014/main" val="2648068730"/>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0.039</a:t>
                      </a:r>
                    </a:p>
                  </a:txBody>
                  <a:tcPr marL="9525" marR="9525" marT="9525" marB="0" anchor="ctr"/>
                </a:tc>
                <a:extLst>
                  <a:ext uri="{0D108BD9-81ED-4DB2-BD59-A6C34878D82A}">
                    <a16:rowId xmlns:a16="http://schemas.microsoft.com/office/drawing/2014/main" val="160754375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0.0149</a:t>
                      </a:r>
                    </a:p>
                  </a:txBody>
                  <a:tcPr marL="9525" marR="9525" marT="9525" marB="0" anchor="ctr"/>
                </a:tc>
                <a:extLst>
                  <a:ext uri="{0D108BD9-81ED-4DB2-BD59-A6C34878D82A}">
                    <a16:rowId xmlns:a16="http://schemas.microsoft.com/office/drawing/2014/main" val="1635675973"/>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0.0115</a:t>
                      </a:r>
                    </a:p>
                  </a:txBody>
                  <a:tcPr marL="9525" marR="9525" marT="9525" marB="0" anchor="ctr"/>
                </a:tc>
                <a:extLst>
                  <a:ext uri="{0D108BD9-81ED-4DB2-BD59-A6C34878D82A}">
                    <a16:rowId xmlns:a16="http://schemas.microsoft.com/office/drawing/2014/main" val="386664093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0.0109</a:t>
                      </a:r>
                    </a:p>
                  </a:txBody>
                  <a:tcPr marL="9525" marR="9525" marT="9525" marB="0" anchor="ctr"/>
                </a:tc>
                <a:extLst>
                  <a:ext uri="{0D108BD9-81ED-4DB2-BD59-A6C34878D82A}">
                    <a16:rowId xmlns:a16="http://schemas.microsoft.com/office/drawing/2014/main" val="1572558679"/>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0.0086</a:t>
                      </a:r>
                    </a:p>
                  </a:txBody>
                  <a:tcPr marL="9525" marR="9525" marT="9525" marB="0" anchor="ctr"/>
                </a:tc>
                <a:extLst>
                  <a:ext uri="{0D108BD9-81ED-4DB2-BD59-A6C34878D82A}">
                    <a16:rowId xmlns:a16="http://schemas.microsoft.com/office/drawing/2014/main" val="408567556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0.0066</a:t>
                      </a:r>
                    </a:p>
                  </a:txBody>
                  <a:tcPr marL="9525" marR="9525" marT="9525" marB="0" anchor="ctr"/>
                </a:tc>
                <a:extLst>
                  <a:ext uri="{0D108BD9-81ED-4DB2-BD59-A6C34878D82A}">
                    <a16:rowId xmlns:a16="http://schemas.microsoft.com/office/drawing/2014/main" val="905484906"/>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0.0049</a:t>
                      </a:r>
                    </a:p>
                  </a:txBody>
                  <a:tcPr marL="9525" marR="9525" marT="9525" marB="0" anchor="ctr"/>
                </a:tc>
                <a:extLst>
                  <a:ext uri="{0D108BD9-81ED-4DB2-BD59-A6C34878D82A}">
                    <a16:rowId xmlns:a16="http://schemas.microsoft.com/office/drawing/2014/main" val="301274924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0.0035</a:t>
                      </a:r>
                    </a:p>
                  </a:txBody>
                  <a:tcPr marL="9525" marR="9525" marT="9525" marB="0" anchor="ctr"/>
                </a:tc>
                <a:extLst>
                  <a:ext uri="{0D108BD9-81ED-4DB2-BD59-A6C34878D82A}">
                    <a16:rowId xmlns:a16="http://schemas.microsoft.com/office/drawing/2014/main" val="760015772"/>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0.0025</a:t>
                      </a:r>
                    </a:p>
                  </a:txBody>
                  <a:tcPr marL="9525" marR="9525" marT="9525" marB="0" anchor="ctr"/>
                </a:tc>
                <a:extLst>
                  <a:ext uri="{0D108BD9-81ED-4DB2-BD59-A6C34878D82A}">
                    <a16:rowId xmlns:a16="http://schemas.microsoft.com/office/drawing/2014/main" val="416863409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0.0018</a:t>
                      </a:r>
                    </a:p>
                  </a:txBody>
                  <a:tcPr marL="9525" marR="9525" marT="9525" marB="0" anchor="ctr"/>
                </a:tc>
                <a:extLst>
                  <a:ext uri="{0D108BD9-81ED-4DB2-BD59-A6C34878D82A}">
                    <a16:rowId xmlns:a16="http://schemas.microsoft.com/office/drawing/2014/main" val="1047778024"/>
                  </a:ext>
                </a:extLst>
              </a:tr>
            </a:tbl>
          </a:graphicData>
        </a:graphic>
      </p:graphicFrame>
    </p:spTree>
    <p:extLst>
      <p:ext uri="{BB962C8B-B14F-4D97-AF65-F5344CB8AC3E}">
        <p14:creationId xmlns:p14="http://schemas.microsoft.com/office/powerpoint/2010/main" val="9037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PE Useful Features for Arousal (2)</a:t>
            </a:r>
          </a:p>
        </p:txBody>
      </p:sp>
      <p:graphicFrame>
        <p:nvGraphicFramePr>
          <p:cNvPr id="4" name="Content Placeholder 3">
            <a:extLst>
              <a:ext uri="{FF2B5EF4-FFF2-40B4-BE49-F238E27FC236}">
                <a16:creationId xmlns:a16="http://schemas.microsoft.com/office/drawing/2014/main" id="{F86142BC-2AC4-B74F-8125-0F75DD1A99A4}"/>
              </a:ext>
            </a:extLst>
          </p:cNvPr>
          <p:cNvGraphicFramePr>
            <a:graphicFrameLocks noGrp="1"/>
          </p:cNvGraphicFramePr>
          <p:nvPr>
            <p:ph idx="1"/>
            <p:extLst>
              <p:ext uri="{D42A27DB-BD31-4B8C-83A1-F6EECF244321}">
                <p14:modId xmlns:p14="http://schemas.microsoft.com/office/powerpoint/2010/main" val="1821736498"/>
              </p:ext>
            </p:extLst>
          </p:nvPr>
        </p:nvGraphicFramePr>
        <p:xfrm>
          <a:off x="381000" y="1676400"/>
          <a:ext cx="8382000" cy="4680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0.0012</a:t>
                      </a:r>
                    </a:p>
                  </a:txBody>
                  <a:tcPr marL="9525" marR="9525" marT="9525" marB="0" anchor="ctr"/>
                </a:tc>
                <a:extLst>
                  <a:ext uri="{0D108BD9-81ED-4DB2-BD59-A6C34878D82A}">
                    <a16:rowId xmlns:a16="http://schemas.microsoft.com/office/drawing/2014/main" val="10004"/>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0.0009</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0.0007</a:t>
                      </a:r>
                    </a:p>
                  </a:txBody>
                  <a:tcPr marL="9525" marR="9525" marT="9525" marB="0" anchor="ctr"/>
                </a:tc>
                <a:extLst>
                  <a:ext uri="{0D108BD9-81ED-4DB2-BD59-A6C34878D82A}">
                    <a16:rowId xmlns:a16="http://schemas.microsoft.com/office/drawing/2014/main" val="2648068730"/>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0.0005</a:t>
                      </a:r>
                    </a:p>
                  </a:txBody>
                  <a:tcPr marL="9525" marR="9525" marT="9525" marB="0" anchor="ctr"/>
                </a:tc>
                <a:extLst>
                  <a:ext uri="{0D108BD9-81ED-4DB2-BD59-A6C34878D82A}">
                    <a16:rowId xmlns:a16="http://schemas.microsoft.com/office/drawing/2014/main" val="160754375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635675973"/>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0.0003</a:t>
                      </a:r>
                    </a:p>
                  </a:txBody>
                  <a:tcPr marL="9525" marR="9525" marT="9525" marB="0" anchor="ctr"/>
                </a:tc>
                <a:extLst>
                  <a:ext uri="{0D108BD9-81ED-4DB2-BD59-A6C34878D82A}">
                    <a16:rowId xmlns:a16="http://schemas.microsoft.com/office/drawing/2014/main" val="2598579978"/>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18346836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3733265228"/>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790654812"/>
                  </a:ext>
                </a:extLst>
              </a:tr>
              <a:tr h="360000">
                <a:tc>
                  <a:txBody>
                    <a:bodyPr/>
                    <a:lstStyle/>
                    <a:p>
                      <a:pPr algn="ctr"/>
                      <a:r>
                        <a:rPr lang="en-US" sz="1400" dirty="0">
                          <a:solidFill>
                            <a:srgbClr val="0070C0"/>
                          </a:solidFill>
                        </a:rPr>
                        <a:t>EEG</a:t>
                      </a:r>
                      <a:r>
                        <a:rPr lang="en-US" sz="1400" baseline="0" dirty="0"/>
                        <a:t> MMPE</a:t>
                      </a:r>
                      <a:r>
                        <a:rPr lang="zh-Hant" altLang="en-US" sz="1400" baseline="0" dirty="0"/>
                        <a:t> </a:t>
                      </a:r>
                      <a:r>
                        <a:rPr lang="en-US" altLang="zh-Hant" sz="1400" baseline="0" dirty="0"/>
                        <a:t>R4</a:t>
                      </a:r>
                      <a:endParaRPr lang="en-US" sz="1400" dirty="0"/>
                    </a:p>
                  </a:txBody>
                  <a:tcPr marT="34290" marB="34290" anchor="ctr"/>
                </a:tc>
                <a:tc>
                  <a:txBody>
                    <a:bodyPr/>
                    <a:lstStyle/>
                    <a:p>
                      <a:pPr algn="ctr"/>
                      <a:r>
                        <a:rPr lang="en-US" sz="1400" dirty="0"/>
                        <a:t>11</a:t>
                      </a:r>
                    </a:p>
                  </a:txBody>
                  <a:tcPr marT="34290" marB="34290" anchor="ctr"/>
                </a:tc>
                <a:tc>
                  <a:txBody>
                    <a:bodyPr/>
                    <a:lstStyle/>
                    <a:p>
                      <a:pPr algn="ctr"/>
                      <a:r>
                        <a:rPr lang="en-US" sz="1400" dirty="0"/>
                        <a:t>2</a:t>
                      </a:r>
                    </a:p>
                  </a:txBody>
                  <a:tcPr marT="34290" marB="34290" anchor="ctr"/>
                </a:tc>
                <a:tc>
                  <a:txBody>
                    <a:bodyPr/>
                    <a:lstStyle/>
                    <a:p>
                      <a:pPr algn="ctr"/>
                      <a:r>
                        <a:rPr lang="en-US" sz="1400" dirty="0"/>
                        <a:t>0.0458</a:t>
                      </a:r>
                    </a:p>
                  </a:txBody>
                  <a:tcPr marT="34290" marB="34290" anchor="ctr"/>
                </a:tc>
                <a:extLst>
                  <a:ext uri="{0D108BD9-81ED-4DB2-BD59-A6C34878D82A}">
                    <a16:rowId xmlns:a16="http://schemas.microsoft.com/office/drawing/2014/main" val="10009"/>
                  </a:ext>
                </a:extLst>
              </a:tr>
              <a:tr h="360000">
                <a:tc>
                  <a:txBody>
                    <a:bodyPr/>
                    <a:lstStyle/>
                    <a:p>
                      <a:pPr algn="ctr"/>
                      <a:r>
                        <a:rPr lang="en-US" sz="1400" dirty="0">
                          <a:solidFill>
                            <a:srgbClr val="0070C0"/>
                          </a:solidFill>
                        </a:rPr>
                        <a:t>EEG</a:t>
                      </a:r>
                      <a:r>
                        <a:rPr lang="en-US" sz="1400" baseline="0" dirty="0"/>
                        <a:t> MMPE R3</a:t>
                      </a:r>
                      <a:endParaRPr lang="en-US" sz="1400" dirty="0"/>
                    </a:p>
                  </a:txBody>
                  <a:tcPr marT="34290" marB="34290" anchor="ctr"/>
                </a:tc>
                <a:tc>
                  <a:txBody>
                    <a:bodyPr/>
                    <a:lstStyle/>
                    <a:p>
                      <a:pPr algn="ctr"/>
                      <a:r>
                        <a:rPr lang="en-US" sz="1400" dirty="0"/>
                        <a:t>18</a:t>
                      </a:r>
                    </a:p>
                  </a:txBody>
                  <a:tcPr marT="34290" marB="34290" anchor="ctr"/>
                </a:tc>
                <a:tc>
                  <a:txBody>
                    <a:bodyPr/>
                    <a:lstStyle/>
                    <a:p>
                      <a:pPr algn="ctr"/>
                      <a:r>
                        <a:rPr lang="en-US" sz="1400" dirty="0"/>
                        <a:t>2</a:t>
                      </a:r>
                    </a:p>
                  </a:txBody>
                  <a:tcPr marT="34290" marB="34290" anchor="ctr"/>
                </a:tc>
                <a:tc>
                  <a:txBody>
                    <a:bodyPr/>
                    <a:lstStyle/>
                    <a:p>
                      <a:pPr algn="ctr"/>
                      <a:r>
                        <a:rPr lang="en-US" sz="1400" dirty="0"/>
                        <a:t>0.0422</a:t>
                      </a:r>
                    </a:p>
                  </a:txBody>
                  <a:tcPr marT="34290" marB="34290" anchor="ctr"/>
                </a:tc>
                <a:extLst>
                  <a:ext uri="{0D108BD9-81ED-4DB2-BD59-A6C34878D82A}">
                    <a16:rowId xmlns:a16="http://schemas.microsoft.com/office/drawing/2014/main" val="3104382577"/>
                  </a:ext>
                </a:extLst>
              </a:tr>
              <a:tr h="360000">
                <a:tc>
                  <a:txBody>
                    <a:bodyPr/>
                    <a:lstStyle/>
                    <a:p>
                      <a:pPr algn="ctr"/>
                      <a:r>
                        <a:rPr lang="en-US" sz="1400" dirty="0">
                          <a:solidFill>
                            <a:srgbClr val="0070C0"/>
                          </a:solidFill>
                        </a:rPr>
                        <a:t>EEG</a:t>
                      </a:r>
                      <a:r>
                        <a:rPr lang="en-US" sz="1400" baseline="0" dirty="0"/>
                        <a:t> MMPE R1</a:t>
                      </a:r>
                      <a:endParaRPr lang="en-US" sz="1400" dirty="0"/>
                    </a:p>
                  </a:txBody>
                  <a:tcPr marT="34290" marB="34290" anchor="ctr"/>
                </a:tc>
                <a:tc>
                  <a:txBody>
                    <a:bodyPr/>
                    <a:lstStyle/>
                    <a:p>
                      <a:pPr algn="ctr"/>
                      <a:r>
                        <a:rPr lang="en-US" sz="1400" dirty="0"/>
                        <a:t>19</a:t>
                      </a:r>
                    </a:p>
                  </a:txBody>
                  <a:tcPr marT="34290" marB="34290" anchor="ctr"/>
                </a:tc>
                <a:tc>
                  <a:txBody>
                    <a:bodyPr/>
                    <a:lstStyle/>
                    <a:p>
                      <a:pPr algn="ctr"/>
                      <a:r>
                        <a:rPr lang="en-US" sz="1400" dirty="0"/>
                        <a:t>4</a:t>
                      </a:r>
                    </a:p>
                  </a:txBody>
                  <a:tcPr marT="34290" marB="34290" anchor="ctr"/>
                </a:tc>
                <a:tc>
                  <a:txBody>
                    <a:bodyPr/>
                    <a:lstStyle/>
                    <a:p>
                      <a:pPr algn="ctr"/>
                      <a:r>
                        <a:rPr lang="en-US" sz="1400" dirty="0"/>
                        <a:t>0.0429</a:t>
                      </a:r>
                    </a:p>
                  </a:txBody>
                  <a:tcPr marT="34290" marB="3429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1442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PE Useful Features for Valence</a:t>
            </a:r>
          </a:p>
        </p:txBody>
      </p:sp>
      <p:sp>
        <p:nvSpPr>
          <p:cNvPr id="3" name="Content Placeholder 2">
            <a:extLst>
              <a:ext uri="{FF2B5EF4-FFF2-40B4-BE49-F238E27FC236}">
                <a16:creationId xmlns:a16="http://schemas.microsoft.com/office/drawing/2014/main" id="{97E13D20-FECA-E94D-8499-D8F41DC68A39}"/>
              </a:ext>
            </a:extLst>
          </p:cNvPr>
          <p:cNvSpPr>
            <a:spLocks noGrp="1"/>
          </p:cNvSpPr>
          <p:nvPr>
            <p:ph idx="1"/>
          </p:nvPr>
        </p:nvSpPr>
        <p:spPr/>
        <p:txBody>
          <a:bodyPr/>
          <a:lstStyle/>
          <a:p>
            <a:r>
              <a:rPr lang="en-US" dirty="0"/>
              <a:t> ECG RCMPE: 8 features</a:t>
            </a:r>
            <a:br>
              <a:rPr lang="en-US" dirty="0"/>
            </a:br>
            <a:r>
              <a:rPr lang="en-US" dirty="0"/>
              <a:t>   embedding dimension &gt; 4</a:t>
            </a:r>
          </a:p>
          <a:p>
            <a:r>
              <a:rPr lang="en-US" dirty="0"/>
              <a:t> GSR RCMPE: 0 features</a:t>
            </a:r>
          </a:p>
          <a:p>
            <a:r>
              <a:rPr lang="en-US" dirty="0"/>
              <a:t> EEG MMPE: 89 features</a:t>
            </a:r>
            <a:br>
              <a:rPr lang="en-US" dirty="0"/>
            </a:br>
            <a:r>
              <a:rPr lang="en-US" dirty="0"/>
              <a:t>   embedding dimension &gt; 5</a:t>
            </a:r>
            <a:br>
              <a:rPr lang="en-US" dirty="0"/>
            </a:br>
            <a:r>
              <a:rPr lang="en-US" dirty="0"/>
              <a:t>   all regions contribute to it</a:t>
            </a:r>
          </a:p>
          <a:p>
            <a:r>
              <a:rPr lang="en-US" dirty="0"/>
              <a:t> We have all the</a:t>
            </a:r>
            <a:r>
              <a:rPr lang="zh-Hant" altLang="en-US" dirty="0"/>
              <a:t> </a:t>
            </a:r>
            <a:r>
              <a:rPr lang="en-US" altLang="zh-Hant" dirty="0"/>
              <a:t>useful</a:t>
            </a:r>
            <a:r>
              <a:rPr lang="en-US" dirty="0"/>
              <a:t> features for valence listed in </a:t>
            </a:r>
            <a:r>
              <a:rPr lang="en-US" i="1" dirty="0"/>
              <a:t>Appendix I</a:t>
            </a:r>
          </a:p>
        </p:txBody>
      </p:sp>
    </p:spTree>
    <p:extLst>
      <p:ext uri="{BB962C8B-B14F-4D97-AF65-F5344CB8AC3E}">
        <p14:creationId xmlns:p14="http://schemas.microsoft.com/office/powerpoint/2010/main" val="136930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MSE Ideal features for Valence</a:t>
            </a:r>
            <a:endParaRPr lang="zh-TW" altLang="en-US" sz="280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575297683"/>
              </p:ext>
            </p:extLst>
          </p:nvPr>
        </p:nvGraphicFramePr>
        <p:xfrm>
          <a:off x="381000" y="1676400"/>
          <a:ext cx="8382480" cy="2520000"/>
        </p:xfrm>
        <a:graphic>
          <a:graphicData uri="http://schemas.openxmlformats.org/drawingml/2006/table">
            <a:tbl>
              <a:tblPr firstRow="1" bandRow="1">
                <a:tableStyleId>{5C22544A-7EE6-4342-B048-85BDC9FD1C3A}</a:tableStyleId>
              </a:tblPr>
              <a:tblGrid>
                <a:gridCol w="1397080">
                  <a:extLst>
                    <a:ext uri="{9D8B030D-6E8A-4147-A177-3AD203B41FA5}">
                      <a16:colId xmlns:a16="http://schemas.microsoft.com/office/drawing/2014/main" val="20000"/>
                    </a:ext>
                  </a:extLst>
                </a:gridCol>
                <a:gridCol w="1397080">
                  <a:extLst>
                    <a:ext uri="{9D8B030D-6E8A-4147-A177-3AD203B41FA5}">
                      <a16:colId xmlns:a16="http://schemas.microsoft.com/office/drawing/2014/main" val="20001"/>
                    </a:ext>
                  </a:extLst>
                </a:gridCol>
                <a:gridCol w="1397080">
                  <a:extLst>
                    <a:ext uri="{9D8B030D-6E8A-4147-A177-3AD203B41FA5}">
                      <a16:colId xmlns:a16="http://schemas.microsoft.com/office/drawing/2014/main" val="20002"/>
                    </a:ext>
                  </a:extLst>
                </a:gridCol>
                <a:gridCol w="1397080">
                  <a:extLst>
                    <a:ext uri="{9D8B030D-6E8A-4147-A177-3AD203B41FA5}">
                      <a16:colId xmlns:a16="http://schemas.microsoft.com/office/drawing/2014/main" val="20003"/>
                    </a:ext>
                  </a:extLst>
                </a:gridCol>
                <a:gridCol w="1397080">
                  <a:extLst>
                    <a:ext uri="{9D8B030D-6E8A-4147-A177-3AD203B41FA5}">
                      <a16:colId xmlns:a16="http://schemas.microsoft.com/office/drawing/2014/main" val="20004"/>
                    </a:ext>
                  </a:extLst>
                </a:gridCol>
                <a:gridCol w="1397080">
                  <a:extLst>
                    <a:ext uri="{9D8B030D-6E8A-4147-A177-3AD203B41FA5}">
                      <a16:colId xmlns:a16="http://schemas.microsoft.com/office/drawing/2014/main" val="20005"/>
                    </a:ext>
                  </a:extLst>
                </a:gridCol>
              </a:tblGrid>
              <a:tr h="360000">
                <a:tc>
                  <a:txBody>
                    <a:bodyPr/>
                    <a:lstStyle/>
                    <a:p>
                      <a:pPr algn="ctr"/>
                      <a:r>
                        <a:rPr lang="en-US" altLang="zh-TW" sz="1400" dirty="0"/>
                        <a:t>Index</a:t>
                      </a:r>
                      <a:endParaRPr lang="zh-TW" altLang="en-US" sz="1400" dirty="0"/>
                    </a:p>
                  </a:txBody>
                  <a:tcPr marL="86338" marR="86338" marT="34290" marB="34290" anchor="ctr"/>
                </a:tc>
                <a:tc>
                  <a:txBody>
                    <a:bodyPr/>
                    <a:lstStyle/>
                    <a:p>
                      <a:pPr algn="ctr"/>
                      <a:r>
                        <a:rPr lang="en-US" altLang="zh-TW" sz="1400" dirty="0"/>
                        <a:t>Method</a:t>
                      </a:r>
                      <a:endParaRPr lang="zh-TW" altLang="en-US" sz="1400"/>
                    </a:p>
                  </a:txBody>
                  <a:tcPr marL="86338" marR="86338" marT="34290" marB="34290" anchor="ctr"/>
                </a:tc>
                <a:tc>
                  <a:txBody>
                    <a:bodyPr/>
                    <a:lstStyle/>
                    <a:p>
                      <a:pPr algn="ctr"/>
                      <a:r>
                        <a:rPr lang="en-US" altLang="zh-TW" sz="1400" dirty="0"/>
                        <a:t>Scale</a:t>
                      </a:r>
                      <a:endParaRPr lang="zh-TW" altLang="en-US" sz="1400"/>
                    </a:p>
                  </a:txBody>
                  <a:tcPr marL="86338" marR="86338" marT="34290" marB="34290" anchor="ctr"/>
                </a:tc>
                <a:tc>
                  <a:txBody>
                    <a:bodyPr/>
                    <a:lstStyle/>
                    <a:p>
                      <a:pPr algn="ctr"/>
                      <a:r>
                        <a:rPr lang="en-US" altLang="zh-TW" sz="1400" dirty="0"/>
                        <a:t>m</a:t>
                      </a:r>
                      <a:endParaRPr lang="zh-TW" altLang="en-US" sz="1400"/>
                    </a:p>
                  </a:txBody>
                  <a:tcPr marL="86338" marR="86338" marT="34290" marB="34290" anchor="ctr"/>
                </a:tc>
                <a:tc>
                  <a:txBody>
                    <a:bodyPr/>
                    <a:lstStyle/>
                    <a:p>
                      <a:pPr algn="ctr"/>
                      <a:r>
                        <a:rPr lang="en-US" altLang="zh-TW" sz="1400" dirty="0"/>
                        <a:t>tolerance</a:t>
                      </a:r>
                      <a:endParaRPr lang="zh-TW" altLang="en-US" sz="1400"/>
                    </a:p>
                  </a:txBody>
                  <a:tcPr marL="86338" marR="86338" marT="34290" marB="34290" anchor="ctr"/>
                </a:tc>
                <a:tc>
                  <a:txBody>
                    <a:bodyPr/>
                    <a:lstStyle/>
                    <a:p>
                      <a:pPr algn="ctr"/>
                      <a:r>
                        <a:rPr lang="en-US" altLang="zh-TW" sz="1400" dirty="0"/>
                        <a:t>P-value</a:t>
                      </a:r>
                      <a:endParaRPr lang="zh-TW" altLang="en-US" sz="1400"/>
                    </a:p>
                  </a:txBody>
                  <a:tcPr marL="86338" marR="86338" marT="34290" marB="34290" anchor="ctr"/>
                </a:tc>
                <a:extLst>
                  <a:ext uri="{0D108BD9-81ED-4DB2-BD59-A6C34878D82A}">
                    <a16:rowId xmlns:a16="http://schemas.microsoft.com/office/drawing/2014/main" val="10000"/>
                  </a:ext>
                </a:extLst>
              </a:tr>
              <a:tr h="360000">
                <a:tc>
                  <a:txBody>
                    <a:bodyPr/>
                    <a:lstStyle/>
                    <a:p>
                      <a:pPr algn="ctr"/>
                      <a:r>
                        <a:rPr lang="en-US" altLang="zh-TW" sz="1400" dirty="0"/>
                        <a:t>1</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0.1std</a:t>
                      </a:r>
                      <a:endParaRPr lang="zh-TW" altLang="en-US" sz="1400"/>
                    </a:p>
                  </a:txBody>
                  <a:tcPr marL="86338" marR="86338" marT="34290" marB="34290" anchor="ctr"/>
                </a:tc>
                <a:tc>
                  <a:txBody>
                    <a:bodyPr/>
                    <a:lstStyle/>
                    <a:p>
                      <a:pPr algn="ctr"/>
                      <a:r>
                        <a:rPr lang="en-US" altLang="zh-TW" sz="1400" dirty="0"/>
                        <a:t>0.001</a:t>
                      </a:r>
                      <a:endParaRPr lang="zh-TW" altLang="en-US" sz="1400"/>
                    </a:p>
                  </a:txBody>
                  <a:tcPr marL="86338" marR="86338" marT="34290" marB="34290" anchor="ctr"/>
                </a:tc>
                <a:extLst>
                  <a:ext uri="{0D108BD9-81ED-4DB2-BD59-A6C34878D82A}">
                    <a16:rowId xmlns:a16="http://schemas.microsoft.com/office/drawing/2014/main" val="10001"/>
                  </a:ext>
                </a:extLst>
              </a:tr>
              <a:tr h="360000">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RCMSE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2</a:t>
                      </a:r>
                      <a:endParaRPr lang="zh-TW" altLang="en-US" sz="1400" dirty="0"/>
                    </a:p>
                  </a:txBody>
                  <a:tcPr marL="86338" marR="86338" marT="34290" marB="34290" anchor="ctr"/>
                </a:tc>
                <a:tc>
                  <a:txBody>
                    <a:bodyPr/>
                    <a:lstStyle/>
                    <a:p>
                      <a:pPr algn="ctr"/>
                      <a:r>
                        <a:rPr lang="en-US" altLang="zh-TW" sz="1400" dirty="0"/>
                        <a:t>0.2std</a:t>
                      </a:r>
                      <a:endParaRPr lang="zh-TW" altLang="en-US" sz="1400" dirty="0"/>
                    </a:p>
                  </a:txBody>
                  <a:tcPr marL="86338" marR="86338" marT="34290" marB="34290" anchor="ctr"/>
                </a:tc>
                <a:tc>
                  <a:txBody>
                    <a:bodyPr/>
                    <a:lstStyle/>
                    <a:p>
                      <a:pPr algn="ctr"/>
                      <a:r>
                        <a:rPr lang="en-US" altLang="zh-TW" sz="1400" dirty="0"/>
                        <a:t>0.009</a:t>
                      </a:r>
                      <a:endParaRPr lang="zh-TW" altLang="en-US" sz="1400" dirty="0"/>
                    </a:p>
                  </a:txBody>
                  <a:tcPr marL="86338" marR="86338" marT="34290" marB="34290" anchor="ctr"/>
                </a:tc>
                <a:extLst>
                  <a:ext uri="{0D108BD9-81ED-4DB2-BD59-A6C34878D82A}">
                    <a16:rowId xmlns:a16="http://schemas.microsoft.com/office/drawing/2014/main" val="10002"/>
                  </a:ext>
                </a:extLst>
              </a:tr>
              <a:tr h="360000">
                <a:tc>
                  <a:txBody>
                    <a:bodyPr/>
                    <a:lstStyle/>
                    <a:p>
                      <a:pPr algn="ctr"/>
                      <a:r>
                        <a:rPr lang="en-US" altLang="zh-TW" sz="1400" dirty="0"/>
                        <a:t>3</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1</a:t>
                      </a:r>
                      <a:endParaRPr lang="zh-TW" altLang="en-US" sz="1400" dirty="0"/>
                    </a:p>
                  </a:txBody>
                  <a:tcPr marL="86338" marR="86338" marT="34290" marB="34290" anchor="ctr"/>
                </a:tc>
                <a:tc>
                  <a:txBody>
                    <a:bodyPr/>
                    <a:lstStyle/>
                    <a:p>
                      <a:pPr algn="ctr"/>
                      <a:r>
                        <a:rPr lang="en-US" altLang="zh-TW" sz="1400" dirty="0"/>
                        <a:t>0.2std</a:t>
                      </a:r>
                      <a:endParaRPr lang="zh-TW" altLang="en-US" sz="1400"/>
                    </a:p>
                  </a:txBody>
                  <a:tcPr marL="86338" marR="86338" marT="34290" marB="34290" anchor="ctr"/>
                </a:tc>
                <a:tc>
                  <a:txBody>
                    <a:bodyPr/>
                    <a:lstStyle/>
                    <a:p>
                      <a:pPr algn="ctr"/>
                      <a:r>
                        <a:rPr lang="en-US" altLang="zh-TW" sz="1400" dirty="0"/>
                        <a:t>0.014</a:t>
                      </a:r>
                      <a:endParaRPr lang="zh-TW" altLang="en-US" sz="1400"/>
                    </a:p>
                  </a:txBody>
                  <a:tcPr marL="86338" marR="86338" marT="34290" marB="34290" anchor="ctr"/>
                </a:tc>
                <a:extLst>
                  <a:ext uri="{0D108BD9-81ED-4DB2-BD59-A6C34878D82A}">
                    <a16:rowId xmlns:a16="http://schemas.microsoft.com/office/drawing/2014/main" val="10003"/>
                  </a:ext>
                </a:extLst>
              </a:tr>
              <a:tr h="360000">
                <a:tc>
                  <a:txBody>
                    <a:bodyPr/>
                    <a:lstStyle/>
                    <a:p>
                      <a:pPr algn="ctr"/>
                      <a:r>
                        <a:rPr lang="en-US" altLang="zh-TW" sz="1400" dirty="0"/>
                        <a:t>4</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3</a:t>
                      </a:r>
                      <a:endParaRPr lang="zh-TW" altLang="en-US" sz="1400"/>
                    </a:p>
                  </a:txBody>
                  <a:tcPr marL="86338" marR="86338" marT="34290" marB="34290" anchor="ctr"/>
                </a:tc>
                <a:tc>
                  <a:txBody>
                    <a:bodyPr/>
                    <a:lstStyle/>
                    <a:p>
                      <a:pPr algn="ctr"/>
                      <a:r>
                        <a:rPr lang="en-US" altLang="zh-TW" sz="1400" dirty="0"/>
                        <a:t>1</a:t>
                      </a:r>
                      <a:endParaRPr lang="zh-TW" altLang="en-US" sz="1400"/>
                    </a:p>
                  </a:txBody>
                  <a:tcPr marL="86338" marR="86338" marT="34290" marB="34290" anchor="ctr"/>
                </a:tc>
                <a:tc>
                  <a:txBody>
                    <a:bodyPr/>
                    <a:lstStyle/>
                    <a:p>
                      <a:pPr algn="ctr"/>
                      <a:r>
                        <a:rPr lang="en-US" altLang="zh-TW" sz="1400" dirty="0"/>
                        <a:t>0.2std</a:t>
                      </a:r>
                      <a:endParaRPr lang="zh-TW" altLang="en-US" sz="1400"/>
                    </a:p>
                  </a:txBody>
                  <a:tcPr marL="86338" marR="86338" marT="34290" marB="34290" anchor="ctr"/>
                </a:tc>
                <a:tc>
                  <a:txBody>
                    <a:bodyPr/>
                    <a:lstStyle/>
                    <a:p>
                      <a:pPr algn="ctr"/>
                      <a:r>
                        <a:rPr lang="en-US" altLang="zh-TW" sz="1400" dirty="0"/>
                        <a:t>0.014</a:t>
                      </a:r>
                      <a:endParaRPr lang="zh-TW" altLang="en-US" sz="1400"/>
                    </a:p>
                  </a:txBody>
                  <a:tcPr marL="86338" marR="86338" marT="34290" marB="34290" anchor="ctr"/>
                </a:tc>
                <a:extLst>
                  <a:ext uri="{0D108BD9-81ED-4DB2-BD59-A6C34878D82A}">
                    <a16:rowId xmlns:a16="http://schemas.microsoft.com/office/drawing/2014/main" val="10004"/>
                  </a:ext>
                </a:extLst>
              </a:tr>
              <a:tr h="360000">
                <a:tc>
                  <a:txBody>
                    <a:bodyPr/>
                    <a:lstStyle/>
                    <a:p>
                      <a:pPr algn="ctr"/>
                      <a:r>
                        <a:rPr lang="en-US" altLang="zh-TW" sz="1400" dirty="0"/>
                        <a:t>5</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RCMSE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0</a:t>
                      </a:r>
                      <a:endParaRPr lang="zh-TW" altLang="en-US" sz="1400"/>
                    </a:p>
                  </a:txBody>
                  <a:tcPr marL="86338" marR="86338" marT="34290" marB="34290" anchor="ctr"/>
                </a:tc>
                <a:tc>
                  <a:txBody>
                    <a:bodyPr/>
                    <a:lstStyle/>
                    <a:p>
                      <a:pPr algn="ctr"/>
                      <a:r>
                        <a:rPr lang="en-US" altLang="zh-TW" sz="1400" dirty="0"/>
                        <a:t>0.2std</a:t>
                      </a:r>
                      <a:endParaRPr lang="zh-TW" altLang="en-US" sz="1400" dirty="0"/>
                    </a:p>
                  </a:txBody>
                  <a:tcPr marL="86338" marR="86338" marT="34290" marB="34290" anchor="ctr"/>
                </a:tc>
                <a:tc>
                  <a:txBody>
                    <a:bodyPr/>
                    <a:lstStyle/>
                    <a:p>
                      <a:pPr algn="ctr"/>
                      <a:r>
                        <a:rPr lang="en-US" altLang="zh-TW" sz="1400" dirty="0"/>
                        <a:t>0.041</a:t>
                      </a:r>
                      <a:endParaRPr lang="zh-TW" altLang="en-US" sz="1400" dirty="0"/>
                    </a:p>
                  </a:txBody>
                  <a:tcPr marL="86338" marR="86338" marT="34290" marB="34290" anchor="ctr"/>
                </a:tc>
                <a:extLst>
                  <a:ext uri="{0D108BD9-81ED-4DB2-BD59-A6C34878D82A}">
                    <a16:rowId xmlns:a16="http://schemas.microsoft.com/office/drawing/2014/main" val="10005"/>
                  </a:ext>
                </a:extLst>
              </a:tr>
              <a:tr h="360000">
                <a:tc>
                  <a:txBody>
                    <a:bodyPr/>
                    <a:lstStyle/>
                    <a:p>
                      <a:pPr algn="ctr"/>
                      <a:r>
                        <a:rPr lang="en-US" altLang="zh-TW" sz="1400" dirty="0"/>
                        <a:t>6</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0</a:t>
                      </a:r>
                      <a:endParaRPr lang="zh-TW" altLang="en-US" sz="1400"/>
                    </a:p>
                  </a:txBody>
                  <a:tcPr marL="86338" marR="86338" marT="34290" marB="34290" anchor="ctr"/>
                </a:tc>
                <a:tc>
                  <a:txBody>
                    <a:bodyPr/>
                    <a:lstStyle/>
                    <a:p>
                      <a:pPr algn="ctr"/>
                      <a:r>
                        <a:rPr lang="en-US" altLang="zh-TW" sz="1400" dirty="0"/>
                        <a:t>0.1std</a:t>
                      </a:r>
                      <a:endParaRPr lang="zh-TW" altLang="en-US" sz="1400"/>
                    </a:p>
                  </a:txBody>
                  <a:tcPr marL="86338" marR="86338" marT="34290" marB="34290" anchor="ctr"/>
                </a:tc>
                <a:tc>
                  <a:txBody>
                    <a:bodyPr/>
                    <a:lstStyle/>
                    <a:p>
                      <a:pPr algn="ctr"/>
                      <a:r>
                        <a:rPr lang="en-US" altLang="zh-TW" sz="1400" dirty="0"/>
                        <a:t>0.036</a:t>
                      </a:r>
                      <a:endParaRPr lang="zh-TW" altLang="en-US" sz="1400" dirty="0"/>
                    </a:p>
                  </a:txBody>
                  <a:tcPr marL="86338" marR="86338" marT="34290" marB="3429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43001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989000"/>
            <a:ext cx="9144000" cy="2880000"/>
          </a:xfrm>
        </p:spPr>
        <p:txBody>
          <a:bodyPr/>
          <a:lstStyle/>
          <a:p>
            <a:r>
              <a:rPr lang="en-US" altLang="zh-TW" sz="3200" dirty="0"/>
              <a:t>Dispersion Entropy-Related Features</a:t>
            </a:r>
            <a:r>
              <a:rPr lang="en-US" altLang="zh-TW" sz="3000" dirty="0"/>
              <a:t/>
            </a:r>
            <a:br>
              <a:rPr lang="en-US" altLang="zh-TW" sz="3000" dirty="0"/>
            </a:br>
            <a:r>
              <a:rPr lang="en-US" altLang="zh-TW" sz="2700" dirty="0"/>
              <a:t/>
            </a:r>
            <a:br>
              <a:rPr lang="en-US" altLang="zh-TW" sz="2700" dirty="0"/>
            </a:br>
            <a:r>
              <a:rPr lang="en-US" altLang="zh-TW" sz="1800" b="0" dirty="0"/>
              <a:t>Speaker: </a:t>
            </a:r>
            <a:r>
              <a:rPr lang="zh-CN" altLang="en-US" sz="1800" b="0"/>
              <a:t>童寬</a:t>
            </a:r>
            <a:r>
              <a:rPr lang="zh-TW" altLang="en-US" sz="1800" b="0"/>
              <a:t> </a:t>
            </a:r>
            <a:r>
              <a:rPr lang="en-US" altLang="zh-TW" sz="1800" b="0" dirty="0"/>
              <a:t>  </a:t>
            </a:r>
            <a:endParaRPr lang="zh-TW" altLang="en-US" sz="1500" b="0"/>
          </a:p>
        </p:txBody>
      </p:sp>
    </p:spTree>
    <p:extLst>
      <p:ext uri="{BB962C8B-B14F-4D97-AF65-F5344CB8AC3E}">
        <p14:creationId xmlns:p14="http://schemas.microsoft.com/office/powerpoint/2010/main" val="2625109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1B5D-1A3A-1B4E-8D52-8043337AB061}"/>
              </a:ext>
            </a:extLst>
          </p:cNvPr>
          <p:cNvSpPr>
            <a:spLocks noGrp="1"/>
          </p:cNvSpPr>
          <p:nvPr>
            <p:ph type="title"/>
          </p:nvPr>
        </p:nvSpPr>
        <p:spPr/>
        <p:txBody>
          <a:bodyPr/>
          <a:lstStyle/>
          <a:p>
            <a:r>
              <a:rPr lang="en-US" dirty="0"/>
              <a:t>Dispersion Entropy</a:t>
            </a:r>
            <a:r>
              <a:rPr lang="zh-Hant" altLang="en-US" dirty="0"/>
              <a:t> </a:t>
            </a:r>
            <a:r>
              <a:rPr lang="en-US" altLang="zh-Hant" dirty="0"/>
              <a:t>(DE)</a:t>
            </a:r>
            <a:r>
              <a:rPr lang="en-US" dirty="0"/>
              <a: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C9BB5C-D0E6-5842-874D-6F3EFB2DC96F}"/>
                  </a:ext>
                </a:extLst>
              </p:cNvPr>
              <p:cNvSpPr>
                <a:spLocks noGrp="1"/>
              </p:cNvSpPr>
              <p:nvPr>
                <p:ph idx="1"/>
              </p:nvPr>
            </p:nvSpPr>
            <p:spPr>
              <a:xfrm>
                <a:off x="381000" y="1676400"/>
                <a:ext cx="8382000" cy="1816100"/>
              </a:xfrm>
            </p:spPr>
            <p:txBody>
              <a:bodyPr/>
              <a:lstStyle/>
              <a:p>
                <a:r>
                  <a:rPr lang="zh-Hant" altLang="en-US" dirty="0"/>
                  <a:t> </a:t>
                </a:r>
                <a:r>
                  <a:rPr lang="en-US" altLang="zh-Hant" dirty="0"/>
                  <a:t>Given a univariate signal </a:t>
                </a:r>
                <a14:m>
                  <m:oMath xmlns:m="http://schemas.openxmlformats.org/officeDocument/2006/math">
                    <m:r>
                      <a:rPr lang="en-US" altLang="zh-Hant" b="0" i="1" smtClean="0">
                        <a:latin typeface="Cambria Math" panose="02040503050406030204" pitchFamily="18" charset="0"/>
                      </a:rPr>
                      <m:t>𝑥</m:t>
                    </m:r>
                    <m:r>
                      <a:rPr lang="en-US" altLang="zh-Hant" b="0" i="1" smtClean="0">
                        <a:latin typeface="Cambria Math" panose="02040503050406030204" pitchFamily="18" charset="0"/>
                      </a:rPr>
                      <m:t>=</m:t>
                    </m:r>
                    <m:d>
                      <m:dPr>
                        <m:begChr m:val="{"/>
                        <m:endChr m:val="}"/>
                        <m:ctrlPr>
                          <a:rPr lang="en-US" altLang="zh-Hant" b="0" i="1" smtClean="0">
                            <a:latin typeface="Cambria Math" panose="02040503050406030204" pitchFamily="18" charset="0"/>
                          </a:rPr>
                        </m:ctrlPr>
                      </m:dPr>
                      <m:e>
                        <m:sSub>
                          <m:sSubPr>
                            <m:ctrlPr>
                              <a:rPr lang="en-US" altLang="zh-Hant" b="0" i="1" smtClean="0">
                                <a:latin typeface="Cambria Math" panose="02040503050406030204" pitchFamily="18" charset="0"/>
                              </a:rPr>
                            </m:ctrlPr>
                          </m:sSubPr>
                          <m:e>
                            <m:r>
                              <a:rPr lang="en-US" altLang="zh-Hant" b="0" i="1" smtClean="0">
                                <a:latin typeface="Cambria Math" panose="02040503050406030204" pitchFamily="18" charset="0"/>
                              </a:rPr>
                              <m:t>𝑥</m:t>
                            </m:r>
                          </m:e>
                          <m:sub>
                            <m:r>
                              <a:rPr lang="en-US" altLang="zh-Hant" b="0" i="1" smtClean="0">
                                <a:latin typeface="Cambria Math" panose="02040503050406030204" pitchFamily="18" charset="0"/>
                              </a:rPr>
                              <m:t>1</m:t>
                            </m:r>
                          </m:sub>
                        </m:sSub>
                        <m:r>
                          <a:rPr lang="en-US" altLang="zh-Hant" b="0" i="1" smtClean="0">
                            <a:latin typeface="Cambria Math" panose="02040503050406030204" pitchFamily="18" charset="0"/>
                          </a:rPr>
                          <m:t>, </m:t>
                        </m:r>
                        <m:sSub>
                          <m:sSubPr>
                            <m:ctrlPr>
                              <a:rPr lang="en-US" altLang="zh-Hant" b="0" i="1" smtClean="0">
                                <a:latin typeface="Cambria Math" panose="02040503050406030204" pitchFamily="18" charset="0"/>
                              </a:rPr>
                            </m:ctrlPr>
                          </m:sSubPr>
                          <m:e>
                            <m:r>
                              <a:rPr lang="en-US" altLang="zh-Hant" b="0" i="1" smtClean="0">
                                <a:latin typeface="Cambria Math" panose="02040503050406030204" pitchFamily="18" charset="0"/>
                              </a:rPr>
                              <m:t>𝑥</m:t>
                            </m:r>
                          </m:e>
                          <m:sub>
                            <m:r>
                              <a:rPr lang="en-US" altLang="zh-Hant" b="0" i="1" smtClean="0">
                                <a:latin typeface="Cambria Math" panose="02040503050406030204" pitchFamily="18" charset="0"/>
                              </a:rPr>
                              <m:t>2</m:t>
                            </m:r>
                          </m:sub>
                        </m:sSub>
                        <m:r>
                          <a:rPr lang="en-US" altLang="zh-Hant" b="0" i="1" smtClean="0">
                            <a:latin typeface="Cambria Math" panose="02040503050406030204" pitchFamily="18" charset="0"/>
                          </a:rPr>
                          <m:t>,…,</m:t>
                        </m:r>
                        <m:sSub>
                          <m:sSubPr>
                            <m:ctrlPr>
                              <a:rPr lang="en-US" altLang="zh-Hant" b="0" i="1" smtClean="0">
                                <a:latin typeface="Cambria Math" panose="02040503050406030204" pitchFamily="18" charset="0"/>
                              </a:rPr>
                            </m:ctrlPr>
                          </m:sSubPr>
                          <m:e>
                            <m:r>
                              <a:rPr lang="en-US" altLang="zh-Hant" b="0" i="1" smtClean="0">
                                <a:latin typeface="Cambria Math" panose="02040503050406030204" pitchFamily="18" charset="0"/>
                              </a:rPr>
                              <m:t>𝑥</m:t>
                            </m:r>
                          </m:e>
                          <m:sub>
                            <m:r>
                              <a:rPr lang="en-US" altLang="zh-Hant" b="0" i="1" smtClean="0">
                                <a:latin typeface="Cambria Math" panose="02040503050406030204" pitchFamily="18" charset="0"/>
                              </a:rPr>
                              <m:t>𝑁</m:t>
                            </m:r>
                          </m:sub>
                        </m:sSub>
                      </m:e>
                    </m:d>
                  </m:oMath>
                </a14:m>
                <a:endParaRPr lang="en-US" altLang="zh-Hant" b="0" dirty="0"/>
              </a:p>
              <a:p>
                <a:r>
                  <a:rPr lang="en-US" dirty="0"/>
                  <a:t> Employ normal cumulative distribution function (NCDF,</a:t>
                </a:r>
                <a:br>
                  <a:rPr lang="en-US" dirty="0"/>
                </a:br>
                <a:r>
                  <a:rPr lang="en-US" dirty="0"/>
                  <a:t> </a:t>
                </a:r>
                <a14:m>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𝑠𝑡𝑑</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to map </a:t>
                </a:r>
                <a14:m>
                  <m:oMath xmlns:m="http://schemas.openxmlformats.org/officeDocument/2006/math">
                    <m:r>
                      <a:rPr lang="en-US" b="0" i="1" smtClean="0">
                        <a:latin typeface="Cambria Math" panose="02040503050406030204" pitchFamily="18" charset="0"/>
                      </a:rPr>
                      <m:t>𝑥</m:t>
                    </m:r>
                  </m:oMath>
                </a14:m>
                <a:r>
                  <a:rPr lang="en-US" dirty="0"/>
                  <a:t> into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𝑦</m:t>
                        </m:r>
                      </m:e>
                      <m:sub>
                        <m:r>
                          <a:rPr lang="en-US" altLang="zh-Hant" i="1">
                            <a:latin typeface="Cambria Math" panose="02040503050406030204" pitchFamily="18" charset="0"/>
                          </a:rPr>
                          <m:t>1</m:t>
                        </m:r>
                      </m:sub>
                    </m:sSub>
                    <m:r>
                      <a:rPr lang="en-US" altLang="zh-Hant" i="1">
                        <a:latin typeface="Cambria Math" panose="02040503050406030204" pitchFamily="18" charset="0"/>
                      </a:rPr>
                      <m:t>, </m:t>
                    </m:r>
                    <m:sSub>
                      <m:sSubPr>
                        <m:ctrlPr>
                          <a:rPr lang="en-US" altLang="zh-Hant" i="1" smtClean="0">
                            <a:latin typeface="Cambria Math" panose="02040503050406030204" pitchFamily="18" charset="0"/>
                          </a:rPr>
                        </m:ctrlPr>
                      </m:sSubPr>
                      <m:e>
                        <m:r>
                          <a:rPr lang="en-US" altLang="zh-Hant" b="0" i="1" smtClean="0">
                            <a:latin typeface="Cambria Math" panose="02040503050406030204" pitchFamily="18" charset="0"/>
                          </a:rPr>
                          <m:t>𝑦</m:t>
                        </m:r>
                      </m:e>
                      <m:sub>
                        <m:r>
                          <a:rPr lang="en-US" altLang="zh-Hant" i="1">
                            <a:latin typeface="Cambria Math" panose="02040503050406030204" pitchFamily="18" charset="0"/>
                          </a:rPr>
                          <m:t>2</m:t>
                        </m:r>
                      </m:sub>
                    </m:sSub>
                    <m:r>
                      <a:rPr lang="en-US" altLang="zh-Hant" i="1">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𝑦</m:t>
                        </m:r>
                      </m:e>
                      <m:sub>
                        <m:r>
                          <a:rPr lang="en-US" altLang="zh-Hant" i="1">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dirty="0"/>
                  <a:t> Decide </a:t>
                </a:r>
                <a14:m>
                  <m:oMath xmlns:m="http://schemas.openxmlformats.org/officeDocument/2006/math">
                    <m:r>
                      <a:rPr lang="en-US" b="0" i="1" smtClean="0">
                        <a:latin typeface="Cambria Math" panose="02040503050406030204" pitchFamily="18" charset="0"/>
                      </a:rPr>
                      <m:t>𝑐</m:t>
                    </m:r>
                  </m:oMath>
                </a14:m>
                <a:r>
                  <a:rPr lang="en-US" dirty="0"/>
                  <a:t>, Use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𝑟𝑜𝑢𝑛𝑑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+0.5</m:t>
                    </m:r>
                    <m:r>
                      <a:rPr lang="en-US" b="0" i="1" smtClean="0">
                        <a:latin typeface="Cambria Math" panose="02040503050406030204" pitchFamily="18" charset="0"/>
                      </a:rPr>
                      <m:t>)</m:t>
                    </m:r>
                  </m:oMath>
                </a14:m>
                <a:r>
                  <a:rPr lang="en-US" dirty="0"/>
                  <a:t> to map </a:t>
                </a:r>
                <a14:m>
                  <m:oMath xmlns:m="http://schemas.openxmlformats.org/officeDocument/2006/math">
                    <m:r>
                      <a:rPr lang="en-US" b="0" i="1" smtClean="0">
                        <a:latin typeface="Cambria Math" panose="02040503050406030204" pitchFamily="18" charset="0"/>
                      </a:rPr>
                      <m:t>𝑦</m:t>
                    </m:r>
                  </m:oMath>
                </a14:m>
                <a:r>
                  <a:rPr lang="en-US" dirty="0"/>
                  <a:t> into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𝑧</m:t>
                        </m:r>
                      </m:e>
                      <m:sub>
                        <m:r>
                          <a:rPr lang="en-US" altLang="zh-Hant" i="1">
                            <a:latin typeface="Cambria Math" panose="02040503050406030204" pitchFamily="18" charset="0"/>
                          </a:rPr>
                          <m:t>1</m:t>
                        </m:r>
                      </m:sub>
                    </m:sSub>
                    <m:r>
                      <a:rPr lang="en-US" altLang="zh-Hant" i="1">
                        <a:latin typeface="Cambria Math" panose="02040503050406030204" pitchFamily="18" charset="0"/>
                      </a:rPr>
                      <m:t>, </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𝑧</m:t>
                        </m:r>
                      </m:e>
                      <m:sub>
                        <m:r>
                          <a:rPr lang="en-US" altLang="zh-Hant" i="1">
                            <a:latin typeface="Cambria Math" panose="02040503050406030204" pitchFamily="18" charset="0"/>
                          </a:rPr>
                          <m:t>2</m:t>
                        </m:r>
                      </m:sub>
                    </m:sSub>
                    <m:r>
                      <a:rPr lang="en-US" altLang="zh-Hant" i="1">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𝑧</m:t>
                        </m:r>
                      </m:e>
                      <m:sub>
                        <m:r>
                          <a:rPr lang="en-US" altLang="zh-Hant" i="1">
                            <a:latin typeface="Cambria Math" panose="02040503050406030204" pitchFamily="18" charset="0"/>
                          </a:rPr>
                          <m:t>𝑁</m:t>
                        </m:r>
                      </m:sub>
                    </m:sSub>
                    <m:r>
                      <a:rPr lang="en-US"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BC9BB5C-D0E6-5842-874D-6F3EFB2DC96F}"/>
                  </a:ext>
                </a:extLst>
              </p:cNvPr>
              <p:cNvSpPr>
                <a:spLocks noGrp="1" noRot="1" noChangeAspect="1" noMove="1" noResize="1" noEditPoints="1" noAdjustHandles="1" noChangeArrowheads="1" noChangeShapeType="1" noTextEdit="1"/>
              </p:cNvSpPr>
              <p:nvPr>
                <p:ph idx="1"/>
              </p:nvPr>
            </p:nvSpPr>
            <p:spPr>
              <a:xfrm>
                <a:off x="381000" y="1676400"/>
                <a:ext cx="8382000" cy="1816100"/>
              </a:xfrm>
              <a:blipFill>
                <a:blip r:embed="rId3"/>
                <a:stretch>
                  <a:fillRect l="-6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90FC504-E615-9948-A6B8-76712C89F5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999" y="3492500"/>
            <a:ext cx="3213099" cy="20510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2CA357-E631-934B-BB2A-6C2786C05427}"/>
                  </a:ext>
                </a:extLst>
              </p:cNvPr>
              <p:cNvSpPr txBox="1"/>
              <p:nvPr/>
            </p:nvSpPr>
            <p:spPr>
              <a:xfrm>
                <a:off x="901949" y="5543528"/>
                <a:ext cx="3073149" cy="810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𝑁𝐶𝐷𝐹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𝑥</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sup>
                              </m:sSup>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a:rPr lang="en-US" b="0" i="1" smtClean="0">
                              <a:latin typeface="Cambria Math" panose="02040503050406030204" pitchFamily="18" charset="0"/>
                            </a:rPr>
                            <m:t>𝑑𝑡</m:t>
                          </m:r>
                        </m:e>
                      </m:nary>
                    </m:oMath>
                  </m:oMathPara>
                </a14:m>
                <a:endParaRPr lang="en-US" dirty="0"/>
              </a:p>
            </p:txBody>
          </p:sp>
        </mc:Choice>
        <mc:Fallback xmlns="">
          <p:sp>
            <p:nvSpPr>
              <p:cNvPr id="4" name="TextBox 3">
                <a:extLst>
                  <a:ext uri="{FF2B5EF4-FFF2-40B4-BE49-F238E27FC236}">
                    <a16:creationId xmlns:a16="http://schemas.microsoft.com/office/drawing/2014/main" id="{E32CA357-E631-934B-BB2A-6C2786C05427}"/>
                  </a:ext>
                </a:extLst>
              </p:cNvPr>
              <p:cNvSpPr txBox="1">
                <a:spLocks noRot="1" noChangeAspect="1" noMove="1" noResize="1" noEditPoints="1" noAdjustHandles="1" noChangeArrowheads="1" noChangeShapeType="1" noTextEdit="1"/>
              </p:cNvSpPr>
              <p:nvPr/>
            </p:nvSpPr>
            <p:spPr>
              <a:xfrm>
                <a:off x="901949" y="5543528"/>
                <a:ext cx="3073149" cy="810478"/>
              </a:xfrm>
              <a:prstGeom prst="rect">
                <a:avLst/>
              </a:prstGeom>
              <a:blipFill>
                <a:blip r:embed="rId5"/>
                <a:stretch>
                  <a:fillRect l="-823" t="-126154" r="-823" b="-19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0882785A-F68D-9049-B524-6A19DCFEF566}"/>
                  </a:ext>
                </a:extLst>
              </p:cNvPr>
              <p:cNvGraphicFramePr/>
              <p:nvPr>
                <p:extLst>
                  <p:ext uri="{D42A27DB-BD31-4B8C-83A1-F6EECF244321}">
                    <p14:modId xmlns:p14="http://schemas.microsoft.com/office/powerpoint/2010/main" val="214172152"/>
                  </p:ext>
                </p:extLst>
              </p:nvPr>
            </p:nvGraphicFramePr>
            <p:xfrm>
              <a:off x="4387849" y="3492500"/>
              <a:ext cx="3962400" cy="2641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Choice>
        <mc:Fallback xmlns="">
          <p:graphicFrame>
            <p:nvGraphicFramePr>
              <p:cNvPr id="6" name="Diagram 5">
                <a:extLst>
                  <a:ext uri="{FF2B5EF4-FFF2-40B4-BE49-F238E27FC236}">
                    <a16:creationId xmlns:a16="http://schemas.microsoft.com/office/drawing/2014/main" id="{0882785A-F68D-9049-B524-6A19DCFEF566}"/>
                  </a:ext>
                </a:extLst>
              </p:cNvPr>
              <p:cNvGraphicFramePr/>
              <p:nvPr>
                <p:extLst>
                  <p:ext uri="{D42A27DB-BD31-4B8C-83A1-F6EECF244321}">
                    <p14:modId xmlns:p14="http://schemas.microsoft.com/office/powerpoint/2010/main" val="214172152"/>
                  </p:ext>
                </p:extLst>
              </p:nvPr>
            </p:nvGraphicFramePr>
            <p:xfrm>
              <a:off x="4387849" y="3492500"/>
              <a:ext cx="3962400" cy="26416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spTree>
    <p:extLst>
      <p:ext uri="{BB962C8B-B14F-4D97-AF65-F5344CB8AC3E}">
        <p14:creationId xmlns:p14="http://schemas.microsoft.com/office/powerpoint/2010/main" val="4185174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1B5D-1A3A-1B4E-8D52-8043337AB061}"/>
              </a:ext>
            </a:extLst>
          </p:cNvPr>
          <p:cNvSpPr>
            <a:spLocks noGrp="1"/>
          </p:cNvSpPr>
          <p:nvPr>
            <p:ph type="title"/>
          </p:nvPr>
        </p:nvSpPr>
        <p:spPr/>
        <p:txBody>
          <a:bodyPr/>
          <a:lstStyle/>
          <a:p>
            <a:r>
              <a:rPr lang="en-US" dirty="0"/>
              <a:t>Dispersion Entropy (DE)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C9BB5C-D0E6-5842-874D-6F3EFB2DC96F}"/>
                  </a:ext>
                </a:extLst>
              </p:cNvPr>
              <p:cNvSpPr>
                <a:spLocks noGrp="1"/>
              </p:cNvSpPr>
              <p:nvPr>
                <p:ph idx="1"/>
              </p:nvPr>
            </p:nvSpPr>
            <p:spPr>
              <a:xfrm>
                <a:off x="381000" y="1676400"/>
                <a:ext cx="8382000" cy="4394200"/>
              </a:xfrm>
            </p:spPr>
            <p:txBody>
              <a:bodyPr/>
              <a:lstStyle/>
              <a:p>
                <a:r>
                  <a:rPr lang="zh-Hant" altLang="en-US" dirty="0"/>
                  <a:t> </a:t>
                </a:r>
                <a:r>
                  <a:rPr lang="en-US" altLang="zh-Hant" dirty="0"/>
                  <a:t>Decide the embedding dimension </a:t>
                </a:r>
                <a14:m>
                  <m:oMath xmlns:m="http://schemas.openxmlformats.org/officeDocument/2006/math">
                    <m:r>
                      <a:rPr lang="en-US" altLang="zh-Hant" b="0" i="1" smtClean="0">
                        <a:latin typeface="Cambria Math" panose="02040503050406030204" pitchFamily="18" charset="0"/>
                      </a:rPr>
                      <m:t>𝑚</m:t>
                    </m:r>
                  </m:oMath>
                </a14:m>
                <a:r>
                  <a:rPr lang="en-US" altLang="zh-Hant" dirty="0"/>
                  <a:t> (if </a:t>
                </a:r>
                <a14:m>
                  <m:oMath xmlns:m="http://schemas.openxmlformats.org/officeDocument/2006/math">
                    <m:r>
                      <a:rPr lang="en-US" altLang="zh-Hant" b="0" i="1" smtClean="0">
                        <a:latin typeface="Cambria Math" panose="02040503050406030204" pitchFamily="18" charset="0"/>
                      </a:rPr>
                      <m:t>𝑚</m:t>
                    </m:r>
                    <m:r>
                      <a:rPr lang="en-US" altLang="zh-Hant" b="0" i="1" smtClean="0">
                        <a:latin typeface="Cambria Math" panose="02040503050406030204" pitchFamily="18" charset="0"/>
                      </a:rPr>
                      <m:t>=3</m:t>
                    </m:r>
                  </m:oMath>
                </a14:m>
                <a:r>
                  <a:rPr lang="en-US" altLang="zh-Hant" dirty="0"/>
                  <a:t>,                            )</a:t>
                </a:r>
                <a:br>
                  <a:rPr lang="en-US" altLang="zh-Hant" dirty="0"/>
                </a:br>
                <a:r>
                  <a:rPr lang="en-US" altLang="zh-Hant" dirty="0"/>
                  <a:t> </a:t>
                </a:r>
                <a:br>
                  <a:rPr lang="en-US" altLang="zh-Hant" dirty="0"/>
                </a:br>
                <a:r>
                  <a:rPr lang="en-US" altLang="zh-Hant" dirty="0"/>
                  <a:t> Patterns can have repeated classes (e.g. (3, 3, 1), (3, 1, 3))</a:t>
                </a:r>
              </a:p>
              <a:p>
                <a:r>
                  <a:rPr lang="en-US" altLang="zh-Hant" dirty="0"/>
                  <a:t> Calculate the frequency of every patterns (</a:t>
                </a:r>
                <a14:m>
                  <m:oMath xmlns:m="http://schemas.openxmlformats.org/officeDocument/2006/math">
                    <m:sSup>
                      <m:sSupPr>
                        <m:ctrlPr>
                          <a:rPr lang="en-US" altLang="zh-Hant" i="1" smtClean="0">
                            <a:latin typeface="Cambria Math" panose="02040503050406030204" pitchFamily="18" charset="0"/>
                          </a:rPr>
                        </m:ctrlPr>
                      </m:sSupPr>
                      <m:e>
                        <m:r>
                          <a:rPr lang="en-US" altLang="zh-Hant" b="0" i="1" smtClean="0">
                            <a:latin typeface="Cambria Math" panose="02040503050406030204" pitchFamily="18" charset="0"/>
                          </a:rPr>
                          <m:t>𝑐</m:t>
                        </m:r>
                      </m:e>
                      <m:sup>
                        <m:r>
                          <a:rPr lang="en-US" altLang="zh-Hant" b="0" i="1" smtClean="0">
                            <a:latin typeface="Cambria Math" panose="02040503050406030204" pitchFamily="18" charset="0"/>
                          </a:rPr>
                          <m:t>𝑚</m:t>
                        </m:r>
                      </m:sup>
                    </m:sSup>
                  </m:oMath>
                </a14:m>
                <a:r>
                  <a:rPr lang="en-US" altLang="zh-Hant" dirty="0"/>
                  <a:t> total patterns) </a:t>
                </a:r>
                <a:br>
                  <a:rPr lang="en-US" altLang="zh-Hant" dirty="0"/>
                </a:br>
                <a:r>
                  <a:rPr lang="en-US" altLang="zh-Hant" dirty="0"/>
                  <a:t/>
                </a:r>
                <a:br>
                  <a:rPr lang="en-US" altLang="zh-Hant" dirty="0"/>
                </a:br>
                <a:r>
                  <a:rPr lang="en-US" altLang="zh-Hant" dirty="0"/>
                  <a:t/>
                </a:r>
                <a:br>
                  <a:rPr lang="en-US" altLang="zh-Hant" dirty="0"/>
                </a:br>
                <a:endParaRPr lang="en-US" altLang="zh-Hant" dirty="0"/>
              </a:p>
              <a:p>
                <a:r>
                  <a:rPr lang="en-US" dirty="0"/>
                  <a:t> Calculate dispersion entropy</a:t>
                </a:r>
              </a:p>
            </p:txBody>
          </p:sp>
        </mc:Choice>
        <mc:Fallback xmlns="">
          <p:sp>
            <p:nvSpPr>
              <p:cNvPr id="3" name="Content Placeholder 2">
                <a:extLst>
                  <a:ext uri="{FF2B5EF4-FFF2-40B4-BE49-F238E27FC236}">
                    <a16:creationId xmlns:a16="http://schemas.microsoft.com/office/drawing/2014/main" id="{6BC9BB5C-D0E6-5842-874D-6F3EFB2DC96F}"/>
                  </a:ext>
                </a:extLst>
              </p:cNvPr>
              <p:cNvSpPr>
                <a:spLocks noGrp="1" noRot="1" noChangeAspect="1" noMove="1" noResize="1" noEditPoints="1" noAdjustHandles="1" noChangeArrowheads="1" noChangeShapeType="1" noTextEdit="1"/>
              </p:cNvSpPr>
              <p:nvPr>
                <p:ph idx="1"/>
              </p:nvPr>
            </p:nvSpPr>
            <p:spPr>
              <a:xfrm>
                <a:off x="381000" y="1676400"/>
                <a:ext cx="8382000" cy="4394200"/>
              </a:xfrm>
              <a:blipFill>
                <a:blip r:embed="rId3"/>
                <a:stretch>
                  <a:fillRect l="-6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B9FA977-F9DD-564A-8A3B-FFC5042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506" y="4873753"/>
            <a:ext cx="5440986" cy="1349247"/>
          </a:xfrm>
          <a:prstGeom prst="rect">
            <a:avLst/>
          </a:prstGeom>
        </p:spPr>
      </p:pic>
      <p:pic>
        <p:nvPicPr>
          <p:cNvPr id="9" name="Picture 8">
            <a:extLst>
              <a:ext uri="{FF2B5EF4-FFF2-40B4-BE49-F238E27FC236}">
                <a16:creationId xmlns:a16="http://schemas.microsoft.com/office/drawing/2014/main" id="{EF312A88-78A4-6148-AE82-EDB213002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7854" y="3285981"/>
            <a:ext cx="5748291" cy="1077805"/>
          </a:xfrm>
          <a:prstGeom prst="rect">
            <a:avLst/>
          </a:prstGeom>
        </p:spPr>
      </p:pic>
      <p:pic>
        <p:nvPicPr>
          <p:cNvPr id="5" name="Picture 4">
            <a:extLst>
              <a:ext uri="{FF2B5EF4-FFF2-40B4-BE49-F238E27FC236}">
                <a16:creationId xmlns:a16="http://schemas.microsoft.com/office/drawing/2014/main" id="{9FF3F3DE-8E54-B944-9D48-10D8FE24C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3075" y="1712659"/>
            <a:ext cx="1700859" cy="406400"/>
          </a:xfrm>
          <a:prstGeom prst="rect">
            <a:avLst/>
          </a:prstGeom>
        </p:spPr>
      </p:pic>
      <p:sp>
        <p:nvSpPr>
          <p:cNvPr id="13" name="Left Bracket 12">
            <a:extLst>
              <a:ext uri="{FF2B5EF4-FFF2-40B4-BE49-F238E27FC236}">
                <a16:creationId xmlns:a16="http://schemas.microsoft.com/office/drawing/2014/main" id="{A7C9EDD5-02E5-6144-9E81-936B65082978}"/>
              </a:ext>
            </a:extLst>
          </p:cNvPr>
          <p:cNvSpPr/>
          <p:nvPr/>
        </p:nvSpPr>
        <p:spPr bwMode="auto">
          <a:xfrm rot="16200000">
            <a:off x="6941300" y="1823196"/>
            <a:ext cx="163604" cy="482602"/>
          </a:xfrm>
          <a:prstGeom prst="leftBracket">
            <a:avLst/>
          </a:prstGeom>
          <a:noFill/>
          <a:ln w="28575" cap="flat" cmpd="sng" algn="ctr">
            <a:solidFill>
              <a:srgbClr val="FFC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4" name="Left Bracket 13">
            <a:extLst>
              <a:ext uri="{FF2B5EF4-FFF2-40B4-BE49-F238E27FC236}">
                <a16:creationId xmlns:a16="http://schemas.microsoft.com/office/drawing/2014/main" id="{FFC5BEB2-C72F-F041-BE9A-F6AF6ECF5527}"/>
              </a:ext>
            </a:extLst>
          </p:cNvPr>
          <p:cNvSpPr/>
          <p:nvPr/>
        </p:nvSpPr>
        <p:spPr bwMode="auto">
          <a:xfrm rot="5400000">
            <a:off x="7112750" y="1528588"/>
            <a:ext cx="163604" cy="482602"/>
          </a:xfrm>
          <a:prstGeom prst="leftBracket">
            <a:avLst/>
          </a:prstGeom>
          <a:noFill/>
          <a:ln w="28575" cap="flat" cmpd="sng" algn="ctr">
            <a:solidFill>
              <a:srgbClr val="92D05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5" name="Left Bracket 14">
            <a:extLst>
              <a:ext uri="{FF2B5EF4-FFF2-40B4-BE49-F238E27FC236}">
                <a16:creationId xmlns:a16="http://schemas.microsoft.com/office/drawing/2014/main" id="{03743F9F-4670-6140-A5B2-A05E9E3FCDF4}"/>
              </a:ext>
            </a:extLst>
          </p:cNvPr>
          <p:cNvSpPr/>
          <p:nvPr/>
        </p:nvSpPr>
        <p:spPr bwMode="auto">
          <a:xfrm rot="16200000">
            <a:off x="7306425" y="1823196"/>
            <a:ext cx="163604" cy="482602"/>
          </a:xfrm>
          <a:prstGeom prst="leftBracket">
            <a:avLst/>
          </a:prstGeom>
          <a:noFill/>
          <a:ln w="28575" cap="flat" cmpd="sng" algn="ctr">
            <a:solidFill>
              <a:srgbClr val="00B0F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6" name="TextBox 15">
            <a:extLst>
              <a:ext uri="{FF2B5EF4-FFF2-40B4-BE49-F238E27FC236}">
                <a16:creationId xmlns:a16="http://schemas.microsoft.com/office/drawing/2014/main" id="{ABB1A0A7-B5CA-EF4D-A5C7-717133B848AE}"/>
              </a:ext>
            </a:extLst>
          </p:cNvPr>
          <p:cNvSpPr txBox="1"/>
          <p:nvPr/>
        </p:nvSpPr>
        <p:spPr>
          <a:xfrm>
            <a:off x="6953251" y="1476375"/>
            <a:ext cx="482602" cy="261610"/>
          </a:xfrm>
          <a:prstGeom prst="rect">
            <a:avLst/>
          </a:prstGeom>
          <a:noFill/>
        </p:spPr>
        <p:txBody>
          <a:bodyPr wrap="square" rtlCol="0" anchor="ctr">
            <a:spAutoFit/>
          </a:bodyPr>
          <a:lstStyle/>
          <a:p>
            <a:pPr algn="ctr"/>
            <a:r>
              <a:rPr lang="en-US" sz="1050" b="1" dirty="0">
                <a:solidFill>
                  <a:srgbClr val="92D050"/>
                </a:solidFill>
              </a:rPr>
              <a:t>2</a:t>
            </a:r>
          </a:p>
        </p:txBody>
      </p:sp>
      <p:sp>
        <p:nvSpPr>
          <p:cNvPr id="17" name="TextBox 16">
            <a:extLst>
              <a:ext uri="{FF2B5EF4-FFF2-40B4-BE49-F238E27FC236}">
                <a16:creationId xmlns:a16="http://schemas.microsoft.com/office/drawing/2014/main" id="{67E93736-23B5-5A4E-A0EF-A7FD3ED6D39E}"/>
              </a:ext>
            </a:extLst>
          </p:cNvPr>
          <p:cNvSpPr txBox="1"/>
          <p:nvPr/>
        </p:nvSpPr>
        <p:spPr>
          <a:xfrm>
            <a:off x="6742204" y="2084623"/>
            <a:ext cx="482602" cy="261610"/>
          </a:xfrm>
          <a:prstGeom prst="rect">
            <a:avLst/>
          </a:prstGeom>
          <a:noFill/>
        </p:spPr>
        <p:txBody>
          <a:bodyPr wrap="square" rtlCol="0" anchor="ctr">
            <a:spAutoFit/>
          </a:bodyPr>
          <a:lstStyle/>
          <a:p>
            <a:pPr algn="ctr"/>
            <a:r>
              <a:rPr lang="en-US" sz="1050" b="1" dirty="0">
                <a:solidFill>
                  <a:srgbClr val="FFC000"/>
                </a:solidFill>
              </a:rPr>
              <a:t>1</a:t>
            </a:r>
          </a:p>
        </p:txBody>
      </p:sp>
      <p:sp>
        <p:nvSpPr>
          <p:cNvPr id="18" name="TextBox 17">
            <a:extLst>
              <a:ext uri="{FF2B5EF4-FFF2-40B4-BE49-F238E27FC236}">
                <a16:creationId xmlns:a16="http://schemas.microsoft.com/office/drawing/2014/main" id="{4A157314-7E7C-0645-810C-31A3863A9A87}"/>
              </a:ext>
            </a:extLst>
          </p:cNvPr>
          <p:cNvSpPr txBox="1"/>
          <p:nvPr/>
        </p:nvSpPr>
        <p:spPr>
          <a:xfrm>
            <a:off x="7143001" y="2084623"/>
            <a:ext cx="482602" cy="261610"/>
          </a:xfrm>
          <a:prstGeom prst="rect">
            <a:avLst/>
          </a:prstGeom>
          <a:noFill/>
        </p:spPr>
        <p:txBody>
          <a:bodyPr wrap="square" rtlCol="0" anchor="ctr">
            <a:spAutoFit/>
          </a:bodyPr>
          <a:lstStyle/>
          <a:p>
            <a:pPr algn="ctr"/>
            <a:r>
              <a:rPr lang="en-US" sz="1050" b="1" dirty="0">
                <a:solidFill>
                  <a:srgbClr val="00B0F0"/>
                </a:solidFill>
              </a:rPr>
              <a:t>3</a:t>
            </a:r>
          </a:p>
        </p:txBody>
      </p:sp>
    </p:spTree>
    <p:extLst>
      <p:ext uri="{BB962C8B-B14F-4D97-AF65-F5344CB8AC3E}">
        <p14:creationId xmlns:p14="http://schemas.microsoft.com/office/powerpoint/2010/main" val="216789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A325-D452-D04A-A2B1-BE9B4F76B48A}"/>
              </a:ext>
            </a:extLst>
          </p:cNvPr>
          <p:cNvSpPr>
            <a:spLocks noGrp="1"/>
          </p:cNvSpPr>
          <p:nvPr>
            <p:ph type="title"/>
          </p:nvPr>
        </p:nvSpPr>
        <p:spPr/>
        <p:txBody>
          <a:bodyPr/>
          <a:lstStyle/>
          <a:p>
            <a:r>
              <a:rPr lang="en-US" sz="2800" dirty="0"/>
              <a:t>Feature Sets</a:t>
            </a:r>
          </a:p>
        </p:txBody>
      </p:sp>
      <p:sp>
        <p:nvSpPr>
          <p:cNvPr id="4" name="Content Placeholder 3">
            <a:extLst>
              <a:ext uri="{FF2B5EF4-FFF2-40B4-BE49-F238E27FC236}">
                <a16:creationId xmlns:a16="http://schemas.microsoft.com/office/drawing/2014/main" id="{F603B769-9657-7A43-8695-F7C49B1E9464}"/>
              </a:ext>
            </a:extLst>
          </p:cNvPr>
          <p:cNvSpPr>
            <a:spLocks noGrp="1"/>
          </p:cNvSpPr>
          <p:nvPr>
            <p:ph sz="half" idx="1"/>
          </p:nvPr>
        </p:nvSpPr>
        <p:spPr>
          <a:xfrm>
            <a:off x="381000" y="1676404"/>
            <a:ext cx="4152900" cy="444496"/>
          </a:xfrm>
        </p:spPr>
        <p:txBody>
          <a:bodyPr/>
          <a:lstStyle/>
          <a:p>
            <a:pPr marL="0" indent="0" algn="ctr">
              <a:buNone/>
            </a:pPr>
            <a:r>
              <a:rPr lang="en-US" dirty="0"/>
              <a:t>ECG &amp; GSR</a:t>
            </a:r>
          </a:p>
        </p:txBody>
      </p:sp>
      <p:sp>
        <p:nvSpPr>
          <p:cNvPr id="5" name="Content Placeholder 4">
            <a:extLst>
              <a:ext uri="{FF2B5EF4-FFF2-40B4-BE49-F238E27FC236}">
                <a16:creationId xmlns:a16="http://schemas.microsoft.com/office/drawing/2014/main" id="{117C7CAD-A9BC-7146-9AC5-42F29711D6DE}"/>
              </a:ext>
            </a:extLst>
          </p:cNvPr>
          <p:cNvSpPr>
            <a:spLocks noGrp="1"/>
          </p:cNvSpPr>
          <p:nvPr>
            <p:ph sz="half" idx="10"/>
          </p:nvPr>
        </p:nvSpPr>
        <p:spPr>
          <a:xfrm>
            <a:off x="4610100" y="1676400"/>
            <a:ext cx="4152900" cy="444500"/>
          </a:xfrm>
        </p:spPr>
        <p:txBody>
          <a:bodyPr/>
          <a:lstStyle/>
          <a:p>
            <a:pPr marL="0" indent="0" algn="ctr">
              <a:buNone/>
            </a:pPr>
            <a:r>
              <a:rPr lang="en-US" dirty="0"/>
              <a:t>EEG</a:t>
            </a:r>
          </a:p>
        </p:txBody>
      </p:sp>
      <p:sp>
        <p:nvSpPr>
          <p:cNvPr id="6" name="Rounded Rectangle 5">
            <a:extLst>
              <a:ext uri="{FF2B5EF4-FFF2-40B4-BE49-F238E27FC236}">
                <a16:creationId xmlns:a16="http://schemas.microsoft.com/office/drawing/2014/main" id="{A6273C5B-D3AE-6349-A977-C4AE0260629A}"/>
              </a:ext>
            </a:extLst>
          </p:cNvPr>
          <p:cNvSpPr/>
          <p:nvPr/>
        </p:nvSpPr>
        <p:spPr bwMode="auto">
          <a:xfrm>
            <a:off x="6032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b="1" dirty="0">
                <a:solidFill>
                  <a:srgbClr val="FF0000"/>
                </a:solidFill>
                <a:latin typeface="Arial" charset="0"/>
                <a:ea typeface="新細明體" charset="-120"/>
              </a:rPr>
              <a:t>RCMDE [6]</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R</a:t>
            </a:r>
            <a:r>
              <a:rPr kumimoji="1" lang="en-US" sz="1600" dirty="0">
                <a:solidFill>
                  <a:schemeClr val="tx1"/>
                </a:solidFill>
                <a:latin typeface="Arial" charset="0"/>
                <a:ea typeface="新細明體" charset="-120"/>
              </a:rPr>
              <a:t>efined </a:t>
            </a:r>
            <a:r>
              <a:rPr kumimoji="1" lang="en-US" sz="1600" b="1" dirty="0">
                <a:solidFill>
                  <a:schemeClr val="tx1"/>
                </a:solidFill>
                <a:latin typeface="Arial" charset="0"/>
                <a:ea typeface="新細明體" charset="-120"/>
              </a:rPr>
              <a:t>C</a:t>
            </a:r>
            <a:r>
              <a:rPr kumimoji="1" lang="en-US" sz="1600" dirty="0">
                <a:solidFill>
                  <a:schemeClr val="tx1"/>
                </a:solidFill>
                <a:latin typeface="Arial" charset="0"/>
                <a:ea typeface="新細明體" charset="-120"/>
              </a:rPr>
              <a:t>omposite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DE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Coarse graining</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Dispersion patterns frequency</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Average frequencies of all scale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Calculate RCMDE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endParaRPr kumimoji="1" lang="en-US" sz="1800" b="0" i="0" u="none" strike="noStrike" cap="none" normalizeH="0" baseline="0" dirty="0">
              <a:ln>
                <a:noFill/>
              </a:ln>
              <a:solidFill>
                <a:schemeClr val="tx1"/>
              </a:solidFill>
              <a:effectLst/>
              <a:latin typeface="Arial" charset="0"/>
              <a:ea typeface="新細明體" charset="-120"/>
            </a:endParaRPr>
          </a:p>
        </p:txBody>
      </p:sp>
      <p:sp>
        <p:nvSpPr>
          <p:cNvPr id="7" name="Rounded Rectangle 6">
            <a:extLst>
              <a:ext uri="{FF2B5EF4-FFF2-40B4-BE49-F238E27FC236}">
                <a16:creationId xmlns:a16="http://schemas.microsoft.com/office/drawing/2014/main" id="{57C990B8-CBE9-544F-8411-3C3B2A7EACAE}"/>
              </a:ext>
            </a:extLst>
          </p:cNvPr>
          <p:cNvSpPr/>
          <p:nvPr/>
        </p:nvSpPr>
        <p:spPr bwMode="auto">
          <a:xfrm>
            <a:off x="48323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lnSpc>
                <a:spcPct val="120000"/>
              </a:lnSpc>
              <a:spcBef>
                <a:spcPct val="0"/>
              </a:spcBef>
              <a:spcAft>
                <a:spcPct val="0"/>
              </a:spcAft>
            </a:pPr>
            <a:r>
              <a:rPr kumimoji="1" lang="en-US" b="1" dirty="0">
                <a:solidFill>
                  <a:srgbClr val="FF0000"/>
                </a:solidFill>
                <a:latin typeface="Arial" charset="0"/>
                <a:ea typeface="新細明體" charset="-120"/>
              </a:rPr>
              <a:t>MMDE [7]</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ultivariate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DE</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Coarse graining</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Dispersion patterns frequency</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Average frequencies of all channels</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Calculate MMDE</a:t>
            </a:r>
          </a:p>
          <a:p>
            <a:pPr marL="285750" indent="-285750" fontAlgn="base">
              <a:lnSpc>
                <a:spcPct val="120000"/>
              </a:lnSpc>
              <a:spcBef>
                <a:spcPct val="0"/>
              </a:spcBef>
              <a:spcAft>
                <a:spcPct val="0"/>
              </a:spcAft>
              <a:buFont typeface="Arial" panose="020B0604020202020204" pitchFamily="34" charset="0"/>
              <a:buChar char="•"/>
            </a:pPr>
            <a:endParaRPr kumimoji="1" lang="en-US" dirty="0">
              <a:solidFill>
                <a:schemeClr val="tx1"/>
              </a:solidFill>
              <a:latin typeface="Arial" charset="0"/>
              <a:ea typeface="新細明體" charset="-120"/>
            </a:endParaRPr>
          </a:p>
        </p:txBody>
      </p:sp>
      <p:sp>
        <p:nvSpPr>
          <p:cNvPr id="12" name="Rounded Rectangular Callout 11">
            <a:extLst>
              <a:ext uri="{FF2B5EF4-FFF2-40B4-BE49-F238E27FC236}">
                <a16:creationId xmlns:a16="http://schemas.microsoft.com/office/drawing/2014/main" id="{860185E3-2F87-5D44-8538-08AC45A92BFF}"/>
              </a:ext>
            </a:extLst>
          </p:cNvPr>
          <p:cNvSpPr/>
          <p:nvPr/>
        </p:nvSpPr>
        <p:spPr bwMode="auto">
          <a:xfrm>
            <a:off x="7213600" y="1663700"/>
            <a:ext cx="1663700" cy="609600"/>
          </a:xfrm>
          <a:prstGeom prst="wedgeRoundRectCallout">
            <a:avLst>
              <a:gd name="adj1" fmla="val -36863"/>
              <a:gd name="adj2" fmla="val 83579"/>
              <a:gd name="adj3" fmla="val 16667"/>
            </a:avLst>
          </a:prstGeom>
          <a:solidFill>
            <a:schemeClr val="accent1">
              <a:lumMod val="75000"/>
            </a:schemeClr>
          </a:solidFill>
          <a:ln w="127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dirty="0">
                <a:solidFill>
                  <a:schemeClr val="bg1"/>
                </a:solidFill>
                <a:latin typeface="Arial" charset="0"/>
                <a:ea typeface="新細明體" charset="-120"/>
              </a:rPr>
              <a:t>Five scalp regions</a:t>
            </a:r>
            <a:endParaRPr kumimoji="1" lang="en-US" sz="1400" b="0" i="0" u="none" strike="noStrike" cap="none" normalizeH="0" baseline="0" dirty="0">
              <a:ln>
                <a:noFill/>
              </a:ln>
              <a:solidFill>
                <a:schemeClr val="bg1"/>
              </a:solidFill>
              <a:effectLst/>
              <a:latin typeface="Arial" charset="0"/>
              <a:ea typeface="新細明體" charset="-120"/>
            </a:endParaRPr>
          </a:p>
        </p:txBody>
      </p:sp>
      <p:pic>
        <p:nvPicPr>
          <p:cNvPr id="10" name="Picture 9">
            <a:extLst>
              <a:ext uri="{FF2B5EF4-FFF2-40B4-BE49-F238E27FC236}">
                <a16:creationId xmlns:a16="http://schemas.microsoft.com/office/drawing/2014/main" id="{E20AADC1-6F6B-C845-8C40-80B74354F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75" y="4569876"/>
            <a:ext cx="3155950" cy="1004546"/>
          </a:xfrm>
          <a:prstGeom prst="rect">
            <a:avLst/>
          </a:prstGeom>
        </p:spPr>
      </p:pic>
      <p:pic>
        <p:nvPicPr>
          <p:cNvPr id="14" name="Picture 13">
            <a:extLst>
              <a:ext uri="{FF2B5EF4-FFF2-40B4-BE49-F238E27FC236}">
                <a16:creationId xmlns:a16="http://schemas.microsoft.com/office/drawing/2014/main" id="{1326AA55-65B2-C84E-B4D8-03E3D903F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529" y="4803074"/>
            <a:ext cx="3254042" cy="1004546"/>
          </a:xfrm>
          <a:prstGeom prst="rect">
            <a:avLst/>
          </a:prstGeom>
        </p:spPr>
      </p:pic>
      <p:pic>
        <p:nvPicPr>
          <p:cNvPr id="16" name="Picture 15">
            <a:extLst>
              <a:ext uri="{FF2B5EF4-FFF2-40B4-BE49-F238E27FC236}">
                <a16:creationId xmlns:a16="http://schemas.microsoft.com/office/drawing/2014/main" id="{E71F389E-3170-F742-B7B4-DDCE65C34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75" y="5574422"/>
            <a:ext cx="3155950" cy="466397"/>
          </a:xfrm>
          <a:prstGeom prst="rect">
            <a:avLst/>
          </a:prstGeom>
        </p:spPr>
      </p:pic>
    </p:spTree>
    <p:extLst>
      <p:ext uri="{BB962C8B-B14F-4D97-AF65-F5344CB8AC3E}">
        <p14:creationId xmlns:p14="http://schemas.microsoft.com/office/powerpoint/2010/main" val="192087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74C6-754D-D44F-B92C-25641293C293}"/>
              </a:ext>
            </a:extLst>
          </p:cNvPr>
          <p:cNvSpPr>
            <a:spLocks noGrp="1"/>
          </p:cNvSpPr>
          <p:nvPr>
            <p:ph type="title"/>
          </p:nvPr>
        </p:nvSpPr>
        <p:spPr/>
        <p:txBody>
          <a:bodyPr/>
          <a:lstStyle/>
          <a:p>
            <a:r>
              <a:rPr lang="en-US" dirty="0"/>
              <a:t>Parameters Settings</a:t>
            </a:r>
          </a:p>
        </p:txBody>
      </p:sp>
      <p:sp>
        <p:nvSpPr>
          <p:cNvPr id="3" name="Content Placeholder 2">
            <a:extLst>
              <a:ext uri="{FF2B5EF4-FFF2-40B4-BE49-F238E27FC236}">
                <a16:creationId xmlns:a16="http://schemas.microsoft.com/office/drawing/2014/main" id="{91282B2C-ACFC-5647-ACA2-C922ABCCB3F4}"/>
              </a:ext>
            </a:extLst>
          </p:cNvPr>
          <p:cNvSpPr>
            <a:spLocks noGrp="1"/>
          </p:cNvSpPr>
          <p:nvPr>
            <p:ph idx="1"/>
          </p:nvPr>
        </p:nvSpPr>
        <p:spPr/>
        <p:txBody>
          <a:bodyPr/>
          <a:lstStyle/>
          <a:p>
            <a:r>
              <a:rPr lang="zh-Hant" altLang="en-US" dirty="0"/>
              <a:t> </a:t>
            </a:r>
            <a:r>
              <a:rPr lang="en-US" altLang="zh-Hant" dirty="0"/>
              <a:t>ECG RCMDE</a:t>
            </a:r>
            <a:br>
              <a:rPr lang="en-US" altLang="zh-Hant" dirty="0"/>
            </a:br>
            <a:r>
              <a:rPr lang="en-US" altLang="zh-Hant" dirty="0"/>
              <a:t> scale: 1 ~ 3</a:t>
            </a:r>
            <a:br>
              <a:rPr lang="en-US" altLang="zh-Hant" dirty="0"/>
            </a:br>
            <a:r>
              <a:rPr lang="en-US" altLang="zh-Hant" dirty="0"/>
              <a:t> embedding dimension: 2, 3</a:t>
            </a:r>
            <a:br>
              <a:rPr lang="en-US" altLang="zh-Hant" dirty="0"/>
            </a:br>
            <a:r>
              <a:rPr lang="en-US" altLang="zh-Hant" dirty="0"/>
              <a:t> number of class: 6</a:t>
            </a:r>
          </a:p>
          <a:p>
            <a:r>
              <a:rPr lang="en-US" dirty="0"/>
              <a:t> GSR RCMDE and EEG MMDE</a:t>
            </a:r>
            <a:br>
              <a:rPr lang="en-US" dirty="0"/>
            </a:br>
            <a:r>
              <a:rPr lang="en-US" dirty="0"/>
              <a:t> scale: 1 ~ 20</a:t>
            </a:r>
            <a:br>
              <a:rPr lang="en-US" dirty="0"/>
            </a:br>
            <a:r>
              <a:rPr lang="en-US" dirty="0"/>
              <a:t> embedding dimension: 2, 3</a:t>
            </a:r>
            <a:br>
              <a:rPr lang="en-US" dirty="0"/>
            </a:br>
            <a:r>
              <a:rPr lang="en-US" dirty="0"/>
              <a:t> </a:t>
            </a:r>
            <a:r>
              <a:rPr lang="en-US" altLang="zh-Hant" dirty="0"/>
              <a:t>number of class: 6</a:t>
            </a:r>
          </a:p>
        </p:txBody>
      </p:sp>
    </p:spTree>
    <p:extLst>
      <p:ext uri="{BB962C8B-B14F-4D97-AF65-F5344CB8AC3E}">
        <p14:creationId xmlns:p14="http://schemas.microsoft.com/office/powerpoint/2010/main" val="4257183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RCMDE of ECG</a:t>
            </a:r>
          </a:p>
        </p:txBody>
      </p:sp>
      <p:graphicFrame>
        <p:nvGraphicFramePr>
          <p:cNvPr id="4" name="Content Placeholder 1">
            <a:extLst>
              <a:ext uri="{FF2B5EF4-FFF2-40B4-BE49-F238E27FC236}">
                <a16:creationId xmlns:a16="http://schemas.microsoft.com/office/drawing/2014/main" id="{A14ECAD7-2ACF-0F47-B053-882F1234DA7E}"/>
              </a:ext>
            </a:extLst>
          </p:cNvPr>
          <p:cNvGraphicFramePr>
            <a:graphicFrameLocks noGrp="1"/>
          </p:cNvGraphicFramePr>
          <p:nvPr>
            <p:ph idx="1"/>
            <p:extLst>
              <p:ext uri="{D42A27DB-BD31-4B8C-83A1-F6EECF244321}">
                <p14:modId xmlns:p14="http://schemas.microsoft.com/office/powerpoint/2010/main" val="3086776202"/>
              </p:ext>
            </p:extLst>
          </p:nvPr>
        </p:nvGraphicFramePr>
        <p:xfrm>
          <a:off x="381000" y="1676401"/>
          <a:ext cx="8382004" cy="4610099"/>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1248834">
                  <a:extLst>
                    <a:ext uri="{9D8B030D-6E8A-4147-A177-3AD203B41FA5}">
                      <a16:colId xmlns:a16="http://schemas.microsoft.com/office/drawing/2014/main" val="645013402"/>
                    </a:ext>
                  </a:extLst>
                </a:gridCol>
                <a:gridCol w="1248834">
                  <a:extLst>
                    <a:ext uri="{9D8B030D-6E8A-4147-A177-3AD203B41FA5}">
                      <a16:colId xmlns:a16="http://schemas.microsoft.com/office/drawing/2014/main" val="4051951225"/>
                    </a:ext>
                  </a:extLst>
                </a:gridCol>
                <a:gridCol w="1248834">
                  <a:extLst>
                    <a:ext uri="{9D8B030D-6E8A-4147-A177-3AD203B41FA5}">
                      <a16:colId xmlns:a16="http://schemas.microsoft.com/office/drawing/2014/main" val="1887017081"/>
                    </a:ext>
                  </a:extLst>
                </a:gridCol>
                <a:gridCol w="1248834">
                  <a:extLst>
                    <a:ext uri="{9D8B030D-6E8A-4147-A177-3AD203B41FA5}">
                      <a16:colId xmlns:a16="http://schemas.microsoft.com/office/drawing/2014/main" val="3909924375"/>
                    </a:ext>
                  </a:extLst>
                </a:gridCol>
                <a:gridCol w="1248834">
                  <a:extLst>
                    <a:ext uri="{9D8B030D-6E8A-4147-A177-3AD203B41FA5}">
                      <a16:colId xmlns:a16="http://schemas.microsoft.com/office/drawing/2014/main" val="2325740350"/>
                    </a:ext>
                  </a:extLst>
                </a:gridCol>
                <a:gridCol w="1248834">
                  <a:extLst>
                    <a:ext uri="{9D8B030D-6E8A-4147-A177-3AD203B41FA5}">
                      <a16:colId xmlns:a16="http://schemas.microsoft.com/office/drawing/2014/main" val="3517649280"/>
                    </a:ext>
                  </a:extLst>
                </a:gridCol>
              </a:tblGrid>
              <a:tr h="492067">
                <a:tc>
                  <a:txBody>
                    <a:bodyPr/>
                    <a:lstStyle/>
                    <a:p>
                      <a:pPr algn="ctr"/>
                      <a:endParaRPr lang="en-US" sz="1800" dirty="0">
                        <a:solidFill>
                          <a:srgbClr val="FF0000"/>
                        </a:solidFill>
                      </a:endParaRPr>
                    </a:p>
                  </a:txBody>
                  <a:tcPr anchor="ctr">
                    <a:noFill/>
                  </a:tcPr>
                </a:tc>
                <a:tc gridSpan="3">
                  <a:txBody>
                    <a:bodyPr/>
                    <a:lstStyle/>
                    <a:p>
                      <a:pPr algn="ctr"/>
                      <a:r>
                        <a:rPr lang="en-US" sz="2000" dirty="0">
                          <a:solidFill>
                            <a:srgbClr val="FF0000"/>
                          </a:solidFill>
                        </a:rPr>
                        <a:t>Arousal</a:t>
                      </a:r>
                    </a:p>
                  </a:txBody>
                  <a:tcPr anchor="ctr">
                    <a:noFill/>
                  </a:tcPr>
                </a:tc>
                <a:tc hMerge="1">
                  <a:txBody>
                    <a:bodyPr/>
                    <a:lstStyle/>
                    <a:p>
                      <a:endParaRPr lang="en-US"/>
                    </a:p>
                  </a:txBody>
                  <a:tcPr/>
                </a:tc>
                <a:tc hMerge="1">
                  <a:txBody>
                    <a:bodyPr/>
                    <a:lstStyle/>
                    <a:p>
                      <a:endParaRPr lang="en-US"/>
                    </a:p>
                  </a:txBody>
                  <a:tcPr/>
                </a:tc>
                <a:tc gridSpan="3">
                  <a:txBody>
                    <a:bodyPr/>
                    <a:lstStyle/>
                    <a:p>
                      <a:pPr algn="ctr"/>
                      <a:r>
                        <a:rPr lang="en-US" sz="2000" dirty="0">
                          <a:solidFill>
                            <a:srgbClr val="0070C0"/>
                          </a:solidFill>
                        </a:rPr>
                        <a:t>Valence</a:t>
                      </a:r>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2</a:t>
                      </a:r>
                    </a:p>
                    <a:p>
                      <a:pPr algn="ctr"/>
                      <a:endParaRPr lang="en-US" sz="1400" dirty="0">
                        <a:solidFill>
                          <a:srgbClr val="FF0000"/>
                        </a:solidFill>
                      </a:endParaRPr>
                    </a:p>
                    <a:p>
                      <a:pPr algn="ctr"/>
                      <a:r>
                        <a:rPr lang="en-US" sz="1400" dirty="0">
                          <a:solidFill>
                            <a:srgbClr val="0070C0"/>
                          </a:solidFill>
                        </a:rPr>
                        <a:t>V</a:t>
                      </a:r>
                    </a:p>
                    <a:p>
                      <a:pPr algn="ctr"/>
                      <a:r>
                        <a:rPr lang="en-US" sz="1400" dirty="0">
                          <a:solidFill>
                            <a:srgbClr val="0070C0"/>
                          </a:solidFill>
                        </a:rPr>
                        <a:t>d = 2</a:t>
                      </a:r>
                    </a:p>
                  </a:txBody>
                  <a:tcPr anchor="ctr">
                    <a:noFill/>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4127009"/>
                  </a:ext>
                </a:extLst>
              </a:tr>
              <a:tr h="625868">
                <a:tc>
                  <a:txBody>
                    <a:bodyPr/>
                    <a:lstStyle/>
                    <a:p>
                      <a:pPr algn="ctr"/>
                      <a:r>
                        <a:rPr lang="en-US" sz="1400" dirty="0"/>
                        <a:t>p-value</a:t>
                      </a:r>
                    </a:p>
                  </a:txBody>
                  <a:tcPr anchor="ctr">
                    <a:noFill/>
                  </a:tcPr>
                </a:tc>
                <a:tc>
                  <a:txBody>
                    <a:bodyPr/>
                    <a:lstStyle/>
                    <a:p>
                      <a:pPr algn="ctr"/>
                      <a:r>
                        <a:rPr lang="en-US" sz="1400" b="1" dirty="0">
                          <a:solidFill>
                            <a:schemeClr val="tx1"/>
                          </a:solidFill>
                        </a:rPr>
                        <a:t>0.0643</a:t>
                      </a:r>
                    </a:p>
                  </a:txBody>
                  <a:tcPr anchor="ctr">
                    <a:noFill/>
                  </a:tcPr>
                </a:tc>
                <a:tc>
                  <a:txBody>
                    <a:bodyPr/>
                    <a:lstStyle/>
                    <a:p>
                      <a:pPr algn="ctr"/>
                      <a:r>
                        <a:rPr lang="en-US" sz="1400" dirty="0"/>
                        <a:t>0.1295</a:t>
                      </a:r>
                    </a:p>
                  </a:txBody>
                  <a:tcPr anchor="ctr">
                    <a:noFill/>
                  </a:tcPr>
                </a:tc>
                <a:tc>
                  <a:txBody>
                    <a:bodyPr/>
                    <a:lstStyle/>
                    <a:p>
                      <a:pPr algn="ctr"/>
                      <a:r>
                        <a:rPr lang="en-US" sz="1400" dirty="0"/>
                        <a:t>0.1417</a:t>
                      </a:r>
                    </a:p>
                  </a:txBody>
                  <a:tcPr anchor="ctr">
                    <a:noFill/>
                  </a:tcPr>
                </a:tc>
                <a:tc>
                  <a:txBody>
                    <a:bodyPr/>
                    <a:lstStyle/>
                    <a:p>
                      <a:pPr algn="ctr"/>
                      <a:r>
                        <a:rPr lang="en-US" sz="1400" dirty="0"/>
                        <a:t>0.9392</a:t>
                      </a:r>
                    </a:p>
                  </a:txBody>
                  <a:tcPr anchor="ctr">
                    <a:noFill/>
                  </a:tcPr>
                </a:tc>
                <a:tc>
                  <a:txBody>
                    <a:bodyPr/>
                    <a:lstStyle/>
                    <a:p>
                      <a:pPr algn="ctr"/>
                      <a:r>
                        <a:rPr lang="en-US" sz="1400" dirty="0"/>
                        <a:t>0.4287</a:t>
                      </a:r>
                    </a:p>
                  </a:txBody>
                  <a:tcPr anchor="ctr">
                    <a:noFill/>
                  </a:tcPr>
                </a:tc>
                <a:tc>
                  <a:txBody>
                    <a:bodyPr/>
                    <a:lstStyle/>
                    <a:p>
                      <a:pPr algn="ctr"/>
                      <a:r>
                        <a:rPr lang="en-US" sz="1400" dirty="0"/>
                        <a:t>0.2414</a:t>
                      </a:r>
                    </a:p>
                  </a:txBody>
                  <a:tcPr anchor="ctr">
                    <a:noFill/>
                  </a:tcPr>
                </a:tc>
                <a:extLst>
                  <a:ext uri="{0D108BD9-81ED-4DB2-BD59-A6C34878D82A}">
                    <a16:rowId xmlns:a16="http://schemas.microsoft.com/office/drawing/2014/main" val="3236198291"/>
                  </a:ext>
                </a:extLst>
              </a:tr>
              <a:tr h="625868">
                <a:tc>
                  <a:txBody>
                    <a:bodyPr/>
                    <a:lstStyle/>
                    <a:p>
                      <a:pPr algn="ctr"/>
                      <a:r>
                        <a:rPr lang="en-US" sz="1400" dirty="0"/>
                        <a:t>p-value</a:t>
                      </a:r>
                    </a:p>
                    <a:p>
                      <a:pPr algn="ctr"/>
                      <a:r>
                        <a:rPr lang="en-US" sz="1400" dirty="0"/>
                        <a:t>d = 3</a:t>
                      </a:r>
                    </a:p>
                  </a:txBody>
                  <a:tcPr anchor="ctr">
                    <a:noFill/>
                  </a:tcPr>
                </a:tc>
                <a:tc>
                  <a:txBody>
                    <a:bodyPr/>
                    <a:lstStyle/>
                    <a:p>
                      <a:pPr algn="ctr"/>
                      <a:r>
                        <a:rPr lang="en-US" sz="1400" dirty="0"/>
                        <a:t>0.1002</a:t>
                      </a:r>
                    </a:p>
                  </a:txBody>
                  <a:tcPr anchor="ctr">
                    <a:noFill/>
                  </a:tcPr>
                </a:tc>
                <a:tc>
                  <a:txBody>
                    <a:bodyPr/>
                    <a:lstStyle/>
                    <a:p>
                      <a:pPr algn="ctr"/>
                      <a:r>
                        <a:rPr lang="en-US" sz="1400" dirty="0"/>
                        <a:t>0.1390</a:t>
                      </a:r>
                    </a:p>
                  </a:txBody>
                  <a:tcPr anchor="ctr">
                    <a:noFill/>
                  </a:tcPr>
                </a:tc>
                <a:tc>
                  <a:txBody>
                    <a:bodyPr/>
                    <a:lstStyle/>
                    <a:p>
                      <a:pPr algn="ctr"/>
                      <a:r>
                        <a:rPr lang="en-US" sz="1400" dirty="0"/>
                        <a:t>0.1248</a:t>
                      </a:r>
                    </a:p>
                  </a:txBody>
                  <a:tcPr anchor="ctr">
                    <a:noFill/>
                  </a:tcPr>
                </a:tc>
                <a:tc>
                  <a:txBody>
                    <a:bodyPr/>
                    <a:lstStyle/>
                    <a:p>
                      <a:pPr algn="ctr"/>
                      <a:r>
                        <a:rPr lang="en-US" sz="1400" dirty="0"/>
                        <a:t>0.4760</a:t>
                      </a:r>
                    </a:p>
                  </a:txBody>
                  <a:tcPr anchor="ctr">
                    <a:noFill/>
                  </a:tcPr>
                </a:tc>
                <a:tc>
                  <a:txBody>
                    <a:bodyPr/>
                    <a:lstStyle/>
                    <a:p>
                      <a:pPr algn="ctr"/>
                      <a:r>
                        <a:rPr lang="en-US" sz="1400" dirty="0"/>
                        <a:t>0.8526</a:t>
                      </a:r>
                    </a:p>
                  </a:txBody>
                  <a:tcPr anchor="ctr">
                    <a:noFill/>
                  </a:tcPr>
                </a:tc>
                <a:tc>
                  <a:txBody>
                    <a:bodyPr/>
                    <a:lstStyle/>
                    <a:p>
                      <a:pPr algn="ctr"/>
                      <a:r>
                        <a:rPr lang="en-US" sz="1400" dirty="0"/>
                        <a:t>0.7180</a:t>
                      </a:r>
                    </a:p>
                  </a:txBody>
                  <a:tcPr anchor="ctr">
                    <a:noFill/>
                  </a:tcPr>
                </a:tc>
                <a:extLst>
                  <a:ext uri="{0D108BD9-81ED-4DB2-BD59-A6C34878D82A}">
                    <a16:rowId xmlns:a16="http://schemas.microsoft.com/office/drawing/2014/main" val="3300268793"/>
                  </a:ext>
                </a:extLst>
              </a:tr>
            </a:tbl>
          </a:graphicData>
        </a:graphic>
      </p:graphicFrame>
      <p:pic>
        <p:nvPicPr>
          <p:cNvPr id="10" name="Picture 9">
            <a:extLst>
              <a:ext uri="{FF2B5EF4-FFF2-40B4-BE49-F238E27FC236}">
                <a16:creationId xmlns:a16="http://schemas.microsoft.com/office/drawing/2014/main" id="{6B61FF1D-928A-9447-91A2-93B8452B2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11" name="Picture 10">
            <a:extLst>
              <a:ext uri="{FF2B5EF4-FFF2-40B4-BE49-F238E27FC236}">
                <a16:creationId xmlns:a16="http://schemas.microsoft.com/office/drawing/2014/main" id="{F0C3FEDF-149F-CA4E-A208-783419200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52" y="2241550"/>
            <a:ext cx="3581400" cy="2686050"/>
          </a:xfrm>
          <a:prstGeom prst="rect">
            <a:avLst/>
          </a:prstGeom>
        </p:spPr>
      </p:pic>
    </p:spTree>
    <p:extLst>
      <p:ext uri="{BB962C8B-B14F-4D97-AF65-F5344CB8AC3E}">
        <p14:creationId xmlns:p14="http://schemas.microsoft.com/office/powerpoint/2010/main" val="2242720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RCMDE of GSR</a:t>
            </a:r>
          </a:p>
        </p:txBody>
      </p:sp>
      <p:graphicFrame>
        <p:nvGraphicFramePr>
          <p:cNvPr id="4" name="Content Placeholder 1">
            <a:extLst>
              <a:ext uri="{FF2B5EF4-FFF2-40B4-BE49-F238E27FC236}">
                <a16:creationId xmlns:a16="http://schemas.microsoft.com/office/drawing/2014/main" id="{8686279B-23B0-3949-B48B-C5DFB45DDEAC}"/>
              </a:ext>
            </a:extLst>
          </p:cNvPr>
          <p:cNvGraphicFramePr>
            <a:graphicFrameLocks noGrp="1"/>
          </p:cNvGraphicFramePr>
          <p:nvPr>
            <p:ph idx="1"/>
            <p:extLst>
              <p:ext uri="{D42A27DB-BD31-4B8C-83A1-F6EECF244321}">
                <p14:modId xmlns:p14="http://schemas.microsoft.com/office/powerpoint/2010/main" val="163487120"/>
              </p:ext>
            </p:extLst>
          </p:nvPr>
        </p:nvGraphicFramePr>
        <p:xfrm>
          <a:off x="381000" y="1676401"/>
          <a:ext cx="8382004" cy="3984231"/>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3746502">
                  <a:extLst>
                    <a:ext uri="{9D8B030D-6E8A-4147-A177-3AD203B41FA5}">
                      <a16:colId xmlns:a16="http://schemas.microsoft.com/office/drawing/2014/main" val="645013402"/>
                    </a:ext>
                  </a:extLst>
                </a:gridCol>
                <a:gridCol w="3746502">
                  <a:extLst>
                    <a:ext uri="{9D8B030D-6E8A-4147-A177-3AD203B41FA5}">
                      <a16:colId xmlns:a16="http://schemas.microsoft.com/office/drawing/2014/main" val="3909924375"/>
                    </a:ext>
                  </a:extLst>
                </a:gridCol>
              </a:tblGrid>
              <a:tr h="492067">
                <a:tc>
                  <a:txBody>
                    <a:bodyPr/>
                    <a:lstStyle/>
                    <a:p>
                      <a:pPr algn="ctr"/>
                      <a:endParaRPr lang="en-US" sz="1800" dirty="0">
                        <a:solidFill>
                          <a:srgbClr val="FF0000"/>
                        </a:solidFill>
                      </a:endParaRPr>
                    </a:p>
                  </a:txBody>
                  <a:tcPr anchor="ctr">
                    <a:noFill/>
                  </a:tcPr>
                </a:tc>
                <a:tc>
                  <a:txBody>
                    <a:bodyPr/>
                    <a:lstStyle/>
                    <a:p>
                      <a:pPr algn="ctr"/>
                      <a:r>
                        <a:rPr lang="en-US" sz="2000" dirty="0">
                          <a:solidFill>
                            <a:srgbClr val="FF0000"/>
                          </a:solidFill>
                        </a:rPr>
                        <a:t>Arousal</a:t>
                      </a:r>
                    </a:p>
                  </a:txBody>
                  <a:tcPr anchor="ctr">
                    <a:noFill/>
                  </a:tcPr>
                </a:tc>
                <a:tc>
                  <a:txBody>
                    <a:bodyPr/>
                    <a:lstStyle/>
                    <a:p>
                      <a:pPr algn="ctr"/>
                      <a:r>
                        <a:rPr lang="en-US" sz="2000" dirty="0">
                          <a:solidFill>
                            <a:srgbClr val="0070C0"/>
                          </a:solidFill>
                        </a:rPr>
                        <a:t>Valence</a:t>
                      </a:r>
                    </a:p>
                  </a:txBody>
                  <a:tcPr anchor="ctr">
                    <a:noFill/>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2</a:t>
                      </a:r>
                    </a:p>
                    <a:p>
                      <a:pPr algn="ctr"/>
                      <a:r>
                        <a:rPr lang="en-US" sz="1400" dirty="0"/>
                        <a:t> </a:t>
                      </a:r>
                    </a:p>
                    <a:p>
                      <a:pPr algn="ctr"/>
                      <a:r>
                        <a:rPr lang="en-US" sz="1400" dirty="0">
                          <a:solidFill>
                            <a:srgbClr val="0070C0"/>
                          </a:solidFill>
                        </a:rPr>
                        <a:t>V</a:t>
                      </a:r>
                    </a:p>
                    <a:p>
                      <a:pPr algn="ctr"/>
                      <a:r>
                        <a:rPr lang="en-US" sz="1400" dirty="0">
                          <a:solidFill>
                            <a:srgbClr val="0070C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625868">
                <a:tc>
                  <a:txBody>
                    <a:bodyPr/>
                    <a:lstStyle/>
                    <a:p>
                      <a:pPr algn="ctr"/>
                      <a:r>
                        <a:rPr lang="en-US" sz="1400" dirty="0"/>
                        <a:t>p-value</a:t>
                      </a:r>
                    </a:p>
                    <a:p>
                      <a:pPr algn="ctr"/>
                      <a:r>
                        <a:rPr lang="en-US" sz="1400" dirty="0"/>
                        <a:t>(best)</a:t>
                      </a:r>
                    </a:p>
                  </a:txBody>
                  <a:tcPr anchor="ctr">
                    <a:noFill/>
                  </a:tcPr>
                </a:tc>
                <a:tc>
                  <a:txBody>
                    <a:bodyPr/>
                    <a:lstStyle/>
                    <a:p>
                      <a:pPr algn="ctr"/>
                      <a:r>
                        <a:rPr lang="en-US" sz="1400" b="0" i="0" dirty="0">
                          <a:solidFill>
                            <a:schemeClr val="tx1"/>
                          </a:solidFill>
                        </a:rPr>
                        <a:t>0.0980 (d2, s3), </a:t>
                      </a:r>
                      <a:r>
                        <a:rPr lang="en-US" sz="1400" b="1" i="0" dirty="0">
                          <a:solidFill>
                            <a:schemeClr val="tx1"/>
                          </a:solidFill>
                        </a:rPr>
                        <a:t>0.0964</a:t>
                      </a:r>
                      <a:r>
                        <a:rPr lang="en-US" sz="1400" b="0" i="0" dirty="0">
                          <a:solidFill>
                            <a:schemeClr val="tx1"/>
                          </a:solidFill>
                        </a:rPr>
                        <a:t> (d2, s4)</a:t>
                      </a:r>
                    </a:p>
                  </a:txBody>
                  <a:tcPr anchor="ctr">
                    <a:noFill/>
                  </a:tcPr>
                </a:tc>
                <a:tc>
                  <a:txBody>
                    <a:bodyPr/>
                    <a:lstStyle/>
                    <a:p>
                      <a:pPr algn="ctr"/>
                      <a:r>
                        <a:rPr lang="en-US" sz="1400" dirty="0"/>
                        <a:t>0.5932 (d2, s17), </a:t>
                      </a:r>
                      <a:r>
                        <a:rPr lang="en-US" sz="1400" b="1" dirty="0"/>
                        <a:t>0.5931</a:t>
                      </a:r>
                      <a:r>
                        <a:rPr lang="en-US" sz="1400" dirty="0"/>
                        <a:t> (d2, s18)</a:t>
                      </a:r>
                    </a:p>
                  </a:txBody>
                  <a:tcPr anchor="ctr">
                    <a:noFill/>
                  </a:tcPr>
                </a:tc>
                <a:extLst>
                  <a:ext uri="{0D108BD9-81ED-4DB2-BD59-A6C34878D82A}">
                    <a16:rowId xmlns:a16="http://schemas.microsoft.com/office/drawing/2014/main" val="3236198291"/>
                  </a:ext>
                </a:extLst>
              </a:tr>
            </a:tbl>
          </a:graphicData>
        </a:graphic>
      </p:graphicFrame>
      <p:pic>
        <p:nvPicPr>
          <p:cNvPr id="8" name="Picture 7">
            <a:extLst>
              <a:ext uri="{FF2B5EF4-FFF2-40B4-BE49-F238E27FC236}">
                <a16:creationId xmlns:a16="http://schemas.microsoft.com/office/drawing/2014/main" id="{BD69F2D2-D57D-7B4D-9DD0-69BA245D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10" name="Picture 9">
            <a:extLst>
              <a:ext uri="{FF2B5EF4-FFF2-40B4-BE49-F238E27FC236}">
                <a16:creationId xmlns:a16="http://schemas.microsoft.com/office/drawing/2014/main" id="{CB5E2252-5423-804F-8EC9-4550636E1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52" y="2241550"/>
            <a:ext cx="3581400" cy="2686050"/>
          </a:xfrm>
          <a:prstGeom prst="rect">
            <a:avLst/>
          </a:prstGeom>
        </p:spPr>
      </p:pic>
    </p:spTree>
    <p:extLst>
      <p:ext uri="{BB962C8B-B14F-4D97-AF65-F5344CB8AC3E}">
        <p14:creationId xmlns:p14="http://schemas.microsoft.com/office/powerpoint/2010/main" val="296816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MMDE of EEG (1)</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2961977157"/>
              </p:ext>
            </p:extLst>
          </p:nvPr>
        </p:nvGraphicFramePr>
        <p:xfrm>
          <a:off x="381000" y="1524000"/>
          <a:ext cx="8382001" cy="4969011"/>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gridCol w="2573867">
                  <a:extLst>
                    <a:ext uri="{9D8B030D-6E8A-4147-A177-3AD203B41FA5}">
                      <a16:colId xmlns:a16="http://schemas.microsoft.com/office/drawing/2014/main" val="1026688524"/>
                    </a:ext>
                  </a:extLst>
                </a:gridCol>
              </a:tblGrid>
              <a:tr h="505011">
                <a:tc>
                  <a:txBody>
                    <a:bodyPr/>
                    <a:lstStyle/>
                    <a:p>
                      <a:pPr algn="ctr"/>
                      <a:endParaRPr lang="en-US" dirty="0"/>
                    </a:p>
                  </a:txBody>
                  <a:tcPr anchor="ctr">
                    <a:noFill/>
                  </a:tcPr>
                </a:tc>
                <a:tc>
                  <a:txBody>
                    <a:bodyPr/>
                    <a:lstStyle/>
                    <a:p>
                      <a:pPr algn="ctr"/>
                      <a:r>
                        <a:rPr lang="en-US" sz="1600" dirty="0">
                          <a:solidFill>
                            <a:srgbClr val="00B050"/>
                          </a:solidFill>
                        </a:rPr>
                        <a:t>Temporal (T7, T8)</a:t>
                      </a:r>
                    </a:p>
                  </a:txBody>
                  <a:tcPr anchor="ctr">
                    <a:noFill/>
                  </a:tcPr>
                </a:tc>
                <a:tc>
                  <a:txBody>
                    <a:bodyPr/>
                    <a:lstStyle/>
                    <a:p>
                      <a:pPr algn="ctr"/>
                      <a:r>
                        <a:rPr lang="en-US" sz="1600" dirty="0">
                          <a:solidFill>
                            <a:srgbClr val="0070C0"/>
                          </a:solidFill>
                        </a:rPr>
                        <a:t>Parietal (P7, P8)</a:t>
                      </a:r>
                    </a:p>
                  </a:txBody>
                  <a:tcPr anchor="ctr">
                    <a:noFill/>
                  </a:tcPr>
                </a:tc>
                <a:tc>
                  <a:txBody>
                    <a:bodyPr/>
                    <a:lstStyle/>
                    <a:p>
                      <a:pPr algn="ctr"/>
                      <a:r>
                        <a:rPr lang="en-US" sz="1600" dirty="0">
                          <a:solidFill>
                            <a:srgbClr val="002060"/>
                          </a:solidFill>
                        </a:rPr>
                        <a:t>Occipital (O1, O2)</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algn="ctr"/>
                      <a:r>
                        <a:rPr lang="en-US" dirty="0"/>
                        <a:t>0.3324 (d2, s16)</a:t>
                      </a:r>
                    </a:p>
                  </a:txBody>
                  <a:tcPr anchor="ctr">
                    <a:noFill/>
                  </a:tcPr>
                </a:tc>
                <a:tc>
                  <a:txBody>
                    <a:bodyPr/>
                    <a:lstStyle/>
                    <a:p>
                      <a:pPr algn="ctr"/>
                      <a:r>
                        <a:rPr lang="en-US" dirty="0"/>
                        <a:t>0.2464 (d2, s16)</a:t>
                      </a:r>
                    </a:p>
                  </a:txBody>
                  <a:tcPr anchor="ctr">
                    <a:noFill/>
                  </a:tcPr>
                </a:tc>
                <a:tc>
                  <a:txBody>
                    <a:bodyPr/>
                    <a:lstStyle/>
                    <a:p>
                      <a:pPr algn="ctr"/>
                      <a:r>
                        <a:rPr lang="en-US" dirty="0"/>
                        <a:t>0.6747 (d2, s1)</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algn="ctr"/>
                      <a:r>
                        <a:rPr lang="en-US" dirty="0"/>
                        <a:t>0.1970 (d2, s15)</a:t>
                      </a:r>
                    </a:p>
                  </a:txBody>
                  <a:tcPr anchor="ctr">
                    <a:noFill/>
                  </a:tcPr>
                </a:tc>
                <a:tc>
                  <a:txBody>
                    <a:bodyPr/>
                    <a:lstStyle/>
                    <a:p>
                      <a:pPr algn="ctr"/>
                      <a:r>
                        <a:rPr lang="en-US" dirty="0"/>
                        <a:t>0.4257 (d2, s17)</a:t>
                      </a:r>
                    </a:p>
                  </a:txBody>
                  <a:tcPr anchor="ctr">
                    <a:noFill/>
                  </a:tcPr>
                </a:tc>
                <a:tc>
                  <a:txBody>
                    <a:bodyPr/>
                    <a:lstStyle/>
                    <a:p>
                      <a:pPr algn="ctr"/>
                      <a:r>
                        <a:rPr lang="en-US" dirty="0"/>
                        <a:t>0.3489 (d2, s20)</a:t>
                      </a:r>
                    </a:p>
                  </a:txBody>
                  <a:tcPr anchor="ctr">
                    <a:noFill/>
                  </a:tcPr>
                </a:tc>
                <a:extLst>
                  <a:ext uri="{0D108BD9-81ED-4DB2-BD59-A6C34878D82A}">
                    <a16:rowId xmlns:a16="http://schemas.microsoft.com/office/drawing/2014/main" val="2155062148"/>
                  </a:ext>
                </a:extLst>
              </a:tr>
            </a:tbl>
          </a:graphicData>
        </a:graphic>
      </p:graphicFrame>
      <p:pic>
        <p:nvPicPr>
          <p:cNvPr id="13" name="Picture 12">
            <a:extLst>
              <a:ext uri="{FF2B5EF4-FFF2-40B4-BE49-F238E27FC236}">
                <a16:creationId xmlns:a16="http://schemas.microsoft.com/office/drawing/2014/main" id="{0B04C7B9-746B-5E40-A35F-379CE7E622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337" y="2033386"/>
            <a:ext cx="2385748" cy="1789311"/>
          </a:xfrm>
          <a:prstGeom prst="rect">
            <a:avLst/>
          </a:prstGeom>
        </p:spPr>
      </p:pic>
      <p:pic>
        <p:nvPicPr>
          <p:cNvPr id="15" name="Picture 14">
            <a:extLst>
              <a:ext uri="{FF2B5EF4-FFF2-40B4-BE49-F238E27FC236}">
                <a16:creationId xmlns:a16="http://schemas.microsoft.com/office/drawing/2014/main" id="{3EA4980F-354F-CA4C-B9A8-FD6ADD53BC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2033386"/>
            <a:ext cx="2385748" cy="1789311"/>
          </a:xfrm>
          <a:prstGeom prst="rect">
            <a:avLst/>
          </a:prstGeom>
        </p:spPr>
      </p:pic>
      <p:pic>
        <p:nvPicPr>
          <p:cNvPr id="19" name="Picture 18">
            <a:extLst>
              <a:ext uri="{FF2B5EF4-FFF2-40B4-BE49-F238E27FC236}">
                <a16:creationId xmlns:a16="http://schemas.microsoft.com/office/drawing/2014/main" id="{B558B295-3E9E-3F4A-88B2-E54779C606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213" y="2033386"/>
            <a:ext cx="2385748" cy="1789311"/>
          </a:xfrm>
          <a:prstGeom prst="rect">
            <a:avLst/>
          </a:prstGeom>
        </p:spPr>
      </p:pic>
      <p:pic>
        <p:nvPicPr>
          <p:cNvPr id="21" name="Picture 20">
            <a:extLst>
              <a:ext uri="{FF2B5EF4-FFF2-40B4-BE49-F238E27FC236}">
                <a16:creationId xmlns:a16="http://schemas.microsoft.com/office/drawing/2014/main" id="{0AA675D0-E512-1C42-8B00-61B069D53C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7337" y="4269547"/>
            <a:ext cx="2385748" cy="1789311"/>
          </a:xfrm>
          <a:prstGeom prst="rect">
            <a:avLst/>
          </a:prstGeom>
        </p:spPr>
      </p:pic>
      <p:pic>
        <p:nvPicPr>
          <p:cNvPr id="24" name="Picture 23">
            <a:extLst>
              <a:ext uri="{FF2B5EF4-FFF2-40B4-BE49-F238E27FC236}">
                <a16:creationId xmlns:a16="http://schemas.microsoft.com/office/drawing/2014/main" id="{AC076005-E5FF-DA40-A5AC-A585439199D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9775" y="4269546"/>
            <a:ext cx="2385748" cy="1789311"/>
          </a:xfrm>
          <a:prstGeom prst="rect">
            <a:avLst/>
          </a:prstGeom>
        </p:spPr>
      </p:pic>
      <p:pic>
        <p:nvPicPr>
          <p:cNvPr id="27" name="Picture 26">
            <a:extLst>
              <a:ext uri="{FF2B5EF4-FFF2-40B4-BE49-F238E27FC236}">
                <a16:creationId xmlns:a16="http://schemas.microsoft.com/office/drawing/2014/main" id="{3D6525C7-F656-B74A-BDF0-B913D4E2FF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2213" y="4269545"/>
            <a:ext cx="2385748" cy="1789311"/>
          </a:xfrm>
          <a:prstGeom prst="rect">
            <a:avLst/>
          </a:prstGeom>
        </p:spPr>
      </p:pic>
    </p:spTree>
    <p:extLst>
      <p:ext uri="{BB962C8B-B14F-4D97-AF65-F5344CB8AC3E}">
        <p14:creationId xmlns:p14="http://schemas.microsoft.com/office/powerpoint/2010/main" val="248049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MMDE of EEG (2)</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1808576016"/>
              </p:ext>
            </p:extLst>
          </p:nvPr>
        </p:nvGraphicFramePr>
        <p:xfrm>
          <a:off x="381000" y="1524000"/>
          <a:ext cx="5808134" cy="498216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tblGrid>
              <a:tr h="505011">
                <a:tc>
                  <a:txBody>
                    <a:bodyPr/>
                    <a:lstStyle/>
                    <a:p>
                      <a:pPr algn="ctr"/>
                      <a:endParaRPr lang="en-US" dirty="0"/>
                    </a:p>
                  </a:txBody>
                  <a:tcPr anchor="ctr">
                    <a:noFill/>
                  </a:tcPr>
                </a:tc>
                <a:tc>
                  <a:txBody>
                    <a:bodyPr/>
                    <a:lstStyle/>
                    <a:p>
                      <a:pPr algn="ctr"/>
                      <a:r>
                        <a:rPr lang="en-US" sz="1600" dirty="0">
                          <a:solidFill>
                            <a:srgbClr val="FF0000"/>
                          </a:solidFill>
                        </a:rPr>
                        <a:t>Pre-frontal (AF3, AF4)</a:t>
                      </a:r>
                    </a:p>
                  </a:txBody>
                  <a:tcPr anchor="ctr">
                    <a:noFill/>
                  </a:tcPr>
                </a:tc>
                <a:tc>
                  <a:txBody>
                    <a:bodyPr/>
                    <a:lstStyle/>
                    <a:p>
                      <a:pPr algn="ctr"/>
                      <a:r>
                        <a:rPr lang="en-US" sz="1400" dirty="0">
                          <a:solidFill>
                            <a:srgbClr val="CC9900"/>
                          </a:solidFill>
                        </a:rPr>
                        <a:t>Frontal and Frontal-Central</a:t>
                      </a:r>
                    </a:p>
                    <a:p>
                      <a:pPr algn="ctr"/>
                      <a:r>
                        <a:rPr lang="en-US" sz="1400" dirty="0">
                          <a:solidFill>
                            <a:srgbClr val="CC9900"/>
                          </a:solidFill>
                        </a:rPr>
                        <a:t>(F7, F3, FC5, F4, F8, FC6)</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algn="ctr"/>
                      <a:r>
                        <a:rPr lang="en-US" dirty="0"/>
                        <a:t>0.3446 (d2, s13)</a:t>
                      </a:r>
                    </a:p>
                  </a:txBody>
                  <a:tcPr anchor="ctr">
                    <a:noFill/>
                  </a:tcPr>
                </a:tc>
                <a:tc>
                  <a:txBody>
                    <a:bodyPr/>
                    <a:lstStyle/>
                    <a:p>
                      <a:pPr algn="ctr"/>
                      <a:r>
                        <a:rPr lang="en-US" dirty="0"/>
                        <a:t>0.3566 (d2, s18)</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algn="ctr"/>
                      <a:r>
                        <a:rPr lang="en-US" dirty="0"/>
                        <a:t>0.2232 (d2, s15)</a:t>
                      </a:r>
                    </a:p>
                  </a:txBody>
                  <a:tcPr anchor="ctr">
                    <a:noFill/>
                  </a:tcPr>
                </a:tc>
                <a:tc>
                  <a:txBody>
                    <a:bodyPr/>
                    <a:lstStyle/>
                    <a:p>
                      <a:pPr algn="ctr"/>
                      <a:r>
                        <a:rPr lang="en-US" dirty="0"/>
                        <a:t>0.3570 (d2, s20)</a:t>
                      </a:r>
                    </a:p>
                  </a:txBody>
                  <a:tcPr anchor="ctr">
                    <a:noFill/>
                  </a:tcPr>
                </a:tc>
                <a:extLst>
                  <a:ext uri="{0D108BD9-81ED-4DB2-BD59-A6C34878D82A}">
                    <a16:rowId xmlns:a16="http://schemas.microsoft.com/office/drawing/2014/main" val="2155062148"/>
                  </a:ext>
                </a:extLst>
              </a:tr>
            </a:tbl>
          </a:graphicData>
        </a:graphic>
      </p:graphicFrame>
      <p:pic>
        <p:nvPicPr>
          <p:cNvPr id="10" name="Picture 9">
            <a:extLst>
              <a:ext uri="{FF2B5EF4-FFF2-40B4-BE49-F238E27FC236}">
                <a16:creationId xmlns:a16="http://schemas.microsoft.com/office/drawing/2014/main" id="{80D353BB-62C8-4640-BDE8-89E483B2E3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909" y="2033387"/>
            <a:ext cx="2385748" cy="1789311"/>
          </a:xfrm>
          <a:prstGeom prst="rect">
            <a:avLst/>
          </a:prstGeom>
        </p:spPr>
      </p:pic>
      <p:pic>
        <p:nvPicPr>
          <p:cNvPr id="14" name="Picture 13">
            <a:extLst>
              <a:ext uri="{FF2B5EF4-FFF2-40B4-BE49-F238E27FC236}">
                <a16:creationId xmlns:a16="http://schemas.microsoft.com/office/drawing/2014/main" id="{891C820A-2827-B34D-A09D-04FCEB8909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2033387"/>
            <a:ext cx="2385748" cy="1789311"/>
          </a:xfrm>
          <a:prstGeom prst="rect">
            <a:avLst/>
          </a:prstGeom>
        </p:spPr>
      </p:pic>
      <p:pic>
        <p:nvPicPr>
          <p:cNvPr id="16" name="Picture 15">
            <a:extLst>
              <a:ext uri="{FF2B5EF4-FFF2-40B4-BE49-F238E27FC236}">
                <a16:creationId xmlns:a16="http://schemas.microsoft.com/office/drawing/2014/main" id="{432A0CA4-A677-8145-9C8B-C941749FE4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909" y="4269547"/>
            <a:ext cx="2385748" cy="1789311"/>
          </a:xfrm>
          <a:prstGeom prst="rect">
            <a:avLst/>
          </a:prstGeom>
        </p:spPr>
      </p:pic>
      <p:pic>
        <p:nvPicPr>
          <p:cNvPr id="19" name="Picture 18">
            <a:extLst>
              <a:ext uri="{FF2B5EF4-FFF2-40B4-BE49-F238E27FC236}">
                <a16:creationId xmlns:a16="http://schemas.microsoft.com/office/drawing/2014/main" id="{9B7126A5-D893-2B45-A0FA-B828719B2C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775" y="4269546"/>
            <a:ext cx="2385748" cy="1789311"/>
          </a:xfrm>
          <a:prstGeom prst="rect">
            <a:avLst/>
          </a:prstGeom>
        </p:spPr>
      </p:pic>
    </p:spTree>
    <p:extLst>
      <p:ext uri="{BB962C8B-B14F-4D97-AF65-F5344CB8AC3E}">
        <p14:creationId xmlns:p14="http://schemas.microsoft.com/office/powerpoint/2010/main" val="267881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989000"/>
            <a:ext cx="9144000" cy="2880000"/>
          </a:xfrm>
        </p:spPr>
        <p:txBody>
          <a:bodyPr/>
          <a:lstStyle/>
          <a:p>
            <a:r>
              <a:rPr lang="en-US" altLang="zh-TW" sz="3200" dirty="0"/>
              <a:t>Classification Results</a:t>
            </a:r>
            <a:r>
              <a:rPr lang="en-US" altLang="zh-TW" sz="3000" dirty="0"/>
              <a:t/>
            </a:r>
            <a:br>
              <a:rPr lang="en-US" altLang="zh-TW" sz="3000" dirty="0"/>
            </a:br>
            <a:r>
              <a:rPr lang="en-US" altLang="zh-TW" sz="2700" dirty="0"/>
              <a:t/>
            </a:r>
            <a:br>
              <a:rPr lang="en-US" altLang="zh-TW" sz="2700" dirty="0"/>
            </a:br>
            <a:r>
              <a:rPr lang="en-US" altLang="zh-TW" sz="1800" b="0" dirty="0"/>
              <a:t>Speaker: </a:t>
            </a:r>
            <a:r>
              <a:rPr lang="zh-CN" altLang="en-US" sz="1800" b="0"/>
              <a:t>童寬</a:t>
            </a:r>
            <a:endParaRPr lang="zh-TW" altLang="en-US" sz="1500" b="0"/>
          </a:p>
        </p:txBody>
      </p:sp>
    </p:spTree>
    <p:extLst>
      <p:ext uri="{BB962C8B-B14F-4D97-AF65-F5344CB8AC3E}">
        <p14:creationId xmlns:p14="http://schemas.microsoft.com/office/powerpoint/2010/main" val="48858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PE Useful Features for Arousal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159647"/>
              </p:ext>
            </p:extLst>
          </p:nvPr>
        </p:nvGraphicFramePr>
        <p:xfrm>
          <a:off x="381000" y="1676400"/>
          <a:ext cx="8382000" cy="3600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60000">
                <a:tc>
                  <a:txBody>
                    <a:bodyPr/>
                    <a:lstStyle/>
                    <a:p>
                      <a:pPr algn="ctr"/>
                      <a:r>
                        <a:rPr lang="en-US" sz="1400" dirty="0"/>
                        <a:t>Index</a:t>
                      </a:r>
                    </a:p>
                  </a:txBody>
                  <a:tcPr marT="34290" marB="34290" anchor="ctr"/>
                </a:tc>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smtClean="0"/>
                        <a:t>Dimension</a:t>
                      </a:r>
                      <a:endParaRPr lang="en-US" sz="1400" dirty="0"/>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a:r>
                        <a:rPr lang="en-US" sz="1400" dirty="0"/>
                        <a:t>1</a:t>
                      </a:r>
                    </a:p>
                  </a:txBody>
                  <a:tcPr marT="34290" marB="34290" anchor="ctr"/>
                </a:tc>
                <a:tc>
                  <a:txBody>
                    <a:bodyPr/>
                    <a:lstStyle/>
                    <a:p>
                      <a:pPr algn="ctr"/>
                      <a:r>
                        <a:rPr lang="en-US" sz="1400" dirty="0">
                          <a:solidFill>
                            <a:srgbClr val="FF0000"/>
                          </a:solidFill>
                        </a:rPr>
                        <a:t>ECG</a:t>
                      </a:r>
                      <a:r>
                        <a:rPr lang="en-US" sz="1400" baseline="0" dirty="0"/>
                        <a:t> PE</a:t>
                      </a:r>
                      <a:endParaRPr lang="en-US" sz="1400" dirty="0"/>
                    </a:p>
                  </a:txBody>
                  <a:tcPr marT="34290" marB="34290" anchor="ctr"/>
                </a:tc>
                <a:tc>
                  <a:txBody>
                    <a:bodyPr/>
                    <a:lstStyle/>
                    <a:p>
                      <a:pPr algn="ctr"/>
                      <a:r>
                        <a:rPr lang="en-US" sz="1400" dirty="0"/>
                        <a:t>1</a:t>
                      </a:r>
                    </a:p>
                  </a:txBody>
                  <a:tcPr marT="34290" marB="34290" anchor="ctr"/>
                </a:tc>
                <a:tc>
                  <a:txBody>
                    <a:bodyPr/>
                    <a:lstStyle/>
                    <a:p>
                      <a:pPr algn="ctr"/>
                      <a:r>
                        <a:rPr lang="en-US" sz="1400" dirty="0"/>
                        <a:t>3</a:t>
                      </a:r>
                    </a:p>
                  </a:txBody>
                  <a:tcPr marT="34290" marB="34290" anchor="ctr"/>
                </a:tc>
                <a:tc>
                  <a:txBody>
                    <a:bodyPr/>
                    <a:lstStyle/>
                    <a:p>
                      <a:pPr algn="ctr"/>
                      <a:r>
                        <a:rPr lang="en-US" sz="1400" dirty="0"/>
                        <a:t>0.0308</a:t>
                      </a:r>
                    </a:p>
                  </a:txBody>
                  <a:tcPr marT="34290" marB="34290" anchor="ctr"/>
                </a:tc>
                <a:extLst>
                  <a:ext uri="{0D108BD9-81ED-4DB2-BD59-A6C34878D82A}">
                    <a16:rowId xmlns:a16="http://schemas.microsoft.com/office/drawing/2014/main" val="10001"/>
                  </a:ext>
                </a:extLst>
              </a:tr>
              <a:tr h="360000">
                <a:tc>
                  <a:txBody>
                    <a:bodyPr/>
                    <a:lstStyle/>
                    <a:p>
                      <a:pPr algn="ctr"/>
                      <a:r>
                        <a:rPr lang="en-US" sz="1400" dirty="0"/>
                        <a:t>2</a:t>
                      </a:r>
                    </a:p>
                  </a:txBody>
                  <a:tcPr marT="34290" marB="34290" anchor="ctr"/>
                </a:tc>
                <a:tc>
                  <a:txBody>
                    <a:bodyPr/>
                    <a:lstStyle/>
                    <a:p>
                      <a:pPr algn="ctr"/>
                      <a:r>
                        <a:rPr lang="en-US" sz="1400" dirty="0">
                          <a:solidFill>
                            <a:srgbClr val="00B050"/>
                          </a:solidFill>
                        </a:rPr>
                        <a:t>GSR</a:t>
                      </a:r>
                      <a:r>
                        <a:rPr lang="en-US" sz="1400" dirty="0"/>
                        <a:t> MSPE</a:t>
                      </a:r>
                    </a:p>
                  </a:txBody>
                  <a:tcPr marT="34290" marB="34290" anchor="ctr"/>
                </a:tc>
                <a:tc>
                  <a:txBody>
                    <a:bodyPr/>
                    <a:lstStyle/>
                    <a:p>
                      <a:pPr algn="ctr"/>
                      <a:r>
                        <a:rPr lang="en-US" sz="1400" dirty="0"/>
                        <a:t>10</a:t>
                      </a:r>
                    </a:p>
                  </a:txBody>
                  <a:tcPr marT="34290" marB="34290" anchor="ctr"/>
                </a:tc>
                <a:tc>
                  <a:txBody>
                    <a:bodyPr/>
                    <a:lstStyle/>
                    <a:p>
                      <a:pPr algn="ctr"/>
                      <a:r>
                        <a:rPr lang="en-US" sz="1400" dirty="0"/>
                        <a:t>2</a:t>
                      </a:r>
                    </a:p>
                  </a:txBody>
                  <a:tcPr marT="34290" marB="34290" anchor="ctr"/>
                </a:tc>
                <a:tc>
                  <a:txBody>
                    <a:bodyPr/>
                    <a:lstStyle/>
                    <a:p>
                      <a:pPr algn="ctr"/>
                      <a:r>
                        <a:rPr lang="en-US" sz="1400" dirty="0"/>
                        <a:t>0.0004</a:t>
                      </a:r>
                    </a:p>
                  </a:txBody>
                  <a:tcPr marT="34290" marB="34290" anchor="ctr"/>
                </a:tc>
                <a:extLst>
                  <a:ext uri="{0D108BD9-81ED-4DB2-BD59-A6C34878D82A}">
                    <a16:rowId xmlns:a16="http://schemas.microsoft.com/office/drawing/2014/main" val="10002"/>
                  </a:ext>
                </a:extLst>
              </a:tr>
              <a:tr h="360000">
                <a:tc>
                  <a:txBody>
                    <a:bodyPr/>
                    <a:lstStyle/>
                    <a:p>
                      <a:pPr algn="ctr"/>
                      <a:r>
                        <a:rPr lang="en-US" sz="1400" dirty="0"/>
                        <a:t>3</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20</a:t>
                      </a:r>
                    </a:p>
                  </a:txBody>
                  <a:tcPr marT="34290" marB="34290" anchor="ctr"/>
                </a:tc>
                <a:tc>
                  <a:txBody>
                    <a:bodyPr/>
                    <a:lstStyle/>
                    <a:p>
                      <a:pPr algn="ctr"/>
                      <a:r>
                        <a:rPr lang="en-US" sz="1400" dirty="0"/>
                        <a:t>2</a:t>
                      </a:r>
                    </a:p>
                  </a:txBody>
                  <a:tcPr marT="34290" marB="34290" anchor="ctr"/>
                </a:tc>
                <a:tc>
                  <a:txBody>
                    <a:bodyPr/>
                    <a:lstStyle/>
                    <a:p>
                      <a:pPr algn="ctr"/>
                      <a:r>
                        <a:rPr lang="en-US" sz="1400" dirty="0"/>
                        <a:t>7.261e-6</a:t>
                      </a:r>
                    </a:p>
                  </a:txBody>
                  <a:tcPr marT="34290" marB="34290" anchor="ctr"/>
                </a:tc>
                <a:extLst>
                  <a:ext uri="{0D108BD9-81ED-4DB2-BD59-A6C34878D82A}">
                    <a16:rowId xmlns:a16="http://schemas.microsoft.com/office/drawing/2014/main" val="10003"/>
                  </a:ext>
                </a:extLst>
              </a:tr>
              <a:tr h="360000">
                <a:tc>
                  <a:txBody>
                    <a:bodyPr/>
                    <a:lstStyle/>
                    <a:p>
                      <a:pPr algn="ctr"/>
                      <a:r>
                        <a:rPr lang="en-US" sz="1400" dirty="0"/>
                        <a:t>4</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20</a:t>
                      </a:r>
                    </a:p>
                  </a:txBody>
                  <a:tcPr marT="34290" marB="34290" anchor="ctr"/>
                </a:tc>
                <a:tc>
                  <a:txBody>
                    <a:bodyPr/>
                    <a:lstStyle/>
                    <a:p>
                      <a:pPr algn="ctr"/>
                      <a:r>
                        <a:rPr lang="en-US" sz="1400" dirty="0"/>
                        <a:t>3</a:t>
                      </a:r>
                    </a:p>
                  </a:txBody>
                  <a:tcPr marT="34290" marB="34290" anchor="ctr"/>
                </a:tc>
                <a:tc>
                  <a:txBody>
                    <a:bodyPr/>
                    <a:lstStyle/>
                    <a:p>
                      <a:pPr algn="ctr"/>
                      <a:r>
                        <a:rPr lang="en-US" sz="1400" dirty="0"/>
                        <a:t>0.0177</a:t>
                      </a:r>
                    </a:p>
                  </a:txBody>
                  <a:tcPr marT="34290" marB="34290" anchor="ctr"/>
                </a:tc>
                <a:extLst>
                  <a:ext uri="{0D108BD9-81ED-4DB2-BD59-A6C34878D82A}">
                    <a16:rowId xmlns:a16="http://schemas.microsoft.com/office/drawing/2014/main" val="10004"/>
                  </a:ext>
                </a:extLst>
              </a:tr>
              <a:tr h="360000">
                <a:tc>
                  <a:txBody>
                    <a:bodyPr/>
                    <a:lstStyle/>
                    <a:p>
                      <a:pPr algn="ctr"/>
                      <a:r>
                        <a:rPr lang="en-US" sz="1400" dirty="0"/>
                        <a:t>5</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2</a:t>
                      </a:r>
                    </a:p>
                  </a:txBody>
                  <a:tcPr marT="34290" marB="34290" anchor="ctr"/>
                </a:tc>
                <a:tc>
                  <a:txBody>
                    <a:bodyPr/>
                    <a:lstStyle/>
                    <a:p>
                      <a:pPr algn="ctr"/>
                      <a:r>
                        <a:rPr lang="en-US" sz="1400" dirty="0"/>
                        <a:t>2.601e-6</a:t>
                      </a:r>
                    </a:p>
                  </a:txBody>
                  <a:tcPr marT="34290" marB="34290" anchor="ctr"/>
                </a:tc>
                <a:extLst>
                  <a:ext uri="{0D108BD9-81ED-4DB2-BD59-A6C34878D82A}">
                    <a16:rowId xmlns:a16="http://schemas.microsoft.com/office/drawing/2014/main" val="10005"/>
                  </a:ext>
                </a:extLst>
              </a:tr>
              <a:tr h="360000">
                <a:tc>
                  <a:txBody>
                    <a:bodyPr/>
                    <a:lstStyle/>
                    <a:p>
                      <a:pPr algn="ctr"/>
                      <a:r>
                        <a:rPr lang="en-US" sz="1400" dirty="0"/>
                        <a:t>6</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3</a:t>
                      </a:r>
                    </a:p>
                  </a:txBody>
                  <a:tcPr marT="34290" marB="34290" anchor="ctr"/>
                </a:tc>
                <a:tc>
                  <a:txBody>
                    <a:bodyPr/>
                    <a:lstStyle/>
                    <a:p>
                      <a:pPr algn="ctr"/>
                      <a:r>
                        <a:rPr lang="en-US" sz="1400" dirty="0"/>
                        <a:t>0.0011</a:t>
                      </a:r>
                    </a:p>
                  </a:txBody>
                  <a:tcPr marT="34290" marB="34290" anchor="ctr"/>
                </a:tc>
                <a:extLst>
                  <a:ext uri="{0D108BD9-81ED-4DB2-BD59-A6C34878D82A}">
                    <a16:rowId xmlns:a16="http://schemas.microsoft.com/office/drawing/2014/main" val="10006"/>
                  </a:ext>
                </a:extLst>
              </a:tr>
              <a:tr h="360000">
                <a:tc>
                  <a:txBody>
                    <a:bodyPr/>
                    <a:lstStyle/>
                    <a:p>
                      <a:pPr algn="ctr"/>
                      <a:r>
                        <a:rPr lang="en-US" sz="1400" dirty="0"/>
                        <a:t>7</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4</a:t>
                      </a:r>
                    </a:p>
                  </a:txBody>
                  <a:tcPr marT="34290" marB="34290" anchor="ctr"/>
                </a:tc>
                <a:tc>
                  <a:txBody>
                    <a:bodyPr/>
                    <a:lstStyle/>
                    <a:p>
                      <a:pPr algn="ctr"/>
                      <a:r>
                        <a:rPr lang="en-US" sz="1400" dirty="0"/>
                        <a:t>0.0052</a:t>
                      </a:r>
                    </a:p>
                  </a:txBody>
                  <a:tcPr marT="34290" marB="34290" anchor="ctr"/>
                </a:tc>
                <a:extLst>
                  <a:ext uri="{0D108BD9-81ED-4DB2-BD59-A6C34878D82A}">
                    <a16:rowId xmlns:a16="http://schemas.microsoft.com/office/drawing/2014/main" val="10007"/>
                  </a:ext>
                </a:extLst>
              </a:tr>
              <a:tr h="360000">
                <a:tc>
                  <a:txBody>
                    <a:bodyPr/>
                    <a:lstStyle/>
                    <a:p>
                      <a:pPr algn="ctr"/>
                      <a:r>
                        <a:rPr lang="en-US" sz="1400" dirty="0"/>
                        <a:t>8</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5</a:t>
                      </a:r>
                    </a:p>
                  </a:txBody>
                  <a:tcPr marT="34290" marB="34290" anchor="ctr"/>
                </a:tc>
                <a:tc>
                  <a:txBody>
                    <a:bodyPr/>
                    <a:lstStyle/>
                    <a:p>
                      <a:pPr algn="ctr"/>
                      <a:r>
                        <a:rPr lang="en-US" sz="1400" dirty="0"/>
                        <a:t>0.0085</a:t>
                      </a:r>
                    </a:p>
                  </a:txBody>
                  <a:tcPr marT="34290" marB="34290" anchor="ctr"/>
                </a:tc>
                <a:extLst>
                  <a:ext uri="{0D108BD9-81ED-4DB2-BD59-A6C34878D82A}">
                    <a16:rowId xmlns:a16="http://schemas.microsoft.com/office/drawing/2014/main" val="10008"/>
                  </a:ext>
                </a:extLst>
              </a:tr>
              <a:tr h="360000">
                <a:tc>
                  <a:txBody>
                    <a:bodyPr/>
                    <a:lstStyle/>
                    <a:p>
                      <a:pPr algn="ctr"/>
                      <a:r>
                        <a:rPr lang="en-US" sz="1400" dirty="0"/>
                        <a:t>9</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6</a:t>
                      </a:r>
                    </a:p>
                  </a:txBody>
                  <a:tcPr marT="34290" marB="34290" anchor="ctr"/>
                </a:tc>
                <a:tc>
                  <a:txBody>
                    <a:bodyPr/>
                    <a:lstStyle/>
                    <a:p>
                      <a:pPr algn="ctr"/>
                      <a:r>
                        <a:rPr lang="en-US" sz="1400" dirty="0"/>
                        <a:t>0.0078</a:t>
                      </a:r>
                    </a:p>
                  </a:txBody>
                  <a:tcPr marT="34290" marB="3429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542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C4F3-14E6-7F41-9F72-020BE278B280}"/>
              </a:ext>
            </a:extLst>
          </p:cNvPr>
          <p:cNvSpPr>
            <a:spLocks noGrp="1"/>
          </p:cNvSpPr>
          <p:nvPr>
            <p:ph type="title"/>
          </p:nvPr>
        </p:nvSpPr>
        <p:spPr/>
        <p:txBody>
          <a:bodyPr/>
          <a:lstStyle/>
          <a:p>
            <a:r>
              <a:rPr lang="en-US" dirty="0"/>
              <a:t>Experiment Settings</a:t>
            </a:r>
          </a:p>
        </p:txBody>
      </p:sp>
      <p:sp>
        <p:nvSpPr>
          <p:cNvPr id="3" name="Content Placeholder 2">
            <a:extLst>
              <a:ext uri="{FF2B5EF4-FFF2-40B4-BE49-F238E27FC236}">
                <a16:creationId xmlns:a16="http://schemas.microsoft.com/office/drawing/2014/main" id="{BF99AE41-0BB3-204F-A36B-7F340AC63AAB}"/>
              </a:ext>
            </a:extLst>
          </p:cNvPr>
          <p:cNvSpPr>
            <a:spLocks noGrp="1"/>
          </p:cNvSpPr>
          <p:nvPr>
            <p:ph idx="1"/>
          </p:nvPr>
        </p:nvSpPr>
        <p:spPr/>
        <p:txBody>
          <a:bodyPr/>
          <a:lstStyle/>
          <a:p>
            <a:r>
              <a:rPr lang="en-US" dirty="0"/>
              <a:t> Use XGBoost as model</a:t>
            </a:r>
          </a:p>
          <a:p>
            <a:r>
              <a:rPr lang="en-US" dirty="0"/>
              <a:t> Concatenate new entropy features to old features</a:t>
            </a:r>
          </a:p>
          <a:p>
            <a:endParaRPr lang="en-US" dirty="0"/>
          </a:p>
          <a:p>
            <a:r>
              <a:rPr lang="en-US" dirty="0"/>
              <a:t> 287 old features</a:t>
            </a:r>
          </a:p>
          <a:p>
            <a:r>
              <a:rPr lang="en-US" dirty="0"/>
              <a:t> 49 MSE features (20 EEG + 9 ECG + 20 GSR)</a:t>
            </a:r>
          </a:p>
          <a:p>
            <a:r>
              <a:rPr lang="en-US" dirty="0"/>
              <a:t> 49 MPE features (20 EEG + 9 ECG + 20 GSR)</a:t>
            </a:r>
          </a:p>
          <a:p>
            <a:r>
              <a:rPr lang="en-US" dirty="0"/>
              <a:t> 385 total features</a:t>
            </a:r>
          </a:p>
          <a:p>
            <a:endParaRPr lang="en-US" dirty="0"/>
          </a:p>
          <a:p>
            <a:r>
              <a:rPr lang="en-US" dirty="0"/>
              <a:t> Use accuracy as evaluation metrics</a:t>
            </a:r>
          </a:p>
        </p:txBody>
      </p:sp>
    </p:spTree>
    <p:extLst>
      <p:ext uri="{BB962C8B-B14F-4D97-AF65-F5344CB8AC3E}">
        <p14:creationId xmlns:p14="http://schemas.microsoft.com/office/powerpoint/2010/main" val="389229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014-91AE-244D-8E4E-CAF53514A790}"/>
              </a:ext>
            </a:extLst>
          </p:cNvPr>
          <p:cNvSpPr>
            <a:spLocks noGrp="1"/>
          </p:cNvSpPr>
          <p:nvPr>
            <p:ph type="title"/>
          </p:nvPr>
        </p:nvSpPr>
        <p:spPr/>
        <p:txBody>
          <a:bodyPr/>
          <a:lstStyle/>
          <a:p>
            <a:r>
              <a:rPr lang="en-US" dirty="0"/>
              <a:t>Experiment Results</a:t>
            </a:r>
            <a:r>
              <a:rPr lang="zh-Hant" altLang="en-US" dirty="0"/>
              <a:t> </a:t>
            </a:r>
            <a:r>
              <a:rPr lang="en-US" altLang="zh-Hant" dirty="0"/>
              <a:t>(Accuracy)</a:t>
            </a:r>
            <a:endParaRPr lang="en-US" dirty="0"/>
          </a:p>
        </p:txBody>
      </p:sp>
      <p:graphicFrame>
        <p:nvGraphicFramePr>
          <p:cNvPr id="4" name="Content Placeholder 3">
            <a:extLst>
              <a:ext uri="{FF2B5EF4-FFF2-40B4-BE49-F238E27FC236}">
                <a16:creationId xmlns:a16="http://schemas.microsoft.com/office/drawing/2014/main" id="{E4563808-EA50-0E44-B69D-93C20278C8E3}"/>
              </a:ext>
            </a:extLst>
          </p:cNvPr>
          <p:cNvGraphicFramePr>
            <a:graphicFrameLocks noGrp="1"/>
          </p:cNvGraphicFramePr>
          <p:nvPr>
            <p:ph idx="1"/>
            <p:extLst>
              <p:ext uri="{D42A27DB-BD31-4B8C-83A1-F6EECF244321}">
                <p14:modId xmlns:p14="http://schemas.microsoft.com/office/powerpoint/2010/main" val="3600672006"/>
              </p:ext>
            </p:extLst>
          </p:nvPr>
        </p:nvGraphicFramePr>
        <p:xfrm>
          <a:off x="381000" y="1676400"/>
          <a:ext cx="8382000" cy="4224339"/>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1040182061"/>
                    </a:ext>
                  </a:extLst>
                </a:gridCol>
                <a:gridCol w="2794000">
                  <a:extLst>
                    <a:ext uri="{9D8B030D-6E8A-4147-A177-3AD203B41FA5}">
                      <a16:colId xmlns:a16="http://schemas.microsoft.com/office/drawing/2014/main" val="651617692"/>
                    </a:ext>
                  </a:extLst>
                </a:gridCol>
                <a:gridCol w="2794000">
                  <a:extLst>
                    <a:ext uri="{9D8B030D-6E8A-4147-A177-3AD203B41FA5}">
                      <a16:colId xmlns:a16="http://schemas.microsoft.com/office/drawing/2014/main" val="199841206"/>
                    </a:ext>
                  </a:extLst>
                </a:gridCol>
              </a:tblGrid>
              <a:tr h="1408113">
                <a:tc>
                  <a:txBody>
                    <a:bodyPr/>
                    <a:lstStyle/>
                    <a:p>
                      <a:pPr algn="ctr"/>
                      <a:endParaRPr lang="en-US" sz="2000" dirty="0"/>
                    </a:p>
                  </a:txBody>
                  <a:tcPr anchor="ctr"/>
                </a:tc>
                <a:tc>
                  <a:txBody>
                    <a:bodyPr/>
                    <a:lstStyle/>
                    <a:p>
                      <a:pPr algn="ctr"/>
                      <a:r>
                        <a:rPr lang="en-US" sz="2000" dirty="0"/>
                        <a:t>Old (%)</a:t>
                      </a:r>
                    </a:p>
                  </a:txBody>
                  <a:tcPr anchor="ctr"/>
                </a:tc>
                <a:tc>
                  <a:txBody>
                    <a:bodyPr/>
                    <a:lstStyle/>
                    <a:p>
                      <a:pPr algn="ctr"/>
                      <a:r>
                        <a:rPr lang="en-US" sz="2000" dirty="0"/>
                        <a:t>New (%)</a:t>
                      </a:r>
                    </a:p>
                  </a:txBody>
                  <a:tcPr anchor="ctr"/>
                </a:tc>
                <a:extLst>
                  <a:ext uri="{0D108BD9-81ED-4DB2-BD59-A6C34878D82A}">
                    <a16:rowId xmlns:a16="http://schemas.microsoft.com/office/drawing/2014/main" val="1914560398"/>
                  </a:ext>
                </a:extLst>
              </a:tr>
              <a:tr h="1408113">
                <a:tc>
                  <a:txBody>
                    <a:bodyPr/>
                    <a:lstStyle/>
                    <a:p>
                      <a:pPr algn="ctr"/>
                      <a:r>
                        <a:rPr lang="en-US" sz="2000" dirty="0">
                          <a:solidFill>
                            <a:srgbClr val="FF0000"/>
                          </a:solidFill>
                        </a:rPr>
                        <a:t>Arousal</a:t>
                      </a:r>
                    </a:p>
                  </a:txBody>
                  <a:tcPr anchor="ctr"/>
                </a:tc>
                <a:tc>
                  <a:txBody>
                    <a:bodyPr/>
                    <a:lstStyle/>
                    <a:p>
                      <a:pPr algn="ctr"/>
                      <a:r>
                        <a:rPr lang="en-US" sz="2000" dirty="0"/>
                        <a:t>60.00</a:t>
                      </a:r>
                    </a:p>
                  </a:txBody>
                  <a:tcPr anchor="ctr"/>
                </a:tc>
                <a:tc>
                  <a:txBody>
                    <a:bodyPr/>
                    <a:lstStyle/>
                    <a:p>
                      <a:pPr algn="ctr"/>
                      <a:r>
                        <a:rPr lang="en-US" sz="2000" dirty="0"/>
                        <a:t>62.69</a:t>
                      </a:r>
                    </a:p>
                  </a:txBody>
                  <a:tcPr anchor="ctr"/>
                </a:tc>
                <a:extLst>
                  <a:ext uri="{0D108BD9-81ED-4DB2-BD59-A6C34878D82A}">
                    <a16:rowId xmlns:a16="http://schemas.microsoft.com/office/drawing/2014/main" val="1856533577"/>
                  </a:ext>
                </a:extLst>
              </a:tr>
              <a:tr h="1408113">
                <a:tc>
                  <a:txBody>
                    <a:bodyPr/>
                    <a:lstStyle/>
                    <a:p>
                      <a:pPr algn="ctr"/>
                      <a:r>
                        <a:rPr lang="en-US" sz="2000" dirty="0">
                          <a:solidFill>
                            <a:srgbClr val="0070C0"/>
                          </a:solidFill>
                        </a:rPr>
                        <a:t>Valence</a:t>
                      </a:r>
                    </a:p>
                  </a:txBody>
                  <a:tcPr anchor="ctr"/>
                </a:tc>
                <a:tc>
                  <a:txBody>
                    <a:bodyPr/>
                    <a:lstStyle/>
                    <a:p>
                      <a:pPr algn="ctr"/>
                      <a:r>
                        <a:rPr lang="en-US" sz="2000" dirty="0"/>
                        <a:t>76.30</a:t>
                      </a:r>
                    </a:p>
                  </a:txBody>
                  <a:tcPr anchor="ctr"/>
                </a:tc>
                <a:tc>
                  <a:txBody>
                    <a:bodyPr/>
                    <a:lstStyle/>
                    <a:p>
                      <a:pPr algn="ctr"/>
                      <a:r>
                        <a:rPr lang="en-US" sz="2000" dirty="0"/>
                        <a:t>78.98</a:t>
                      </a:r>
                    </a:p>
                  </a:txBody>
                  <a:tcPr anchor="ctr"/>
                </a:tc>
                <a:extLst>
                  <a:ext uri="{0D108BD9-81ED-4DB2-BD59-A6C34878D82A}">
                    <a16:rowId xmlns:a16="http://schemas.microsoft.com/office/drawing/2014/main" val="1228390306"/>
                  </a:ext>
                </a:extLst>
              </a:tr>
            </a:tbl>
          </a:graphicData>
        </a:graphic>
      </p:graphicFrame>
    </p:spTree>
    <p:extLst>
      <p:ext uri="{BB962C8B-B14F-4D97-AF65-F5344CB8AC3E}">
        <p14:creationId xmlns:p14="http://schemas.microsoft.com/office/powerpoint/2010/main" val="2885796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Conclusion</a:t>
            </a:r>
            <a:endParaRPr lang="zh-TW" altLang="en-US" sz="2800"/>
          </a:p>
        </p:txBody>
      </p:sp>
      <p:sp>
        <p:nvSpPr>
          <p:cNvPr id="3" name="內容版面配置區 2"/>
          <p:cNvSpPr>
            <a:spLocks noGrp="1"/>
          </p:cNvSpPr>
          <p:nvPr>
            <p:ph idx="1"/>
          </p:nvPr>
        </p:nvSpPr>
        <p:spPr/>
        <p:txBody>
          <a:bodyPr/>
          <a:lstStyle/>
          <a:p>
            <a:pPr>
              <a:lnSpc>
                <a:spcPct val="120000"/>
              </a:lnSpc>
            </a:pPr>
            <a:r>
              <a:rPr lang="en-US" altLang="zh-TW" dirty="0"/>
              <a:t> Arousal</a:t>
            </a:r>
            <a:br>
              <a:rPr lang="en-US" altLang="zh-TW" dirty="0"/>
            </a:br>
            <a:r>
              <a:rPr lang="en-US" altLang="zh-TW" dirty="0"/>
              <a:t>   Useful: RCMSE of </a:t>
            </a:r>
            <a:r>
              <a:rPr lang="en-US" altLang="zh-TW" dirty="0">
                <a:solidFill>
                  <a:srgbClr val="00B050"/>
                </a:solidFill>
              </a:rPr>
              <a:t>GSR</a:t>
            </a:r>
            <a:r>
              <a:rPr lang="en-US" altLang="zh-TW" dirty="0"/>
              <a:t>, MMSE of </a:t>
            </a:r>
            <a:r>
              <a:rPr lang="en-US" altLang="zh-TW" dirty="0">
                <a:solidFill>
                  <a:srgbClr val="0070C0"/>
                </a:solidFill>
              </a:rPr>
              <a:t>EEG</a:t>
            </a:r>
            <a:r>
              <a:rPr lang="en-US" altLang="zh-TW" dirty="0"/>
              <a:t> (pre-frontal), RCMPE of </a:t>
            </a:r>
            <a:br>
              <a:rPr lang="en-US" altLang="zh-TW" dirty="0"/>
            </a:br>
            <a:r>
              <a:rPr lang="en-US" altLang="zh-TW" dirty="0"/>
              <a:t>   </a:t>
            </a:r>
            <a:r>
              <a:rPr lang="en-US" altLang="zh-TW" dirty="0">
                <a:solidFill>
                  <a:srgbClr val="00B050"/>
                </a:solidFill>
              </a:rPr>
              <a:t>GSR</a:t>
            </a:r>
            <a:r>
              <a:rPr lang="en-US" altLang="zh-TW" dirty="0"/>
              <a:t/>
            </a:r>
            <a:br>
              <a:rPr lang="en-US" altLang="zh-TW" dirty="0"/>
            </a:br>
            <a:r>
              <a:rPr lang="en-US" altLang="zh-TW" dirty="0"/>
              <a:t>   Not useful: RCMSE of </a:t>
            </a:r>
            <a:r>
              <a:rPr lang="en-US" altLang="zh-TW" dirty="0">
                <a:solidFill>
                  <a:srgbClr val="FF0000"/>
                </a:solidFill>
              </a:rPr>
              <a:t>ECG</a:t>
            </a:r>
            <a:r>
              <a:rPr lang="en-US" altLang="zh-TW" dirty="0"/>
              <a:t>, MDE</a:t>
            </a:r>
          </a:p>
          <a:p>
            <a:r>
              <a:rPr lang="en-US" altLang="zh-TW" dirty="0"/>
              <a:t> Valence</a:t>
            </a:r>
            <a:br>
              <a:rPr lang="en-US" altLang="zh-TW" dirty="0"/>
            </a:br>
            <a:r>
              <a:rPr lang="en-US" altLang="zh-TW" dirty="0"/>
              <a:t>   Useful: RCMSE of </a:t>
            </a:r>
            <a:r>
              <a:rPr lang="en-US" altLang="zh-TW" dirty="0">
                <a:solidFill>
                  <a:srgbClr val="FF0000"/>
                </a:solidFill>
              </a:rPr>
              <a:t>ECG</a:t>
            </a:r>
            <a:r>
              <a:rPr lang="en-US" altLang="zh-TW" dirty="0"/>
              <a:t>, RCMPE of </a:t>
            </a:r>
            <a:r>
              <a:rPr lang="en-US" altLang="zh-TW" dirty="0">
                <a:solidFill>
                  <a:srgbClr val="FF0000"/>
                </a:solidFill>
              </a:rPr>
              <a:t>ECG</a:t>
            </a:r>
            <a:r>
              <a:rPr lang="en-US" altLang="zh-TW" dirty="0"/>
              <a:t>, MMPE of </a:t>
            </a:r>
            <a:r>
              <a:rPr lang="en-US" altLang="zh-TW" dirty="0">
                <a:solidFill>
                  <a:srgbClr val="0070C0"/>
                </a:solidFill>
              </a:rPr>
              <a:t>EEG</a:t>
            </a:r>
            <a:r>
              <a:rPr lang="en-US" altLang="zh-TW" dirty="0"/>
              <a:t/>
            </a:r>
            <a:br>
              <a:rPr lang="en-US" altLang="zh-TW" dirty="0"/>
            </a:br>
            <a:r>
              <a:rPr lang="en-US" altLang="zh-TW" dirty="0"/>
              <a:t>   Not useful : RCMSE of </a:t>
            </a:r>
            <a:r>
              <a:rPr lang="en-US" altLang="zh-TW" dirty="0">
                <a:solidFill>
                  <a:srgbClr val="00B050"/>
                </a:solidFill>
              </a:rPr>
              <a:t>GSR</a:t>
            </a:r>
            <a:r>
              <a:rPr lang="en-US" altLang="zh-TW" dirty="0"/>
              <a:t>, RCMPE of </a:t>
            </a:r>
            <a:r>
              <a:rPr lang="en-US" altLang="zh-TW" dirty="0">
                <a:solidFill>
                  <a:srgbClr val="00B050"/>
                </a:solidFill>
              </a:rPr>
              <a:t>GSR</a:t>
            </a:r>
            <a:r>
              <a:rPr lang="en-US" altLang="zh-TW" dirty="0"/>
              <a:t>, MDE</a:t>
            </a:r>
          </a:p>
          <a:p>
            <a:pPr>
              <a:lnSpc>
                <a:spcPct val="120000"/>
              </a:lnSpc>
            </a:pPr>
            <a:r>
              <a:rPr lang="en-US" altLang="zh-TW" dirty="0"/>
              <a:t> Our analysis matches the research on neurobiology</a:t>
            </a:r>
            <a:endParaRPr lang="en-US" altLang="zh-TW" sz="2000" dirty="0"/>
          </a:p>
        </p:txBody>
      </p:sp>
    </p:spTree>
    <p:extLst>
      <p:ext uri="{BB962C8B-B14F-4D97-AF65-F5344CB8AC3E}">
        <p14:creationId xmlns:p14="http://schemas.microsoft.com/office/powerpoint/2010/main" val="687422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D24B-DB86-354F-9C99-AC6565BF0367}"/>
              </a:ext>
            </a:extLst>
          </p:cNvPr>
          <p:cNvSpPr>
            <a:spLocks noGrp="1"/>
          </p:cNvSpPr>
          <p:nvPr>
            <p:ph type="title"/>
          </p:nvPr>
        </p:nvSpPr>
        <p:spPr/>
        <p:txBody>
          <a:bodyPr/>
          <a:lstStyle/>
          <a:p>
            <a:r>
              <a:rPr lang="en-US" dirty="0"/>
              <a:t>Paper Progress</a:t>
            </a:r>
          </a:p>
        </p:txBody>
      </p:sp>
      <p:sp>
        <p:nvSpPr>
          <p:cNvPr id="3" name="Content Placeholder 2">
            <a:extLst>
              <a:ext uri="{FF2B5EF4-FFF2-40B4-BE49-F238E27FC236}">
                <a16:creationId xmlns:a16="http://schemas.microsoft.com/office/drawing/2014/main" id="{E99DAE0D-AD46-564D-8CD3-38306F3A48F8}"/>
              </a:ext>
            </a:extLst>
          </p:cNvPr>
          <p:cNvSpPr>
            <a:spLocks noGrp="1"/>
          </p:cNvSpPr>
          <p:nvPr>
            <p:ph idx="1"/>
          </p:nvPr>
        </p:nvSpPr>
        <p:spPr/>
        <p:txBody>
          <a:bodyPr/>
          <a:lstStyle/>
          <a:p>
            <a:r>
              <a:rPr lang="en-US" dirty="0"/>
              <a:t> Focus on using entropy (MSE &amp; MPE) in affective computing</a:t>
            </a:r>
          </a:p>
          <a:p>
            <a:r>
              <a:rPr lang="en-US" dirty="0"/>
              <a:t> Entropy-Assisted Framework for Emotion Recognition of Valence and </a:t>
            </a:r>
            <a:br>
              <a:rPr lang="en-US" dirty="0"/>
            </a:br>
            <a:r>
              <a:rPr lang="en-US" dirty="0"/>
              <a:t> Arousal</a:t>
            </a:r>
          </a:p>
          <a:p>
            <a:endParaRPr lang="en-US" dirty="0"/>
          </a:p>
          <a:p>
            <a:r>
              <a:rPr lang="en-US" dirty="0"/>
              <a:t> Did research on related conferences and selected</a:t>
            </a:r>
            <a:br>
              <a:rPr lang="en-US" dirty="0"/>
            </a:br>
            <a:r>
              <a:rPr lang="en-US" dirty="0"/>
              <a:t> IEEE Conference on Biomedical Engineering and Sciences (IECBES)</a:t>
            </a:r>
          </a:p>
          <a:p>
            <a:r>
              <a:rPr lang="en-US" dirty="0"/>
              <a:t> Finish writing Method, half of Experiment Settings and Result</a:t>
            </a:r>
          </a:p>
          <a:p>
            <a:r>
              <a:rPr lang="en-US" dirty="0"/>
              <a:t> Expect to finish all of it at the end of May</a:t>
            </a:r>
          </a:p>
        </p:txBody>
      </p:sp>
    </p:spTree>
    <p:extLst>
      <p:ext uri="{BB962C8B-B14F-4D97-AF65-F5344CB8AC3E}">
        <p14:creationId xmlns:p14="http://schemas.microsoft.com/office/powerpoint/2010/main" val="2880710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Reference</a:t>
            </a:r>
            <a:endParaRPr lang="zh-TW" altLang="en-US" sz="2800"/>
          </a:p>
        </p:txBody>
      </p:sp>
      <p:sp>
        <p:nvSpPr>
          <p:cNvPr id="3" name="內容版面配置區 2"/>
          <p:cNvSpPr>
            <a:spLocks noGrp="1"/>
          </p:cNvSpPr>
          <p:nvPr>
            <p:ph idx="1"/>
          </p:nvPr>
        </p:nvSpPr>
        <p:spPr/>
        <p:txBody>
          <a:bodyPr/>
          <a:lstStyle/>
          <a:p>
            <a:r>
              <a:rPr lang="en-US" altLang="zh-TW" sz="1400" dirty="0">
                <a:latin typeface="+mn-lt"/>
              </a:rPr>
              <a:t>[1]: Analysis of complex time series using reﬁned composite multiscale entropy, </a:t>
            </a:r>
            <a:r>
              <a:rPr lang="de-DE" altLang="zh-TW" sz="1400" dirty="0">
                <a:latin typeface="+mn-lt"/>
              </a:rPr>
              <a:t>Shuen-De Wu and Chiu-Wen Wu</a:t>
            </a:r>
            <a:endParaRPr lang="en-US" altLang="zh-TW" sz="1400" dirty="0">
              <a:latin typeface="+mn-lt"/>
            </a:endParaRPr>
          </a:p>
          <a:p>
            <a:r>
              <a:rPr lang="en-US" altLang="zh-TW" sz="1400" dirty="0">
                <a:latin typeface="+mn-lt"/>
              </a:rPr>
              <a:t>[2]: Multivariate Multiscale Entropy Analysis, Mosabber Uddin Ahmed and Danilo P. Mandic</a:t>
            </a:r>
          </a:p>
          <a:p>
            <a:r>
              <a:rPr lang="en-US" altLang="zh-TW" sz="1400" dirty="0">
                <a:latin typeface="+mn-lt"/>
              </a:rPr>
              <a:t>[3]: Multiscale Permutation Entropy of Physiological Time Series, Wajid Aziz and Muhammad Arif</a:t>
            </a:r>
          </a:p>
          <a:p>
            <a:r>
              <a:rPr lang="en-US" altLang="zh-TW" sz="1400" dirty="0">
                <a:latin typeface="+mn-lt"/>
              </a:rPr>
              <a:t>[4]: </a:t>
            </a:r>
            <a:r>
              <a:rPr lang="en-US" sz="1400" dirty="0">
                <a:latin typeface="+mn-lt"/>
              </a:rPr>
              <a:t>Multivariate Multi-Scale Permutation Entropy for Complexity Analysis of Alzheimer’s Disease EEG, Francesco Carlo Morabito , Domenico Labate, Fabio La Foresta, Alessia Bramanti, Giuseppe Morabito and Isabella Palamara </a:t>
            </a:r>
            <a:endParaRPr lang="en-US" altLang="zh-TW" sz="1400" dirty="0">
              <a:latin typeface="+mn-lt"/>
            </a:endParaRPr>
          </a:p>
          <a:p>
            <a:r>
              <a:rPr lang="en-US" altLang="zh-TW" sz="1400" dirty="0">
                <a:latin typeface="+mn-lt"/>
              </a:rPr>
              <a:t>[5]: </a:t>
            </a:r>
            <a:r>
              <a:rPr lang="en-US" sz="1400" dirty="0">
                <a:latin typeface="+mn-lt"/>
              </a:rPr>
              <a:t>Refined Composite Multiscale Permutation Entropy to Overcome Multiscale Permutation Entropy Length Dependence, Anne Humeau-Heurtier, Chiu-Wen Wu, and Shuen-De Wu </a:t>
            </a:r>
            <a:endParaRPr lang="en-US" altLang="zh-TW" sz="1400" dirty="0">
              <a:latin typeface="+mn-lt"/>
            </a:endParaRPr>
          </a:p>
          <a:p>
            <a:r>
              <a:rPr lang="en-US" altLang="zh-TW" sz="1400" dirty="0">
                <a:latin typeface="+mn-lt"/>
              </a:rPr>
              <a:t>[6]: </a:t>
            </a:r>
            <a:r>
              <a:rPr lang="en-US" sz="1400" dirty="0">
                <a:latin typeface="+mn-lt"/>
              </a:rPr>
              <a:t>Refined Composite Multiscale Dispersion Entropy and its Application to Biomedical Signals, Hamed Azami, Mostafa Rostaghi, Daniel Abásolo and Javier Escudero </a:t>
            </a:r>
            <a:endParaRPr lang="en-US" altLang="zh-TW" sz="1400" dirty="0">
              <a:latin typeface="+mn-lt"/>
            </a:endParaRPr>
          </a:p>
          <a:p>
            <a:r>
              <a:rPr lang="en-US" altLang="zh-TW" sz="1400" dirty="0">
                <a:latin typeface="+mn-lt"/>
              </a:rPr>
              <a:t>[7]: </a:t>
            </a:r>
            <a:r>
              <a:rPr lang="en-US" sz="1400" dirty="0">
                <a:latin typeface="+mn-lt"/>
              </a:rPr>
              <a:t>Multivariate Multiscale Dispersion Entropy of Biomedical Times Series, Hamed Azami, Alberto Fernández and Javier Escudero</a:t>
            </a:r>
            <a:endParaRPr lang="en-US" altLang="zh-TW" sz="1400" dirty="0">
              <a:latin typeface="+mn-lt"/>
            </a:endParaRPr>
          </a:p>
        </p:txBody>
      </p:sp>
    </p:spTree>
    <p:extLst>
      <p:ext uri="{BB962C8B-B14F-4D97-AF65-F5344CB8AC3E}">
        <p14:creationId xmlns:p14="http://schemas.microsoft.com/office/powerpoint/2010/main" val="457567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(1)</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2500658816"/>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a:r>
                        <a:rPr lang="en-US" sz="1400" dirty="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1</a:t>
                      </a:r>
                    </a:p>
                  </a:txBody>
                  <a:tcPr marL="47625" marR="47625" marT="0" marB="0" anchor="ctr"/>
                </a:tc>
                <a:tc>
                  <a:txBody>
                    <a:bodyPr/>
                    <a:lstStyle/>
                    <a:p>
                      <a:pPr algn="ctr"/>
                      <a:r>
                        <a:rPr lang="en-US" sz="1400">
                          <a:effectLst/>
                          <a:latin typeface="Arial" panose="020B0604020202020204" pitchFamily="34" charset="0"/>
                        </a:rPr>
                        <a:t>5</a:t>
                      </a:r>
                    </a:p>
                  </a:txBody>
                  <a:tcPr marL="47625" marR="47625" marT="0" marB="0" anchor="ctr"/>
                </a:tc>
                <a:tc>
                  <a:txBody>
                    <a:bodyPr/>
                    <a:lstStyle/>
                    <a:p>
                      <a:pPr algn="ctr"/>
                      <a:r>
                        <a:rPr lang="en-US" sz="1400">
                          <a:effectLst/>
                          <a:latin typeface="Arial" panose="020B0604020202020204" pitchFamily="34" charset="0"/>
                        </a:rPr>
                        <a:t>0.0022</a:t>
                      </a:r>
                    </a:p>
                  </a:txBody>
                  <a:tcPr marL="47625" marR="47625" marT="0" marB="0" anchor="ctr"/>
                </a:tc>
                <a:extLst>
                  <a:ext uri="{0D108BD9-81ED-4DB2-BD59-A6C34878D82A}">
                    <a16:rowId xmlns:a16="http://schemas.microsoft.com/office/drawing/2014/main" val="10001"/>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1</a:t>
                      </a:r>
                    </a:p>
                  </a:txBody>
                  <a:tcPr marL="47625" marR="47625" marT="0" marB="0" anchor="ctr"/>
                </a:tc>
                <a:tc>
                  <a:txBody>
                    <a:bodyPr/>
                    <a:lstStyle/>
                    <a:p>
                      <a:pPr algn="ctr"/>
                      <a:r>
                        <a:rPr lang="en-US" sz="1400">
                          <a:effectLst/>
                          <a:latin typeface="Arial" panose="020B0604020202020204" pitchFamily="34" charset="0"/>
                        </a:rPr>
                        <a:t>6</a:t>
                      </a:r>
                    </a:p>
                  </a:txBody>
                  <a:tcPr marL="47625" marR="47625" marT="0" marB="0" anchor="ctr"/>
                </a:tc>
                <a:tc>
                  <a:txBody>
                    <a:bodyPr/>
                    <a:lstStyle/>
                    <a:p>
                      <a:pPr algn="ctr"/>
                      <a:r>
                        <a:rPr lang="en-US" sz="1400">
                          <a:effectLst/>
                          <a:latin typeface="Arial" panose="020B0604020202020204" pitchFamily="34" charset="0"/>
                        </a:rPr>
                        <a:t>0.0001</a:t>
                      </a:r>
                    </a:p>
                  </a:txBody>
                  <a:tcPr marL="47625" marR="47625" marT="0" marB="0" anchor="ctr"/>
                </a:tc>
                <a:extLst>
                  <a:ext uri="{0D108BD9-81ED-4DB2-BD59-A6C34878D82A}">
                    <a16:rowId xmlns:a16="http://schemas.microsoft.com/office/drawing/2014/main" val="10002"/>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dirty="0">
                          <a:effectLst/>
                          <a:latin typeface="Arial" panose="020B0604020202020204" pitchFamily="34" charset="0"/>
                        </a:rPr>
                        <a:t>2</a:t>
                      </a:r>
                    </a:p>
                  </a:txBody>
                  <a:tcPr marL="47625" marR="47625" marT="0" marB="0" anchor="ctr"/>
                </a:tc>
                <a:tc>
                  <a:txBody>
                    <a:bodyPr/>
                    <a:lstStyle/>
                    <a:p>
                      <a:pPr algn="ctr"/>
                      <a:r>
                        <a:rPr lang="en-US" sz="1400">
                          <a:effectLst/>
                          <a:latin typeface="Arial" panose="020B0604020202020204" pitchFamily="34" charset="0"/>
                        </a:rPr>
                        <a:t>4</a:t>
                      </a:r>
                    </a:p>
                  </a:txBody>
                  <a:tcPr marL="47625" marR="47625" marT="0" marB="0" anchor="ctr"/>
                </a:tc>
                <a:tc>
                  <a:txBody>
                    <a:bodyPr/>
                    <a:lstStyle/>
                    <a:p>
                      <a:pPr algn="ctr"/>
                      <a:r>
                        <a:rPr lang="en-US" sz="1400">
                          <a:effectLst/>
                          <a:latin typeface="Arial" panose="020B0604020202020204" pitchFamily="34" charset="0"/>
                        </a:rPr>
                        <a:t>0.0236</a:t>
                      </a:r>
                    </a:p>
                  </a:txBody>
                  <a:tcPr marL="47625" marR="47625" marT="0" marB="0" anchor="ctr"/>
                </a:tc>
                <a:extLst>
                  <a:ext uri="{0D108BD9-81ED-4DB2-BD59-A6C34878D82A}">
                    <a16:rowId xmlns:a16="http://schemas.microsoft.com/office/drawing/2014/main" val="10003"/>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dirty="0">
                          <a:effectLst/>
                          <a:latin typeface="Arial" panose="020B0604020202020204" pitchFamily="34" charset="0"/>
                        </a:rPr>
                        <a:t>2</a:t>
                      </a:r>
                    </a:p>
                  </a:txBody>
                  <a:tcPr marL="47625" marR="47625" marT="0" marB="0" anchor="ctr"/>
                </a:tc>
                <a:tc>
                  <a:txBody>
                    <a:bodyPr/>
                    <a:lstStyle/>
                    <a:p>
                      <a:pPr algn="ctr"/>
                      <a:r>
                        <a:rPr lang="en-US" sz="1400" dirty="0">
                          <a:effectLst/>
                          <a:latin typeface="Arial" panose="020B0604020202020204" pitchFamily="34" charset="0"/>
                        </a:rPr>
                        <a:t>5</a:t>
                      </a:r>
                    </a:p>
                  </a:txBody>
                  <a:tcPr marL="47625" marR="47625" marT="0" marB="0" anchor="ctr"/>
                </a:tc>
                <a:tc>
                  <a:txBody>
                    <a:bodyPr/>
                    <a:lstStyle/>
                    <a:p>
                      <a:pPr algn="ctr"/>
                      <a:r>
                        <a:rPr lang="en-US" sz="1400">
                          <a:effectLst/>
                          <a:latin typeface="Arial" panose="020B0604020202020204" pitchFamily="34" charset="0"/>
                        </a:rPr>
                        <a:t>0.0004</a:t>
                      </a:r>
                    </a:p>
                  </a:txBody>
                  <a:tcPr marL="47625" marR="47625" marT="0" marB="0" anchor="ctr"/>
                </a:tc>
                <a:extLst>
                  <a:ext uri="{0D108BD9-81ED-4DB2-BD59-A6C34878D82A}">
                    <a16:rowId xmlns:a16="http://schemas.microsoft.com/office/drawing/2014/main" val="10004"/>
                  </a:ext>
                </a:extLst>
              </a:tr>
              <a:tr h="4352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2</a:t>
                      </a:r>
                    </a:p>
                  </a:txBody>
                  <a:tcPr marL="47625" marR="47625" marT="0" marB="0" anchor="ctr"/>
                </a:tc>
                <a:tc>
                  <a:txBody>
                    <a:bodyPr/>
                    <a:lstStyle/>
                    <a:p>
                      <a:pPr algn="ctr"/>
                      <a:r>
                        <a:rPr lang="en-US" sz="1400" dirty="0">
                          <a:effectLst/>
                          <a:latin typeface="Arial" panose="020B0604020202020204" pitchFamily="34" charset="0"/>
                        </a:rPr>
                        <a:t>6</a:t>
                      </a:r>
                    </a:p>
                  </a:txBody>
                  <a:tcPr marL="47625" marR="47625" marT="0" marB="0" anchor="ctr"/>
                </a:tc>
                <a:tc>
                  <a:txBody>
                    <a:bodyPr/>
                    <a:lstStyle/>
                    <a:p>
                      <a:pPr algn="ctr"/>
                      <a:r>
                        <a:rPr lang="en-US" sz="1400" dirty="0">
                          <a:effectLst/>
                          <a:latin typeface="Arial" panose="020B0604020202020204" pitchFamily="34" charset="0"/>
                        </a:rPr>
                        <a:t>0.0001</a:t>
                      </a:r>
                    </a:p>
                  </a:txBody>
                  <a:tcPr marL="47625" marR="47625" marT="0" marB="0" anchor="ctr"/>
                </a:tc>
                <a:extLst>
                  <a:ext uri="{0D108BD9-81ED-4DB2-BD59-A6C34878D82A}">
                    <a16:rowId xmlns:a16="http://schemas.microsoft.com/office/drawing/2014/main" val="10005"/>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3</a:t>
                      </a:r>
                    </a:p>
                  </a:txBody>
                  <a:tcPr marL="47625" marR="47625" marT="0" marB="0" anchor="ctr"/>
                </a:tc>
                <a:tc>
                  <a:txBody>
                    <a:bodyPr/>
                    <a:lstStyle/>
                    <a:p>
                      <a:pPr algn="ctr"/>
                      <a:r>
                        <a:rPr lang="en-US" sz="1400" dirty="0">
                          <a:effectLst/>
                          <a:latin typeface="Arial" panose="020B0604020202020204" pitchFamily="34" charset="0"/>
                        </a:rPr>
                        <a:t>4</a:t>
                      </a:r>
                    </a:p>
                  </a:txBody>
                  <a:tcPr marL="47625" marR="47625" marT="0" marB="0" anchor="ctr"/>
                </a:tc>
                <a:tc>
                  <a:txBody>
                    <a:bodyPr/>
                    <a:lstStyle/>
                    <a:p>
                      <a:pPr algn="ctr"/>
                      <a:r>
                        <a:rPr lang="en-US" sz="1400">
                          <a:effectLst/>
                          <a:latin typeface="Arial" panose="020B0604020202020204" pitchFamily="34" charset="0"/>
                        </a:rPr>
                        <a:t>0.0336</a:t>
                      </a:r>
                    </a:p>
                  </a:txBody>
                  <a:tcPr marL="47625" marR="47625" marT="0" marB="0" anchor="ctr"/>
                </a:tc>
                <a:extLst>
                  <a:ext uri="{0D108BD9-81ED-4DB2-BD59-A6C34878D82A}">
                    <a16:rowId xmlns:a16="http://schemas.microsoft.com/office/drawing/2014/main" val="10006"/>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3</a:t>
                      </a:r>
                    </a:p>
                  </a:txBody>
                  <a:tcPr marL="47625" marR="47625" marT="0" marB="0" anchor="ctr"/>
                </a:tc>
                <a:tc>
                  <a:txBody>
                    <a:bodyPr/>
                    <a:lstStyle/>
                    <a:p>
                      <a:pPr algn="ctr"/>
                      <a:r>
                        <a:rPr lang="en-US" sz="1400" dirty="0">
                          <a:effectLst/>
                          <a:latin typeface="Arial" panose="020B0604020202020204" pitchFamily="34" charset="0"/>
                        </a:rPr>
                        <a:t>5</a:t>
                      </a:r>
                    </a:p>
                  </a:txBody>
                  <a:tcPr marL="47625" marR="47625" marT="0" marB="0" anchor="ctr"/>
                </a:tc>
                <a:tc>
                  <a:txBody>
                    <a:bodyPr/>
                    <a:lstStyle/>
                    <a:p>
                      <a:pPr algn="ctr"/>
                      <a:r>
                        <a:rPr lang="en-US" sz="1400" dirty="0">
                          <a:effectLst/>
                          <a:latin typeface="Arial" panose="020B0604020202020204" pitchFamily="34" charset="0"/>
                        </a:rPr>
                        <a:t>0.0025</a:t>
                      </a:r>
                    </a:p>
                  </a:txBody>
                  <a:tcPr marL="47625" marR="47625" marT="0" marB="0" anchor="ctr"/>
                </a:tc>
                <a:extLst>
                  <a:ext uri="{0D108BD9-81ED-4DB2-BD59-A6C34878D82A}">
                    <a16:rowId xmlns:a16="http://schemas.microsoft.com/office/drawing/2014/main" val="10007"/>
                  </a:ext>
                </a:extLst>
              </a:tr>
              <a:tr h="360000">
                <a:tc>
                  <a:txBody>
                    <a:bodyPr/>
                    <a:lstStyle/>
                    <a:p>
                      <a:pPr algn="ctr"/>
                      <a:r>
                        <a:rPr lang="en-US" sz="1400" dirty="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3</a:t>
                      </a:r>
                    </a:p>
                  </a:txBody>
                  <a:tcPr marL="47625" marR="47625" marT="0" marB="0" anchor="ctr"/>
                </a:tc>
                <a:tc>
                  <a:txBody>
                    <a:bodyPr/>
                    <a:lstStyle/>
                    <a:p>
                      <a:pPr algn="ctr"/>
                      <a:r>
                        <a:rPr lang="en-US" sz="1400">
                          <a:effectLst/>
                          <a:latin typeface="Arial" panose="020B0604020202020204" pitchFamily="34" charset="0"/>
                        </a:rPr>
                        <a:t>6</a:t>
                      </a:r>
                    </a:p>
                  </a:txBody>
                  <a:tcPr marL="47625" marR="47625" marT="0" marB="0" anchor="ctr"/>
                </a:tc>
                <a:tc>
                  <a:txBody>
                    <a:bodyPr/>
                    <a:lstStyle/>
                    <a:p>
                      <a:pPr algn="ctr"/>
                      <a:r>
                        <a:rPr lang="en-US" sz="1400" dirty="0">
                          <a:effectLst/>
                          <a:latin typeface="Arial" panose="020B0604020202020204" pitchFamily="34" charset="0"/>
                        </a:rPr>
                        <a:t>0.0001</a:t>
                      </a:r>
                    </a:p>
                  </a:txBody>
                  <a:tcPr marL="47625" marR="47625" marT="0" marB="0" anchor="ctr"/>
                </a:tc>
                <a:extLst>
                  <a:ext uri="{0D108BD9-81ED-4DB2-BD59-A6C34878D82A}">
                    <a16:rowId xmlns:a16="http://schemas.microsoft.com/office/drawing/2014/main" val="10008"/>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0.0454</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0.0222</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0.0119</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0.0038</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488284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(2)</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30833375"/>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0.0265</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0.0385</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0.0044</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0.0163</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0.0086</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0.0262</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0.0012</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0.0109</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0.0077</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0.0432</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65516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(3)</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4146495704"/>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0.0167</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0.0039</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0.0012</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0.0198</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0.0353</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0.0431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0.0036</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0.0017</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98736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(4)</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2243435087"/>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0.0188</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0.0135</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0.0152</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0.0018</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0.0266</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0.0363</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0.0135</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1659614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(5)</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2885711365"/>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0.0131</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0.0053</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0.0369</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0.041</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0.0435</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0.0083</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0.0028</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45969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PE Useful Features for Valence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950862"/>
              </p:ext>
            </p:extLst>
          </p:nvPr>
        </p:nvGraphicFramePr>
        <p:xfrm>
          <a:off x="381000" y="1676400"/>
          <a:ext cx="8382000" cy="3960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60000">
                <a:tc>
                  <a:txBody>
                    <a:bodyPr/>
                    <a:lstStyle/>
                    <a:p>
                      <a:pPr algn="ctr"/>
                      <a:r>
                        <a:rPr lang="en-US" sz="1400" dirty="0"/>
                        <a:t>Index</a:t>
                      </a:r>
                    </a:p>
                  </a:txBody>
                  <a:tcPr marT="34290" marB="34290" anchor="ctr"/>
                </a:tc>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smtClean="0"/>
                        <a:t>dimension</a:t>
                      </a:r>
                      <a:endParaRPr lang="en-US" sz="1400" dirty="0"/>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a:r>
                        <a:rPr lang="en-US" sz="1400" dirty="0"/>
                        <a:t>1</a:t>
                      </a:r>
                    </a:p>
                  </a:txBody>
                  <a:tcPr marT="34290" marB="34290" anchor="ctr"/>
                </a:tc>
                <a:tc>
                  <a:txBody>
                    <a:bodyPr/>
                    <a:lstStyle/>
                    <a:p>
                      <a:pPr algn="ctr"/>
                      <a:r>
                        <a:rPr lang="en-US" sz="1400" dirty="0">
                          <a:solidFill>
                            <a:srgbClr val="FF0000"/>
                          </a:solidFill>
                        </a:rPr>
                        <a:t>EEG</a:t>
                      </a:r>
                      <a:r>
                        <a:rPr lang="en-US" sz="1400" baseline="0" dirty="0"/>
                        <a:t> MMSPE</a:t>
                      </a:r>
                      <a:endParaRPr lang="en-US" sz="1400" dirty="0"/>
                    </a:p>
                  </a:txBody>
                  <a:tcPr marT="34290" marB="34290" anchor="ctr"/>
                </a:tc>
                <a:tc>
                  <a:txBody>
                    <a:bodyPr/>
                    <a:lstStyle/>
                    <a:p>
                      <a:pPr algn="ctr"/>
                      <a:r>
                        <a:rPr lang="en-US" sz="1400" dirty="0"/>
                        <a:t>20</a:t>
                      </a:r>
                    </a:p>
                  </a:txBody>
                  <a:tcPr marT="34290" marB="34290" anchor="ctr"/>
                </a:tc>
                <a:tc>
                  <a:txBody>
                    <a:bodyPr/>
                    <a:lstStyle/>
                    <a:p>
                      <a:pPr algn="ctr"/>
                      <a:r>
                        <a:rPr lang="en-US" sz="1400" dirty="0"/>
                        <a:t>2</a:t>
                      </a:r>
                    </a:p>
                  </a:txBody>
                  <a:tcPr marT="34290" marB="34290" anchor="ctr"/>
                </a:tc>
                <a:tc>
                  <a:txBody>
                    <a:bodyPr/>
                    <a:lstStyle/>
                    <a:p>
                      <a:pPr algn="ctr"/>
                      <a:r>
                        <a:rPr lang="en-US" sz="1400" dirty="0"/>
                        <a:t>0.0059</a:t>
                      </a:r>
                    </a:p>
                  </a:txBody>
                  <a:tcPr marT="34290" marB="34290" anchor="ctr"/>
                </a:tc>
                <a:extLst>
                  <a:ext uri="{0D108BD9-81ED-4DB2-BD59-A6C34878D82A}">
                    <a16:rowId xmlns:a16="http://schemas.microsoft.com/office/drawing/2014/main" val="10001"/>
                  </a:ext>
                </a:extLst>
              </a:tr>
              <a:tr h="360000">
                <a:tc>
                  <a:txBody>
                    <a:bodyPr/>
                    <a:lstStyle/>
                    <a:p>
                      <a:pPr algn="ctr"/>
                      <a:r>
                        <a:rPr lang="en-US" sz="1400" dirty="0"/>
                        <a:t>2</a:t>
                      </a:r>
                    </a:p>
                  </a:txBody>
                  <a:tcPr marT="34290" marB="34290" anchor="ctr"/>
                </a:tc>
                <a:tc>
                  <a:txBody>
                    <a:bodyPr/>
                    <a:lstStyle/>
                    <a:p>
                      <a:pPr algn="ctr"/>
                      <a:r>
                        <a:rPr lang="en-US" sz="1400" dirty="0">
                          <a:solidFill>
                            <a:srgbClr val="0070C0"/>
                          </a:solidFill>
                        </a:rPr>
                        <a:t>EEG</a:t>
                      </a:r>
                      <a:r>
                        <a:rPr lang="en-US" sz="1400" dirty="0"/>
                        <a:t> MMSPE</a:t>
                      </a:r>
                    </a:p>
                  </a:txBody>
                  <a:tcPr marT="34290" marB="34290" anchor="ctr"/>
                </a:tc>
                <a:tc>
                  <a:txBody>
                    <a:bodyPr/>
                    <a:lstStyle/>
                    <a:p>
                      <a:pPr algn="ctr"/>
                      <a:r>
                        <a:rPr lang="en-US" sz="1400" dirty="0"/>
                        <a:t>30</a:t>
                      </a:r>
                    </a:p>
                  </a:txBody>
                  <a:tcPr marT="34290" marB="34290" anchor="ctr"/>
                </a:tc>
                <a:tc>
                  <a:txBody>
                    <a:bodyPr/>
                    <a:lstStyle/>
                    <a:p>
                      <a:pPr algn="ctr"/>
                      <a:r>
                        <a:rPr lang="en-US" sz="1400" dirty="0"/>
                        <a:t>6</a:t>
                      </a:r>
                    </a:p>
                  </a:txBody>
                  <a:tcPr marT="34290" marB="34290" anchor="ctr"/>
                </a:tc>
                <a:tc>
                  <a:txBody>
                    <a:bodyPr/>
                    <a:lstStyle/>
                    <a:p>
                      <a:pPr algn="ctr"/>
                      <a:r>
                        <a:rPr lang="en-US" sz="1400" dirty="0"/>
                        <a:t>0.0204</a:t>
                      </a:r>
                    </a:p>
                  </a:txBody>
                  <a:tcPr marT="34290" marB="34290" anchor="ctr"/>
                </a:tc>
                <a:extLst>
                  <a:ext uri="{0D108BD9-81ED-4DB2-BD59-A6C34878D82A}">
                    <a16:rowId xmlns:a16="http://schemas.microsoft.com/office/drawing/2014/main" val="10002"/>
                  </a:ext>
                </a:extLst>
              </a:tr>
              <a:tr h="360000">
                <a:tc>
                  <a:txBody>
                    <a:bodyPr/>
                    <a:lstStyle/>
                    <a:p>
                      <a:pPr algn="ctr"/>
                      <a:r>
                        <a:rPr lang="en-US" sz="1400" dirty="0"/>
                        <a:t>3</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1</a:t>
                      </a:r>
                    </a:p>
                  </a:txBody>
                  <a:tcPr marT="34290" marB="34290" anchor="ctr"/>
                </a:tc>
                <a:tc>
                  <a:txBody>
                    <a:bodyPr/>
                    <a:lstStyle/>
                    <a:p>
                      <a:pPr algn="ctr"/>
                      <a:r>
                        <a:rPr lang="en-US" sz="1400" dirty="0"/>
                        <a:t>5</a:t>
                      </a:r>
                    </a:p>
                  </a:txBody>
                  <a:tcPr marT="34290" marB="34290" anchor="ctr"/>
                </a:tc>
                <a:tc>
                  <a:txBody>
                    <a:bodyPr/>
                    <a:lstStyle/>
                    <a:p>
                      <a:pPr algn="ctr"/>
                      <a:r>
                        <a:rPr lang="en-US" sz="1400" dirty="0"/>
                        <a:t>0.0022</a:t>
                      </a:r>
                    </a:p>
                  </a:txBody>
                  <a:tcPr marT="34290" marB="34290" anchor="ctr"/>
                </a:tc>
                <a:extLst>
                  <a:ext uri="{0D108BD9-81ED-4DB2-BD59-A6C34878D82A}">
                    <a16:rowId xmlns:a16="http://schemas.microsoft.com/office/drawing/2014/main" val="10003"/>
                  </a:ext>
                </a:extLst>
              </a:tr>
              <a:tr h="360000">
                <a:tc>
                  <a:txBody>
                    <a:bodyPr/>
                    <a:lstStyle/>
                    <a:p>
                      <a:pPr algn="ctr"/>
                      <a:r>
                        <a:rPr lang="en-US" sz="1400" dirty="0"/>
                        <a:t>4</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1</a:t>
                      </a:r>
                    </a:p>
                  </a:txBody>
                  <a:tcPr marT="34290" marB="34290" anchor="ctr"/>
                </a:tc>
                <a:tc>
                  <a:txBody>
                    <a:bodyPr/>
                    <a:lstStyle/>
                    <a:p>
                      <a:pPr algn="ctr"/>
                      <a:r>
                        <a:rPr lang="en-US" sz="1400" dirty="0"/>
                        <a:t>6</a:t>
                      </a:r>
                    </a:p>
                  </a:txBody>
                  <a:tcPr marT="34290" marB="34290" anchor="ctr"/>
                </a:tc>
                <a:tc>
                  <a:txBody>
                    <a:bodyPr/>
                    <a:lstStyle/>
                    <a:p>
                      <a:pPr algn="ctr"/>
                      <a:r>
                        <a:rPr lang="en-US" sz="1400" dirty="0"/>
                        <a:t>7.776e-5</a:t>
                      </a:r>
                    </a:p>
                  </a:txBody>
                  <a:tcPr marT="34290" marB="34290" anchor="ctr"/>
                </a:tc>
                <a:extLst>
                  <a:ext uri="{0D108BD9-81ED-4DB2-BD59-A6C34878D82A}">
                    <a16:rowId xmlns:a16="http://schemas.microsoft.com/office/drawing/2014/main" val="10004"/>
                  </a:ext>
                </a:extLst>
              </a:tr>
              <a:tr h="360000">
                <a:tc>
                  <a:txBody>
                    <a:bodyPr/>
                    <a:lstStyle/>
                    <a:p>
                      <a:pPr algn="ctr"/>
                      <a:r>
                        <a:rPr lang="en-US" sz="1400" dirty="0"/>
                        <a:t>5</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2</a:t>
                      </a:r>
                    </a:p>
                  </a:txBody>
                  <a:tcPr marT="34290" marB="34290" anchor="ctr"/>
                </a:tc>
                <a:tc>
                  <a:txBody>
                    <a:bodyPr/>
                    <a:lstStyle/>
                    <a:p>
                      <a:pPr algn="ctr"/>
                      <a:r>
                        <a:rPr lang="en-US" sz="1400" dirty="0"/>
                        <a:t>4</a:t>
                      </a:r>
                    </a:p>
                  </a:txBody>
                  <a:tcPr marT="34290" marB="34290" anchor="ctr"/>
                </a:tc>
                <a:tc>
                  <a:txBody>
                    <a:bodyPr/>
                    <a:lstStyle/>
                    <a:p>
                      <a:pPr algn="ctr"/>
                      <a:r>
                        <a:rPr lang="en-US" sz="1400" dirty="0"/>
                        <a:t>0.0036</a:t>
                      </a:r>
                    </a:p>
                  </a:txBody>
                  <a:tcPr marT="34290" marB="34290" anchor="ctr"/>
                </a:tc>
                <a:extLst>
                  <a:ext uri="{0D108BD9-81ED-4DB2-BD59-A6C34878D82A}">
                    <a16:rowId xmlns:a16="http://schemas.microsoft.com/office/drawing/2014/main" val="10005"/>
                  </a:ext>
                </a:extLst>
              </a:tr>
              <a:tr h="360000">
                <a:tc>
                  <a:txBody>
                    <a:bodyPr/>
                    <a:lstStyle/>
                    <a:p>
                      <a:pPr algn="ctr"/>
                      <a:r>
                        <a:rPr lang="en-US" sz="1400" dirty="0"/>
                        <a:t>6</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2</a:t>
                      </a:r>
                    </a:p>
                  </a:txBody>
                  <a:tcPr marT="34290" marB="34290" anchor="ctr"/>
                </a:tc>
                <a:tc>
                  <a:txBody>
                    <a:bodyPr/>
                    <a:lstStyle/>
                    <a:p>
                      <a:pPr algn="ctr"/>
                      <a:r>
                        <a:rPr lang="en-US" sz="1400" dirty="0"/>
                        <a:t>5</a:t>
                      </a:r>
                    </a:p>
                  </a:txBody>
                  <a:tcPr marT="34290" marB="34290" anchor="ctr"/>
                </a:tc>
                <a:tc>
                  <a:txBody>
                    <a:bodyPr/>
                    <a:lstStyle/>
                    <a:p>
                      <a:pPr algn="ctr"/>
                      <a:r>
                        <a:rPr lang="en-US" sz="1400" dirty="0"/>
                        <a:t>3.124e-5</a:t>
                      </a:r>
                    </a:p>
                  </a:txBody>
                  <a:tcPr marT="34290" marB="34290" anchor="ctr"/>
                </a:tc>
                <a:extLst>
                  <a:ext uri="{0D108BD9-81ED-4DB2-BD59-A6C34878D82A}">
                    <a16:rowId xmlns:a16="http://schemas.microsoft.com/office/drawing/2014/main" val="10006"/>
                  </a:ext>
                </a:extLst>
              </a:tr>
              <a:tr h="360000">
                <a:tc>
                  <a:txBody>
                    <a:bodyPr/>
                    <a:lstStyle/>
                    <a:p>
                      <a:pPr algn="ctr"/>
                      <a:r>
                        <a:rPr lang="en-US" sz="1400" dirty="0"/>
                        <a:t>7</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2</a:t>
                      </a:r>
                    </a:p>
                  </a:txBody>
                  <a:tcPr marT="34290" marB="34290" anchor="ctr"/>
                </a:tc>
                <a:tc>
                  <a:txBody>
                    <a:bodyPr/>
                    <a:lstStyle/>
                    <a:p>
                      <a:pPr algn="ctr"/>
                      <a:r>
                        <a:rPr lang="en-US" sz="1400" dirty="0"/>
                        <a:t>6</a:t>
                      </a:r>
                    </a:p>
                  </a:txBody>
                  <a:tcPr marT="34290" marB="34290" anchor="ctr"/>
                </a:tc>
                <a:tc>
                  <a:txBody>
                    <a:bodyPr/>
                    <a:lstStyle/>
                    <a:p>
                      <a:pPr algn="ctr"/>
                      <a:r>
                        <a:rPr lang="en-US" sz="1400" dirty="0"/>
                        <a:t>2.056e-5</a:t>
                      </a:r>
                    </a:p>
                  </a:txBody>
                  <a:tcPr marT="34290" marB="34290" anchor="ctr"/>
                </a:tc>
                <a:extLst>
                  <a:ext uri="{0D108BD9-81ED-4DB2-BD59-A6C34878D82A}">
                    <a16:rowId xmlns:a16="http://schemas.microsoft.com/office/drawing/2014/main" val="10007"/>
                  </a:ext>
                </a:extLst>
              </a:tr>
              <a:tr h="360000">
                <a:tc>
                  <a:txBody>
                    <a:bodyPr/>
                    <a:lstStyle/>
                    <a:p>
                      <a:pPr algn="ctr"/>
                      <a:r>
                        <a:rPr lang="en-US" sz="1400" dirty="0"/>
                        <a:t>8</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3</a:t>
                      </a:r>
                    </a:p>
                  </a:txBody>
                  <a:tcPr marT="34290" marB="34290" anchor="ctr"/>
                </a:tc>
                <a:tc>
                  <a:txBody>
                    <a:bodyPr/>
                    <a:lstStyle/>
                    <a:p>
                      <a:pPr algn="ctr"/>
                      <a:r>
                        <a:rPr lang="en-US" sz="1400" dirty="0"/>
                        <a:t>4</a:t>
                      </a:r>
                    </a:p>
                  </a:txBody>
                  <a:tcPr marT="34290" marB="34290" anchor="ctr"/>
                </a:tc>
                <a:tc>
                  <a:txBody>
                    <a:bodyPr/>
                    <a:lstStyle/>
                    <a:p>
                      <a:pPr algn="ctr"/>
                      <a:r>
                        <a:rPr lang="en-US" sz="1400" dirty="0"/>
                        <a:t>0.0078</a:t>
                      </a:r>
                    </a:p>
                  </a:txBody>
                  <a:tcPr marT="34290" marB="34290" anchor="ctr"/>
                </a:tc>
                <a:extLst>
                  <a:ext uri="{0D108BD9-81ED-4DB2-BD59-A6C34878D82A}">
                    <a16:rowId xmlns:a16="http://schemas.microsoft.com/office/drawing/2014/main" val="10008"/>
                  </a:ext>
                </a:extLst>
              </a:tr>
              <a:tr h="360000">
                <a:tc>
                  <a:txBody>
                    <a:bodyPr/>
                    <a:lstStyle/>
                    <a:p>
                      <a:pPr algn="ctr"/>
                      <a:r>
                        <a:rPr lang="en-US" sz="1400" dirty="0"/>
                        <a:t>9</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3</a:t>
                      </a:r>
                    </a:p>
                  </a:txBody>
                  <a:tcPr marT="34290" marB="34290" anchor="ctr"/>
                </a:tc>
                <a:tc>
                  <a:txBody>
                    <a:bodyPr/>
                    <a:lstStyle/>
                    <a:p>
                      <a:pPr algn="ctr"/>
                      <a:r>
                        <a:rPr lang="en-US" sz="1400" dirty="0"/>
                        <a:t>5</a:t>
                      </a:r>
                    </a:p>
                  </a:txBody>
                  <a:tcPr marT="34290" marB="34290" anchor="ctr"/>
                </a:tc>
                <a:tc>
                  <a:txBody>
                    <a:bodyPr/>
                    <a:lstStyle/>
                    <a:p>
                      <a:pPr algn="ctr"/>
                      <a:r>
                        <a:rPr lang="en-US" sz="1400" dirty="0"/>
                        <a:t>0.0006</a:t>
                      </a:r>
                    </a:p>
                  </a:txBody>
                  <a:tcPr marT="34290" marB="34290" anchor="ctr"/>
                </a:tc>
                <a:extLst>
                  <a:ext uri="{0D108BD9-81ED-4DB2-BD59-A6C34878D82A}">
                    <a16:rowId xmlns:a16="http://schemas.microsoft.com/office/drawing/2014/main" val="10009"/>
                  </a:ext>
                </a:extLst>
              </a:tr>
              <a:tr h="360000">
                <a:tc>
                  <a:txBody>
                    <a:bodyPr/>
                    <a:lstStyle/>
                    <a:p>
                      <a:pPr algn="ctr"/>
                      <a:r>
                        <a:rPr lang="en-US" sz="1400" dirty="0"/>
                        <a:t>10</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baseline="0" dirty="0"/>
                        <a:t> MSPE</a:t>
                      </a:r>
                      <a:endParaRPr lang="en-US" sz="1400" dirty="0"/>
                    </a:p>
                  </a:txBody>
                  <a:tcPr marT="34290" marB="34290" anchor="ctr"/>
                </a:tc>
                <a:tc>
                  <a:txBody>
                    <a:bodyPr/>
                    <a:lstStyle/>
                    <a:p>
                      <a:pPr algn="ctr"/>
                      <a:r>
                        <a:rPr lang="en-US" sz="1400" dirty="0"/>
                        <a:t>3</a:t>
                      </a:r>
                    </a:p>
                  </a:txBody>
                  <a:tcPr marT="34290" marB="34290" anchor="ctr"/>
                </a:tc>
                <a:tc>
                  <a:txBody>
                    <a:bodyPr/>
                    <a:lstStyle/>
                    <a:p>
                      <a:pPr algn="ctr"/>
                      <a:r>
                        <a:rPr lang="en-US" sz="1400" dirty="0"/>
                        <a:t>6</a:t>
                      </a:r>
                    </a:p>
                  </a:txBody>
                  <a:tcPr marT="34290" marB="34290" anchor="ctr"/>
                </a:tc>
                <a:tc>
                  <a:txBody>
                    <a:bodyPr/>
                    <a:lstStyle/>
                    <a:p>
                      <a:pPr algn="ctr"/>
                      <a:r>
                        <a:rPr lang="en-US" sz="1400" dirty="0"/>
                        <a:t>0.0004</a:t>
                      </a:r>
                    </a:p>
                  </a:txBody>
                  <a:tcPr marT="34290" marB="3429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16246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(6)</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17810955"/>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0.0163</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0.0003</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0.0069</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0.0109</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0.0266</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0.017</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0.0143</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242334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(7)</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3228110247"/>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0.0064</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0.005</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0.0071</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0.0005</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0.0245</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0.0499</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0.017</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10226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(8)</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3070924421"/>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0.0009</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0.0005</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0.0022</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0.0061</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0.0248</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0.0153</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241220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(9)</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1806755897"/>
              </p:ext>
            </p:extLst>
          </p:nvPr>
        </p:nvGraphicFramePr>
        <p:xfrm>
          <a:off x="381000" y="1676400"/>
          <a:ext cx="8382000" cy="720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0.0003</a:t>
                      </a:r>
                    </a:p>
                  </a:txBody>
                  <a:tcPr marL="9525" marR="9525" marT="9525"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4037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Entropy Experiment Results</a:t>
            </a:r>
          </a:p>
        </p:txBody>
      </p:sp>
      <p:graphicFrame>
        <p:nvGraphicFramePr>
          <p:cNvPr id="4" name="Content Placeholder 3"/>
          <p:cNvGraphicFramePr>
            <a:graphicFrameLocks noGrp="1"/>
          </p:cNvGraphicFramePr>
          <p:nvPr>
            <p:ph idx="1"/>
            <p:extLst/>
          </p:nvPr>
        </p:nvGraphicFramePr>
        <p:xfrm>
          <a:off x="381000" y="1883664"/>
          <a:ext cx="8382000" cy="3095626"/>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700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607276">
                <a:tc gridSpan="2">
                  <a:txBody>
                    <a:bodyPr/>
                    <a:lstStyle/>
                    <a:p>
                      <a:pPr algn="ctr"/>
                      <a:endParaRPr lang="en-US" sz="1400" dirty="0"/>
                    </a:p>
                  </a:txBody>
                  <a:tcPr marT="34290" marB="34290" anchor="ctr"/>
                </a:tc>
                <a:tc hMerge="1">
                  <a:txBody>
                    <a:bodyPr/>
                    <a:lstStyle/>
                    <a:p>
                      <a:pPr algn="ctr"/>
                      <a:endParaRPr lang="en-US" dirty="0"/>
                    </a:p>
                  </a:txBody>
                  <a:tcPr anchor="ctr"/>
                </a:tc>
                <a:tc>
                  <a:txBody>
                    <a:bodyPr/>
                    <a:lstStyle/>
                    <a:p>
                      <a:pPr algn="ctr"/>
                      <a:r>
                        <a:rPr lang="en-US" sz="1400" dirty="0"/>
                        <a:t>EEG</a:t>
                      </a:r>
                    </a:p>
                  </a:txBody>
                  <a:tcPr marT="34290" marB="34290" anchor="ctr"/>
                </a:tc>
                <a:tc>
                  <a:txBody>
                    <a:bodyPr/>
                    <a:lstStyle/>
                    <a:p>
                      <a:pPr algn="ctr"/>
                      <a:r>
                        <a:rPr lang="en-US" sz="1400" dirty="0"/>
                        <a:t>ECG</a:t>
                      </a:r>
                    </a:p>
                  </a:txBody>
                  <a:tcPr marT="34290" marB="34290" anchor="ctr"/>
                </a:tc>
                <a:tc>
                  <a:txBody>
                    <a:bodyPr/>
                    <a:lstStyle/>
                    <a:p>
                      <a:pPr algn="ctr"/>
                      <a:r>
                        <a:rPr lang="en-US" sz="1400" dirty="0"/>
                        <a:t>GSR</a:t>
                      </a:r>
                    </a:p>
                  </a:txBody>
                  <a:tcPr marT="34290" marB="34290" anchor="ctr"/>
                </a:tc>
                <a:tc>
                  <a:txBody>
                    <a:bodyPr/>
                    <a:lstStyle/>
                    <a:p>
                      <a:pPr algn="ctr"/>
                      <a:r>
                        <a:rPr lang="en-US" sz="1400" dirty="0"/>
                        <a:t>ALL</a:t>
                      </a:r>
                    </a:p>
                  </a:txBody>
                  <a:tcPr marT="34290" marB="34290" anchor="ctr"/>
                </a:tc>
                <a:extLst>
                  <a:ext uri="{0D108BD9-81ED-4DB2-BD59-A6C34878D82A}">
                    <a16:rowId xmlns:a16="http://schemas.microsoft.com/office/drawing/2014/main" val="10000"/>
                  </a:ext>
                </a:extLst>
              </a:tr>
              <a:tr h="607276">
                <a:tc rowSpan="2">
                  <a:txBody>
                    <a:bodyPr/>
                    <a:lstStyle/>
                    <a:p>
                      <a:pPr algn="ctr"/>
                      <a:r>
                        <a:rPr lang="en-US" sz="1400" dirty="0"/>
                        <a:t>OLD</a:t>
                      </a:r>
                    </a:p>
                  </a:txBody>
                  <a:tcPr marT="34290" marB="34290" anchor="ctr"/>
                </a:tc>
                <a:tc>
                  <a:txBody>
                    <a:bodyPr/>
                    <a:lstStyle/>
                    <a:p>
                      <a:pPr algn="ctr"/>
                      <a:r>
                        <a:rPr lang="en-US" sz="1400" dirty="0"/>
                        <a:t>Arousal</a:t>
                      </a:r>
                    </a:p>
                  </a:txBody>
                  <a:tcPr marT="34290" marB="34290" anchor="ctr"/>
                </a:tc>
                <a:tc>
                  <a:txBody>
                    <a:bodyPr/>
                    <a:lstStyle/>
                    <a:p>
                      <a:pPr algn="ctr"/>
                      <a:r>
                        <a:rPr lang="en-US" sz="1400" dirty="0"/>
                        <a:t>55.87</a:t>
                      </a:r>
                    </a:p>
                  </a:txBody>
                  <a:tcPr marT="34290" marB="34290" anchor="ctr"/>
                </a:tc>
                <a:tc>
                  <a:txBody>
                    <a:bodyPr/>
                    <a:lstStyle/>
                    <a:p>
                      <a:pPr algn="ctr"/>
                      <a:r>
                        <a:rPr lang="en-US" sz="1400" dirty="0">
                          <a:solidFill>
                            <a:schemeClr val="tx1">
                              <a:lumMod val="50000"/>
                              <a:lumOff val="50000"/>
                            </a:schemeClr>
                          </a:solidFill>
                        </a:rPr>
                        <a:t>55.49</a:t>
                      </a:r>
                    </a:p>
                  </a:txBody>
                  <a:tcPr marT="34290" marB="34290" anchor="ctr"/>
                </a:tc>
                <a:tc>
                  <a:txBody>
                    <a:bodyPr/>
                    <a:lstStyle/>
                    <a:p>
                      <a:pPr algn="ctr"/>
                      <a:r>
                        <a:rPr lang="en-US" sz="1400" dirty="0">
                          <a:solidFill>
                            <a:schemeClr val="tx1">
                              <a:lumMod val="50000"/>
                              <a:lumOff val="50000"/>
                            </a:schemeClr>
                          </a:solidFill>
                        </a:rPr>
                        <a:t>63.70</a:t>
                      </a:r>
                    </a:p>
                  </a:txBody>
                  <a:tcPr marT="34290" marB="34290" anchor="ctr"/>
                </a:tc>
                <a:tc>
                  <a:txBody>
                    <a:bodyPr/>
                    <a:lstStyle/>
                    <a:p>
                      <a:pPr algn="ctr"/>
                      <a:r>
                        <a:rPr lang="en-US" sz="1400" dirty="0"/>
                        <a:t>60.00</a:t>
                      </a:r>
                    </a:p>
                  </a:txBody>
                  <a:tcPr marT="34290" marB="34290" anchor="ctr"/>
                </a:tc>
                <a:extLst>
                  <a:ext uri="{0D108BD9-81ED-4DB2-BD59-A6C34878D82A}">
                    <a16:rowId xmlns:a16="http://schemas.microsoft.com/office/drawing/2014/main" val="10001"/>
                  </a:ext>
                </a:extLst>
              </a:tr>
              <a:tr h="607276">
                <a:tc vMerge="1">
                  <a:txBody>
                    <a:bodyPr/>
                    <a:lstStyle/>
                    <a:p>
                      <a:pPr algn="ctr"/>
                      <a:endParaRPr lang="en-US" dirty="0"/>
                    </a:p>
                  </a:txBody>
                  <a:tcPr anchor="ctr"/>
                </a:tc>
                <a:tc>
                  <a:txBody>
                    <a:bodyPr/>
                    <a:lstStyle/>
                    <a:p>
                      <a:pPr algn="ctr"/>
                      <a:r>
                        <a:rPr lang="en-US" sz="1400" dirty="0"/>
                        <a:t>Valence</a:t>
                      </a:r>
                    </a:p>
                  </a:txBody>
                  <a:tcPr marT="34290" marB="34290" anchor="ctr"/>
                </a:tc>
                <a:tc>
                  <a:txBody>
                    <a:bodyPr/>
                    <a:lstStyle/>
                    <a:p>
                      <a:pPr algn="ctr"/>
                      <a:r>
                        <a:rPr lang="en-US" sz="1400" dirty="0">
                          <a:solidFill>
                            <a:schemeClr val="tx1">
                              <a:lumMod val="50000"/>
                              <a:lumOff val="50000"/>
                            </a:schemeClr>
                          </a:solidFill>
                        </a:rPr>
                        <a:t>61.36</a:t>
                      </a:r>
                    </a:p>
                  </a:txBody>
                  <a:tcPr marT="34290" marB="34290" anchor="ctr"/>
                </a:tc>
                <a:tc>
                  <a:txBody>
                    <a:bodyPr/>
                    <a:lstStyle/>
                    <a:p>
                      <a:pPr algn="ctr"/>
                      <a:r>
                        <a:rPr lang="en-US" sz="1400" dirty="0"/>
                        <a:t>61.74</a:t>
                      </a:r>
                    </a:p>
                  </a:txBody>
                  <a:tcPr marT="34290" marB="34290" anchor="ctr"/>
                </a:tc>
                <a:tc>
                  <a:txBody>
                    <a:bodyPr/>
                    <a:lstStyle/>
                    <a:p>
                      <a:pPr algn="ctr"/>
                      <a:r>
                        <a:rPr lang="en-US" sz="1400" dirty="0"/>
                        <a:t>75.20</a:t>
                      </a:r>
                    </a:p>
                  </a:txBody>
                  <a:tcPr marT="34290" marB="34290" anchor="ctr"/>
                </a:tc>
                <a:tc>
                  <a:txBody>
                    <a:bodyPr/>
                    <a:lstStyle/>
                    <a:p>
                      <a:pPr algn="ctr"/>
                      <a:r>
                        <a:rPr lang="en-US" sz="1400" dirty="0"/>
                        <a:t>76.30</a:t>
                      </a:r>
                    </a:p>
                  </a:txBody>
                  <a:tcPr marT="34290" marB="34290" anchor="ctr"/>
                </a:tc>
                <a:extLst>
                  <a:ext uri="{0D108BD9-81ED-4DB2-BD59-A6C34878D82A}">
                    <a16:rowId xmlns:a16="http://schemas.microsoft.com/office/drawing/2014/main" val="10002"/>
                  </a:ext>
                </a:extLst>
              </a:tr>
              <a:tr h="666522">
                <a:tc rowSpan="2">
                  <a:txBody>
                    <a:bodyPr/>
                    <a:lstStyle/>
                    <a:p>
                      <a:pPr algn="ctr"/>
                      <a:r>
                        <a:rPr lang="en-US" sz="1400" dirty="0"/>
                        <a:t>NEW</a:t>
                      </a:r>
                    </a:p>
                  </a:txBody>
                  <a:tcPr marT="34290" marB="34290" anchor="ctr"/>
                </a:tc>
                <a:tc>
                  <a:txBody>
                    <a:bodyPr/>
                    <a:lstStyle/>
                    <a:p>
                      <a:pPr algn="ctr"/>
                      <a:r>
                        <a:rPr lang="en-US" sz="1400" dirty="0"/>
                        <a:t>Arousal</a:t>
                      </a:r>
                    </a:p>
                  </a:txBody>
                  <a:tcPr marT="34290" marB="34290" anchor="ctr"/>
                </a:tc>
                <a:tc>
                  <a:txBody>
                    <a:bodyPr/>
                    <a:lstStyle/>
                    <a:p>
                      <a:pPr algn="ctr"/>
                      <a:r>
                        <a:rPr lang="en-US" sz="1400" dirty="0">
                          <a:solidFill>
                            <a:srgbClr val="FF0000"/>
                          </a:solidFill>
                        </a:rPr>
                        <a:t>56.06</a:t>
                      </a:r>
                    </a:p>
                  </a:txBody>
                  <a:tcPr marT="34290" marB="34290" anchor="ctr"/>
                </a:tc>
                <a:tc>
                  <a:txBody>
                    <a:bodyPr/>
                    <a:lstStyle/>
                    <a:p>
                      <a:pPr algn="ctr"/>
                      <a:r>
                        <a:rPr lang="en-US" sz="1400" dirty="0">
                          <a:solidFill>
                            <a:schemeClr val="tx1">
                              <a:lumMod val="50000"/>
                              <a:lumOff val="50000"/>
                            </a:schemeClr>
                          </a:solidFill>
                        </a:rPr>
                        <a:t>55.49</a:t>
                      </a:r>
                    </a:p>
                  </a:txBody>
                  <a:tcPr marT="34290" marB="34290" anchor="ctr"/>
                </a:tc>
                <a:tc>
                  <a:txBody>
                    <a:bodyPr/>
                    <a:lstStyle/>
                    <a:p>
                      <a:pPr algn="ctr"/>
                      <a:r>
                        <a:rPr lang="en-US" sz="1400" dirty="0">
                          <a:solidFill>
                            <a:schemeClr val="tx1">
                              <a:lumMod val="50000"/>
                              <a:lumOff val="50000"/>
                            </a:schemeClr>
                          </a:solidFill>
                        </a:rPr>
                        <a:t>62.80</a:t>
                      </a:r>
                    </a:p>
                  </a:txBody>
                  <a:tcPr marT="34290" marB="34290" anchor="ctr"/>
                </a:tc>
                <a:tc>
                  <a:txBody>
                    <a:bodyPr/>
                    <a:lstStyle/>
                    <a:p>
                      <a:pPr algn="ctr"/>
                      <a:r>
                        <a:rPr lang="en-US" sz="1400" dirty="0">
                          <a:solidFill>
                            <a:srgbClr val="FF0000"/>
                          </a:solidFill>
                        </a:rPr>
                        <a:t>61.00</a:t>
                      </a:r>
                    </a:p>
                  </a:txBody>
                  <a:tcPr marT="34290" marB="34290" anchor="ctr"/>
                </a:tc>
                <a:extLst>
                  <a:ext uri="{0D108BD9-81ED-4DB2-BD59-A6C34878D82A}">
                    <a16:rowId xmlns:a16="http://schemas.microsoft.com/office/drawing/2014/main" val="10003"/>
                  </a:ext>
                </a:extLst>
              </a:tr>
              <a:tr h="607276">
                <a:tc vMerge="1">
                  <a:txBody>
                    <a:bodyPr/>
                    <a:lstStyle/>
                    <a:p>
                      <a:pPr algn="ctr"/>
                      <a:endParaRPr lang="en-US" dirty="0"/>
                    </a:p>
                  </a:txBody>
                  <a:tcPr anchor="ctr"/>
                </a:tc>
                <a:tc>
                  <a:txBody>
                    <a:bodyPr/>
                    <a:lstStyle/>
                    <a:p>
                      <a:pPr algn="ctr"/>
                      <a:r>
                        <a:rPr lang="en-US" sz="1400" dirty="0"/>
                        <a:t>Valence</a:t>
                      </a:r>
                    </a:p>
                  </a:txBody>
                  <a:tcPr marT="34290" marB="34290" anchor="ctr"/>
                </a:tc>
                <a:tc>
                  <a:txBody>
                    <a:bodyPr/>
                    <a:lstStyle/>
                    <a:p>
                      <a:pPr algn="ctr"/>
                      <a:r>
                        <a:rPr lang="en-US" sz="1400" dirty="0">
                          <a:solidFill>
                            <a:schemeClr val="tx1">
                              <a:lumMod val="50000"/>
                              <a:lumOff val="50000"/>
                            </a:schemeClr>
                          </a:solidFill>
                        </a:rPr>
                        <a:t>61.36</a:t>
                      </a:r>
                    </a:p>
                  </a:txBody>
                  <a:tcPr marT="34290" marB="34290" anchor="ctr"/>
                </a:tc>
                <a:tc>
                  <a:txBody>
                    <a:bodyPr/>
                    <a:lstStyle/>
                    <a:p>
                      <a:pPr algn="ctr"/>
                      <a:r>
                        <a:rPr lang="en-US" sz="1400" dirty="0">
                          <a:solidFill>
                            <a:srgbClr val="FF0000"/>
                          </a:solidFill>
                        </a:rPr>
                        <a:t>62.12</a:t>
                      </a:r>
                    </a:p>
                  </a:txBody>
                  <a:tcPr marT="34290" marB="34290" anchor="ctr"/>
                </a:tc>
                <a:tc>
                  <a:txBody>
                    <a:bodyPr/>
                    <a:lstStyle/>
                    <a:p>
                      <a:pPr algn="ctr"/>
                      <a:r>
                        <a:rPr lang="en-US" sz="1400" dirty="0">
                          <a:solidFill>
                            <a:srgbClr val="FF0000"/>
                          </a:solidFill>
                        </a:rPr>
                        <a:t>76.90</a:t>
                      </a:r>
                    </a:p>
                  </a:txBody>
                  <a:tcPr marT="34290" marB="34290" anchor="ctr"/>
                </a:tc>
                <a:tc>
                  <a:txBody>
                    <a:bodyPr/>
                    <a:lstStyle/>
                    <a:p>
                      <a:pPr algn="ctr"/>
                      <a:r>
                        <a:rPr lang="en-US" sz="1400" dirty="0">
                          <a:solidFill>
                            <a:srgbClr val="FF0000"/>
                          </a:solidFill>
                        </a:rPr>
                        <a:t>79.10</a:t>
                      </a:r>
                    </a:p>
                  </a:txBody>
                  <a:tcPr marT="34290" marB="3429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496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Current Affective Processing Scheme</a:t>
            </a:r>
            <a:endParaRPr lang="zh-TW" altLang="en-US" sz="2800"/>
          </a:p>
        </p:txBody>
      </p:sp>
      <p:grpSp>
        <p:nvGrpSpPr>
          <p:cNvPr id="4" name="Group 3">
            <a:extLst>
              <a:ext uri="{FF2B5EF4-FFF2-40B4-BE49-F238E27FC236}">
                <a16:creationId xmlns:a16="http://schemas.microsoft.com/office/drawing/2014/main" id="{66D493B5-5F44-3D44-9D05-E55290B0A5E7}"/>
              </a:ext>
            </a:extLst>
          </p:cNvPr>
          <p:cNvGrpSpPr/>
          <p:nvPr/>
        </p:nvGrpSpPr>
        <p:grpSpPr>
          <a:xfrm>
            <a:off x="845288" y="1670168"/>
            <a:ext cx="7453423" cy="4401447"/>
            <a:chOff x="1208581" y="1816473"/>
            <a:chExt cx="6680518" cy="3945026"/>
          </a:xfrm>
        </p:grpSpPr>
        <p:sp>
          <p:nvSpPr>
            <p:cNvPr id="138" name="圓角矩形 137"/>
            <p:cNvSpPr/>
            <p:nvPr/>
          </p:nvSpPr>
          <p:spPr>
            <a:xfrm>
              <a:off x="2276980" y="1816473"/>
              <a:ext cx="4387280" cy="3945026"/>
            </a:xfrm>
            <a:prstGeom prst="round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grpSp>
          <p:nvGrpSpPr>
            <p:cNvPr id="18" name="群組 17"/>
            <p:cNvGrpSpPr/>
            <p:nvPr/>
          </p:nvGrpSpPr>
          <p:grpSpPr>
            <a:xfrm>
              <a:off x="1208581" y="2288628"/>
              <a:ext cx="1483349" cy="3125659"/>
              <a:chOff x="-551426" y="1611987"/>
              <a:chExt cx="1977799" cy="4167545"/>
            </a:xfrm>
          </p:grpSpPr>
          <p:cxnSp>
            <p:nvCxnSpPr>
              <p:cNvPr id="43" name="直線單箭頭接點 42"/>
              <p:cNvCxnSpPr/>
              <p:nvPr/>
            </p:nvCxnSpPr>
            <p:spPr>
              <a:xfrm>
                <a:off x="382812" y="2732182"/>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88219" y="4201810"/>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95124" y="5771529"/>
                <a:ext cx="648000" cy="80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0" name="Picture 2" descr="「GSR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73" y="1857482"/>
                <a:ext cx="1175917" cy="874718"/>
              </a:xfrm>
              <a:prstGeom prst="rect">
                <a:avLst/>
              </a:prstGeom>
              <a:noFill/>
              <a:extLst>
                <a:ext uri="{909E8E84-426E-40DD-AFC4-6F175D3DCCD1}">
                  <a14:hiddenFill xmlns:a14="http://schemas.microsoft.com/office/drawing/2010/main">
                    <a:solidFill>
                      <a:srgbClr val="FFFFFF"/>
                    </a:solidFill>
                  </a14:hiddenFill>
                </a:ext>
              </a:extLst>
            </p:spPr>
          </p:pic>
          <p:sp>
            <p:nvSpPr>
              <p:cNvPr id="52" name="文字方塊 51"/>
              <p:cNvSpPr txBox="1"/>
              <p:nvPr/>
            </p:nvSpPr>
            <p:spPr>
              <a:xfrm>
                <a:off x="-505031" y="161198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EEG</a:t>
                </a:r>
                <a:endParaRPr lang="zh-TW" altLang="en-US" sz="1050" b="1">
                  <a:solidFill>
                    <a:srgbClr val="000000"/>
                  </a:solidFill>
                  <a:latin typeface="Arial"/>
                  <a:ea typeface="新細明體"/>
                  <a:cs typeface="Times New Roman" pitchFamily="18" charset="0"/>
                </a:endParaRPr>
              </a:p>
            </p:txBody>
          </p:sp>
          <p:pic>
            <p:nvPicPr>
              <p:cNvPr id="53" name="Picture 28" descr="「GSR icon」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6" y="4943787"/>
                <a:ext cx="714661" cy="714661"/>
              </a:xfrm>
              <a:prstGeom prst="rect">
                <a:avLst/>
              </a:prstGeom>
              <a:noFill/>
              <a:extLst>
                <a:ext uri="{909E8E84-426E-40DD-AFC4-6F175D3DCCD1}">
                  <a14:hiddenFill xmlns:a14="http://schemas.microsoft.com/office/drawing/2010/main">
                    <a:solidFill>
                      <a:srgbClr val="FFFFFF"/>
                    </a:solidFill>
                  </a14:hiddenFill>
                </a:ext>
              </a:extLst>
            </p:spPr>
          </p:pic>
          <p:sp>
            <p:nvSpPr>
              <p:cNvPr id="54" name="文字方塊 53"/>
              <p:cNvSpPr txBox="1"/>
              <p:nvPr/>
            </p:nvSpPr>
            <p:spPr>
              <a:xfrm>
                <a:off x="-541393" y="468309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GSR</a:t>
                </a:r>
                <a:endParaRPr lang="zh-TW" altLang="en-US" sz="1050" b="1">
                  <a:solidFill>
                    <a:srgbClr val="000000"/>
                  </a:solidFill>
                  <a:latin typeface="Arial"/>
                  <a:ea typeface="新細明體"/>
                  <a:cs typeface="Times New Roman" pitchFamily="18" charset="0"/>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95" y="3333699"/>
                <a:ext cx="776022" cy="776022"/>
              </a:xfrm>
              <a:prstGeom prst="rect">
                <a:avLst/>
              </a:prstGeom>
            </p:spPr>
          </p:pic>
          <p:sp>
            <p:nvSpPr>
              <p:cNvPr id="59" name="文字方塊 58"/>
              <p:cNvSpPr txBox="1"/>
              <p:nvPr/>
            </p:nvSpPr>
            <p:spPr>
              <a:xfrm>
                <a:off x="-551426" y="3024370"/>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ECG</a:t>
                </a:r>
                <a:endParaRPr lang="zh-TW" altLang="en-US" sz="1050" b="1">
                  <a:solidFill>
                    <a:srgbClr val="000000"/>
                  </a:solidFill>
                  <a:latin typeface="Arial"/>
                  <a:ea typeface="新細明體"/>
                  <a:cs typeface="Times New Roman" pitchFamily="18" charset="0"/>
                </a:endParaRPr>
              </a:p>
            </p:txBody>
          </p:sp>
        </p:grpSp>
        <p:cxnSp>
          <p:nvCxnSpPr>
            <p:cNvPr id="47" name="直線單箭頭接點 46"/>
            <p:cNvCxnSpPr/>
            <p:nvPr/>
          </p:nvCxnSpPr>
          <p:spPr>
            <a:xfrm flipV="1">
              <a:off x="4158345" y="3802555"/>
              <a:ext cx="873866" cy="692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4186133" y="3441740"/>
              <a:ext cx="773639" cy="253916"/>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Feature</a:t>
              </a:r>
              <a:endParaRPr lang="zh-TW" altLang="en-US" sz="1050" b="1">
                <a:solidFill>
                  <a:srgbClr val="000000"/>
                </a:solidFill>
                <a:latin typeface="Arial"/>
                <a:ea typeface="新細明體"/>
                <a:cs typeface="Times New Roman" pitchFamily="18" charset="0"/>
              </a:endParaRPr>
            </a:p>
          </p:txBody>
        </p:sp>
        <p:grpSp>
          <p:nvGrpSpPr>
            <p:cNvPr id="13" name="群組 12"/>
            <p:cNvGrpSpPr/>
            <p:nvPr/>
          </p:nvGrpSpPr>
          <p:grpSpPr>
            <a:xfrm>
              <a:off x="2453174" y="1897297"/>
              <a:ext cx="1814594" cy="3648620"/>
              <a:chOff x="854509" y="1470847"/>
              <a:chExt cx="1931404" cy="4989646"/>
            </a:xfrm>
          </p:grpSpPr>
          <p:sp>
            <p:nvSpPr>
              <p:cNvPr id="71" name="圓角矩形 70"/>
              <p:cNvSpPr/>
              <p:nvPr/>
            </p:nvSpPr>
            <p:spPr>
              <a:xfrm>
                <a:off x="950124" y="1470847"/>
                <a:ext cx="1709426" cy="4989646"/>
              </a:xfrm>
              <a:prstGeom prst="roundRect">
                <a:avLst/>
              </a:prstGeom>
              <a:solidFill>
                <a:schemeClr val="accent2">
                  <a:lumMod val="40000"/>
                  <a:lumOff val="60000"/>
                </a:schemeClr>
              </a:solidFill>
              <a:ln w="25400" cap="flat" cmpd="sng" algn="ctr">
                <a:noFill/>
                <a:prstDash val="solid"/>
              </a:ln>
              <a:effectLst>
                <a:outerShdw blurRad="50800" dist="38100" dir="18900000" algn="bl" rotWithShape="0">
                  <a:prstClr val="black">
                    <a:alpha val="40000"/>
                  </a:prstClr>
                </a:outerShdw>
              </a:effectLst>
            </p:spPr>
            <p:txBody>
              <a:bodyPr rtlCol="0" anchor="ctr"/>
              <a:lstStyle/>
              <a:p>
                <a:pPr algn="ctr">
                  <a:defRPr/>
                </a:pPr>
                <a:endParaRPr lang="zh-TW" altLang="en-US" sz="1200" kern="0">
                  <a:solidFill>
                    <a:srgbClr val="FFFFFF"/>
                  </a:solidFill>
                  <a:cs typeface="Times New Roman" pitchFamily="18" charset="0"/>
                </a:endParaRPr>
              </a:p>
            </p:txBody>
          </p:sp>
          <p:sp>
            <p:nvSpPr>
              <p:cNvPr id="73" name="圓角矩形 72"/>
              <p:cNvSpPr/>
              <p:nvPr/>
            </p:nvSpPr>
            <p:spPr>
              <a:xfrm>
                <a:off x="1032797" y="1881490"/>
                <a:ext cx="1488679" cy="1125403"/>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74" name="圓角矩形 73"/>
              <p:cNvSpPr/>
              <p:nvPr/>
            </p:nvSpPr>
            <p:spPr>
              <a:xfrm>
                <a:off x="1015800" y="3214672"/>
                <a:ext cx="1531251" cy="1399715"/>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39" name="文字方塊 38"/>
              <p:cNvSpPr txBox="1"/>
              <p:nvPr/>
            </p:nvSpPr>
            <p:spPr>
              <a:xfrm>
                <a:off x="854509" y="1505187"/>
                <a:ext cx="1931404" cy="410375"/>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Feature Extraction</a:t>
                </a:r>
                <a:endParaRPr lang="zh-TW" altLang="en-US" sz="1350" b="1">
                  <a:solidFill>
                    <a:srgbClr val="000000"/>
                  </a:solidFill>
                  <a:latin typeface="Arial"/>
                  <a:ea typeface="新細明體"/>
                  <a:cs typeface="Times New Roman" pitchFamily="18" charset="0"/>
                </a:endParaRPr>
              </a:p>
            </p:txBody>
          </p:sp>
          <p:sp>
            <p:nvSpPr>
              <p:cNvPr id="120" name="文字方塊 119"/>
              <p:cNvSpPr txBox="1"/>
              <p:nvPr/>
            </p:nvSpPr>
            <p:spPr>
              <a:xfrm>
                <a:off x="940227" y="3381983"/>
                <a:ext cx="1702854" cy="45270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New </a:t>
                </a:r>
                <a:r>
                  <a:rPr lang="en-US" altLang="zh-TW" sz="900" b="1" i="1" dirty="0">
                    <a:solidFill>
                      <a:schemeClr val="accent6">
                        <a:lumMod val="50000"/>
                      </a:schemeClr>
                    </a:solidFill>
                    <a:latin typeface="Arial"/>
                    <a:ea typeface="新細明體"/>
                    <a:cs typeface="Times New Roman" pitchFamily="18" charset="0"/>
                  </a:rPr>
                  <a:t>Permutation Entropy related features</a:t>
                </a:r>
              </a:p>
            </p:txBody>
          </p:sp>
        </p:grpSp>
        <p:grpSp>
          <p:nvGrpSpPr>
            <p:cNvPr id="11" name="群組 10"/>
            <p:cNvGrpSpPr/>
            <p:nvPr/>
          </p:nvGrpSpPr>
          <p:grpSpPr>
            <a:xfrm>
              <a:off x="4959765" y="1972342"/>
              <a:ext cx="1650766" cy="3660427"/>
              <a:chOff x="5976060" y="1436686"/>
              <a:chExt cx="1931404" cy="5005793"/>
            </a:xfrm>
          </p:grpSpPr>
          <p:sp>
            <p:nvSpPr>
              <p:cNvPr id="82" name="圓角矩形 81"/>
              <p:cNvSpPr/>
              <p:nvPr/>
            </p:nvSpPr>
            <p:spPr>
              <a:xfrm>
                <a:off x="6073247" y="1436686"/>
                <a:ext cx="1723620" cy="5005793"/>
              </a:xfrm>
              <a:prstGeom prst="roundRect">
                <a:avLst/>
              </a:prstGeom>
              <a:solidFill>
                <a:schemeClr val="accent1">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cs typeface="Times New Roman" pitchFamily="18" charset="0"/>
                </a:endParaRPr>
              </a:p>
            </p:txBody>
          </p:sp>
          <p:sp>
            <p:nvSpPr>
              <p:cNvPr id="40" name="文字方塊 39"/>
              <p:cNvSpPr txBox="1"/>
              <p:nvPr/>
            </p:nvSpPr>
            <p:spPr>
              <a:xfrm>
                <a:off x="5976060" y="1470222"/>
                <a:ext cx="1931404" cy="694481"/>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Training</a:t>
                </a:r>
              </a:p>
              <a:p>
                <a:pPr algn="ctr">
                  <a:defRPr/>
                </a:pPr>
                <a:r>
                  <a:rPr lang="en-US" altLang="zh-TW" sz="1350" b="1" dirty="0">
                    <a:solidFill>
                      <a:srgbClr val="000000"/>
                    </a:solidFill>
                    <a:latin typeface="Arial"/>
                    <a:ea typeface="新細明體"/>
                    <a:cs typeface="Times New Roman" pitchFamily="18" charset="0"/>
                  </a:rPr>
                  <a:t>Model</a:t>
                </a:r>
                <a:endParaRPr lang="zh-TW" altLang="en-US" sz="1350" b="1">
                  <a:solidFill>
                    <a:srgbClr val="000000"/>
                  </a:solidFill>
                  <a:latin typeface="Arial"/>
                  <a:ea typeface="新細明體"/>
                  <a:cs typeface="Times New Roman" pitchFamily="18" charset="0"/>
                </a:endParaRPr>
              </a:p>
            </p:txBody>
          </p:sp>
          <p:sp>
            <p:nvSpPr>
              <p:cNvPr id="118" name="圓角矩形 117"/>
              <p:cNvSpPr/>
              <p:nvPr/>
            </p:nvSpPr>
            <p:spPr>
              <a:xfrm>
                <a:off x="6202548" y="3163816"/>
                <a:ext cx="1488679" cy="1619650"/>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124" name="文字方塊 123"/>
              <p:cNvSpPr txBox="1"/>
              <p:nvPr/>
            </p:nvSpPr>
            <p:spPr>
              <a:xfrm>
                <a:off x="6364957" y="3255969"/>
                <a:ext cx="1163361" cy="282938"/>
              </a:xfrm>
              <a:prstGeom prst="rect">
                <a:avLst/>
              </a:prstGeom>
              <a:noFill/>
            </p:spPr>
            <p:txBody>
              <a:bodyPr wrap="square" rtlCol="0">
                <a:spAutoFit/>
              </a:bodyPr>
              <a:lstStyle/>
              <a:p>
                <a:pPr algn="ctr">
                  <a:defRPr/>
                </a:pPr>
                <a:r>
                  <a:rPr lang="en-US" altLang="zh-TW" sz="900" b="1" i="1" dirty="0" err="1">
                    <a:solidFill>
                      <a:schemeClr val="tx2">
                        <a:lumMod val="50000"/>
                      </a:schemeClr>
                    </a:solidFill>
                    <a:latin typeface="Arial"/>
                    <a:ea typeface="新細明體"/>
                    <a:cs typeface="Times New Roman" pitchFamily="18" charset="0"/>
                  </a:rPr>
                  <a:t>Xgboost</a:t>
                </a:r>
                <a:endParaRPr lang="en-US" altLang="zh-TW" sz="900" b="1" i="1" dirty="0">
                  <a:solidFill>
                    <a:schemeClr val="tx2">
                      <a:lumMod val="50000"/>
                    </a:schemeClr>
                  </a:solidFill>
                  <a:latin typeface="Arial"/>
                  <a:ea typeface="新細明體"/>
                  <a:cs typeface="Times New Roman" pitchFamily="18" charset="0"/>
                </a:endParaRPr>
              </a:p>
            </p:txBody>
          </p:sp>
          <p:pic>
            <p:nvPicPr>
              <p:cNvPr id="2070" name="Picture 22" descr="「random forest」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0691" y="3618980"/>
                <a:ext cx="1283394" cy="10626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直線單箭頭接點 124"/>
            <p:cNvCxnSpPr/>
            <p:nvPr/>
          </p:nvCxnSpPr>
          <p:spPr>
            <a:xfrm>
              <a:off x="6812516" y="3721607"/>
              <a:ext cx="972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6812517" y="3271890"/>
              <a:ext cx="1067326" cy="415498"/>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Predict</a:t>
              </a:r>
            </a:p>
            <a:p>
              <a:pPr algn="ctr">
                <a:defRPr/>
              </a:pPr>
              <a:r>
                <a:rPr lang="en-US" altLang="zh-TW" sz="1050" b="1" dirty="0">
                  <a:solidFill>
                    <a:srgbClr val="000000"/>
                  </a:solidFill>
                  <a:latin typeface="Arial"/>
                  <a:ea typeface="新細明體"/>
                  <a:cs typeface="Times New Roman" pitchFamily="18" charset="0"/>
                </a:rPr>
                <a:t>Affective</a:t>
              </a:r>
              <a:endParaRPr lang="zh-TW" altLang="en-US" sz="1050" b="1">
                <a:solidFill>
                  <a:srgbClr val="000000"/>
                </a:solidFill>
                <a:latin typeface="Arial"/>
                <a:ea typeface="新細明體"/>
                <a:cs typeface="Times New Roman" pitchFamily="18" charset="0"/>
              </a:endParaRPr>
            </a:p>
          </p:txBody>
        </p:sp>
        <p:pic>
          <p:nvPicPr>
            <p:cNvPr id="2074" name="Picture 26" descr="相關圖片"/>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foregroundMark x1="87667" y1="52408" x2="87667" y2="52408"/>
                          <a14:foregroundMark x1="87500" y1="48748" x2="87500" y2="48748"/>
                          <a14:foregroundMark x1="91000" y1="47592" x2="91000" y2="47592"/>
                          <a14:foregroundMark x1="92500" y1="47592" x2="92500" y2="47592"/>
                          <a14:foregroundMark x1="94167" y1="47399" x2="94167" y2="47399"/>
                          <a14:foregroundMark x1="96500" y1="47399" x2="96500" y2="47399"/>
                          <a14:foregroundMark x1="95333" y1="47592" x2="95333" y2="47592"/>
                          <a14:foregroundMark x1="95167" y1="48748" x2="95167" y2="48748"/>
                          <a14:foregroundMark x1="97667" y1="48362" x2="97667" y2="48362"/>
                          <a14:foregroundMark x1="98833" y1="47784" x2="98833" y2="47784"/>
                          <a14:foregroundMark x1="98833" y1="47206" x2="98833" y2="47206"/>
                          <a14:foregroundMark x1="84333" y1="52601" x2="84333" y2="52601"/>
                          <a14:foregroundMark x1="87833" y1="52601" x2="87833" y2="52601"/>
                          <a14:foregroundMark x1="85333" y1="52601" x2="85333" y2="52601"/>
                          <a14:foregroundMark x1="86167" y1="52408" x2="86167" y2="52408"/>
                          <a14:foregroundMark x1="8333" y1="52408" x2="8333" y2="52408"/>
                          <a14:foregroundMark x1="11167" y1="52216" x2="11167" y2="52216"/>
                          <a14:foregroundMark x1="43000" y1="1927" x2="43000" y2="1927"/>
                          <a14:foregroundMark x1="45000" y1="1734" x2="45000" y2="1734"/>
                          <a14:foregroundMark x1="53833" y1="1927" x2="53833" y2="1927"/>
                          <a14:foregroundMark x1="47833" y1="6936" x2="47833" y2="6936"/>
                          <a14:foregroundMark x1="49000" y1="7514" x2="49000" y2="7514"/>
                          <a14:foregroundMark x1="48667" y1="5973" x2="48667" y2="5973"/>
                          <a14:foregroundMark x1="48667" y1="10212" x2="48667" y2="10212"/>
                          <a14:foregroundMark x1="47833" y1="96339" x2="47833" y2="96339"/>
                          <a14:foregroundMark x1="48333" y1="93642" x2="48333" y2="93642"/>
                          <a14:foregroundMark x1="48667" y1="97303" x2="48667" y2="97303"/>
                          <a14:foregroundMark x1="18000" y1="57225" x2="18000" y2="57225"/>
                          <a14:foregroundMark x1="19833" y1="57996" x2="19833" y2="57996"/>
                          <a14:foregroundMark x1="23500" y1="57803" x2="23500" y2="57803"/>
                          <a14:foregroundMark x1="28000" y1="57803" x2="28000" y2="57803"/>
                          <a14:foregroundMark x1="32667" y1="73025" x2="32667" y2="73025"/>
                          <a14:foregroundMark x1="28000" y1="73410" x2="28000" y2="73410"/>
                          <a14:foregroundMark x1="48333" y1="95183" x2="48333" y2="95183"/>
                          <a14:foregroundMark x1="86833" y1="47784" x2="86833" y2="47784"/>
                          <a14:foregroundMark x1="9000" y1="52216" x2="9000" y2="52216"/>
                          <a14:foregroundMark x1="10500" y1="52216" x2="10500" y2="52216"/>
                          <a14:foregroundMark x1="12333" y1="52216" x2="12333" y2="52216"/>
                          <a14:foregroundMark x1="13667" y1="52216" x2="13667" y2="52216"/>
                        </a14:backgroundRemoval>
                      </a14:imgEffect>
                    </a14:imgLayer>
                  </a14:imgProps>
                </a:ext>
                <a:ext uri="{28A0092B-C50C-407E-A947-70E740481C1C}">
                  <a14:useLocalDpi xmlns:a14="http://schemas.microsoft.com/office/drawing/2010/main" val="0"/>
                </a:ext>
              </a:extLst>
            </a:blip>
            <a:srcRect/>
            <a:stretch>
              <a:fillRect/>
            </a:stretch>
          </p:blipFill>
          <p:spPr bwMode="auto">
            <a:xfrm>
              <a:off x="6779252" y="3840384"/>
              <a:ext cx="1109847" cy="960017"/>
            </a:xfrm>
            <a:prstGeom prst="rect">
              <a:avLst/>
            </a:prstGeom>
            <a:noFill/>
            <a:extLst>
              <a:ext uri="{909E8E84-426E-40DD-AFC4-6F175D3DCCD1}">
                <a14:hiddenFill xmlns:a14="http://schemas.microsoft.com/office/drawing/2010/main">
                  <a:solidFill>
                    <a:srgbClr val="FFFFFF"/>
                  </a:solidFill>
                </a14:hiddenFill>
              </a:ext>
            </a:extLst>
          </p:spPr>
        </p:pic>
        <p:sp>
          <p:nvSpPr>
            <p:cNvPr id="139" name="文字方塊 138"/>
            <p:cNvSpPr txBox="1"/>
            <p:nvPr/>
          </p:nvSpPr>
          <p:spPr>
            <a:xfrm>
              <a:off x="1359436" y="1855812"/>
              <a:ext cx="1270809" cy="415498"/>
            </a:xfrm>
            <a:prstGeom prst="rect">
              <a:avLst/>
            </a:prstGeom>
            <a:noFill/>
          </p:spPr>
          <p:txBody>
            <a:bodyPr wrap="square" rtlCol="0">
              <a:spAutoFit/>
            </a:bodyPr>
            <a:lstStyle/>
            <a:p>
              <a:pPr algn="ctr">
                <a:defRPr/>
              </a:pPr>
              <a:r>
                <a:rPr lang="en-US" altLang="zh-TW" sz="1050" dirty="0">
                  <a:solidFill>
                    <a:srgbClr val="000000"/>
                  </a:solidFill>
                  <a:latin typeface="Arial"/>
                  <a:ea typeface="新細明體"/>
                  <a:cs typeface="Times New Roman" pitchFamily="18" charset="0"/>
                </a:rPr>
                <a:t>Reconstructed </a:t>
              </a:r>
              <a:br>
                <a:rPr lang="en-US" altLang="zh-TW" sz="1050" dirty="0">
                  <a:solidFill>
                    <a:srgbClr val="000000"/>
                  </a:solidFill>
                  <a:latin typeface="Arial"/>
                  <a:ea typeface="新細明體"/>
                  <a:cs typeface="Times New Roman" pitchFamily="18" charset="0"/>
                </a:rPr>
              </a:br>
              <a:r>
                <a:rPr lang="en-US" altLang="zh-TW" sz="1050" dirty="0">
                  <a:solidFill>
                    <a:srgbClr val="000000"/>
                  </a:solidFill>
                  <a:latin typeface="Arial"/>
                  <a:ea typeface="新細明體"/>
                  <a:cs typeface="Times New Roman" pitchFamily="18" charset="0"/>
                </a:rPr>
                <a:t>Signals</a:t>
              </a:r>
              <a:endParaRPr lang="zh-TW" altLang="en-US" sz="1050">
                <a:solidFill>
                  <a:srgbClr val="000000"/>
                </a:solidFill>
                <a:latin typeface="Arial"/>
                <a:ea typeface="新細明體"/>
                <a:cs typeface="Times New Roman" pitchFamily="18" charset="0"/>
              </a:endParaRPr>
            </a:p>
          </p:txBody>
        </p:sp>
        <p:sp>
          <p:nvSpPr>
            <p:cNvPr id="36" name="文字方塊 35"/>
            <p:cNvSpPr txBox="1"/>
            <p:nvPr/>
          </p:nvSpPr>
          <p:spPr>
            <a:xfrm>
              <a:off x="2609190" y="2236085"/>
              <a:ext cx="1442524" cy="3693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New</a:t>
              </a:r>
              <a:r>
                <a:rPr lang="en-US" altLang="zh-TW" sz="900" b="1" i="1" dirty="0">
                  <a:solidFill>
                    <a:schemeClr val="accent6">
                      <a:lumMod val="50000"/>
                    </a:schemeClr>
                  </a:solidFill>
                  <a:latin typeface="Arial"/>
                  <a:ea typeface="新細明體"/>
                  <a:cs typeface="Times New Roman" pitchFamily="18" charset="0"/>
                </a:rPr>
                <a:t> Sample Entropy</a:t>
              </a:r>
            </a:p>
            <a:p>
              <a:pPr algn="ctr">
                <a:defRPr/>
              </a:pPr>
              <a:r>
                <a:rPr lang="en-US" altLang="zh-TW" sz="900" b="1" i="1" dirty="0">
                  <a:solidFill>
                    <a:schemeClr val="accent6">
                      <a:lumMod val="50000"/>
                    </a:schemeClr>
                  </a:solidFill>
                  <a:latin typeface="Arial"/>
                  <a:ea typeface="新細明體"/>
                  <a:cs typeface="Times New Roman" pitchFamily="18" charset="0"/>
                </a:rPr>
                <a:t>related features</a:t>
              </a:r>
            </a:p>
          </p:txBody>
        </p:sp>
        <p:sp>
          <p:nvSpPr>
            <p:cNvPr id="38" name="文字方塊 37"/>
            <p:cNvSpPr txBox="1"/>
            <p:nvPr/>
          </p:nvSpPr>
          <p:spPr>
            <a:xfrm>
              <a:off x="2597034" y="2519461"/>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MMSE on EEG</a:t>
              </a:r>
              <a:endParaRPr lang="en-US" altLang="zh-TW" sz="900" b="1" i="1" dirty="0">
                <a:solidFill>
                  <a:schemeClr val="accent6">
                    <a:lumMod val="50000"/>
                  </a:schemeClr>
                </a:solidFill>
                <a:latin typeface="Arial"/>
                <a:ea typeface="新細明體"/>
                <a:cs typeface="Times New Roman" pitchFamily="18" charset="0"/>
              </a:endParaRPr>
            </a:p>
          </p:txBody>
        </p:sp>
        <p:sp>
          <p:nvSpPr>
            <p:cNvPr id="42" name="文字方塊 41"/>
            <p:cNvSpPr txBox="1"/>
            <p:nvPr/>
          </p:nvSpPr>
          <p:spPr>
            <a:xfrm>
              <a:off x="2595966" y="2727270"/>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RCMSE on GSR</a:t>
              </a:r>
              <a:endParaRPr lang="en-US" altLang="zh-TW" sz="900" b="1" i="1" dirty="0">
                <a:solidFill>
                  <a:schemeClr val="accent6">
                    <a:lumMod val="50000"/>
                  </a:schemeClr>
                </a:solidFill>
                <a:latin typeface="Arial"/>
                <a:ea typeface="新細明體"/>
                <a:cs typeface="Times New Roman" pitchFamily="18" charset="0"/>
              </a:endParaRPr>
            </a:p>
          </p:txBody>
        </p:sp>
        <p:sp>
          <p:nvSpPr>
            <p:cNvPr id="46" name="文字方塊 45"/>
            <p:cNvSpPr txBox="1"/>
            <p:nvPr/>
          </p:nvSpPr>
          <p:spPr>
            <a:xfrm>
              <a:off x="2636364" y="3644958"/>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MMPE on EEG</a:t>
              </a:r>
              <a:endParaRPr lang="en-US" altLang="zh-TW" sz="900" b="1" i="1" dirty="0">
                <a:solidFill>
                  <a:schemeClr val="accent6">
                    <a:lumMod val="50000"/>
                  </a:schemeClr>
                </a:solidFill>
                <a:latin typeface="Arial"/>
                <a:ea typeface="新細明體"/>
                <a:cs typeface="Times New Roman" pitchFamily="18" charset="0"/>
              </a:endParaRPr>
            </a:p>
          </p:txBody>
        </p:sp>
        <p:sp>
          <p:nvSpPr>
            <p:cNvPr id="48" name="文字方塊 47"/>
            <p:cNvSpPr txBox="1"/>
            <p:nvPr/>
          </p:nvSpPr>
          <p:spPr>
            <a:xfrm>
              <a:off x="2648092" y="3883531"/>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RCMPE on GSR</a:t>
              </a:r>
              <a:endParaRPr lang="en-US" altLang="zh-TW" sz="900" b="1" i="1" dirty="0">
                <a:solidFill>
                  <a:schemeClr val="accent6">
                    <a:lumMod val="50000"/>
                  </a:schemeClr>
                </a:solidFill>
                <a:latin typeface="Arial"/>
                <a:ea typeface="新細明體"/>
                <a:cs typeface="Times New Roman" pitchFamily="18" charset="0"/>
              </a:endParaRPr>
            </a:p>
          </p:txBody>
        </p:sp>
        <p:sp>
          <p:nvSpPr>
            <p:cNvPr id="37" name="圓角矩形 36"/>
            <p:cNvSpPr/>
            <p:nvPr/>
          </p:nvSpPr>
          <p:spPr>
            <a:xfrm>
              <a:off x="2597905" y="4387808"/>
              <a:ext cx="1438643" cy="1023525"/>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41" name="文字方塊 40"/>
            <p:cNvSpPr txBox="1"/>
            <p:nvPr/>
          </p:nvSpPr>
          <p:spPr>
            <a:xfrm>
              <a:off x="2524097" y="4495021"/>
              <a:ext cx="1599867" cy="331033"/>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New </a:t>
              </a:r>
              <a:r>
                <a:rPr lang="en-US" altLang="zh-TW" sz="900" b="1" i="1" dirty="0">
                  <a:solidFill>
                    <a:schemeClr val="accent6">
                      <a:lumMod val="50000"/>
                    </a:schemeClr>
                  </a:solidFill>
                  <a:cs typeface="Times New Roman" pitchFamily="18" charset="0"/>
                </a:rPr>
                <a:t>Dispersion Entropy</a:t>
              </a:r>
              <a:r>
                <a:rPr lang="zh-TW" altLang="en-US" sz="900" b="1" i="1" dirty="0">
                  <a:solidFill>
                    <a:srgbClr val="FF0000"/>
                  </a:solidFill>
                  <a:latin typeface="Arial"/>
                  <a:ea typeface="新細明體"/>
                  <a:cs typeface="Times New Roman" pitchFamily="18" charset="0"/>
                </a:rPr>
                <a:t> </a:t>
              </a:r>
              <a:r>
                <a:rPr lang="en-US" altLang="zh-TW" sz="900" b="1" i="1" dirty="0">
                  <a:solidFill>
                    <a:schemeClr val="accent6">
                      <a:lumMod val="50000"/>
                    </a:schemeClr>
                  </a:solidFill>
                  <a:latin typeface="Arial"/>
                  <a:ea typeface="新細明體"/>
                  <a:cs typeface="Times New Roman" pitchFamily="18" charset="0"/>
                </a:rPr>
                <a:t>related </a:t>
              </a:r>
              <a:r>
                <a:rPr lang="en-US" altLang="zh-TW" sz="900" b="1" i="1" dirty="0">
                  <a:solidFill>
                    <a:schemeClr val="accent6">
                      <a:lumMod val="50000"/>
                    </a:schemeClr>
                  </a:solidFill>
                  <a:cs typeface="Times New Roman" pitchFamily="18" charset="0"/>
                </a:rPr>
                <a:t>features</a:t>
              </a:r>
              <a:endParaRPr lang="en-US" altLang="zh-TW" sz="900" b="1" i="1" dirty="0">
                <a:solidFill>
                  <a:schemeClr val="accent6">
                    <a:lumMod val="50000"/>
                  </a:schemeClr>
                </a:solidFill>
                <a:latin typeface="Arial"/>
                <a:ea typeface="新細明體"/>
                <a:cs typeface="Times New Roman" pitchFamily="18" charset="0"/>
              </a:endParaRPr>
            </a:p>
          </p:txBody>
        </p:sp>
        <p:sp>
          <p:nvSpPr>
            <p:cNvPr id="49" name="文字方塊 48"/>
            <p:cNvSpPr txBox="1"/>
            <p:nvPr/>
          </p:nvSpPr>
          <p:spPr>
            <a:xfrm>
              <a:off x="2631084" y="4851005"/>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RCMDE on ECG</a:t>
              </a:r>
              <a:r>
                <a:rPr lang="zh-TW" altLang="en-US" sz="900" b="1" i="1">
                  <a:solidFill>
                    <a:srgbClr val="FF0000"/>
                  </a:solidFill>
                  <a:latin typeface="Arial"/>
                  <a:ea typeface="新細明體"/>
                  <a:cs typeface="Times New Roman" pitchFamily="18" charset="0"/>
                </a:rPr>
                <a:t> </a:t>
              </a:r>
              <a:r>
                <a:rPr lang="en-US" altLang="zh-TW" sz="900" b="1" i="1" dirty="0">
                  <a:solidFill>
                    <a:srgbClr val="FF0000"/>
                  </a:solidFill>
                  <a:latin typeface="Arial"/>
                  <a:ea typeface="新細明體"/>
                  <a:cs typeface="Times New Roman" pitchFamily="18" charset="0"/>
                </a:rPr>
                <a:t>GSR</a:t>
              </a:r>
              <a:endParaRPr lang="en-US" altLang="zh-TW" sz="900" b="1" i="1" dirty="0">
                <a:solidFill>
                  <a:schemeClr val="accent6">
                    <a:lumMod val="50000"/>
                  </a:schemeClr>
                </a:solidFill>
                <a:latin typeface="Arial"/>
                <a:ea typeface="新細明體"/>
                <a:cs typeface="Times New Roman" pitchFamily="18" charset="0"/>
              </a:endParaRPr>
            </a:p>
          </p:txBody>
        </p:sp>
        <p:sp>
          <p:nvSpPr>
            <p:cNvPr id="50" name="文字方塊 49"/>
            <p:cNvSpPr txBox="1"/>
            <p:nvPr/>
          </p:nvSpPr>
          <p:spPr>
            <a:xfrm>
              <a:off x="2602769" y="5036442"/>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MMDE on EEG</a:t>
              </a:r>
              <a:endParaRPr lang="en-US" altLang="zh-TW" sz="900" b="1" i="1" dirty="0">
                <a:solidFill>
                  <a:schemeClr val="accent6">
                    <a:lumMod val="50000"/>
                  </a:schemeClr>
                </a:solidFill>
                <a:latin typeface="Arial"/>
                <a:ea typeface="新細明體"/>
                <a:cs typeface="Times New Roman" pitchFamily="18" charset="0"/>
              </a:endParaRPr>
            </a:p>
          </p:txBody>
        </p:sp>
      </p:grpSp>
    </p:spTree>
    <p:extLst>
      <p:ext uri="{BB962C8B-B14F-4D97-AF65-F5344CB8AC3E}">
        <p14:creationId xmlns:p14="http://schemas.microsoft.com/office/powerpoint/2010/main" val="366486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3000" y="1989000"/>
            <a:ext cx="6858000" cy="2880000"/>
          </a:xfrm>
        </p:spPr>
        <p:txBody>
          <a:bodyPr/>
          <a:lstStyle/>
          <a:p>
            <a:r>
              <a:rPr lang="en-US" altLang="zh-TW" sz="3200" dirty="0"/>
              <a:t>Sample Entropy-Related Features</a:t>
            </a:r>
            <a:r>
              <a:rPr lang="en-US" altLang="zh-TW" sz="3000" dirty="0"/>
              <a:t/>
            </a:r>
            <a:br>
              <a:rPr lang="en-US" altLang="zh-TW" sz="3000" dirty="0"/>
            </a:br>
            <a:r>
              <a:rPr lang="en-US" altLang="zh-TW" sz="2700" dirty="0"/>
              <a:t/>
            </a:r>
            <a:br>
              <a:rPr lang="en-US" altLang="zh-TW" sz="2700" dirty="0"/>
            </a:br>
            <a:r>
              <a:rPr lang="en-US" altLang="zh-TW" sz="1800" b="0" dirty="0"/>
              <a:t>Speaker: </a:t>
            </a:r>
            <a:r>
              <a:rPr lang="zh-TW" altLang="en-US" sz="1800" b="0"/>
              <a:t>劉博綱</a:t>
            </a:r>
            <a:endParaRPr lang="zh-TW" altLang="en-US" sz="1500" b="0"/>
          </a:p>
        </p:txBody>
      </p:sp>
    </p:spTree>
    <p:extLst>
      <p:ext uri="{BB962C8B-B14F-4D97-AF65-F5344CB8AC3E}">
        <p14:creationId xmlns:p14="http://schemas.microsoft.com/office/powerpoint/2010/main" val="223505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195134" y="2207601"/>
            <a:ext cx="2110679" cy="2443311"/>
            <a:chOff x="4680167" y="1691837"/>
            <a:chExt cx="2814238" cy="3257748"/>
          </a:xfrm>
        </p:grpSpPr>
        <p:grpSp>
          <p:nvGrpSpPr>
            <p:cNvPr id="4" name="群組 3"/>
            <p:cNvGrpSpPr/>
            <p:nvPr/>
          </p:nvGrpSpPr>
          <p:grpSpPr>
            <a:xfrm>
              <a:off x="4680167" y="1691837"/>
              <a:ext cx="1591827" cy="1046969"/>
              <a:chOff x="-17427" y="56951"/>
              <a:chExt cx="1591827" cy="1046969"/>
            </a:xfrm>
          </p:grpSpPr>
          <p:sp>
            <p:nvSpPr>
              <p:cNvPr id="11" name="圓角矩形 10"/>
              <p:cNvSpPr/>
              <p:nvPr/>
            </p:nvSpPr>
            <p:spPr>
              <a:xfrm>
                <a:off x="-17427" y="62818"/>
                <a:ext cx="1584733" cy="1041102"/>
              </a:xfrm>
              <a:prstGeom prst="roundRect">
                <a:avLst>
                  <a:gd name="adj" fmla="val 10000"/>
                </a:avLst>
              </a:prstGeom>
              <a:blipFill rotWithShape="0">
                <a:blip r:embed="rId3"/>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圓角矩形 4"/>
              <p:cNvSpPr/>
              <p:nvPr/>
            </p:nvSpPr>
            <p:spPr>
              <a:xfrm>
                <a:off x="-10333" y="56951"/>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SampEn</a:t>
                </a:r>
                <a:endParaRPr lang="zh-TW" altLang="en-US" sz="1425" b="1" dirty="0">
                  <a:solidFill>
                    <a:srgbClr val="FF0000"/>
                  </a:solidFill>
                </a:endParaRPr>
              </a:p>
            </p:txBody>
          </p:sp>
        </p:grpSp>
        <p:grpSp>
          <p:nvGrpSpPr>
            <p:cNvPr id="5" name="群組 4"/>
            <p:cNvGrpSpPr/>
            <p:nvPr/>
          </p:nvGrpSpPr>
          <p:grpSpPr>
            <a:xfrm>
              <a:off x="5142092" y="2552217"/>
              <a:ext cx="2352313" cy="2397368"/>
              <a:chOff x="444498" y="917331"/>
              <a:chExt cx="2352313" cy="2397368"/>
            </a:xfrm>
          </p:grpSpPr>
          <p:sp>
            <p:nvSpPr>
              <p:cNvPr id="9" name="圓角矩形 8"/>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Sample entropy</a:t>
                </a:r>
              </a:p>
              <a:p>
                <a:pPr marL="128585" lvl="1" indent="-128585" defTabSz="533387">
                  <a:lnSpc>
                    <a:spcPct val="90000"/>
                  </a:lnSpc>
                  <a:spcBef>
                    <a:spcPct val="0"/>
                  </a:spcBef>
                  <a:spcAft>
                    <a:spcPct val="15000"/>
                  </a:spcAft>
                  <a:buChar char="••"/>
                </a:pPr>
                <a:r>
                  <a:rPr lang="en-US" altLang="zh-TW" sz="1200" dirty="0"/>
                  <a:t>the conditional probability of </a:t>
                </a:r>
                <a:r>
                  <a:rPr lang="zh-TW" altLang="en-US" sz="1200" dirty="0"/>
                  <a:t>𝑚 </a:t>
                </a:r>
                <a:r>
                  <a:rPr lang="en-US" altLang="zh-TW" sz="1200" dirty="0"/>
                  <a:t>-pt and </a:t>
                </a:r>
                <a:r>
                  <a:rPr lang="zh-TW" altLang="en-US" sz="1200" dirty="0"/>
                  <a:t>𝑚</a:t>
                </a:r>
                <a:r>
                  <a:rPr lang="en-US" altLang="zh-TW" sz="1200" dirty="0"/>
                  <a:t>+1 -pt matches</a:t>
                </a:r>
              </a:p>
            </p:txBody>
          </p:sp>
        </p:grpSp>
        <p:grpSp>
          <p:nvGrpSpPr>
            <p:cNvPr id="6" name="群組 5"/>
            <p:cNvGrpSpPr/>
            <p:nvPr/>
          </p:nvGrpSpPr>
          <p:grpSpPr>
            <a:xfrm>
              <a:off x="6607164" y="2073893"/>
              <a:ext cx="688654" cy="363110"/>
              <a:chOff x="1909570" y="439007"/>
              <a:chExt cx="688654" cy="363110"/>
            </a:xfrm>
          </p:grpSpPr>
          <p:sp>
            <p:nvSpPr>
              <p:cNvPr id="7" name="向右箭號 6"/>
              <p:cNvSpPr/>
              <p:nvPr/>
            </p:nvSpPr>
            <p:spPr>
              <a:xfrm>
                <a:off x="1909570" y="439007"/>
                <a:ext cx="688654" cy="3631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8" name="向右箭號 8"/>
              <p:cNvSpPr/>
              <p:nvPr/>
            </p:nvSpPr>
            <p:spPr>
              <a:xfrm>
                <a:off x="1909570" y="511629"/>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grpSp>
        <p:nvGrpSpPr>
          <p:cNvPr id="58" name="群組 57"/>
          <p:cNvGrpSpPr/>
          <p:nvPr/>
        </p:nvGrpSpPr>
        <p:grpSpPr>
          <a:xfrm>
            <a:off x="2436955" y="2251612"/>
            <a:ext cx="2078177" cy="2411016"/>
            <a:chOff x="3460931" y="1453514"/>
            <a:chExt cx="2770902" cy="3214688"/>
          </a:xfrm>
        </p:grpSpPr>
        <p:grpSp>
          <p:nvGrpSpPr>
            <p:cNvPr id="47" name="群組 46"/>
            <p:cNvGrpSpPr/>
            <p:nvPr/>
          </p:nvGrpSpPr>
          <p:grpSpPr>
            <a:xfrm>
              <a:off x="3460931" y="1453514"/>
              <a:ext cx="1584733" cy="1041102"/>
              <a:chOff x="2884081" y="273528"/>
              <a:chExt cx="1584733" cy="1041102"/>
            </a:xfrm>
          </p:grpSpPr>
          <p:sp>
            <p:nvSpPr>
              <p:cNvPr id="48" name="圓角矩形 47"/>
              <p:cNvSpPr/>
              <p:nvPr/>
            </p:nvSpPr>
            <p:spPr>
              <a:xfrm>
                <a:off x="2884081" y="273528"/>
                <a:ext cx="1584733" cy="1041102"/>
              </a:xfrm>
              <a:prstGeom prst="roundRect">
                <a:avLst>
                  <a:gd name="adj" fmla="val 10000"/>
                </a:avLst>
              </a:prstGeom>
              <a:blipFill rotWithShape="0">
                <a:blip r:embed="rId4"/>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圓角矩形 4"/>
              <p:cNvSpPr/>
              <p:nvPr/>
            </p:nvSpPr>
            <p:spPr>
              <a:xfrm>
                <a:off x="2884081" y="273528"/>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MSE</a:t>
                </a:r>
                <a:endParaRPr lang="zh-TW" altLang="en-US" sz="1425" b="1">
                  <a:solidFill>
                    <a:srgbClr val="FF0000"/>
                  </a:solidFill>
                </a:endParaRPr>
              </a:p>
            </p:txBody>
          </p:sp>
        </p:grpSp>
        <p:grpSp>
          <p:nvGrpSpPr>
            <p:cNvPr id="14" name="群組 13"/>
            <p:cNvGrpSpPr/>
            <p:nvPr/>
          </p:nvGrpSpPr>
          <p:grpSpPr>
            <a:xfrm>
              <a:off x="3879520" y="1792510"/>
              <a:ext cx="2352313" cy="2875692"/>
              <a:chOff x="5142092" y="2073893"/>
              <a:chExt cx="2352313" cy="2875692"/>
            </a:xfrm>
          </p:grpSpPr>
          <p:grpSp>
            <p:nvGrpSpPr>
              <p:cNvPr id="16" name="群組 15"/>
              <p:cNvGrpSpPr/>
              <p:nvPr/>
            </p:nvGrpSpPr>
            <p:grpSpPr>
              <a:xfrm>
                <a:off x="5142092" y="2552217"/>
                <a:ext cx="2352313" cy="2397368"/>
                <a:chOff x="444498" y="917331"/>
                <a:chExt cx="2352313" cy="2397368"/>
              </a:xfrm>
            </p:grpSpPr>
            <p:sp>
              <p:nvSpPr>
                <p:cNvPr id="20" name="圓角矩形 19"/>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Multiscale Entropy </a:t>
                  </a:r>
                </a:p>
                <a:p>
                  <a:pPr marL="128585" lvl="1" indent="-128585" defTabSz="533387">
                    <a:lnSpc>
                      <a:spcPct val="90000"/>
                    </a:lnSpc>
                    <a:spcBef>
                      <a:spcPct val="0"/>
                    </a:spcBef>
                    <a:spcAft>
                      <a:spcPct val="15000"/>
                    </a:spcAft>
                    <a:buChar char="••"/>
                  </a:pPr>
                  <a:r>
                    <a:rPr lang="en-US" altLang="zh-TW" sz="1200" dirty="0"/>
                    <a:t>Coarse-graining </a:t>
                  </a:r>
                </a:p>
                <a:p>
                  <a:pPr marL="128585" lvl="1" indent="-128585" defTabSz="533387">
                    <a:lnSpc>
                      <a:spcPct val="90000"/>
                    </a:lnSpc>
                    <a:spcBef>
                      <a:spcPct val="0"/>
                    </a:spcBef>
                    <a:spcAft>
                      <a:spcPct val="15000"/>
                    </a:spcAft>
                    <a:buFontTx/>
                    <a:buChar char="••"/>
                  </a:pPr>
                  <a:endParaRPr lang="en-US" altLang="zh-TW" sz="1200" dirty="0"/>
                </a:p>
                <a:p>
                  <a:pPr marL="128585" lvl="1" indent="-128585" defTabSz="533387">
                    <a:lnSpc>
                      <a:spcPct val="90000"/>
                    </a:lnSpc>
                    <a:spcBef>
                      <a:spcPct val="0"/>
                    </a:spcBef>
                    <a:spcAft>
                      <a:spcPct val="15000"/>
                    </a:spcAft>
                    <a:buFontTx/>
                    <a:buChar char="••"/>
                  </a:pPr>
                  <a:endParaRPr lang="en-US" altLang="zh-TW" sz="1200" dirty="0"/>
                </a:p>
                <a:p>
                  <a:pPr marL="128585" lvl="1" indent="-128585" defTabSz="533387">
                    <a:lnSpc>
                      <a:spcPct val="90000"/>
                    </a:lnSpc>
                    <a:spcBef>
                      <a:spcPct val="0"/>
                    </a:spcBef>
                    <a:spcAft>
                      <a:spcPct val="15000"/>
                    </a:spcAft>
                    <a:buFontTx/>
                    <a:buChar char="••"/>
                  </a:pPr>
                  <a:endParaRPr lang="en-US" altLang="zh-TW" sz="1200" dirty="0"/>
                </a:p>
                <a:p>
                  <a:pPr marL="128585" lvl="1" indent="-128585" defTabSz="533387">
                    <a:lnSpc>
                      <a:spcPct val="90000"/>
                    </a:lnSpc>
                    <a:spcBef>
                      <a:spcPct val="0"/>
                    </a:spcBef>
                    <a:spcAft>
                      <a:spcPct val="15000"/>
                    </a:spcAft>
                    <a:buFontTx/>
                    <a:buChar char="••"/>
                  </a:pPr>
                  <a:r>
                    <a:rPr lang="en-US" altLang="zh-TW" sz="1200" dirty="0"/>
                    <a:t>Calculate SampEn </a:t>
                  </a:r>
                  <a:endParaRPr lang="zh-TW" altLang="en-US" sz="1200" dirty="0"/>
                </a:p>
                <a:p>
                  <a:pPr marL="128585" lvl="1" indent="-128585" defTabSz="533387">
                    <a:lnSpc>
                      <a:spcPct val="90000"/>
                    </a:lnSpc>
                    <a:spcBef>
                      <a:spcPct val="0"/>
                    </a:spcBef>
                    <a:spcAft>
                      <a:spcPct val="15000"/>
                    </a:spcAft>
                    <a:buChar char="••"/>
                  </a:pPr>
                  <a:endParaRPr lang="zh-TW" altLang="en-US" sz="1200" dirty="0"/>
                </a:p>
              </p:txBody>
            </p:sp>
          </p:grpSp>
          <p:grpSp>
            <p:nvGrpSpPr>
              <p:cNvPr id="17" name="群組 16"/>
              <p:cNvGrpSpPr/>
              <p:nvPr/>
            </p:nvGrpSpPr>
            <p:grpSpPr>
              <a:xfrm>
                <a:off x="6607164" y="2073893"/>
                <a:ext cx="688654" cy="363110"/>
                <a:chOff x="1909570" y="439007"/>
                <a:chExt cx="688654" cy="363110"/>
              </a:xfrm>
            </p:grpSpPr>
            <p:sp>
              <p:nvSpPr>
                <p:cNvPr id="18" name="向右箭號 17"/>
                <p:cNvSpPr/>
                <p:nvPr/>
              </p:nvSpPr>
              <p:spPr>
                <a:xfrm>
                  <a:off x="1909570" y="439007"/>
                  <a:ext cx="688654" cy="3631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向右箭號 8"/>
                <p:cNvSpPr/>
                <p:nvPr/>
              </p:nvSpPr>
              <p:spPr>
                <a:xfrm>
                  <a:off x="1909570" y="511629"/>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grpSp>
      <p:grpSp>
        <p:nvGrpSpPr>
          <p:cNvPr id="57" name="群組 56"/>
          <p:cNvGrpSpPr/>
          <p:nvPr/>
        </p:nvGrpSpPr>
        <p:grpSpPr>
          <a:xfrm>
            <a:off x="4686177" y="2217692"/>
            <a:ext cx="2091195" cy="2422616"/>
            <a:chOff x="6434494" y="1438048"/>
            <a:chExt cx="2788260" cy="3230154"/>
          </a:xfrm>
        </p:grpSpPr>
        <p:grpSp>
          <p:nvGrpSpPr>
            <p:cNvPr id="50" name="群組 49"/>
            <p:cNvGrpSpPr/>
            <p:nvPr/>
          </p:nvGrpSpPr>
          <p:grpSpPr>
            <a:xfrm>
              <a:off x="6434494" y="1438048"/>
              <a:ext cx="1584733" cy="1041102"/>
              <a:chOff x="5822057" y="273528"/>
              <a:chExt cx="1584733" cy="1041102"/>
            </a:xfrm>
          </p:grpSpPr>
          <p:sp>
            <p:nvSpPr>
              <p:cNvPr id="51" name="圓角矩形 50"/>
              <p:cNvSpPr/>
              <p:nvPr/>
            </p:nvSpPr>
            <p:spPr>
              <a:xfrm>
                <a:off x="5822057" y="273528"/>
                <a:ext cx="1584733" cy="1041102"/>
              </a:xfrm>
              <a:prstGeom prst="roundRect">
                <a:avLst>
                  <a:gd name="adj" fmla="val 10000"/>
                </a:avLst>
              </a:prstGeom>
              <a:blipFill rotWithShape="0">
                <a:blip r:embed="rId5"/>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2" name="圓角矩形 4"/>
              <p:cNvSpPr/>
              <p:nvPr/>
            </p:nvSpPr>
            <p:spPr>
              <a:xfrm>
                <a:off x="5822057" y="273528"/>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CMSE</a:t>
                </a:r>
                <a:endParaRPr lang="zh-TW" altLang="en-US" sz="1425" b="1">
                  <a:solidFill>
                    <a:srgbClr val="FF0000"/>
                  </a:solidFill>
                </a:endParaRPr>
              </a:p>
            </p:txBody>
          </p:sp>
        </p:grpSp>
        <p:grpSp>
          <p:nvGrpSpPr>
            <p:cNvPr id="24" name="群組 23"/>
            <p:cNvGrpSpPr/>
            <p:nvPr/>
          </p:nvGrpSpPr>
          <p:grpSpPr>
            <a:xfrm>
              <a:off x="6870441" y="1792510"/>
              <a:ext cx="2352313" cy="2875692"/>
              <a:chOff x="5142092" y="2073893"/>
              <a:chExt cx="2352313" cy="2875692"/>
            </a:xfrm>
          </p:grpSpPr>
          <p:grpSp>
            <p:nvGrpSpPr>
              <p:cNvPr id="26" name="群組 25"/>
              <p:cNvGrpSpPr/>
              <p:nvPr/>
            </p:nvGrpSpPr>
            <p:grpSpPr>
              <a:xfrm>
                <a:off x="5142092" y="2552217"/>
                <a:ext cx="2352313" cy="2397368"/>
                <a:chOff x="444498" y="917331"/>
                <a:chExt cx="2352313" cy="2397368"/>
              </a:xfrm>
            </p:grpSpPr>
            <p:sp>
              <p:nvSpPr>
                <p:cNvPr id="30" name="圓角矩形 29"/>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Composite Multiscale Entropy</a:t>
                  </a:r>
                </a:p>
                <a:p>
                  <a:pPr marL="128585" lvl="1" indent="-128585" defTabSz="533387">
                    <a:lnSpc>
                      <a:spcPct val="90000"/>
                    </a:lnSpc>
                    <a:spcBef>
                      <a:spcPct val="0"/>
                    </a:spcBef>
                    <a:spcAft>
                      <a:spcPct val="15000"/>
                    </a:spcAft>
                    <a:buChar char="••"/>
                  </a:pPr>
                  <a:r>
                    <a:rPr lang="en-US" altLang="zh-TW" sz="1200" dirty="0"/>
                    <a:t>Consider all coarse-grained series</a:t>
                  </a:r>
                  <a:endParaRPr lang="zh-TW" altLang="en-US" sz="1200"/>
                </a:p>
              </p:txBody>
            </p:sp>
          </p:grpSp>
          <p:grpSp>
            <p:nvGrpSpPr>
              <p:cNvPr id="27" name="群組 26"/>
              <p:cNvGrpSpPr/>
              <p:nvPr/>
            </p:nvGrpSpPr>
            <p:grpSpPr>
              <a:xfrm>
                <a:off x="6607164" y="2073893"/>
                <a:ext cx="688654" cy="363110"/>
                <a:chOff x="1909570" y="439007"/>
                <a:chExt cx="688654" cy="363110"/>
              </a:xfrm>
            </p:grpSpPr>
            <p:sp>
              <p:nvSpPr>
                <p:cNvPr id="28" name="向右箭號 27"/>
                <p:cNvSpPr/>
                <p:nvPr/>
              </p:nvSpPr>
              <p:spPr>
                <a:xfrm>
                  <a:off x="1909570" y="439007"/>
                  <a:ext cx="688654" cy="3631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9" name="向右箭號 8"/>
                <p:cNvSpPr/>
                <p:nvPr/>
              </p:nvSpPr>
              <p:spPr>
                <a:xfrm>
                  <a:off x="1909570" y="511629"/>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grpSp>
      <p:grpSp>
        <p:nvGrpSpPr>
          <p:cNvPr id="56" name="群組 55"/>
          <p:cNvGrpSpPr/>
          <p:nvPr/>
        </p:nvGrpSpPr>
        <p:grpSpPr>
          <a:xfrm>
            <a:off x="6817273" y="2201565"/>
            <a:ext cx="2057702" cy="2411016"/>
            <a:chOff x="9275963" y="1416547"/>
            <a:chExt cx="2743602" cy="3214688"/>
          </a:xfrm>
        </p:grpSpPr>
        <p:grpSp>
          <p:nvGrpSpPr>
            <p:cNvPr id="53" name="群組 52"/>
            <p:cNvGrpSpPr/>
            <p:nvPr/>
          </p:nvGrpSpPr>
          <p:grpSpPr>
            <a:xfrm>
              <a:off x="9275963" y="1416547"/>
              <a:ext cx="1584733" cy="1041102"/>
              <a:chOff x="8760033" y="273528"/>
              <a:chExt cx="1584733" cy="1041102"/>
            </a:xfrm>
          </p:grpSpPr>
          <p:sp>
            <p:nvSpPr>
              <p:cNvPr id="54" name="圓角矩形 53"/>
              <p:cNvSpPr/>
              <p:nvPr/>
            </p:nvSpPr>
            <p:spPr>
              <a:xfrm>
                <a:off x="8760033" y="273528"/>
                <a:ext cx="1584733" cy="1041102"/>
              </a:xfrm>
              <a:prstGeom prst="roundRect">
                <a:avLst>
                  <a:gd name="adj" fmla="val 10000"/>
                </a:avLst>
              </a:prstGeom>
              <a:blipFill rotWithShape="0">
                <a:blip r:embed="rId6"/>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5" name="圓角矩形 4"/>
              <p:cNvSpPr/>
              <p:nvPr/>
            </p:nvSpPr>
            <p:spPr>
              <a:xfrm>
                <a:off x="8760033" y="273528"/>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RCMSE</a:t>
                </a:r>
                <a:endParaRPr lang="zh-TW" altLang="en-US" sz="1425" b="1">
                  <a:solidFill>
                    <a:srgbClr val="FF0000"/>
                  </a:solidFill>
                </a:endParaRPr>
              </a:p>
            </p:txBody>
          </p:sp>
        </p:grpSp>
        <p:grpSp>
          <p:nvGrpSpPr>
            <p:cNvPr id="34" name="群組 33"/>
            <p:cNvGrpSpPr/>
            <p:nvPr/>
          </p:nvGrpSpPr>
          <p:grpSpPr>
            <a:xfrm>
              <a:off x="9667252" y="1828165"/>
              <a:ext cx="2352313" cy="2803070"/>
              <a:chOff x="5142092" y="2146515"/>
              <a:chExt cx="2352313" cy="2803070"/>
            </a:xfrm>
          </p:grpSpPr>
          <p:grpSp>
            <p:nvGrpSpPr>
              <p:cNvPr id="36" name="群組 35"/>
              <p:cNvGrpSpPr/>
              <p:nvPr/>
            </p:nvGrpSpPr>
            <p:grpSpPr>
              <a:xfrm>
                <a:off x="5142092" y="2552217"/>
                <a:ext cx="2352313" cy="2397368"/>
                <a:chOff x="444498" y="917331"/>
                <a:chExt cx="2352313" cy="2397368"/>
              </a:xfrm>
            </p:grpSpPr>
            <p:sp>
              <p:nvSpPr>
                <p:cNvPr id="40" name="圓角矩形 39"/>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1"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Refined Composite Multiscale Entropy</a:t>
                  </a:r>
                </a:p>
                <a:p>
                  <a:pPr marL="128585" lvl="1" indent="-128585" defTabSz="533387">
                    <a:lnSpc>
                      <a:spcPct val="90000"/>
                    </a:lnSpc>
                    <a:spcBef>
                      <a:spcPct val="0"/>
                    </a:spcBef>
                    <a:spcAft>
                      <a:spcPct val="15000"/>
                    </a:spcAft>
                    <a:buChar char="••"/>
                  </a:pPr>
                  <a:r>
                    <a:rPr lang="en-US" altLang="zh-TW" sz="1200" dirty="0"/>
                    <a:t>Solve the undefined problems.</a:t>
                  </a:r>
                  <a:endParaRPr lang="zh-TW" altLang="en-US" sz="1200" dirty="0"/>
                </a:p>
              </p:txBody>
            </p:sp>
          </p:grpSp>
          <p:sp>
            <p:nvSpPr>
              <p:cNvPr id="39" name="向右箭號 8"/>
              <p:cNvSpPr/>
              <p:nvPr/>
            </p:nvSpPr>
            <p:spPr>
              <a:xfrm>
                <a:off x="6607164" y="2146515"/>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sp>
        <p:nvSpPr>
          <p:cNvPr id="44" name="標題 1"/>
          <p:cNvSpPr>
            <a:spLocks noGrp="1"/>
          </p:cNvSpPr>
          <p:nvPr>
            <p:ph type="title"/>
          </p:nvPr>
        </p:nvSpPr>
        <p:spPr/>
        <p:txBody>
          <a:bodyPr/>
          <a:lstStyle/>
          <a:p>
            <a:r>
              <a:rPr lang="en-US" altLang="zh-TW" sz="2800" dirty="0"/>
              <a:t>Previous Feature </a:t>
            </a:r>
            <a:r>
              <a:rPr lang="en-US" altLang="zh-TW" dirty="0"/>
              <a:t>S</a:t>
            </a:r>
            <a:r>
              <a:rPr lang="en-US" altLang="zh-TW" sz="2800" dirty="0"/>
              <a:t>ets</a:t>
            </a:r>
            <a:endParaRPr lang="zh-TW" altLang="en-US" sz="2800"/>
          </a:p>
        </p:txBody>
      </p:sp>
      <p:pic>
        <p:nvPicPr>
          <p:cNvPr id="60" name="圖片 59"/>
          <p:cNvPicPr>
            <a:picLocks noChangeAspect="1"/>
          </p:cNvPicPr>
          <p:nvPr/>
        </p:nvPicPr>
        <p:blipFill>
          <a:blip r:embed="rId7">
            <a:clrChange>
              <a:clrFrom>
                <a:srgbClr val="FFFFFF"/>
              </a:clrFrom>
              <a:clrTo>
                <a:srgbClr val="FFFFFF">
                  <a:alpha val="0"/>
                </a:srgbClr>
              </a:clrTo>
            </a:clrChange>
          </a:blip>
          <a:stretch>
            <a:fillRect/>
          </a:stretch>
        </p:blipFill>
        <p:spPr>
          <a:xfrm>
            <a:off x="555737" y="3910938"/>
            <a:ext cx="1750070" cy="430517"/>
          </a:xfrm>
          <a:prstGeom prst="rect">
            <a:avLst/>
          </a:prstGeom>
        </p:spPr>
      </p:pic>
      <p:pic>
        <p:nvPicPr>
          <p:cNvPr id="62" name="圖片 61"/>
          <p:cNvPicPr>
            <a:picLocks noChangeAspect="1"/>
          </p:cNvPicPr>
          <p:nvPr/>
        </p:nvPicPr>
        <p:blipFill>
          <a:blip r:embed="rId8">
            <a:clrChange>
              <a:clrFrom>
                <a:srgbClr val="FFFFFF"/>
              </a:clrFrom>
              <a:clrTo>
                <a:srgbClr val="FFFFFF">
                  <a:alpha val="0"/>
                </a:srgbClr>
              </a:clrTo>
            </a:clrChange>
          </a:blip>
          <a:stretch>
            <a:fillRect/>
          </a:stretch>
        </p:blipFill>
        <p:spPr>
          <a:xfrm>
            <a:off x="2950554" y="3446060"/>
            <a:ext cx="1394675" cy="444164"/>
          </a:xfrm>
          <a:prstGeom prst="rect">
            <a:avLst/>
          </a:prstGeom>
        </p:spPr>
      </p:pic>
      <p:pic>
        <p:nvPicPr>
          <p:cNvPr id="66" name="圖片 65"/>
          <p:cNvPicPr>
            <a:picLocks noChangeAspect="1"/>
          </p:cNvPicPr>
          <p:nvPr/>
        </p:nvPicPr>
        <p:blipFill>
          <a:blip r:embed="rId9">
            <a:clrChange>
              <a:clrFrom>
                <a:srgbClr val="FFFFFF"/>
              </a:clrFrom>
              <a:clrTo>
                <a:srgbClr val="FFFFFF">
                  <a:alpha val="0"/>
                </a:srgbClr>
              </a:clrTo>
            </a:clrChange>
          </a:blip>
          <a:stretch>
            <a:fillRect/>
          </a:stretch>
        </p:blipFill>
        <p:spPr>
          <a:xfrm>
            <a:off x="5169062" y="3756950"/>
            <a:ext cx="1452385" cy="557612"/>
          </a:xfrm>
          <a:prstGeom prst="rect">
            <a:avLst/>
          </a:prstGeom>
        </p:spPr>
      </p:pic>
      <p:pic>
        <p:nvPicPr>
          <p:cNvPr id="67" name="圖片 66"/>
          <p:cNvPicPr>
            <a:picLocks noChangeAspect="1"/>
          </p:cNvPicPr>
          <p:nvPr/>
        </p:nvPicPr>
        <p:blipFill>
          <a:blip r:embed="rId10">
            <a:clrChange>
              <a:clrFrom>
                <a:srgbClr val="FFFFFF"/>
              </a:clrFrom>
              <a:clrTo>
                <a:srgbClr val="FFFFFF">
                  <a:alpha val="0"/>
                </a:srgbClr>
              </a:clrTo>
            </a:clrChange>
          </a:blip>
          <a:stretch>
            <a:fillRect/>
          </a:stretch>
        </p:blipFill>
        <p:spPr>
          <a:xfrm>
            <a:off x="7244540" y="3799818"/>
            <a:ext cx="1578769" cy="396587"/>
          </a:xfrm>
          <a:prstGeom prst="rect">
            <a:avLst/>
          </a:prstGeom>
        </p:spPr>
      </p:pic>
    </p:spTree>
    <p:extLst>
      <p:ext uri="{BB962C8B-B14F-4D97-AF65-F5344CB8AC3E}">
        <p14:creationId xmlns:p14="http://schemas.microsoft.com/office/powerpoint/2010/main" val="1054340242"/>
      </p:ext>
    </p:extLst>
  </p:cSld>
  <p:clrMapOvr>
    <a:masterClrMapping/>
  </p:clrMapOvr>
</p:sld>
</file>

<file path=ppt/theme/theme1.xml><?xml version="1.0" encoding="utf-8"?>
<a:theme xmlns:a="http://schemas.openxmlformats.org/drawingml/2006/main" name="1_AccessIC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ihhao_Slide">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Chihhao_Slid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ihhao_Slid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ihhao_Slid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ihhao_Slid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ihhao_Sl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ihhao_Sl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ihhao_Sl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ccessICLab" id="{226BB175-B26C-4965-87A3-20BF7905E1A7}" vid="{39767D14-26AA-4D2E-AF1F-840774F69BF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9265</TotalTime>
  <Words>4500</Words>
  <Application>Microsoft Office PowerPoint</Application>
  <PresentationFormat>如螢幕大小 (4:3)</PresentationFormat>
  <Paragraphs>1285</Paragraphs>
  <Slides>53</Slides>
  <Notes>41</Notes>
  <HiddenSlides>9</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53</vt:i4>
      </vt:variant>
    </vt:vector>
  </HeadingPairs>
  <TitlesOfParts>
    <vt:vector size="63" baseType="lpstr">
      <vt:lpstr>宋体</vt:lpstr>
      <vt:lpstr>新細明體</vt:lpstr>
      <vt:lpstr>標楷體</vt:lpstr>
      <vt:lpstr>Arial</vt:lpstr>
      <vt:lpstr>Arial Black</vt:lpstr>
      <vt:lpstr>Calibri</vt:lpstr>
      <vt:lpstr>Cambria Math</vt:lpstr>
      <vt:lpstr>Times New Roman</vt:lpstr>
      <vt:lpstr>Wingdings</vt:lpstr>
      <vt:lpstr>1_AccessICLab</vt:lpstr>
      <vt:lpstr>2018 Undergraduate Project  Affective Computing Entropy-Assisted framework for emotion recognition of Valence and Arousal </vt:lpstr>
      <vt:lpstr>Previous Affective Processing Scheme</vt:lpstr>
      <vt:lpstr>MSE Ideal features for Valence</vt:lpstr>
      <vt:lpstr>PE Useful Features for Arousal</vt:lpstr>
      <vt:lpstr>PE Useful Features for Valence</vt:lpstr>
      <vt:lpstr>Entropy Experiment Results</vt:lpstr>
      <vt:lpstr>Current Affective Processing Scheme</vt:lpstr>
      <vt:lpstr>Sample Entropy-Related Features  Speaker: 劉博綱</vt:lpstr>
      <vt:lpstr>Previous Feature Sets</vt:lpstr>
      <vt:lpstr>Results of RCMSE [1] of ECG (1)</vt:lpstr>
      <vt:lpstr>Results of RCMSE of GSR (2)</vt:lpstr>
      <vt:lpstr>Multivariate Multi-Scale Entropy MMSE [2] (1)</vt:lpstr>
      <vt:lpstr>Multivariate Multi-Scale Entropy MMSE (2)</vt:lpstr>
      <vt:lpstr>Multivariate Multi-Scale Entropy MMSE (3)</vt:lpstr>
      <vt:lpstr>Results of MMSE of EEG (1)</vt:lpstr>
      <vt:lpstr>Results of MMSE of EEG (2)</vt:lpstr>
      <vt:lpstr>Permutation Entropy-Related Features  Speaker: 童寬   </vt:lpstr>
      <vt:lpstr>Permutation Entropy (PE) (1)</vt:lpstr>
      <vt:lpstr>Permutation Entropy (PE) (2)</vt:lpstr>
      <vt:lpstr>Previous Feature Sets</vt:lpstr>
      <vt:lpstr>New Feature Sets</vt:lpstr>
      <vt:lpstr>Parameters Settings</vt:lpstr>
      <vt:lpstr>Results of RCMPE of ECG</vt:lpstr>
      <vt:lpstr>Results of RCMPE of GSR</vt:lpstr>
      <vt:lpstr>Results of MMPE of EEG (1)</vt:lpstr>
      <vt:lpstr>Results of MMPE of EEG (2)</vt:lpstr>
      <vt:lpstr>PE Useful Features for Arousal (1)</vt:lpstr>
      <vt:lpstr>PE Useful Features for Arousal (2)</vt:lpstr>
      <vt:lpstr>PE Useful Features for Valence</vt:lpstr>
      <vt:lpstr>Dispersion Entropy-Related Features  Speaker: 童寬   </vt:lpstr>
      <vt:lpstr>Dispersion Entropy (DE) (1)</vt:lpstr>
      <vt:lpstr>Dispersion Entropy (DE) (2)</vt:lpstr>
      <vt:lpstr>Feature Sets</vt:lpstr>
      <vt:lpstr>Parameters Settings</vt:lpstr>
      <vt:lpstr>Results of RCMDE of ECG</vt:lpstr>
      <vt:lpstr>Results of RCMDE of GSR</vt:lpstr>
      <vt:lpstr>Results of MMDE of EEG (1)</vt:lpstr>
      <vt:lpstr>Results of MMDE of EEG (2)</vt:lpstr>
      <vt:lpstr>Classification Results  Speaker: 童寬</vt:lpstr>
      <vt:lpstr>Experiment Settings</vt:lpstr>
      <vt:lpstr>Experiment Results (Accuracy)</vt:lpstr>
      <vt:lpstr>Conclusion</vt:lpstr>
      <vt:lpstr>Paper Progress</vt:lpstr>
      <vt:lpstr>Reference</vt:lpstr>
      <vt:lpstr>Appendix I: PE Useful Features for Valence (1)</vt:lpstr>
      <vt:lpstr>Appendix I: PE Useful Features for Valence (2)</vt:lpstr>
      <vt:lpstr>Appendix I: PE Useful Features for Valence (3)</vt:lpstr>
      <vt:lpstr>Appendix I: PE Useful Features for Valence (4)</vt:lpstr>
      <vt:lpstr>Appendix I: PE Useful Features for Valence (5)</vt:lpstr>
      <vt:lpstr>Appendix I: PE Useful Features for Valence (6)</vt:lpstr>
      <vt:lpstr>Appendix I: PE Useful Features for Valence (7)</vt:lpstr>
      <vt:lpstr>Appendix I: PE Useful Features for Valence (8)</vt:lpstr>
      <vt:lpstr>Appendix I: PE Useful Features for Valence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Undergraduate Project  Affective Computing Extract Relevant Affective Features Based on AMIGOS Database</dc:title>
  <dc:creator>ASUS</dc:creator>
  <cp:lastModifiedBy>Windows 使用者</cp:lastModifiedBy>
  <cp:revision>344</cp:revision>
  <dcterms:created xsi:type="dcterms:W3CDTF">2018-04-29T13:59:46Z</dcterms:created>
  <dcterms:modified xsi:type="dcterms:W3CDTF">2019-06-01T13:38:00Z</dcterms:modified>
</cp:coreProperties>
</file>