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4"/>
  </p:notesMasterIdLst>
  <p:sldIdLst>
    <p:sldId id="256" r:id="rId2"/>
    <p:sldId id="257" r:id="rId3"/>
    <p:sldId id="286" r:id="rId4"/>
    <p:sldId id="287" r:id="rId5"/>
    <p:sldId id="283" r:id="rId6"/>
    <p:sldId id="284" r:id="rId7"/>
    <p:sldId id="285" r:id="rId8"/>
    <p:sldId id="262" r:id="rId9"/>
    <p:sldId id="258" r:id="rId10"/>
    <p:sldId id="259" r:id="rId11"/>
    <p:sldId id="264" r:id="rId12"/>
    <p:sldId id="260" r:id="rId13"/>
    <p:sldId id="265" r:id="rId14"/>
    <p:sldId id="266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263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60"/>
  </p:normalViewPr>
  <p:slideViewPr>
    <p:cSldViewPr>
      <p:cViewPr>
        <p:scale>
          <a:sx n="95" d="100"/>
          <a:sy n="95" d="100"/>
        </p:scale>
        <p:origin x="-7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75CB-92B5-40C2-99B3-CFD814A9C75D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0B284-E5FB-4BC0-8D33-CB17DCD3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B284-E5FB-4BC0-8D33-CB17DCD349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bio-hydroxyethyl terephthalate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(BHET)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B284-E5FB-4BC0-8D33-CB17DCD349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practice to confirm VLE data in simulation with experimental data, little to no resources on the VLE data for particular components (i.e. p-xylene and DIB VLE, p-xylene and TIB VLE, isobutene and DIB VLE, isobutene and p-xylene VLE, etc.).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process run at 10 bar and was highly non-ideal, global UNIFAC/LATE model chosen.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distillation column run at 15 bar, and heuristics said PSRK outperform UNIFAC at higher pressures, so PSRK/LATE chosen as a local model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UNIFAC unable to accurately reproduce solubility of isobutene and water even with water/hydrocarbon selected as immiscible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they 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known to be nearly insoluble in water so UNIFAC model was inappropriate for liquid-liquid separator. However, UNIFAC LLE is extension of UNIFAC and dedicated to modeling liquid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equilibrium. This model had water and isobutene phases correctly partitioning in separator and recommended model for liquid-liquid systems.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of the simulation was run using the global thermodynamic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B284-E5FB-4BC0-8D33-CB17DCD349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Formation of tetramers assumed negligible as described by paper studying this oligomerization reaction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B284-E5FB-4BC0-8D33-CB17DCD349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B284-E5FB-4BC0-8D33-CB17DCD349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Cracking</a:t>
            </a:r>
            <a:r>
              <a:rPr lang="en-US" baseline="0" dirty="0" smtClean="0"/>
              <a:t> reaction : </a:t>
            </a:r>
            <a:r>
              <a:rPr lang="en-US" dirty="0" smtClean="0"/>
              <a:t>where high-carbon-number molecules cracks into low-carbon-number molecules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divider allocates feed portion to each reaction as if in a single reactor, allocated streams then enter stoichiometric reactors set with 100% conversion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conversion of the products pre-determined based on ratio of streams split.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Kinetic reactor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did not behave well in large scale simulation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B284-E5FB-4BC0-8D33-CB17DCD349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0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Value</a:t>
            </a:r>
            <a:r>
              <a:rPr lang="en-US" baseline="0" dirty="0" smtClean="0"/>
              <a:t> chosen that would cost less when plot started to level off.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B284-E5FB-4BC0-8D33-CB17DCD349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6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baseline="0" dirty="0" smtClean="0">
                <a:solidFill>
                  <a:srgbClr val="FF0000"/>
                </a:solidFill>
              </a:rPr>
              <a:t> cash flow diagrams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B284-E5FB-4BC0-8D33-CB17DCD349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7803-8385-4CEB-A2B5-7A3EA467D363}" type="datetime1">
              <a:rPr lang="en-US" smtClean="0"/>
              <a:t>5/8/2016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82E3-2FE2-4A96-9745-1B53A22B0F6A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6D69-0E61-43B3-9E19-F8F62BDE5D10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9107-5216-4E35-BC2E-CA1352F8B6B5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082F-446B-459C-830B-2CEC01B56CBB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0FC6-9A7B-421B-97EF-602044D66D5B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5DBA-3B52-4DF5-85B3-3CFC5878395F}" type="datetime1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8D4-EE7D-4947-9B52-C32E95FD7E58}" type="datetime1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9F2E-4352-4709-AAD9-8DF412873EEE}" type="datetime1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0EFF-7864-45CE-AF5D-4DCC2B01BC67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EBBD-B1C8-4A95-BC28-AEFF19D9F95C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2FBD10-37BD-4256-98BA-5B759CDF1438}" type="datetime1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126DE59-1B04-4BC7-8CB3-FD39170A6F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ti.gov/scitech/biblio/17126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83820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 3: Timothy Chen, </a:t>
            </a:r>
            <a:r>
              <a:rPr lang="en-US" dirty="0" err="1" smtClean="0">
                <a:solidFill>
                  <a:schemeClr val="tx1"/>
                </a:solidFill>
              </a:rPr>
              <a:t>Qingyuan</a:t>
            </a:r>
            <a:r>
              <a:rPr lang="en-US" dirty="0" smtClean="0">
                <a:solidFill>
                  <a:schemeClr val="tx1"/>
                </a:solidFill>
              </a:rPr>
              <a:t> Liu, Tom Sikorski, </a:t>
            </a:r>
            <a:r>
              <a:rPr lang="en-US" dirty="0" err="1" smtClean="0">
                <a:solidFill>
                  <a:schemeClr val="tx1"/>
                </a:solidFill>
              </a:rPr>
              <a:t>Yiqi</a:t>
            </a:r>
            <a:r>
              <a:rPr lang="en-US" dirty="0" smtClean="0">
                <a:solidFill>
                  <a:schemeClr val="tx1"/>
                </a:solidFill>
              </a:rPr>
              <a:t> Wang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May 12, 2016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Green Production of </a:t>
            </a:r>
            <a:r>
              <a:rPr lang="en-US" dirty="0" err="1" smtClean="0"/>
              <a:t>Terephthalic</a:t>
            </a:r>
            <a:r>
              <a:rPr lang="en-US" dirty="0" smtClean="0"/>
              <a:t> Acid for the Synthesis of PETE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1</a:t>
            </a:fld>
            <a:endParaRPr lang="en-US"/>
          </a:p>
        </p:txBody>
      </p:sp>
      <p:pic>
        <p:nvPicPr>
          <p:cNvPr id="5" name="image12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95450" y="4267200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148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199"/>
            <a:ext cx="77253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PFD Part 1 - Dehydration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495800"/>
            <a:ext cx="2209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Raise pressure to 10 bar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1409700" y="4865132"/>
            <a:ext cx="800100" cy="392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722" y="4087295"/>
            <a:ext cx="2226828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Product heat exchangers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495550" y="3962400"/>
            <a:ext cx="704850" cy="3095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2495550" y="4271961"/>
            <a:ext cx="704850" cy="789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2495550" y="4271961"/>
            <a:ext cx="2457450" cy="8334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0200" y="1600200"/>
            <a:ext cx="950901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Decanter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5562600" y="1969532"/>
            <a:ext cx="323051" cy="697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600" y="1600200"/>
            <a:ext cx="3392788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Fully condense process stream (30 °C)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3448994" y="1969532"/>
            <a:ext cx="361006" cy="773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29400" y="1600200"/>
            <a:ext cx="2209800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Raise pressure to 15 bar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 flipH="1">
            <a:off x="5410200" y="1969532"/>
            <a:ext cx="2324100" cy="1840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3" idx="0"/>
          </p:cNvCxnSpPr>
          <p:nvPr/>
        </p:nvCxnSpPr>
        <p:spPr>
          <a:xfrm flipV="1">
            <a:off x="7295351" y="4866501"/>
            <a:ext cx="418500" cy="12681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85651" y="6134695"/>
            <a:ext cx="2819400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Dehydration reactor (325 °C) for production of isobutene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0" grpId="0" animBg="1"/>
      <p:bldP spid="23" grpId="0" animBg="1"/>
      <p:bldP spid="27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44599"/>
            <a:ext cx="86868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PFD Part 2 – Oligomerization and </a:t>
            </a:r>
            <a:r>
              <a:rPr lang="en-US" dirty="0" err="1">
                <a:solidFill>
                  <a:schemeClr val="tx1"/>
                </a:solidFill>
              </a:rPr>
              <a:t>Dehydrocyclization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2362200"/>
            <a:ext cx="1981200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4688 0.113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88 0.11389 L 0.36563 0.29861 " pathEditMode="relative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62 0.29861 L 0.49409 0.31273 L 0.55833 0.36111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1"/>
                </a:solidFill>
              </a:rPr>
              <a:t>PFD Part 2 – Oligomerization and </a:t>
            </a:r>
            <a:r>
              <a:rPr lang="en-US" sz="3000" dirty="0" err="1" smtClean="0">
                <a:solidFill>
                  <a:schemeClr val="tx1"/>
                </a:solidFill>
              </a:rPr>
              <a:t>Dehydrocyclization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1" y="1828800"/>
            <a:ext cx="783907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8662" y="3562943"/>
            <a:ext cx="685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Isobutene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0999" y="4115445"/>
            <a:ext cx="2438401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Oligomerization Reactive Distillation to form DIB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2655332"/>
            <a:ext cx="3247299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Vaporize stream to use in gas turbine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3485998"/>
            <a:ext cx="3157656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Heat stream to 500 °C for </a:t>
            </a:r>
            <a:r>
              <a:rPr lang="en-US" dirty="0" err="1" smtClean="0"/>
              <a:t>dehydrocylization</a:t>
            </a:r>
            <a:r>
              <a:rPr lang="en-US" dirty="0" smtClean="0"/>
              <a:t> reactor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198" y="6343650"/>
            <a:ext cx="4153638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Dehydrocyclization</a:t>
            </a:r>
            <a:r>
              <a:rPr lang="en-US" dirty="0" smtClean="0"/>
              <a:t> reactor for formation of PX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6761" y="4941332"/>
            <a:ext cx="2150076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Product heat exchanger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437988" y="3200400"/>
            <a:ext cx="403811" cy="91504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>
          <a:xfrm>
            <a:off x="1841799" y="5310664"/>
            <a:ext cx="1282401" cy="17573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76800" y="3024664"/>
            <a:ext cx="381000" cy="53827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162800" y="4132329"/>
            <a:ext cx="76200" cy="74447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38449" y="3024664"/>
            <a:ext cx="0" cy="14799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211757" y="5562600"/>
            <a:ext cx="636843" cy="7810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244599"/>
            <a:ext cx="8229601" cy="524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PFD Part 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Separations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118100"/>
            <a:ext cx="1371600" cy="1143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199" y="1282696"/>
            <a:ext cx="5029201" cy="3860801"/>
          </a:xfrm>
          <a:custGeom>
            <a:avLst/>
            <a:gdLst/>
            <a:ahLst/>
            <a:cxnLst/>
            <a:rect l="l" t="t" r="r" b="b"/>
            <a:pathLst>
              <a:path w="5327541" h="4114799">
                <a:moveTo>
                  <a:pt x="0" y="0"/>
                </a:moveTo>
                <a:lnTo>
                  <a:pt x="5327541" y="0"/>
                </a:lnTo>
                <a:lnTo>
                  <a:pt x="5327541" y="2286000"/>
                </a:lnTo>
                <a:lnTo>
                  <a:pt x="5327540" y="2286000"/>
                </a:lnTo>
                <a:lnTo>
                  <a:pt x="5327540" y="4114799"/>
                </a:lnTo>
                <a:lnTo>
                  <a:pt x="1447800" y="4114799"/>
                </a:lnTo>
                <a:lnTo>
                  <a:pt x="1447800" y="2286000"/>
                </a:lnTo>
                <a:lnTo>
                  <a:pt x="0" y="22860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3 -0.02083 -0.00121 0.00162 0.00556 -0.01667 C 0.01233 -0.03472 0.004 -0.02199 0.0125 -0.03333 C 0.01354 -0.05417 0.01476 -0.06667 0.01945 -0.08519 C 0.03802 -0.08333 0.05521 -0.07778 0.07361 -0.07593 C 0.0842 -0.07662 0.09497 -0.0757 0.10556 -0.07778 C 0.10712 -0.07801 0.11198 -0.08704 0.1125 -0.08889 C 0.11823 -0.10741 0.11667 -0.10509 0.11667 -0.12593 L 0.1125 -0.3037 L 0.03611 -0.30741 L 0.04028 -0.49074 " pathEditMode="relative" ptsTypes="fffffffAA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14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905000"/>
            <a:ext cx="64103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1"/>
                </a:solidFill>
              </a:rPr>
              <a:t>PFD Part 3 – Separations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3352800"/>
            <a:ext cx="1905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PX and hydrocarbons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3962400"/>
            <a:ext cx="1523999" cy="73866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Flash off virtually all of methane and hydrogen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676525" y="5385911"/>
            <a:ext cx="1523999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Distillation to remove C4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5909131"/>
            <a:ext cx="1523999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Distillation to remove DIB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6124575"/>
            <a:ext cx="1523999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Distillation to remove TIB from PX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19798" y="728990"/>
            <a:ext cx="1523999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Distillation to remove TIB from PX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01289" y="3047354"/>
            <a:ext cx="403811" cy="91504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24200" y="3962400"/>
            <a:ext cx="314324" cy="14235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67566" y="4562152"/>
            <a:ext cx="100952" cy="133745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79891" y="5105400"/>
            <a:ext cx="201905" cy="101917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79891" y="1252210"/>
            <a:ext cx="93020" cy="14147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70319" y="4380373"/>
            <a:ext cx="1456082" cy="1267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Simulation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ingle </a:t>
            </a:r>
            <a:r>
              <a:rPr lang="en-US" dirty="0"/>
              <a:t>simulation </a:t>
            </a:r>
            <a:r>
              <a:rPr lang="en-US" dirty="0" smtClean="0"/>
              <a:t>to detect process </a:t>
            </a:r>
            <a:r>
              <a:rPr lang="en-US" dirty="0"/>
              <a:t>wide effects of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Pieces result </a:t>
            </a:r>
            <a:r>
              <a:rPr lang="en-US" dirty="0"/>
              <a:t>in recycle streams </a:t>
            </a:r>
            <a:r>
              <a:rPr lang="en-US" dirty="0" smtClean="0"/>
              <a:t>not matching in </a:t>
            </a:r>
            <a:r>
              <a:rPr lang="en-US" dirty="0"/>
              <a:t>terms of mass </a:t>
            </a:r>
            <a:r>
              <a:rPr lang="en-US" dirty="0" smtClean="0"/>
              <a:t>balances</a:t>
            </a:r>
          </a:p>
          <a:p>
            <a:r>
              <a:rPr lang="en-US" dirty="0" smtClean="0"/>
              <a:t>Sections ran individually for convergence before including recycle streams, then combined until entire </a:t>
            </a:r>
            <a:r>
              <a:rPr lang="en-US" dirty="0"/>
              <a:t>simulation </a:t>
            </a:r>
            <a:r>
              <a:rPr lang="en-US" dirty="0" smtClean="0"/>
              <a:t>converged</a:t>
            </a:r>
          </a:p>
          <a:p>
            <a:r>
              <a:rPr lang="en-US" dirty="0"/>
              <a:t>Multiple thermodynamic models </a:t>
            </a:r>
            <a:r>
              <a:rPr lang="en-US" dirty="0" smtClean="0"/>
              <a:t>used, local </a:t>
            </a:r>
            <a:r>
              <a:rPr lang="en-US" dirty="0"/>
              <a:t>models </a:t>
            </a:r>
            <a:r>
              <a:rPr lang="en-US" dirty="0" smtClean="0"/>
              <a:t>applied where needed; selected based </a:t>
            </a:r>
            <a:r>
              <a:rPr lang="en-US" dirty="0"/>
              <a:t>on </a:t>
            </a:r>
            <a:r>
              <a:rPr lang="en-US" dirty="0" smtClean="0"/>
              <a:t>D</a:t>
            </a:r>
            <a:r>
              <a:rPr lang="en-US" i="1" dirty="0" smtClean="0"/>
              <a:t>on’t </a:t>
            </a:r>
            <a:r>
              <a:rPr lang="en-US" i="1" dirty="0"/>
              <a:t>Gamble with Physical Properties for </a:t>
            </a:r>
            <a:r>
              <a:rPr lang="en-US" i="1" dirty="0" smtClean="0"/>
              <a:t>Simulation</a:t>
            </a:r>
            <a:r>
              <a:rPr lang="en-US" baseline="30000" dirty="0" smtClean="0"/>
              <a:t>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6144280"/>
            <a:ext cx="76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†Carlson</a:t>
            </a:r>
            <a:r>
              <a:rPr lang="en-US" sz="1400" dirty="0"/>
              <a:t>, E. </a:t>
            </a:r>
            <a:r>
              <a:rPr lang="en-US" sz="1400" i="1" dirty="0"/>
              <a:t>Don’t Gamble with Physical Properties for Simulation</a:t>
            </a:r>
            <a:r>
              <a:rPr lang="en-US" sz="1400" dirty="0"/>
              <a:t>. Chemical Engineering Progress. </a:t>
            </a:r>
            <a:r>
              <a:rPr lang="en-US" sz="1400" b="1" dirty="0"/>
              <a:t>1996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44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Simulation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16</a:t>
            </a:fld>
            <a:endParaRPr lang="en-US"/>
          </a:p>
        </p:txBody>
      </p:sp>
      <p:pic>
        <p:nvPicPr>
          <p:cNvPr id="5" name="image15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1600200"/>
            <a:ext cx="8375352" cy="41871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616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First Reaction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17</a:t>
            </a:fld>
            <a:endParaRPr lang="en-US"/>
          </a:p>
        </p:txBody>
      </p:sp>
      <p:pic>
        <p:nvPicPr>
          <p:cNvPr id="5" name="image1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1828800"/>
            <a:ext cx="7863840" cy="3276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132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First Reaction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Done with </a:t>
            </a:r>
            <a:r>
              <a:rPr lang="en-US" dirty="0"/>
              <a:t>two </a:t>
            </a:r>
            <a:r>
              <a:rPr lang="en-US" dirty="0" smtClean="0"/>
              <a:t>reactors as kinetics </a:t>
            </a:r>
            <a:r>
              <a:rPr lang="en-US" dirty="0"/>
              <a:t>for </a:t>
            </a:r>
            <a:r>
              <a:rPr lang="en-US" dirty="0" err="1" smtClean="0"/>
              <a:t>butene</a:t>
            </a:r>
            <a:r>
              <a:rPr lang="en-US" dirty="0" smtClean="0"/>
              <a:t> </a:t>
            </a:r>
            <a:r>
              <a:rPr lang="en-US" dirty="0"/>
              <a:t>side </a:t>
            </a:r>
            <a:r>
              <a:rPr lang="en-US" dirty="0" smtClean="0"/>
              <a:t>product could not be found</a:t>
            </a:r>
          </a:p>
          <a:p>
            <a:r>
              <a:rPr lang="en-US" dirty="0" smtClean="0"/>
              <a:t>Paper studying kinetics </a:t>
            </a:r>
            <a:r>
              <a:rPr lang="en-US" dirty="0"/>
              <a:t>of </a:t>
            </a:r>
            <a:r>
              <a:rPr lang="en-US" dirty="0" err="1"/>
              <a:t>isobutanol</a:t>
            </a:r>
            <a:r>
              <a:rPr lang="en-US" dirty="0"/>
              <a:t> </a:t>
            </a:r>
            <a:r>
              <a:rPr lang="en-US" dirty="0" smtClean="0"/>
              <a:t>dehydration†</a:t>
            </a:r>
          </a:p>
          <a:p>
            <a:pPr lvl="1"/>
            <a:r>
              <a:rPr lang="en-US" dirty="0" smtClean="0"/>
              <a:t>Conversion </a:t>
            </a:r>
            <a:r>
              <a:rPr lang="en-US" dirty="0"/>
              <a:t>of </a:t>
            </a:r>
            <a:r>
              <a:rPr lang="en-US" dirty="0" err="1"/>
              <a:t>isobutanol</a:t>
            </a:r>
            <a:r>
              <a:rPr lang="en-US" dirty="0"/>
              <a:t> was </a:t>
            </a:r>
            <a:r>
              <a:rPr lang="en-US" dirty="0" smtClean="0"/>
              <a:t>99% &amp; Selectivity </a:t>
            </a:r>
            <a:r>
              <a:rPr lang="en-US" dirty="0"/>
              <a:t>was 95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Our conversion was 97% with 95% selectivity</a:t>
            </a:r>
          </a:p>
          <a:p>
            <a:r>
              <a:rPr lang="en-US" dirty="0" smtClean="0"/>
              <a:t>Major side products </a:t>
            </a:r>
            <a:r>
              <a:rPr lang="en-US" dirty="0"/>
              <a:t>linear </a:t>
            </a:r>
            <a:r>
              <a:rPr lang="en-US" dirty="0" err="1"/>
              <a:t>butenes</a:t>
            </a:r>
            <a:r>
              <a:rPr lang="en-US" dirty="0"/>
              <a:t>, collectively represented by </a:t>
            </a:r>
            <a:r>
              <a:rPr lang="en-US" dirty="0" smtClean="0"/>
              <a:t>trans-2-butene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614428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†</a:t>
            </a:r>
            <a:r>
              <a:rPr lang="en-US" sz="1400" dirty="0" smtClean="0"/>
              <a:t> </a:t>
            </a:r>
            <a:r>
              <a:rPr lang="en-US" sz="1400" dirty="0"/>
              <a:t>Dehydration of </a:t>
            </a:r>
            <a:r>
              <a:rPr lang="en-US" sz="1400" dirty="0" err="1"/>
              <a:t>isobutanol</a:t>
            </a:r>
            <a:r>
              <a:rPr lang="en-US" sz="1400" dirty="0"/>
              <a:t> to isobutene in a slurry reactor (Technical Report) | SciTech Connect. </a:t>
            </a:r>
            <a:r>
              <a:rPr lang="en-US" sz="1400" u="sng" dirty="0">
                <a:hlinkClick r:id="rId2"/>
              </a:rPr>
              <a:t>http://</a:t>
            </a:r>
            <a:r>
              <a:rPr lang="en-US" sz="1400" u="sng" dirty="0" smtClean="0">
                <a:hlinkClick r:id="rId2"/>
              </a:rPr>
              <a:t>www.osti.gov/scitech/biblio/171265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57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Second Reaction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19</a:t>
            </a:fld>
            <a:endParaRPr lang="en-US"/>
          </a:p>
        </p:txBody>
      </p:sp>
      <p:pic>
        <p:nvPicPr>
          <p:cNvPr id="5" name="image13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2000" y="1752600"/>
            <a:ext cx="7848600" cy="36434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697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PETE Production</a:t>
            </a:r>
          </a:p>
          <a:p>
            <a:r>
              <a:rPr lang="en-US" dirty="0" smtClean="0"/>
              <a:t>Green Routes</a:t>
            </a:r>
          </a:p>
          <a:p>
            <a:r>
              <a:rPr lang="en-US" dirty="0" err="1" smtClean="0"/>
              <a:t>Isobutanol</a:t>
            </a:r>
            <a:r>
              <a:rPr lang="en-US" dirty="0" smtClean="0"/>
              <a:t> to P-xylene Process</a:t>
            </a:r>
          </a:p>
          <a:p>
            <a:r>
              <a:rPr lang="en-US" dirty="0" smtClean="0"/>
              <a:t>CHEMCAD Simulation</a:t>
            </a:r>
          </a:p>
          <a:p>
            <a:r>
              <a:rPr lang="en-US" dirty="0" smtClean="0"/>
              <a:t>Economic Analysis</a:t>
            </a:r>
          </a:p>
          <a:p>
            <a:r>
              <a:rPr lang="en-US" dirty="0" smtClean="0"/>
              <a:t>Environmental, Health, and Safety Concerns</a:t>
            </a:r>
          </a:p>
          <a:p>
            <a:r>
              <a:rPr lang="en-US" dirty="0" smtClean="0"/>
              <a:t>Sustainability and Concluding Remarks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Second Reaction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SCDS </a:t>
            </a:r>
            <a:r>
              <a:rPr lang="en-US" dirty="0"/>
              <a:t>column </a:t>
            </a:r>
            <a:r>
              <a:rPr lang="en-US" dirty="0" smtClean="0"/>
              <a:t>with </a:t>
            </a:r>
            <a:r>
              <a:rPr lang="en-US" dirty="0"/>
              <a:t>reactive </a:t>
            </a:r>
            <a:r>
              <a:rPr lang="en-US" dirty="0" smtClean="0"/>
              <a:t>distillation option used with di-</a:t>
            </a:r>
            <a:r>
              <a:rPr lang="en-US" dirty="0" err="1" smtClean="0"/>
              <a:t>isobutylenes</a:t>
            </a:r>
            <a:r>
              <a:rPr lang="en-US" dirty="0" smtClean="0"/>
              <a:t> collectively </a:t>
            </a:r>
            <a:r>
              <a:rPr lang="en-US" dirty="0"/>
              <a:t>represented by </a:t>
            </a:r>
            <a:r>
              <a:rPr lang="en-US" dirty="0" smtClean="0"/>
              <a:t>1-di-isobutylene</a:t>
            </a:r>
          </a:p>
          <a:p>
            <a:r>
              <a:rPr lang="en-US" dirty="0" smtClean="0"/>
              <a:t>Reality</a:t>
            </a:r>
            <a:r>
              <a:rPr lang="en-US" dirty="0"/>
              <a:t>, </a:t>
            </a:r>
            <a:r>
              <a:rPr lang="en-US" dirty="0" smtClean="0"/>
              <a:t>reactions involving formation </a:t>
            </a:r>
            <a:r>
              <a:rPr lang="en-US" dirty="0"/>
              <a:t>of </a:t>
            </a:r>
            <a:r>
              <a:rPr lang="en-US" dirty="0" err="1"/>
              <a:t>tert</a:t>
            </a:r>
            <a:r>
              <a:rPr lang="en-US" dirty="0"/>
              <a:t>-butyl alcohol from </a:t>
            </a:r>
            <a:r>
              <a:rPr lang="en-US" dirty="0" smtClean="0"/>
              <a:t>water affecting rate of oligomerization and selectivity</a:t>
            </a:r>
          </a:p>
          <a:p>
            <a:pPr lvl="1"/>
            <a:r>
              <a:rPr lang="en-US" sz="1600" dirty="0" smtClean="0"/>
              <a:t>IB	+  IB  </a:t>
            </a:r>
            <a:r>
              <a:rPr lang="en-US" sz="1600" dirty="0" smtClean="0">
                <a:sym typeface="Wingdings" panose="05000000000000000000" pitchFamily="2" charset="2"/>
              </a:rPr>
              <a:t>  DIB</a:t>
            </a:r>
            <a:endParaRPr lang="en-US" sz="1600" dirty="0" smtClean="0"/>
          </a:p>
          <a:p>
            <a:pPr lvl="1"/>
            <a:r>
              <a:rPr lang="en-US" sz="1600" dirty="0" smtClean="0"/>
              <a:t>DIB 	+  IB  </a:t>
            </a:r>
            <a:r>
              <a:rPr lang="en-US" sz="1600" dirty="0" smtClean="0">
                <a:sym typeface="Wingdings" panose="05000000000000000000" pitchFamily="2" charset="2"/>
              </a:rPr>
              <a:t>  TIB</a:t>
            </a:r>
            <a:endParaRPr lang="en-US" sz="1600" dirty="0" smtClean="0"/>
          </a:p>
          <a:p>
            <a:pPr lvl="1"/>
            <a:r>
              <a:rPr lang="en-US" sz="1600" dirty="0" smtClean="0"/>
              <a:t>TIB 	+  IB  </a:t>
            </a:r>
            <a:r>
              <a:rPr lang="en-US" sz="1600" dirty="0" smtClean="0">
                <a:sym typeface="Wingdings" panose="05000000000000000000" pitchFamily="2" charset="2"/>
              </a:rPr>
              <a:t>  TEB</a:t>
            </a:r>
            <a:endParaRPr lang="en-US" sz="1600" dirty="0" smtClean="0"/>
          </a:p>
          <a:p>
            <a:pPr lvl="1"/>
            <a:r>
              <a:rPr lang="en-US" sz="1600" dirty="0" smtClean="0"/>
              <a:t> IB 	+  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  </a:t>
            </a:r>
            <a:r>
              <a:rPr lang="en-US" sz="1600" dirty="0" smtClean="0">
                <a:sym typeface="Wingdings" panose="05000000000000000000" pitchFamily="2" charset="2"/>
              </a:rPr>
              <a:t>  TBA</a:t>
            </a:r>
            <a:endParaRPr lang="en-US" sz="1600" dirty="0" smtClean="0"/>
          </a:p>
          <a:p>
            <a:pPr lvl="1"/>
            <a:r>
              <a:rPr lang="en-US" sz="1600" dirty="0" smtClean="0"/>
              <a:t> TBA	     </a:t>
            </a:r>
            <a:r>
              <a:rPr lang="en-US" sz="1600" dirty="0" smtClean="0">
                <a:sym typeface="Wingdings" panose="05000000000000000000" pitchFamily="2" charset="2"/>
              </a:rPr>
              <a:t> IB + H</a:t>
            </a:r>
            <a:r>
              <a:rPr lang="en-US" sz="1600" baseline="-25000" dirty="0" smtClean="0">
                <a:sym typeface="Wingdings" panose="05000000000000000000" pitchFamily="2" charset="2"/>
              </a:rPr>
              <a:t>2</a:t>
            </a:r>
            <a:r>
              <a:rPr lang="en-US" sz="1600" dirty="0" smtClean="0">
                <a:sym typeface="Wingdings" panose="05000000000000000000" pitchFamily="2" charset="2"/>
              </a:rPr>
              <a:t>O</a:t>
            </a:r>
            <a:endParaRPr lang="en-US" sz="1600" dirty="0" smtClean="0"/>
          </a:p>
          <a:p>
            <a:r>
              <a:rPr lang="en-US" dirty="0"/>
              <a:t>Couldn’t converge for complex kinetic equations, only two reactions </a:t>
            </a:r>
            <a:r>
              <a:rPr lang="en-US" dirty="0" smtClean="0"/>
              <a:t>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Third Reaction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21</a:t>
            </a:fld>
            <a:endParaRPr lang="en-US"/>
          </a:p>
        </p:txBody>
      </p:sp>
      <p:pic>
        <p:nvPicPr>
          <p:cNvPr id="5" name="image12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634067"/>
            <a:ext cx="7953122" cy="3657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267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Third Reaction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irect </a:t>
            </a:r>
            <a:r>
              <a:rPr lang="en-US" dirty="0"/>
              <a:t>kinetics of </a:t>
            </a:r>
            <a:r>
              <a:rPr lang="en-US" dirty="0" err="1"/>
              <a:t>dehydrocyclization</a:t>
            </a:r>
            <a:r>
              <a:rPr lang="en-US" dirty="0"/>
              <a:t> for </a:t>
            </a:r>
            <a:r>
              <a:rPr lang="en-US" dirty="0" smtClean="0"/>
              <a:t>di-isobutylene (2,4,4-Trimethyl-1-Pentene) to p-xylene not available</a:t>
            </a:r>
          </a:p>
          <a:p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kinetics </a:t>
            </a:r>
            <a:r>
              <a:rPr lang="en-US" dirty="0" smtClean="0"/>
              <a:t>for 2,4,4-Trimethyl-Pentane</a:t>
            </a:r>
          </a:p>
          <a:p>
            <a:r>
              <a:rPr lang="en-US" dirty="0" smtClean="0"/>
              <a:t>Rate expression </a:t>
            </a:r>
            <a:r>
              <a:rPr lang="en-US" dirty="0"/>
              <a:t>simulated in </a:t>
            </a:r>
            <a:r>
              <a:rPr lang="en-US" dirty="0" smtClean="0"/>
              <a:t>kinetic reactor </a:t>
            </a:r>
            <a:r>
              <a:rPr lang="en-US" dirty="0"/>
              <a:t>using </a:t>
            </a:r>
            <a:r>
              <a:rPr lang="en-US" dirty="0" smtClean="0"/>
              <a:t>user </a:t>
            </a:r>
            <a:r>
              <a:rPr lang="en-US" dirty="0"/>
              <a:t>defined VBA </a:t>
            </a:r>
            <a:r>
              <a:rPr lang="en-US" dirty="0" smtClean="0"/>
              <a:t>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0" y="4419600"/>
                <a:ext cx="6044540" cy="1206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0.5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0.5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𝐻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0.5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19600"/>
                <a:ext cx="6044540" cy="1206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Third Reaction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Harsh </a:t>
            </a:r>
            <a:r>
              <a:rPr lang="en-US" dirty="0" smtClean="0"/>
              <a:t>conditions </a:t>
            </a:r>
            <a:r>
              <a:rPr lang="en-US" dirty="0"/>
              <a:t>caused </a:t>
            </a:r>
            <a:r>
              <a:rPr lang="en-US" dirty="0" smtClean="0"/>
              <a:t>many </a:t>
            </a:r>
            <a:r>
              <a:rPr lang="en-US" dirty="0"/>
              <a:t>side products due to </a:t>
            </a:r>
            <a:r>
              <a:rPr lang="en-US" dirty="0" smtClean="0"/>
              <a:t>cracking, </a:t>
            </a:r>
            <a:r>
              <a:rPr lang="en-US" dirty="0"/>
              <a:t>infeasible to simulate all kinetics</a:t>
            </a:r>
          </a:p>
          <a:p>
            <a:r>
              <a:rPr lang="en-US" dirty="0" smtClean="0"/>
              <a:t>14 parallel </a:t>
            </a:r>
            <a:r>
              <a:rPr lang="en-US" dirty="0"/>
              <a:t>stoichiometric reactors </a:t>
            </a:r>
            <a:r>
              <a:rPr lang="en-US" dirty="0" smtClean="0"/>
              <a:t>used </a:t>
            </a:r>
            <a:r>
              <a:rPr lang="en-US" dirty="0"/>
              <a:t>to </a:t>
            </a:r>
            <a:r>
              <a:rPr lang="en-US" dirty="0" smtClean="0"/>
              <a:t>form </a:t>
            </a:r>
            <a:r>
              <a:rPr lang="en-US" dirty="0"/>
              <a:t>side products before </a:t>
            </a:r>
            <a:r>
              <a:rPr lang="en-US" dirty="0" smtClean="0"/>
              <a:t>entering main reactor</a:t>
            </a:r>
          </a:p>
          <a:p>
            <a:r>
              <a:rPr lang="en-US" dirty="0" smtClean="0"/>
              <a:t>Streams </a:t>
            </a:r>
            <a:r>
              <a:rPr lang="en-US" dirty="0"/>
              <a:t>from </a:t>
            </a:r>
            <a:r>
              <a:rPr lang="en-US" dirty="0" smtClean="0"/>
              <a:t>all reactors combined into </a:t>
            </a:r>
            <a:r>
              <a:rPr lang="en-US" dirty="0"/>
              <a:t>kinetic reactor </a:t>
            </a:r>
            <a:r>
              <a:rPr lang="en-US" dirty="0" smtClean="0"/>
              <a:t>with </a:t>
            </a:r>
            <a:r>
              <a:rPr lang="en-US" dirty="0"/>
              <a:t>rate </a:t>
            </a:r>
            <a:r>
              <a:rPr lang="en-US" dirty="0" smtClean="0"/>
              <a:t>law</a:t>
            </a:r>
          </a:p>
          <a:p>
            <a:r>
              <a:rPr lang="en-US" dirty="0"/>
              <a:t>After optimizing and sizing </a:t>
            </a:r>
            <a:r>
              <a:rPr lang="en-US" dirty="0" smtClean="0"/>
              <a:t>kinetic reactor replaced with stoichiometric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Recycle &amp; Side Product Separation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24</a:t>
            </a:fld>
            <a:endParaRPr lang="en-US"/>
          </a:p>
        </p:txBody>
      </p:sp>
      <p:pic>
        <p:nvPicPr>
          <p:cNvPr id="5" name="image14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1921933"/>
            <a:ext cx="8422590" cy="3581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550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Recycle &amp; Side Product Separation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</a:t>
            </a:r>
            <a:r>
              <a:rPr lang="en-US" dirty="0"/>
              <a:t>separator </a:t>
            </a:r>
            <a:r>
              <a:rPr lang="en-US" dirty="0" smtClean="0"/>
              <a:t>used after </a:t>
            </a:r>
            <a:r>
              <a:rPr lang="en-US" dirty="0"/>
              <a:t>flash </a:t>
            </a:r>
            <a:r>
              <a:rPr lang="en-US" dirty="0" smtClean="0"/>
              <a:t>to </a:t>
            </a:r>
            <a:r>
              <a:rPr lang="en-US" dirty="0"/>
              <a:t>remove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&amp; CH</a:t>
            </a:r>
            <a:r>
              <a:rPr lang="en-US" baseline="-25000" dirty="0" smtClean="0"/>
              <a:t>4</a:t>
            </a:r>
            <a:r>
              <a:rPr lang="en-US" dirty="0" smtClean="0"/>
              <a:t> as </a:t>
            </a:r>
            <a:r>
              <a:rPr lang="en-US" dirty="0"/>
              <a:t>there is virtually </a:t>
            </a:r>
            <a:r>
              <a:rPr lang="en-US" dirty="0" smtClean="0"/>
              <a:t>none </a:t>
            </a:r>
            <a:r>
              <a:rPr lang="en-US" dirty="0"/>
              <a:t>left </a:t>
            </a:r>
            <a:r>
              <a:rPr lang="en-US" dirty="0" smtClean="0"/>
              <a:t>after flash</a:t>
            </a:r>
          </a:p>
          <a:p>
            <a:r>
              <a:rPr lang="en-US" dirty="0" err="1" smtClean="0"/>
              <a:t>ChemCAD</a:t>
            </a:r>
            <a:r>
              <a:rPr lang="en-US" dirty="0" smtClean="0"/>
              <a:t> </a:t>
            </a:r>
            <a:r>
              <a:rPr lang="en-US" dirty="0"/>
              <a:t>attempts to lower </a:t>
            </a:r>
            <a:r>
              <a:rPr lang="en-US" dirty="0" smtClean="0"/>
              <a:t>temp of </a:t>
            </a:r>
            <a:r>
              <a:rPr lang="en-US" dirty="0"/>
              <a:t>stream </a:t>
            </a:r>
            <a:r>
              <a:rPr lang="en-US" dirty="0" smtClean="0"/>
              <a:t>below 0°C to condense </a:t>
            </a:r>
            <a:r>
              <a:rPr lang="en-US" dirty="0"/>
              <a:t>this small amount</a:t>
            </a:r>
            <a:r>
              <a:rPr lang="en-US" dirty="0" smtClean="0"/>
              <a:t> of </a:t>
            </a:r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 &amp; CH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 smtClean="0"/>
              <a:t>causing convergence </a:t>
            </a:r>
            <a:r>
              <a:rPr lang="en-US" dirty="0"/>
              <a:t>problems </a:t>
            </a:r>
            <a:r>
              <a:rPr lang="en-US" dirty="0" smtClean="0"/>
              <a:t>and greatly skewing duties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Sensitivity studies ran on equipment comparing variables usually to amount of a component in product stream</a:t>
            </a:r>
          </a:p>
          <a:p>
            <a:pPr lvl="1"/>
            <a:r>
              <a:rPr lang="en-US" dirty="0" smtClean="0"/>
              <a:t>Amount of desired product out of reactor</a:t>
            </a:r>
          </a:p>
          <a:p>
            <a:pPr lvl="1"/>
            <a:r>
              <a:rPr lang="en-US" dirty="0" smtClean="0"/>
              <a:t>How much of component left after separation</a:t>
            </a:r>
          </a:p>
          <a:p>
            <a:r>
              <a:rPr lang="en-US" dirty="0" smtClean="0"/>
              <a:t>Values chosen to get best conversion or separation before there was greatly diminished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Economic Analysis: Capital Costs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1950" y="1600200"/>
            <a:ext cx="8572500" cy="45720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Equipment Sizing + CAPCOST</a:t>
            </a:r>
          </a:p>
          <a:p>
            <a:r>
              <a:rPr lang="en-US" dirty="0" smtClean="0"/>
              <a:t>2015 CEPCI of 537</a:t>
            </a:r>
          </a:p>
          <a:p>
            <a:r>
              <a:rPr lang="en-US" dirty="0" smtClean="0"/>
              <a:t>Grass Roots </a:t>
            </a:r>
          </a:p>
          <a:p>
            <a:pPr lvl="1"/>
            <a:r>
              <a:rPr lang="en-US" dirty="0" smtClean="0"/>
              <a:t>15 % for contingency costs</a:t>
            </a:r>
          </a:p>
          <a:p>
            <a:pPr lvl="1"/>
            <a:r>
              <a:rPr lang="en-US" dirty="0" smtClean="0"/>
              <a:t>3 % for fees</a:t>
            </a:r>
          </a:p>
          <a:p>
            <a:r>
              <a:rPr lang="en-US" dirty="0" smtClean="0"/>
              <a:t>Land cost of $450,000</a:t>
            </a:r>
          </a:p>
          <a:p>
            <a:r>
              <a:rPr lang="en-US" dirty="0" smtClean="0"/>
              <a:t>Location: North American Midwest</a:t>
            </a:r>
          </a:p>
          <a:p>
            <a:endParaRPr lang="en-US" dirty="0" smtClean="0"/>
          </a:p>
        </p:txBody>
      </p:sp>
      <p:pic>
        <p:nvPicPr>
          <p:cNvPr id="7170" name="Picture 2" descr="http://cx.aos.ask.com/question/aq/700px-394px/grassland-ecosystem_fb01373ca43f56d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4000500" cy="22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36359" y="446734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Grassland biome</a:t>
            </a:r>
            <a:r>
              <a:rPr lang="en-US" baseline="30000" dirty="0" smtClean="0"/>
              <a:t>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6400800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† What is a grassland biome? Web. (accessed May 8, 2016). ask.com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561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Equipment Sizing: Heat Exchanger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Shell and tube heat </a:t>
            </a:r>
            <a:r>
              <a:rPr lang="en-US" dirty="0"/>
              <a:t>e</a:t>
            </a:r>
            <a:r>
              <a:rPr lang="en-US" dirty="0" smtClean="0"/>
              <a:t>xchanger</a:t>
            </a:r>
          </a:p>
          <a:p>
            <a:r>
              <a:rPr lang="en-US" dirty="0" smtClean="0"/>
              <a:t>Parameters required to be sized: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Area </a:t>
            </a:r>
            <a:r>
              <a:rPr lang="en-US" dirty="0" smtClean="0"/>
              <a:t>of heat exchanger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http://www.indothermindustries.com/images/heat_exchang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24815"/>
            <a:ext cx="4035197" cy="252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8600" y="6248400"/>
            <a:ext cx="4720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http://www.indothermindustries.com/product%209.html</a:t>
            </a:r>
          </a:p>
        </p:txBody>
      </p:sp>
    </p:spTree>
    <p:extLst>
      <p:ext uri="{BB962C8B-B14F-4D97-AF65-F5344CB8AC3E}">
        <p14:creationId xmlns:p14="http://schemas.microsoft.com/office/powerpoint/2010/main" val="2660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Equipment Sizing: Flash Tank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Parameters required for sizing: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Density</a:t>
            </a:r>
            <a:r>
              <a:rPr lang="en-US" dirty="0" smtClean="0"/>
              <a:t> of vapor stream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Density</a:t>
            </a:r>
            <a:r>
              <a:rPr lang="en-US" dirty="0" smtClean="0"/>
              <a:t> of liquid stream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Mass flow </a:t>
            </a:r>
            <a:r>
              <a:rPr lang="en-US" dirty="0" smtClean="0"/>
              <a:t>rate of vapor stream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Mass flow </a:t>
            </a:r>
            <a:r>
              <a:rPr lang="en-US" dirty="0"/>
              <a:t>rate of </a:t>
            </a:r>
            <a:r>
              <a:rPr lang="en-US" dirty="0" smtClean="0"/>
              <a:t>liquid </a:t>
            </a:r>
            <a:r>
              <a:rPr lang="en-US" dirty="0"/>
              <a:t>stream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Polyethylene T</a:t>
            </a:r>
            <a:r>
              <a:rPr lang="en-US" dirty="0" smtClean="0">
                <a:solidFill>
                  <a:schemeClr val="tx1"/>
                </a:solidFill>
              </a:rPr>
              <a:t>erephthalate (PETE)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 </a:t>
            </a:r>
            <a:r>
              <a:rPr lang="en-US" dirty="0" smtClean="0"/>
              <a:t>most </a:t>
            </a:r>
            <a:r>
              <a:rPr lang="en-US" dirty="0"/>
              <a:t>common types of </a:t>
            </a:r>
            <a:r>
              <a:rPr lang="en-US" dirty="0" smtClean="0"/>
              <a:t>polymers</a:t>
            </a:r>
          </a:p>
          <a:p>
            <a:r>
              <a:rPr lang="en-US" dirty="0"/>
              <a:t>G</a:t>
            </a:r>
            <a:r>
              <a:rPr lang="en-US" dirty="0" smtClean="0"/>
              <a:t>lobal </a:t>
            </a:r>
            <a:r>
              <a:rPr lang="en-US" dirty="0"/>
              <a:t>PETE production in 2015 was estimated to reach 24.39 million </a:t>
            </a:r>
            <a:r>
              <a:rPr lang="en-US" dirty="0" smtClean="0"/>
              <a:t>tons</a:t>
            </a:r>
            <a:r>
              <a:rPr lang="en-US" baseline="30000" dirty="0" smtClean="0"/>
              <a:t>†</a:t>
            </a:r>
            <a:endParaRPr lang="en-US" dirty="0" smtClean="0"/>
          </a:p>
          <a:p>
            <a:r>
              <a:rPr lang="en-US" dirty="0" smtClean="0"/>
              <a:t>Lightweight</a:t>
            </a:r>
            <a:r>
              <a:rPr lang="en-US" dirty="0"/>
              <a:t>, impact resistance, and chemical resistance make it </a:t>
            </a:r>
            <a:r>
              <a:rPr lang="en-US" dirty="0" smtClean="0"/>
              <a:t>ideal for food packaging, plastic bottles, and textiles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038600"/>
            <a:ext cx="4304393" cy="185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618238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†</a:t>
            </a:r>
            <a:r>
              <a:rPr lang="en-US" sz="1400" dirty="0" smtClean="0"/>
              <a:t> Merchant </a:t>
            </a:r>
            <a:r>
              <a:rPr lang="en-US" sz="1400" dirty="0"/>
              <a:t>Research &amp; Consulting, Ltd</a:t>
            </a:r>
            <a:r>
              <a:rPr lang="en-US" sz="1400" dirty="0" smtClean="0"/>
              <a:t>. </a:t>
            </a:r>
            <a:r>
              <a:rPr lang="en-US" sz="1400" u="sng" dirty="0"/>
              <a:t>http://mcgroup.co.uk/news/20140117/global-pet-supply-exceed-2439-mln-tonnes-2015.html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095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Equipment Sizing: Decanter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Parameters required for sizing: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Density</a:t>
            </a:r>
            <a:r>
              <a:rPr lang="en-US" dirty="0" smtClean="0"/>
              <a:t> of heavy phase stream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Density</a:t>
            </a:r>
            <a:r>
              <a:rPr lang="en-US" dirty="0" smtClean="0"/>
              <a:t> of light phase stream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Volumetric flow rate </a:t>
            </a:r>
            <a:r>
              <a:rPr lang="en-US" dirty="0" smtClean="0"/>
              <a:t>of heavy phase stream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Kinetic viscosity </a:t>
            </a:r>
            <a:r>
              <a:rPr lang="en-US" dirty="0" smtClean="0"/>
              <a:t>of mixed stream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Equipment Sizing: Distillation Column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Parameters required for sizing: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Density</a:t>
            </a:r>
            <a:r>
              <a:rPr lang="en-US" dirty="0" smtClean="0"/>
              <a:t> of heavy phase stream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Density</a:t>
            </a:r>
            <a:r>
              <a:rPr lang="en-US" dirty="0" smtClean="0"/>
              <a:t> of light phase stream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Mass flow rate </a:t>
            </a:r>
            <a:r>
              <a:rPr lang="en-US" dirty="0"/>
              <a:t>of vapor stream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Mass flow rate </a:t>
            </a:r>
            <a:r>
              <a:rPr lang="en-US" dirty="0"/>
              <a:t>of liquid </a:t>
            </a:r>
            <a:r>
              <a:rPr lang="en-US" dirty="0" smtClean="0"/>
              <a:t>stream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Kinetic viscosity </a:t>
            </a:r>
            <a:r>
              <a:rPr lang="en-US" dirty="0" smtClean="0"/>
              <a:t>of entering stream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Number</a:t>
            </a:r>
            <a:r>
              <a:rPr lang="en-US" dirty="0" smtClean="0"/>
              <a:t> of trays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Equipment Sizing: Reactors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R-101: multi-tubular packed bed reactor</a:t>
            </a:r>
          </a:p>
          <a:p>
            <a:pPr lvl="1"/>
            <a:r>
              <a:rPr lang="en-US" dirty="0" smtClean="0"/>
              <a:t>Similar to a shell and tube heat exchanger but has catalyst</a:t>
            </a:r>
          </a:p>
          <a:p>
            <a:pPr lvl="1"/>
            <a:r>
              <a:rPr lang="en-US" dirty="0" smtClean="0"/>
              <a:t>Heat duty of the reactor (</a:t>
            </a:r>
            <a:r>
              <a:rPr lang="en-US" dirty="0"/>
              <a:t>6169 </a:t>
            </a:r>
            <a:r>
              <a:rPr lang="en-US" dirty="0" smtClean="0"/>
              <a:t>MJ/</a:t>
            </a:r>
            <a:r>
              <a:rPr lang="en-US" dirty="0" err="1" smtClean="0"/>
              <a:t>hr</a:t>
            </a:r>
            <a:r>
              <a:rPr lang="en-US" dirty="0" smtClean="0"/>
              <a:t>) → minimum heat exchanging area </a:t>
            </a:r>
          </a:p>
          <a:p>
            <a:pPr lvl="1"/>
            <a:r>
              <a:rPr lang="en-US" dirty="0" smtClean="0"/>
              <a:t>Heat exchanging area </a:t>
            </a:r>
          </a:p>
          <a:p>
            <a:pPr lvl="2"/>
            <a:r>
              <a:rPr lang="en-US" sz="1400" dirty="0" smtClean="0"/>
              <a:t>Assumption: heat transfer coefficient: 300W/m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K; heating agent: in at 360 </a:t>
            </a:r>
            <a:r>
              <a:rPr lang="en-US" sz="1400" dirty="0"/>
              <a:t>°</a:t>
            </a:r>
            <a:r>
              <a:rPr lang="en-US" sz="1400" dirty="0" smtClean="0"/>
              <a:t>C, out at 330 °C</a:t>
            </a:r>
          </a:p>
          <a:p>
            <a:pPr lvl="1"/>
            <a:r>
              <a:rPr lang="en-US" sz="2200" dirty="0" smtClean="0"/>
              <a:t>Estimate </a:t>
            </a:r>
            <a:r>
              <a:rPr lang="en-US" sz="2200" dirty="0" smtClean="0"/>
              <a:t>number of tubes </a:t>
            </a:r>
            <a:r>
              <a:rPr lang="en-US" sz="2200" dirty="0" smtClean="0"/>
              <a:t>for given </a:t>
            </a:r>
            <a:r>
              <a:rPr lang="en-US" sz="2200" dirty="0" smtClean="0"/>
              <a:t>radius and length </a:t>
            </a:r>
            <a:endParaRPr lang="en-US" sz="2200" dirty="0" smtClean="0"/>
          </a:p>
          <a:p>
            <a:pPr lvl="2"/>
            <a:r>
              <a:rPr lang="en-US" sz="1800" dirty="0" smtClean="0"/>
              <a:t>Determine number of tubes for optimized reactor volume then determine surface area of those tubes</a:t>
            </a:r>
          </a:p>
          <a:p>
            <a:r>
              <a:rPr lang="en-US" dirty="0" smtClean="0"/>
              <a:t>R-102</a:t>
            </a:r>
            <a:r>
              <a:rPr lang="en-US" dirty="0" smtClean="0"/>
              <a:t>: reactive distillation reactor </a:t>
            </a:r>
          </a:p>
          <a:p>
            <a:pPr lvl="1"/>
            <a:r>
              <a:rPr lang="en-US" dirty="0" smtClean="0"/>
              <a:t>Sized like distillation column with additional cost of catalyst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marL="1965960" lvl="7" indent="0">
              <a:buNone/>
            </a:pPr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Equipment Sizing: Reactor 103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Fixed Bed Column</a:t>
            </a:r>
          </a:p>
          <a:p>
            <a:pPr lvl="1"/>
            <a:r>
              <a:rPr lang="en-US" sz="2200" dirty="0" smtClean="0"/>
              <a:t>Mass of catalyst using → Volume of catalyst</a:t>
            </a:r>
          </a:p>
          <a:p>
            <a:pPr lvl="1"/>
            <a:r>
              <a:rPr lang="en-US" sz="2200" dirty="0" smtClean="0"/>
              <a:t>Assume cylindrical shaped reactor</a:t>
            </a:r>
          </a:p>
          <a:p>
            <a:pPr lvl="1"/>
            <a:r>
              <a:rPr lang="en-US" sz="2200" dirty="0" smtClean="0"/>
              <a:t>Total pressure drop of the reactor is limited to 10% of inlet pressure</a:t>
            </a:r>
          </a:p>
          <a:p>
            <a:pPr lvl="1"/>
            <a:r>
              <a:rPr lang="en-US" sz="2200" dirty="0" smtClean="0"/>
              <a:t>Pressure drop per length calculated (Ergun Equation)</a:t>
            </a:r>
          </a:p>
          <a:p>
            <a:pPr lvl="1"/>
            <a:r>
              <a:rPr lang="en-US" sz="2200" dirty="0" smtClean="0"/>
              <a:t>Pressure drop → Length of the reactor</a:t>
            </a:r>
          </a:p>
          <a:p>
            <a:pPr lvl="1"/>
            <a:r>
              <a:rPr lang="en-US" sz="2200" dirty="0" smtClean="0"/>
              <a:t>Length of the reactor &amp; Radius → volume of the reactor</a:t>
            </a:r>
          </a:p>
          <a:p>
            <a:pPr lvl="1"/>
            <a:r>
              <a:rPr lang="en-US" sz="2200" dirty="0" smtClean="0"/>
              <a:t>Compare volume of the reactor to volume of the catalyst</a:t>
            </a:r>
          </a:p>
          <a:p>
            <a:pPr marL="1965960" lvl="7" indent="0">
              <a:buNone/>
            </a:pPr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1"/>
                </a:solidFill>
              </a:rPr>
              <a:t>Economic Analysis: Cost of Manufacturing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Operator cost</a:t>
                </a:r>
                <a:endParaRPr lang="en-US" sz="22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𝑂𝐿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6.29+31.7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+0.23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0.5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lvl="2"/>
                <a:r>
                  <a:rPr lang="en-US" sz="1800" dirty="0" smtClean="0"/>
                  <a:t>P = 0, </a:t>
                </a:r>
                <a:r>
                  <a:rPr lang="en-US" sz="1800" dirty="0" err="1" smtClean="0"/>
                  <a:t>N</a:t>
                </a:r>
                <a:r>
                  <a:rPr lang="en-US" sz="1800" baseline="-25000" dirty="0" err="1" smtClean="0"/>
                  <a:t>np</a:t>
                </a:r>
                <a:r>
                  <a:rPr lang="en-US" sz="1800" dirty="0" smtClean="0"/>
                  <a:t> = 16, N</a:t>
                </a:r>
                <a:r>
                  <a:rPr lang="en-US" sz="1800" baseline="-25000" dirty="0" smtClean="0"/>
                  <a:t>OL</a:t>
                </a:r>
                <a:r>
                  <a:rPr lang="en-US" sz="1800" dirty="0" smtClean="0"/>
                  <a:t> = 3.16 </a:t>
                </a:r>
              </a:p>
              <a:p>
                <a:pPr lvl="1"/>
                <a:r>
                  <a:rPr lang="en-US" sz="2200" dirty="0" smtClean="0"/>
                  <a:t>4 active operators per shift</a:t>
                </a:r>
              </a:p>
              <a:p>
                <a:pPr lvl="2"/>
                <a:r>
                  <a:rPr lang="en-US" sz="1800" dirty="0" smtClean="0"/>
                  <a:t>18 operators on payroll</a:t>
                </a:r>
              </a:p>
              <a:p>
                <a:pPr lvl="2"/>
                <a:r>
                  <a:rPr lang="en-US" sz="1800" dirty="0" smtClean="0"/>
                  <a:t>Illinois annual median wage for operator is $55,690</a:t>
                </a:r>
              </a:p>
              <a:p>
                <a:r>
                  <a:rPr lang="en-US" sz="2400" dirty="0" smtClean="0"/>
                  <a:t>Utility cost – used default costs in CAPCOST</a:t>
                </a:r>
              </a:p>
              <a:p>
                <a:pPr lvl="1"/>
                <a:r>
                  <a:rPr lang="en-US" sz="2200" dirty="0" smtClean="0"/>
                  <a:t>Heater utility cost was neglected due to sufficient fuel being provided from hydrocarbons produced in process</a:t>
                </a:r>
                <a:r>
                  <a:rPr lang="en-US" sz="2000" dirty="0">
                    <a:latin typeface="Cambria Math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Cambria Math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000" dirty="0" smtClean="0">
                    <a:latin typeface="Cambria Math" pitchFamily="18" charset="0"/>
                    <a:ea typeface="SimSun" pitchFamily="2" charset="-122"/>
                    <a:cs typeface="Times New Roman" pitchFamily="18" charset="0"/>
                  </a:rPr>
                  <a:t>1.03 x 10</a:t>
                </a:r>
                <a:r>
                  <a:rPr lang="en-US" altLang="zh-CN" sz="2000" baseline="30000" dirty="0" smtClean="0">
                    <a:latin typeface="Cambria Math" pitchFamily="18" charset="0"/>
                    <a:ea typeface="SimSun" pitchFamily="2" charset="-122"/>
                    <a:cs typeface="Times New Roman" pitchFamily="18" charset="0"/>
                  </a:rPr>
                  <a:t>5</a:t>
                </a:r>
                <a:r>
                  <a:rPr lang="en-US" altLang="zh-CN" sz="2000" dirty="0" smtClean="0">
                    <a:latin typeface="Cambria Math" pitchFamily="18" charset="0"/>
                    <a:ea typeface="SimSun" pitchFamily="2" charset="-122"/>
                    <a:cs typeface="Times New Roman" pitchFamily="18" charset="0"/>
                  </a:rPr>
                  <a:t> MJ/h)</a:t>
                </a:r>
                <a:endParaRPr lang="en-US" altLang="zh-CN" sz="3600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sz="2200" dirty="0" smtClean="0"/>
              </a:p>
              <a:p>
                <a:pPr lvl="1"/>
                <a:endParaRPr lang="en-US" sz="1800" dirty="0"/>
              </a:p>
              <a:p>
                <a:endParaRPr lang="en-US" sz="240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933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1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Economic Analysis: Cost of Manufacturing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4263"/>
              </p:ext>
            </p:extLst>
          </p:nvPr>
        </p:nvGraphicFramePr>
        <p:xfrm>
          <a:off x="1524000" y="2514600"/>
          <a:ext cx="6400799" cy="377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899"/>
                <a:gridCol w="1282289"/>
                <a:gridCol w="2111892"/>
                <a:gridCol w="1331719"/>
              </a:tblGrid>
              <a:tr h="304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Chemical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2006 Price ($/kg)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Projected 2016 Price ($/kg)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Source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Isobutanol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1.15-$1.48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GEVO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4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Terepthalic</a:t>
                      </a:r>
                      <a:r>
                        <a:rPr lang="en-US" sz="1200" dirty="0">
                          <a:effectLst/>
                        </a:rPr>
                        <a:t> Acid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0.925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1.066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ICIS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  <a:tr h="304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P-xylene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1.53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ICIS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  <a:tr h="504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Ni-Al</a:t>
                      </a:r>
                      <a:r>
                        <a:rPr lang="en-US" sz="1200" baseline="-25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O</a:t>
                      </a:r>
                      <a:r>
                        <a:rPr lang="en-US" sz="1200" baseline="-25000" dirty="0">
                          <a:effectLst/>
                        </a:rPr>
                        <a:t>3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(1% by mass Ni loading)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4272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RiogenInc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  <a:tr h="304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γ-</a:t>
                      </a: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alumina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15.60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AdvancedMaterials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  <a:tr h="304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Platinum on Carbon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9890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RiogenInc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  <a:tr h="304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Isobutylene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ICIS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  <a:tr h="487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Di-isobutylene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1.25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Zauba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66800"/>
          </a:xfrm>
        </p:spPr>
        <p:txBody>
          <a:bodyPr/>
          <a:lstStyle/>
          <a:p>
            <a:r>
              <a:rPr lang="en-US" dirty="0" smtClean="0"/>
              <a:t>Chemical Pricing from ICIS, GEVO,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Catalyst prices used were laboratory prices</a:t>
            </a:r>
          </a:p>
        </p:txBody>
      </p:sp>
    </p:spTree>
    <p:extLst>
      <p:ext uri="{BB962C8B-B14F-4D97-AF65-F5344CB8AC3E}">
        <p14:creationId xmlns:p14="http://schemas.microsoft.com/office/powerpoint/2010/main" val="27480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Economic </a:t>
            </a:r>
            <a:r>
              <a:rPr lang="en-US" dirty="0" err="1" smtClean="0">
                <a:solidFill>
                  <a:schemeClr val="tx1"/>
                </a:solidFill>
              </a:rPr>
              <a:t>Analysis:Profitability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Additional Assumptions:</a:t>
            </a:r>
          </a:p>
          <a:p>
            <a:pPr lvl="1"/>
            <a:r>
              <a:rPr lang="en-US" dirty="0" smtClean="0"/>
              <a:t>10 % discount rate</a:t>
            </a:r>
          </a:p>
          <a:p>
            <a:pPr lvl="1"/>
            <a:r>
              <a:rPr lang="en-US" dirty="0" smtClean="0"/>
              <a:t>18% hurdle rate</a:t>
            </a:r>
          </a:p>
          <a:p>
            <a:pPr lvl="1"/>
            <a:r>
              <a:rPr lang="en-US" dirty="0" smtClean="0"/>
              <a:t>7 year MACRS depreciation</a:t>
            </a:r>
          </a:p>
          <a:p>
            <a:pPr lvl="1"/>
            <a:r>
              <a:rPr lang="en-US" dirty="0" smtClean="0"/>
              <a:t>8500 hours of operation a year</a:t>
            </a:r>
          </a:p>
          <a:p>
            <a:pPr lvl="1"/>
            <a:r>
              <a:rPr lang="en-US" dirty="0" smtClean="0"/>
              <a:t>15 year project lifetime (not including construction)</a:t>
            </a:r>
          </a:p>
          <a:p>
            <a:pPr lvl="1"/>
            <a:r>
              <a:rPr lang="en-US" dirty="0" smtClean="0"/>
              <a:t>No salvage</a:t>
            </a:r>
          </a:p>
          <a:p>
            <a:pPr lvl="1"/>
            <a:r>
              <a:rPr lang="en-US" dirty="0" smtClean="0"/>
              <a:t>Assume half of catalyst replaced each year</a:t>
            </a:r>
          </a:p>
          <a:p>
            <a:r>
              <a:rPr lang="en-US" dirty="0" smtClean="0"/>
              <a:t>Two scenarios evaluated: selling PX or TPA as a product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Economic </a:t>
            </a:r>
            <a:r>
              <a:rPr lang="en-US" dirty="0" smtClean="0">
                <a:solidFill>
                  <a:schemeClr val="tx1"/>
                </a:solidFill>
              </a:rPr>
              <a:t>Analysis: Profitability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37</a:t>
            </a:fld>
            <a:endParaRPr lang="en-US"/>
          </a:p>
        </p:txBody>
      </p:sp>
      <p:pic>
        <p:nvPicPr>
          <p:cNvPr id="7" name="image10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62124" y="1295400"/>
            <a:ext cx="4791076" cy="3048000"/>
          </a:xfrm>
          <a:prstGeom prst="rect">
            <a:avLst/>
          </a:prstGeom>
          <a:ln/>
        </p:spPr>
      </p:pic>
      <p:sp>
        <p:nvSpPr>
          <p:cNvPr id="9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4276725"/>
            <a:ext cx="6629400" cy="1743075"/>
          </a:xfrm>
        </p:spPr>
        <p:txBody>
          <a:bodyPr>
            <a:noAutofit/>
          </a:bodyPr>
          <a:lstStyle/>
          <a:p>
            <a:r>
              <a:rPr lang="en-US" sz="1800" dirty="0" smtClean="0"/>
              <a:t>Selling PX as Product</a:t>
            </a:r>
          </a:p>
          <a:p>
            <a:pPr lvl="1"/>
            <a:r>
              <a:rPr lang="en-US" sz="1800" dirty="0" smtClean="0"/>
              <a:t>NPV </a:t>
            </a:r>
            <a:r>
              <a:rPr lang="en-US" sz="1800" dirty="0"/>
              <a:t>of -$52.3 million	</a:t>
            </a:r>
          </a:p>
          <a:p>
            <a:pPr lvl="1"/>
            <a:r>
              <a:rPr lang="en-US" sz="1800" dirty="0"/>
              <a:t>Undefined payback period</a:t>
            </a:r>
          </a:p>
          <a:p>
            <a:r>
              <a:rPr lang="en-US" sz="1800" dirty="0" smtClean="0"/>
              <a:t>Increase </a:t>
            </a:r>
            <a:r>
              <a:rPr lang="en-US" sz="1800" dirty="0"/>
              <a:t>at end is CAPCOST factoring in cost of land and capital costs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78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Economic </a:t>
            </a:r>
            <a:r>
              <a:rPr lang="en-US" dirty="0" smtClean="0">
                <a:solidFill>
                  <a:schemeClr val="tx1"/>
                </a:solidFill>
              </a:rPr>
              <a:t>Analysis: Profitability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38</a:t>
            </a:fld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229600" cy="2743200"/>
          </a:xfrm>
        </p:spPr>
        <p:txBody>
          <a:bodyPr>
            <a:normAutofit/>
          </a:bodyPr>
          <a:lstStyle/>
          <a:p>
            <a:r>
              <a:rPr lang="en-US" sz="1800" dirty="0"/>
              <a:t>Selling TPA as </a:t>
            </a:r>
            <a:r>
              <a:rPr lang="en-US" sz="1800" dirty="0" smtClean="0"/>
              <a:t>product</a:t>
            </a:r>
            <a:endParaRPr lang="en-US" sz="1800" dirty="0" smtClean="0"/>
          </a:p>
          <a:p>
            <a:r>
              <a:rPr lang="en-US" sz="1800" dirty="0" smtClean="0"/>
              <a:t>Used </a:t>
            </a:r>
            <a:r>
              <a:rPr lang="en-US" sz="1800" dirty="0" smtClean="0"/>
              <a:t>Capital cost and COM without PX from Team 5 ($61.7 and $89 million respectively)</a:t>
            </a:r>
          </a:p>
          <a:p>
            <a:pPr lvl="1"/>
            <a:r>
              <a:rPr lang="en-US" sz="1800" dirty="0" smtClean="0"/>
              <a:t>Scaled their costs to the ratio of their PX feed rate and our PX production rate (FCI and COM adjusted to $40 and $58.3 million </a:t>
            </a:r>
            <a:r>
              <a:rPr lang="en-US" sz="1800" dirty="0" smtClean="0"/>
              <a:t>respectively</a:t>
            </a:r>
          </a:p>
          <a:p>
            <a:pPr lvl="1"/>
            <a:r>
              <a:rPr lang="en-US" sz="1800" dirty="0" smtClean="0"/>
              <a:t>NPV </a:t>
            </a:r>
            <a:r>
              <a:rPr lang="en-US" sz="1800" dirty="0"/>
              <a:t>of -$524.3 million	</a:t>
            </a:r>
          </a:p>
          <a:p>
            <a:pPr lvl="1"/>
            <a:r>
              <a:rPr lang="en-US" sz="1800" dirty="0"/>
              <a:t>Undefined payback period</a:t>
            </a:r>
          </a:p>
          <a:p>
            <a:pPr lvl="1"/>
            <a:endParaRPr lang="en-US" sz="1800" dirty="0" smtClean="0"/>
          </a:p>
        </p:txBody>
      </p:sp>
      <p:pic>
        <p:nvPicPr>
          <p:cNvPr id="6" name="image14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28800" y="3352800"/>
            <a:ext cx="6019800" cy="314579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540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Profit Conditions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is, process not generating profit</a:t>
            </a:r>
          </a:p>
          <a:p>
            <a:r>
              <a:rPr lang="en-US" dirty="0" smtClean="0"/>
              <a:t>Two scenarios investigated, increase in price of p-xylene and the decrease in price of impure </a:t>
            </a:r>
            <a:r>
              <a:rPr lang="en-US" dirty="0" err="1" smtClean="0"/>
              <a:t>isobutanol</a:t>
            </a:r>
            <a:r>
              <a:rPr lang="en-US" dirty="0" smtClean="0"/>
              <a:t> used </a:t>
            </a:r>
            <a:endParaRPr lang="en-US" dirty="0"/>
          </a:p>
          <a:p>
            <a:r>
              <a:rPr lang="en-US" dirty="0" smtClean="0"/>
              <a:t>Prices were changed until the projected value on the cash flow diagram evened out to 0 at end of 17 years</a:t>
            </a:r>
          </a:p>
          <a:p>
            <a:pPr lvl="1"/>
            <a:r>
              <a:rPr lang="en-US" dirty="0" smtClean="0"/>
              <a:t>Above $1.77 per kg of p-xylene (was </a:t>
            </a:r>
            <a:r>
              <a:rPr lang="en-US" sz="2800" dirty="0" smtClean="0"/>
              <a:t>$</a:t>
            </a:r>
            <a:r>
              <a:rPr lang="en-US" dirty="0" smtClean="0"/>
              <a:t>1.53)</a:t>
            </a:r>
          </a:p>
          <a:p>
            <a:pPr lvl="1"/>
            <a:r>
              <a:rPr lang="en-US" dirty="0" smtClean="0"/>
              <a:t>Below $0.37 per kg of </a:t>
            </a:r>
            <a:r>
              <a:rPr lang="en-US" dirty="0" err="1" smtClean="0"/>
              <a:t>isobutanol</a:t>
            </a:r>
            <a:r>
              <a:rPr lang="en-US" dirty="0" smtClean="0"/>
              <a:t> (was </a:t>
            </a:r>
            <a:r>
              <a:rPr lang="en-US" sz="2800" dirty="0" smtClean="0"/>
              <a:t>$</a:t>
            </a:r>
            <a:r>
              <a:rPr lang="en-US" dirty="0" smtClean="0"/>
              <a:t>0.44)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PETE Production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257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Typically produced with </a:t>
            </a:r>
            <a:r>
              <a:rPr lang="en-US" dirty="0" err="1"/>
              <a:t>terephthalic</a:t>
            </a:r>
            <a:r>
              <a:rPr lang="en-US" dirty="0"/>
              <a:t> acid (TPA) and ethylene glycol (EG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sz="1300" dirty="0" smtClean="0"/>
          </a:p>
          <a:p>
            <a:r>
              <a:rPr lang="en-US" dirty="0" smtClean="0"/>
              <a:t>Undergo </a:t>
            </a:r>
            <a:r>
              <a:rPr lang="en-US" dirty="0"/>
              <a:t>condensation </a:t>
            </a:r>
            <a:r>
              <a:rPr lang="en-US" dirty="0" smtClean="0"/>
              <a:t>reactions in esterification </a:t>
            </a:r>
            <a:r>
              <a:rPr lang="en-US" dirty="0"/>
              <a:t>vessels </a:t>
            </a:r>
            <a:r>
              <a:rPr lang="en-US" dirty="0" smtClean="0"/>
              <a:t>forming BHET</a:t>
            </a:r>
            <a:br>
              <a:rPr lang="en-US" dirty="0" smtClean="0"/>
            </a:br>
            <a:endParaRPr lang="en-US" sz="1300" dirty="0" smtClean="0"/>
          </a:p>
          <a:p>
            <a:r>
              <a:rPr lang="en-US" dirty="0" smtClean="0"/>
              <a:t>Followed by polymerization in reactors </a:t>
            </a:r>
            <a:r>
              <a:rPr lang="en-US" dirty="0"/>
              <a:t>t</a:t>
            </a:r>
            <a:r>
              <a:rPr lang="en-US" dirty="0" smtClean="0"/>
              <a:t>o form </a:t>
            </a:r>
            <a:r>
              <a:rPr lang="en-US" dirty="0"/>
              <a:t>PETE </a:t>
            </a: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410200" y="2057400"/>
            <a:ext cx="3790703" cy="3352800"/>
            <a:chOff x="5581897" y="2057400"/>
            <a:chExt cx="3790703" cy="3048000"/>
          </a:xfrm>
        </p:grpSpPr>
        <p:pic>
          <p:nvPicPr>
            <p:cNvPr id="5" name="image151.png"/>
            <p:cNvPicPr/>
            <p:nvPr/>
          </p:nvPicPr>
          <p:blipFill rotWithShape="1">
            <a:blip r:embed="rId3"/>
            <a:srcRect t="60682"/>
            <a:stretch/>
          </p:blipFill>
          <p:spPr>
            <a:xfrm>
              <a:off x="5581897" y="3906982"/>
              <a:ext cx="3429000" cy="1198418"/>
            </a:xfrm>
            <a:prstGeom prst="rect">
              <a:avLst/>
            </a:prstGeom>
            <a:ln/>
          </p:spPr>
        </p:pic>
        <p:pic>
          <p:nvPicPr>
            <p:cNvPr id="8" name="image151.png"/>
            <p:cNvPicPr/>
            <p:nvPr/>
          </p:nvPicPr>
          <p:blipFill rotWithShape="1">
            <a:blip r:embed="rId3"/>
            <a:srcRect b="39318"/>
            <a:stretch/>
          </p:blipFill>
          <p:spPr>
            <a:xfrm>
              <a:off x="5943600" y="2057400"/>
              <a:ext cx="3429000" cy="1849582"/>
            </a:xfrm>
            <a:prstGeom prst="rect">
              <a:avLst/>
            </a:prstGeom>
            <a:ln/>
          </p:spPr>
        </p:pic>
      </p:grpSp>
      <p:sp>
        <p:nvSpPr>
          <p:cNvPr id="10" name="TextBox 9"/>
          <p:cNvSpPr txBox="1"/>
          <p:nvPr/>
        </p:nvSpPr>
        <p:spPr>
          <a:xfrm>
            <a:off x="685800" y="5943600"/>
            <a:ext cx="769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†</a:t>
            </a:r>
            <a:r>
              <a:rPr lang="en-US" sz="1400" dirty="0" smtClean="0"/>
              <a:t>U.S</a:t>
            </a:r>
            <a:r>
              <a:rPr lang="en-US" sz="1400" dirty="0"/>
              <a:t>. Environmental Protection Agency, “Compilation of Air Pollutant Emission Factors,” Publication AP-42, </a:t>
            </a:r>
            <a:r>
              <a:rPr lang="en-US" sz="1400" u="sng" dirty="0"/>
              <a:t>https://www3.epa.gov/ttnchie1/ap42/ch06/final/c06s06-2.pdf</a:t>
            </a:r>
            <a:r>
              <a:rPr lang="en-US" sz="1400" dirty="0"/>
              <a:t>, EPA, Office of Air Quality Planning and Standards, Research Triangle Park, NC (Jan. 1995).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1772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55638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Environmental, Health, and Safety Concerns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2954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reagents are flammable</a:t>
            </a:r>
          </a:p>
          <a:p>
            <a:pPr lvl="1"/>
            <a:r>
              <a:rPr lang="en-US" dirty="0" smtClean="0"/>
              <a:t>Need to be stored in appropriate, cool, well-ventilated area</a:t>
            </a:r>
          </a:p>
          <a:p>
            <a:r>
              <a:rPr lang="en-US" dirty="0" smtClean="0"/>
              <a:t>Chemicals not corrosive</a:t>
            </a:r>
          </a:p>
          <a:p>
            <a:r>
              <a:rPr lang="en-US" dirty="0" smtClean="0"/>
              <a:t>Some chemicals (e.g. p-xylene) are hazardous to aquatic environment</a:t>
            </a:r>
          </a:p>
          <a:p>
            <a:r>
              <a:rPr lang="en-US" dirty="0" smtClean="0"/>
              <a:t>Waste water must be disposed of appropriately</a:t>
            </a:r>
          </a:p>
          <a:p>
            <a:pPr lvl="1"/>
            <a:r>
              <a:rPr lang="en-US" dirty="0" smtClean="0"/>
              <a:t>Required compliance with federal, state, and local environmental regulations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10400" cy="655638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Piping and Instrumental Diagram R-101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image143.jpg" descr="Reactor.jp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447800"/>
            <a:ext cx="6657731" cy="4381381"/>
          </a:xfrm>
          <a:prstGeom prst="rect">
            <a:avLst/>
          </a:prstGeom>
          <a:ln/>
        </p:spPr>
      </p:pic>
      <p:sp>
        <p:nvSpPr>
          <p:cNvPr id="8" name="文本框 7"/>
          <p:cNvSpPr txBox="1"/>
          <p:nvPr/>
        </p:nvSpPr>
        <p:spPr>
          <a:xfrm>
            <a:off x="685800" y="4487966"/>
            <a:ext cx="1447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 – Reactor</a:t>
            </a:r>
          </a:p>
          <a:p>
            <a:r>
              <a:rPr lang="en-US" altLang="zh-CN" sz="1600" dirty="0" smtClean="0"/>
              <a:t>P – Pressure</a:t>
            </a:r>
          </a:p>
          <a:p>
            <a:r>
              <a:rPr lang="en-US" altLang="zh-CN" sz="1600" dirty="0" smtClean="0"/>
              <a:t>T – Temperature</a:t>
            </a:r>
          </a:p>
          <a:p>
            <a:r>
              <a:rPr lang="en-US" altLang="zh-CN" sz="1600" dirty="0" smtClean="0"/>
              <a:t>V – Valve</a:t>
            </a:r>
          </a:p>
          <a:p>
            <a:r>
              <a:rPr lang="en-US" altLang="zh-CN" sz="1600" dirty="0" smtClean="0"/>
              <a:t>F – Flow 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29400" y="4571999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9Bar 325C  26839kg/h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410200" y="11733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9Bar 325C  26839kg/h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045388" y="50247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30% </a:t>
            </a:r>
            <a:r>
              <a:rPr lang="en-US" altLang="zh-CN" sz="1200" dirty="0" err="1"/>
              <a:t>isobutanol</a:t>
            </a:r>
            <a:endParaRPr lang="zh-CN" altLang="zh-CN" sz="1200" dirty="0"/>
          </a:p>
          <a:p>
            <a:r>
              <a:rPr lang="en-US" altLang="zh-CN" sz="1200" dirty="0"/>
              <a:t>70% water</a:t>
            </a:r>
            <a:endParaRPr lang="zh-CN" altLang="en-US" sz="12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41797"/>
              </p:ext>
            </p:extLst>
          </p:nvPr>
        </p:nvGraphicFramePr>
        <p:xfrm>
          <a:off x="7145784" y="1368552"/>
          <a:ext cx="1574165" cy="841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4165">
                  <a:extLst>
                    <a:ext uri="{9D8B030D-6E8A-4147-A177-3AD203B41FA5}">
                      <a16:colId xmlns:a16="http://schemas.microsoft.com/office/drawing/2014/main" xmlns="" val="1223410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0.12%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isobutanol</a:t>
                      </a:r>
                      <a:endParaRPr lang="zh-CN" sz="1200" b="0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76.9% water</a:t>
                      </a:r>
                      <a:endParaRPr lang="zh-CN" sz="1200" b="0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21.8% 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2-Methylpropene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1.15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% trans-2-butene</a:t>
                      </a:r>
                      <a:endParaRPr lang="zh-CN" sz="1200" b="0" kern="1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6843178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33400" y="3048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Thermal oil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834066" y="3881295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Thermal oil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676900" y="5816604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Double Block &amp; Bleed Valve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286000" y="2133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Double Block &amp; Bleed Valve</a:t>
            </a:r>
            <a:endParaRPr lang="zh-CN" alt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98" y="2754840"/>
            <a:ext cx="142895" cy="3810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35893" y="2758228"/>
            <a:ext cx="515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RV-101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5931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6" grpId="0"/>
      <p:bldP spid="17" grpId="0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Sustainability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Environmentally friendly as raw material generated from bio sources, greatly reduces impact of TPA process</a:t>
            </a:r>
          </a:p>
          <a:p>
            <a:r>
              <a:rPr lang="en-US" dirty="0" smtClean="0"/>
              <a:t>Image better received by public as being green seen as responsible and is becoming more popular</a:t>
            </a:r>
          </a:p>
          <a:p>
            <a:r>
              <a:rPr lang="en-US" dirty="0" smtClean="0"/>
              <a:t>Prepared for petroleum raw material running out or politically difficult to obtain</a:t>
            </a:r>
          </a:p>
          <a:p>
            <a:r>
              <a:rPr lang="en-US" dirty="0" smtClean="0"/>
              <a:t>Becomes profitable as technology to reduce raw material price develops or as current price of oil increases</a:t>
            </a:r>
          </a:p>
          <a:p>
            <a:r>
              <a:rPr lang="en-US" dirty="0" smtClean="0"/>
              <a:t>Differentiates commodity product by being green</a:t>
            </a:r>
          </a:p>
        </p:txBody>
      </p:sp>
    </p:spTree>
    <p:extLst>
      <p:ext uri="{BB962C8B-B14F-4D97-AF65-F5344CB8AC3E}">
        <p14:creationId xmlns:p14="http://schemas.microsoft.com/office/powerpoint/2010/main" val="31060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Concluding Remarks***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828925"/>
            <a:ext cx="71296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smtClean="0"/>
              <a:t>Supplementary Slides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19761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85268"/>
              </p:ext>
            </p:extLst>
          </p:nvPr>
        </p:nvGraphicFramePr>
        <p:xfrm>
          <a:off x="914400" y="1143000"/>
          <a:ext cx="4572000" cy="448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4200"/>
                <a:gridCol w="1447800"/>
              </a:tblGrid>
              <a:tr h="1530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</a:rPr>
                        <a:t>Cost ($/GJ)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530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Common Utilities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Electricity (110V - 440V)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16.8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Cooling Water (30°C to 45°C)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0.354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Refrigerated Water (15°C to 25°C)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4.43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Steam from Boilers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Low Pressure (5 </a:t>
                      </a:r>
                      <a:r>
                        <a:rPr lang="en-US" sz="1600" b="0" dirty="0" err="1">
                          <a:effectLst/>
                        </a:rPr>
                        <a:t>barg</a:t>
                      </a:r>
                      <a:r>
                        <a:rPr lang="en-US" sz="1600" b="0" dirty="0">
                          <a:effectLst/>
                        </a:rPr>
                        <a:t>, 160°C)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13.28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Medium Pressure (10 </a:t>
                      </a:r>
                      <a:r>
                        <a:rPr lang="en-US" sz="1600" b="0" dirty="0" err="1">
                          <a:effectLst/>
                        </a:rPr>
                        <a:t>barg</a:t>
                      </a:r>
                      <a:r>
                        <a:rPr lang="en-US" sz="1600" b="0" dirty="0">
                          <a:effectLst/>
                        </a:rPr>
                        <a:t>, 184°C)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14.19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High Pressure (</a:t>
                      </a:r>
                      <a:r>
                        <a:rPr lang="en-US" sz="1600" b="0" dirty="0" smtClean="0">
                          <a:effectLst/>
                        </a:rPr>
                        <a:t>45 </a:t>
                      </a:r>
                      <a:r>
                        <a:rPr lang="en-US" sz="1600" b="0" dirty="0" err="1">
                          <a:effectLst/>
                        </a:rPr>
                        <a:t>barg</a:t>
                      </a:r>
                      <a:r>
                        <a:rPr lang="en-US" sz="1600" b="0" dirty="0">
                          <a:effectLst/>
                        </a:rPr>
                        <a:t>, </a:t>
                      </a:r>
                      <a:r>
                        <a:rPr lang="en-US" sz="1600" b="0" dirty="0" smtClean="0">
                          <a:effectLst/>
                        </a:rPr>
                        <a:t>260°C</a:t>
                      </a:r>
                      <a:r>
                        <a:rPr lang="en-US" sz="1600" b="0" dirty="0">
                          <a:effectLst/>
                        </a:rPr>
                        <a:t>)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17.7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Fuels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Fuel Oil (no. 2)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14.2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Natural Gas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11.1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Coal (FOB mine mouth)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1.72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  <a:tr h="1669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490" marR="58490" marT="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97100" y="271502"/>
            <a:ext cx="49337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CAPCOST Default Utility Pricing</a:t>
            </a:r>
            <a:endParaRPr lang="en-US" sz="3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90199"/>
              </p:ext>
            </p:extLst>
          </p:nvPr>
        </p:nvGraphicFramePr>
        <p:xfrm>
          <a:off x="5486400" y="1142997"/>
          <a:ext cx="2839085" cy="4512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/>
                <a:gridCol w="1162685"/>
              </a:tblGrid>
              <a:tr h="2751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Cost ($/GJ)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4323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Common Utilities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43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Thermal Systems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922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Moderately High (up to 330°C)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12.33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432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High (up to 400°C)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922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Very High (up to 600°C)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13.88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43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Refrigeration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922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Moderately Low (5°C)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4.43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432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Low (-20°C)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7.89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432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Very low (-50°C)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13.11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58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Cost ($/</a:t>
                      </a:r>
                      <a:r>
                        <a:rPr lang="en-US" sz="1400" u="sng" dirty="0" err="1">
                          <a:effectLst/>
                        </a:rPr>
                        <a:t>tonne</a:t>
                      </a:r>
                      <a:r>
                        <a:rPr lang="en-US" sz="1400" u="sng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9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Waste Disposal (solid and liquid)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432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Non-Hazardous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36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432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Hazardous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Heat obtained from stream sent to H-101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50223977"/>
              </p:ext>
            </p:extLst>
          </p:nvPr>
        </p:nvGraphicFramePr>
        <p:xfrm>
          <a:off x="1440815" y="1447800"/>
          <a:ext cx="586867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800"/>
                <a:gridCol w="1956435"/>
                <a:gridCol w="195643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Chemicals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Heat of Combustion (MJ/kg)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Flow Rate (kg/h)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Isobutanol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4.85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P-xylene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40.8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21.7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Toluene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41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4.02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Methane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7.35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Propene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48.9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27.2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2-Methyl-1-butene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47.5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4.66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2-Methy-1-pentene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44.8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2.04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1-heptene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47.4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35.2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2-Methyl propene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48.1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535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Trans-2-butene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45.1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149.4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1-Diisobutylene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113.4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Hydrogen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142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423.2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2,3-dimethyl-1-hexene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45 *estimated</a:t>
                      </a:r>
                      <a:endParaRPr lang="en-US" sz="1050" kern="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8.28</a:t>
                      </a:r>
                      <a:endParaRPr lang="en-US" sz="1050" kern="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52650" y="4967994"/>
            <a:ext cx="49911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SimSun" pitchFamily="2" charset="-122"/>
                <a:cs typeface="Times New Roman" pitchFamily="18" charset="0"/>
              </a:rPr>
              <a:t>Heat≈1.03*105MJ/h</a:t>
            </a:r>
            <a:endParaRPr kumimoji="0" lang="en-US" altLang="zh-CN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76400" y="4343400"/>
                <a:ext cx="5943600" cy="763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Heat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h𝑒𝑎𝑡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𝑐𝑜𝑚𝑏𝑢𝑠𝑡𝑖𝑜𝑛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𝐹𝑙𝑜𝑤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𝑅𝑎𝑡𝑒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343400"/>
                <a:ext cx="5943600" cy="763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2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Sample Optimization: R-101 Pressure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47</a:t>
            </a:fld>
            <a:endParaRPr lang="en-US"/>
          </a:p>
        </p:txBody>
      </p:sp>
      <p:pic>
        <p:nvPicPr>
          <p:cNvPr id="5" name="image130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1447800"/>
            <a:ext cx="6686550" cy="4391025"/>
          </a:xfrm>
          <a:prstGeom prst="rect">
            <a:avLst/>
          </a:prstGeom>
          <a:ln/>
        </p:spPr>
      </p:pic>
      <p:pic>
        <p:nvPicPr>
          <p:cNvPr id="10" name="image0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02377" y="1447800"/>
            <a:ext cx="6934200" cy="4572000"/>
          </a:xfrm>
          <a:prstGeom prst="rect">
            <a:avLst/>
          </a:prstGeom>
          <a:ln/>
        </p:spPr>
      </p:pic>
      <p:pic>
        <p:nvPicPr>
          <p:cNvPr id="11" name="image91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62744" y="1524990"/>
            <a:ext cx="6874823" cy="4519550"/>
          </a:xfrm>
          <a:prstGeom prst="rect">
            <a:avLst/>
          </a:prstGeom>
          <a:ln/>
        </p:spPr>
      </p:pic>
      <p:sp>
        <p:nvSpPr>
          <p:cNvPr id="12" name="TextBox 11"/>
          <p:cNvSpPr txBox="1"/>
          <p:nvPr/>
        </p:nvSpPr>
        <p:spPr>
          <a:xfrm>
            <a:off x="1447800" y="6019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Reactor plots of volume, temperature, and pressure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Sample Optimization: T-101 V/B Ratio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2351" y="5983069"/>
            <a:ext cx="811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distillation column plots of the number of stages, the feed stage location,  the reflux ratio, and the V/B ratio compared to the isobutylene and di-isobutylene in the bottoms</a:t>
            </a:r>
            <a:endParaRPr lang="en-US" dirty="0"/>
          </a:p>
        </p:txBody>
      </p:sp>
      <p:pic>
        <p:nvPicPr>
          <p:cNvPr id="13" name="image9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0210" y="1371600"/>
            <a:ext cx="7943579" cy="3581400"/>
          </a:xfrm>
          <a:prstGeom prst="rect">
            <a:avLst/>
          </a:prstGeom>
          <a:ln/>
        </p:spPr>
      </p:pic>
      <p:pic>
        <p:nvPicPr>
          <p:cNvPr id="27" name="image1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0209" y="1371600"/>
            <a:ext cx="7942811" cy="3733800"/>
          </a:xfrm>
          <a:prstGeom prst="rect">
            <a:avLst/>
          </a:prstGeom>
          <a:ln/>
        </p:spPr>
      </p:pic>
      <p:pic>
        <p:nvPicPr>
          <p:cNvPr id="28" name="image142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62310" y="1316553"/>
            <a:ext cx="7961660" cy="3657600"/>
          </a:xfrm>
          <a:prstGeom prst="rect">
            <a:avLst/>
          </a:prstGeom>
          <a:ln/>
        </p:spPr>
      </p:pic>
      <p:pic>
        <p:nvPicPr>
          <p:cNvPr id="29" name="image14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46151" y="1443347"/>
            <a:ext cx="7851697" cy="359030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1611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Supplementary: Flash tank sizing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Flash Tank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=5×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𝑣𝑎𝑝𝑜𝑟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𝑣𝑎𝑝𝑜𝑟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𝑝𝑒𝑟𝑚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3600</m:t>
                            </m:r>
                          </m:e>
                        </m:d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𝑣𝑎𝑝𝑜𝑟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=5×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𝑣𝑎𝑝𝑜𝑟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𝑝𝑒𝑟𝑚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3600</m:t>
                            </m:r>
                          </m:e>
                        </m:d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𝑣𝑎𝑝𝑜𝑟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𝑝𝑒𝑟𝑚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𝑑𝑟𝑢𝑚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𝑙𝑖𝑞𝑢𝑖𝑑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𝑣𝑎𝑝𝑜𝑟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𝑣𝑎𝑝𝑜𝑟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Souders</a:t>
                </a:r>
                <a:r>
                  <a:rPr lang="en-US" dirty="0"/>
                  <a:t>-Brown </a:t>
                </a:r>
                <a:r>
                  <a:rPr lang="en-US" dirty="0" smtClean="0"/>
                  <a:t>Equation)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𝑑𝑟𝑢𝑚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1.25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𝐿𝑉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</m:func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𝐿𝑉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𝐿𝑉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𝐿𝑉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sup>
                    </m:sSup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𝐿𝑉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𝑙𝑖𝑞𝑢𝑖𝑑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𝑣𝑎𝑝𝑜𝑟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𝑣𝑎𝑝𝑜𝑟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𝑙𝑖𝑞𝑢𝑖𝑑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h𝑜𝑟𝑖𝑧𝑜𝑛𝑡𝑎𝑙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Rule of thumb: Height/Diameter 3~5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793" y="304800"/>
            <a:ext cx="5815396" cy="792162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Green Routes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5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581906" y="2360892"/>
            <a:ext cx="304800" cy="2133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B</a:t>
            </a:r>
            <a:r>
              <a:rPr lang="en-US" altLang="zh-CN" dirty="0" smtClean="0">
                <a:solidFill>
                  <a:srgbClr val="00B0F0"/>
                </a:solidFill>
              </a:rPr>
              <a:t>IOMASS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41692" y="1726892"/>
            <a:ext cx="409724" cy="15700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PX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86230" y="2362200"/>
            <a:ext cx="397902" cy="2692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B0F0"/>
                </a:solidFill>
              </a:rPr>
              <a:t>TPA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202295" y="3427692"/>
            <a:ext cx="67056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720724" y="281386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886706" y="3482749"/>
            <a:ext cx="6885694" cy="1986495"/>
            <a:chOff x="886706" y="3482749"/>
            <a:chExt cx="6885694" cy="1986495"/>
          </a:xfrm>
        </p:grpSpPr>
        <p:sp>
          <p:nvSpPr>
            <p:cNvPr id="16" name="矩形 15"/>
            <p:cNvSpPr/>
            <p:nvPr/>
          </p:nvSpPr>
          <p:spPr>
            <a:xfrm>
              <a:off x="4594935" y="4280125"/>
              <a:ext cx="1402791" cy="4161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P-cymene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05000" y="3546960"/>
              <a:ext cx="1405742" cy="5022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</a:rPr>
                <a:t>isoprene and acrylic acid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05000" y="4962221"/>
              <a:ext cx="1405742" cy="3757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Furfural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05001" y="4317829"/>
              <a:ext cx="1405741" cy="3757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Limonene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94934" y="3482749"/>
              <a:ext cx="1913169" cy="56642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4-methylcyclohex-3-enecarboxylic acid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94935" y="4962221"/>
              <a:ext cx="1402791" cy="50702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Maleic anhydride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1124251" y="3886200"/>
              <a:ext cx="609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124251" y="4280125"/>
              <a:ext cx="609600" cy="21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1124251" y="4572000"/>
              <a:ext cx="60960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3429000" y="3886200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3429000" y="4494492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3429000" y="5181600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6724781" y="3886200"/>
              <a:ext cx="1047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6248400" y="4494492"/>
              <a:ext cx="1472324" cy="11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6248400" y="4962221"/>
              <a:ext cx="1524000" cy="219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886706" y="3665208"/>
              <a:ext cx="990600" cy="184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7030A0"/>
                  </a:solidFill>
                </a:rPr>
                <a:t>Fermentation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24251" y="1423904"/>
            <a:ext cx="6017012" cy="1765697"/>
            <a:chOff x="1124251" y="1423904"/>
            <a:chExt cx="6017012" cy="1765697"/>
          </a:xfrm>
        </p:grpSpPr>
        <p:cxnSp>
          <p:nvCxnSpPr>
            <p:cNvPr id="34" name="直接箭头连接符 33"/>
            <p:cNvCxnSpPr/>
            <p:nvPr/>
          </p:nvCxnSpPr>
          <p:spPr>
            <a:xfrm>
              <a:off x="2514600" y="1905000"/>
              <a:ext cx="0" cy="217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2514600" y="2514919"/>
              <a:ext cx="0" cy="290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124251" y="1423904"/>
              <a:ext cx="6017012" cy="1765697"/>
              <a:chOff x="1124251" y="1423904"/>
              <a:chExt cx="6017012" cy="1765697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V="1">
                <a:off x="1124251" y="1726892"/>
                <a:ext cx="609600" cy="649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1905000" y="1432598"/>
                <a:ext cx="1253294" cy="3777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2"/>
                    </a:solidFill>
                  </a:rPr>
                  <a:t>Sugar Cane</a:t>
                </a:r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905000" y="2133600"/>
                <a:ext cx="1253342" cy="3617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Sugar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905000" y="2813866"/>
                <a:ext cx="1253342" cy="3757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Isobutanol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660999" y="2805291"/>
                <a:ext cx="1272826" cy="3779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Isobutylene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680483" y="2132293"/>
                <a:ext cx="1254416" cy="3826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HMF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680483" y="1423904"/>
                <a:ext cx="1253342" cy="3777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Ethanol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455966" y="2122590"/>
                <a:ext cx="1268815" cy="3695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DMF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455966" y="1432670"/>
                <a:ext cx="1272826" cy="3777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Ethylene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3231143" y="2969185"/>
                <a:ext cx="376498" cy="2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3231143" y="1593542"/>
                <a:ext cx="3502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3237893" y="2314469"/>
                <a:ext cx="343507" cy="9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5023104" y="1600200"/>
                <a:ext cx="3108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5023104" y="2360892"/>
                <a:ext cx="3108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5178552" y="2972881"/>
                <a:ext cx="17586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>
                <a:off x="6819900" y="1673785"/>
                <a:ext cx="304800" cy="254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>
                <a:off x="6803337" y="2360892"/>
                <a:ext cx="3379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480301" y="2567686"/>
                <a:ext cx="990600" cy="18483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Fermentation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3202" y="1868531"/>
                <a:ext cx="647699" cy="1851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7030A0"/>
                    </a:solidFill>
                  </a:rPr>
                  <a:t>Enzyme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097729" y="6248152"/>
            <a:ext cx="7354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†Based on figure from Pang </a:t>
            </a:r>
            <a:r>
              <a:rPr lang="en-US" sz="1200" dirty="0"/>
              <a:t>et.al.</a:t>
            </a:r>
            <a:r>
              <a:rPr lang="en-US" sz="1200" i="1" dirty="0"/>
              <a:t> </a:t>
            </a:r>
            <a:r>
              <a:rPr lang="en-US" sz="1200" dirty="0"/>
              <a:t>Synthesis of ethylene glycol and </a:t>
            </a:r>
            <a:r>
              <a:rPr lang="en-US" sz="1200" dirty="0" err="1"/>
              <a:t>terephthalic</a:t>
            </a:r>
            <a:r>
              <a:rPr lang="en-US" sz="1200" dirty="0"/>
              <a:t> from biomass for producing PET.</a:t>
            </a:r>
            <a:r>
              <a:rPr lang="en-US" sz="1200" i="1" dirty="0"/>
              <a:t> Green Chem. </a:t>
            </a:r>
            <a:r>
              <a:rPr lang="en-US" sz="1200" b="1" i="1" dirty="0"/>
              <a:t>2016,</a:t>
            </a:r>
            <a:r>
              <a:rPr lang="en-US" sz="1200" i="1" dirty="0"/>
              <a:t>18, </a:t>
            </a:r>
            <a:r>
              <a:rPr lang="en-US" sz="1200" dirty="0"/>
              <a:t>342.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2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Supplementary: Decanter Sizing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Decanter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𝑑𝑒𝑐𝑎𝑛𝑡𝑒𝑟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h𝑜𝑙𝑑𝑖𝑛𝑔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h𝑒𝑎𝑣𝑦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h𝑜𝑙𝑑𝑖𝑛𝑔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0.1(</m:t>
                        </m:r>
                        <m:r>
                          <a:rPr lang="en-US" i="1">
                            <a:latin typeface="Cambria Math"/>
                          </a:rPr>
                          <m:t>h𝑟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60 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h𝑟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min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[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)−1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Rule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thumb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b="0" i="0" dirty="0" smtClean="0"/>
                      <m:t>H</m:t>
                    </m:r>
                    <m:r>
                      <m:rPr>
                        <m:nor/>
                      </m:rPr>
                      <a:rPr lang="en-US" dirty="0"/>
                      <m:t>eight</m:t>
                    </m:r>
                    <m:r>
                      <m:rPr>
                        <m:nor/>
                      </m:rPr>
                      <a:rPr lang="en-US" dirty="0"/>
                      <m:t>/</m:t>
                    </m:r>
                    <m:r>
                      <m:rPr>
                        <m:nor/>
                      </m:rPr>
                      <a:rPr lang="en-US" b="0" i="0" dirty="0" smtClean="0"/>
                      <m:t>D</m:t>
                    </m:r>
                    <m:r>
                      <m:rPr>
                        <m:nor/>
                      </m:rPr>
                      <a:rPr lang="en-US" dirty="0"/>
                      <m:t>iameter</m:t>
                    </m:r>
                    <m:r>
                      <m:rPr>
                        <m:nor/>
                      </m:rPr>
                      <a:rPr lang="en-US" dirty="0"/>
                      <m:t> 3.5~5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Supplementary: Equipment Sizing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dirty="0" smtClean="0"/>
                  <a:t>Distillation Column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𝑣𝑎𝑝𝑜𝑟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𝑣𝑎𝑝𝑜𝑟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𝑓𝑙𝑜𝑜𝑑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𝑢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­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𝑎𝑑𝑗𝑢𝑠𝑡𝑒𝑑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𝑙𝑖𝑞𝑢𝑖𝑑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𝑣𝑎𝑝𝑜𝑟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𝑣𝑎𝑝𝑜𝑟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1,</m:t>
                        </m:r>
                        <m:r>
                          <a:rPr lang="en-US" i="1">
                            <a:latin typeface="Cambria Math"/>
                          </a:rPr>
                          <m:t>𝑎𝑑𝑗𝑢𝑠𝑡𝑒𝑑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0.02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0.2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∝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𝑙𝑖𝑞𝑢𝑖𝑑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𝑣𝑎𝑝𝑜𝑟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𝑣𝑎𝑝𝑜𝑟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𝑙𝑖𝑞𝑢𝑖𝑑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𝑑𝑖𝑠𝑡𝑖𝑙𝑙𝑎𝑡𝑖𝑜𝑛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𝑙𝑖𝑞𝑢𝑖𝑑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𝑟𝑒𝑏𝑜𝑖𝑙𝑒𝑟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𝑠𝑘𝑖𝑟𝑡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𝑙𝑖𝑞𝑢𝑖𝑑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𝑙𝑖𝑞𝑢𝑖𝑑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𝑙𝑖𝑞𝑢𝑖𝑑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h𝑜𝑙𝑑𝑖𝑛𝑔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60</m:t>
                            </m:r>
                            <m:r>
                              <a:rPr lang="en-US" i="1">
                                <a:latin typeface="Cambria Math"/>
                              </a:rPr>
                              <m:t>𝑚𝑖𝑛</m:t>
                            </m:r>
                          </m:den>
                        </m:f>
                      </m:num>
                      <m:den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Rule of  Thumb: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𝑓𝑙𝑜𝑜𝑑</m:t>
                        </m:r>
                      </m:sub>
                    </m:sSub>
                  </m:oMath>
                </a14:m>
                <a:r>
                  <a:rPr lang="en-US" dirty="0" smtClean="0"/>
                  <a:t> = 0.8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den>
                    </m:f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range from 0.1 to 0.2</a:t>
                </a:r>
              </a:p>
              <a:p>
                <a:pPr lvl="1"/>
                <a:r>
                  <a:rPr lang="en-US" dirty="0" smtClean="0"/>
                  <a:t>Height of vapor engagement: larger than 4 </a:t>
                </a:r>
                <a:r>
                  <a:rPr lang="en-US" dirty="0" err="1" smtClean="0"/>
                  <a:t>ft</a:t>
                </a:r>
                <a:endParaRPr lang="en-US" dirty="0" smtClean="0"/>
              </a:p>
              <a:p>
                <a:pPr lvl="1"/>
                <a:r>
                  <a:rPr lang="en-US" dirty="0"/>
                  <a:t>Height of </a:t>
                </a:r>
                <a:r>
                  <a:rPr lang="en-US" dirty="0" smtClean="0"/>
                  <a:t>reboiler return: </a:t>
                </a:r>
                <a:r>
                  <a:rPr lang="en-US" dirty="0"/>
                  <a:t>larger than </a:t>
                </a:r>
                <a:r>
                  <a:rPr lang="en-US" dirty="0" smtClean="0"/>
                  <a:t>3 </a:t>
                </a:r>
                <a:r>
                  <a:rPr lang="en-US" dirty="0" err="1" smtClean="0"/>
                  <a:t>ft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Height of skirt: 15 </a:t>
                </a:r>
                <a:r>
                  <a:rPr lang="en-US" dirty="0" err="1" smtClean="0"/>
                  <a:t>ft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Liquid holding up time: 5 min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533"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934200" cy="7318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Piping and Instrumental Diagram </a:t>
            </a:r>
            <a:r>
              <a:rPr lang="en-US" altLang="zh-CN" sz="3200" dirty="0" smtClean="0"/>
              <a:t>T-103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52</a:t>
            </a:fld>
            <a:endParaRPr lang="en-US"/>
          </a:p>
        </p:txBody>
      </p:sp>
      <p:pic>
        <p:nvPicPr>
          <p:cNvPr id="5" name="image137.jpg" descr="Distillation Column.jp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960438"/>
            <a:ext cx="7467600" cy="5249862"/>
          </a:xfrm>
          <a:prstGeom prst="rect">
            <a:avLst/>
          </a:prstGeom>
          <a:ln/>
        </p:spPr>
      </p:pic>
      <p:sp>
        <p:nvSpPr>
          <p:cNvPr id="4" name="文本框 3"/>
          <p:cNvSpPr txBox="1"/>
          <p:nvPr/>
        </p:nvSpPr>
        <p:spPr>
          <a:xfrm>
            <a:off x="41148" y="3182034"/>
            <a:ext cx="1365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0.44% O-xylene</a:t>
            </a:r>
            <a:endParaRPr lang="zh-CN" altLang="zh-CN" sz="1200" dirty="0"/>
          </a:p>
          <a:p>
            <a:r>
              <a:rPr lang="en-US" altLang="zh-CN" sz="1200" dirty="0"/>
              <a:t>99.1% P-xylene</a:t>
            </a:r>
            <a:endParaRPr lang="zh-CN" altLang="zh-CN" sz="1200" dirty="0"/>
          </a:p>
          <a:p>
            <a:r>
              <a:rPr lang="en-US" altLang="zh-CN" sz="1200" dirty="0"/>
              <a:t>0.44% </a:t>
            </a:r>
            <a:r>
              <a:rPr lang="en-US" altLang="zh-CN" sz="1200" dirty="0" err="1"/>
              <a:t>Triisobutylene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7962900" y="360164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0.29% O-xylene</a:t>
            </a:r>
            <a:endParaRPr lang="zh-CN" altLang="zh-CN" sz="1200" dirty="0"/>
          </a:p>
          <a:p>
            <a:r>
              <a:rPr lang="en-US" altLang="zh-CN" sz="1200" dirty="0"/>
              <a:t>99.7% P-xylene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7647920" y="5887134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0.93% O-xylene</a:t>
            </a:r>
            <a:endParaRPr lang="zh-CN" altLang="zh-CN" sz="1200" dirty="0"/>
          </a:p>
          <a:p>
            <a:r>
              <a:rPr lang="en-US" altLang="zh-CN" sz="1200" dirty="0"/>
              <a:t>97.14% P-xylene</a:t>
            </a:r>
            <a:endParaRPr lang="zh-CN" altLang="zh-CN" sz="1200" dirty="0"/>
          </a:p>
          <a:p>
            <a:r>
              <a:rPr lang="en-US" altLang="zh-CN" sz="1200" dirty="0"/>
              <a:t>1.9% </a:t>
            </a:r>
            <a:r>
              <a:rPr lang="en-US" altLang="zh-CN" sz="1200" dirty="0" err="1"/>
              <a:t>Triisobutylene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46304" y="2858869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2.75Bar 180C 7400kg/h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344192" y="2972937"/>
            <a:ext cx="1802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2.75Bar 180.1C 5680.8kg/h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866296" y="5234013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2.75Bar 180.7C 1719.1kg/h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95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Green Routes: </a:t>
            </a:r>
            <a:r>
              <a:rPr lang="en-US" dirty="0" err="1" smtClean="0">
                <a:solidFill>
                  <a:schemeClr val="tx1"/>
                </a:solidFill>
              </a:rPr>
              <a:t>Isobutanol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HMF Routes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71600" y="1524000"/>
            <a:ext cx="2590800" cy="609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/>
              <a:t>HMF pathway</a:t>
            </a:r>
            <a:r>
              <a:rPr lang="en-US" sz="8000" baseline="30000" dirty="0" smtClean="0"/>
              <a:t> </a:t>
            </a:r>
            <a:r>
              <a:rPr lang="en-US" sz="8000" dirty="0" smtClean="0"/>
              <a:t>(CCEI)</a:t>
            </a:r>
            <a:r>
              <a:rPr lang="en-US" sz="8000" baseline="30000" dirty="0"/>
              <a:t> †</a:t>
            </a:r>
            <a:r>
              <a:rPr lang="en-US" sz="8000" dirty="0"/>
              <a:t> </a:t>
            </a:r>
            <a:endParaRPr lang="en-US" sz="8000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5" y="2133600"/>
            <a:ext cx="3307935" cy="202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5382928" y="1526849"/>
            <a:ext cx="2971800" cy="609600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8000" dirty="0" err="1" smtClean="0"/>
              <a:t>Isobutanol</a:t>
            </a:r>
            <a:r>
              <a:rPr lang="en-US" sz="8000" dirty="0" smtClean="0"/>
              <a:t> pathway (GEVO)</a:t>
            </a:r>
            <a:r>
              <a:rPr lang="en-US" sz="8000" baseline="30000" dirty="0" smtClean="0"/>
              <a:t>†</a:t>
            </a:r>
            <a:endParaRPr lang="en-US" sz="8000" dirty="0" smtClean="0"/>
          </a:p>
          <a:p>
            <a:pPr marL="0" indent="0">
              <a:buFont typeface="Wingdings 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209800"/>
            <a:ext cx="4637239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419599" y="1524000"/>
            <a:ext cx="0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" y="2057400"/>
            <a:ext cx="8752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 txBox="1">
            <a:spLocks/>
          </p:cNvSpPr>
          <p:nvPr/>
        </p:nvSpPr>
        <p:spPr>
          <a:xfrm>
            <a:off x="916195" y="6145939"/>
            <a:ext cx="7006808" cy="702536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†Reaction pathways taken from </a:t>
            </a:r>
            <a:r>
              <a:rPr lang="en-US" sz="4000" dirty="0"/>
              <a:t> Pang et.al.</a:t>
            </a:r>
            <a:r>
              <a:rPr lang="en-US" sz="4000" i="1" dirty="0"/>
              <a:t> </a:t>
            </a:r>
            <a:r>
              <a:rPr lang="en-US" sz="4000" dirty="0"/>
              <a:t>Synthesis of ethylene glycol and </a:t>
            </a:r>
            <a:r>
              <a:rPr lang="en-US" sz="4000" dirty="0" err="1"/>
              <a:t>terephthalic</a:t>
            </a:r>
            <a:r>
              <a:rPr lang="en-US" sz="4000" dirty="0"/>
              <a:t> from biomass for producing PET.</a:t>
            </a:r>
            <a:r>
              <a:rPr lang="en-US" sz="4000" i="1" dirty="0"/>
              <a:t> Green Chem. </a:t>
            </a:r>
            <a:r>
              <a:rPr lang="en-US" sz="4000" b="1" i="1" dirty="0"/>
              <a:t>2016,</a:t>
            </a:r>
            <a:r>
              <a:rPr lang="en-US" sz="4000" i="1" dirty="0"/>
              <a:t>18, </a:t>
            </a:r>
            <a:r>
              <a:rPr lang="en-US" sz="4000" dirty="0"/>
              <a:t>342</a:t>
            </a:r>
            <a:r>
              <a:rPr lang="en-US" sz="4000" dirty="0" smtClean="0"/>
              <a:t>.</a:t>
            </a:r>
          </a:p>
          <a:p>
            <a:pPr marL="0" indent="0">
              <a:buNone/>
            </a:pPr>
            <a:r>
              <a:rPr lang="en-US" sz="4000" dirty="0" smtClean="0"/>
              <a:t>†† Z. Lin; V. </a:t>
            </a:r>
            <a:r>
              <a:rPr lang="en-US" sz="4000" dirty="0" err="1" smtClean="0"/>
              <a:t>Nikolakis</a:t>
            </a:r>
            <a:r>
              <a:rPr lang="en-US" sz="4000" dirty="0" smtClean="0"/>
              <a:t>; M. </a:t>
            </a:r>
            <a:r>
              <a:rPr lang="en-US" sz="4000" dirty="0" err="1" smtClean="0"/>
              <a:t>Ieraptetritou</a:t>
            </a:r>
            <a:r>
              <a:rPr lang="en-US" sz="4000" dirty="0" smtClean="0"/>
              <a:t>, </a:t>
            </a:r>
            <a:r>
              <a:rPr lang="en-US" sz="4000" i="1" dirty="0" smtClean="0"/>
              <a:t>Ind. Eng. Chem. Res.</a:t>
            </a:r>
            <a:r>
              <a:rPr lang="en-US" sz="4000" dirty="0" smtClean="0"/>
              <a:t>, </a:t>
            </a:r>
            <a:r>
              <a:rPr lang="en-US" sz="4000" b="1" dirty="0" smtClean="0"/>
              <a:t>2014</a:t>
            </a:r>
            <a:r>
              <a:rPr lang="en-US" sz="4000" dirty="0" smtClean="0"/>
              <a:t>, </a:t>
            </a:r>
            <a:r>
              <a:rPr lang="en-US" sz="4000" i="1" dirty="0" smtClean="0"/>
              <a:t>53</a:t>
            </a:r>
            <a:r>
              <a:rPr lang="en-US" sz="4000" dirty="0" smtClean="0"/>
              <a:t>, 10688-10699.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587" y="4262277"/>
            <a:ext cx="412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Estimated p-xylene cost of $3,962/</a:t>
            </a:r>
            <a:r>
              <a:rPr lang="en-US" dirty="0" err="1" smtClean="0"/>
              <a:t>mt</a:t>
            </a:r>
            <a:r>
              <a:rPr lang="en-US" baseline="30000" dirty="0" smtClean="0"/>
              <a:t>††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capital cost from expensive Cu-Ru/C catalyst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Catalyst replacement is also majority of operating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solvent usage (THF, n-heptane)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80819" y="4281607"/>
            <a:ext cx="43760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Estimated p-xylene cost of $3,481/</a:t>
            </a:r>
            <a:r>
              <a:rPr lang="en-US" dirty="0" err="1" smtClean="0"/>
              <a:t>mt</a:t>
            </a:r>
            <a:r>
              <a:rPr lang="en-US" baseline="30000" dirty="0" smtClean="0"/>
              <a:t>††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Majority of operating cost from raw material (starch) price(46%)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Valuable side products (o-xylene, </a:t>
            </a:r>
            <a:r>
              <a:rPr lang="en-US" dirty="0" err="1" smtClean="0"/>
              <a:t>benzene,etc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Petroleum based p-xylene is at $1630/</a:t>
            </a:r>
            <a:r>
              <a:rPr lang="en-US" dirty="0" err="1" smtClean="0"/>
              <a:t>mt</a:t>
            </a:r>
            <a:endParaRPr lang="en-US" dirty="0" smtClean="0"/>
          </a:p>
          <a:p>
            <a:r>
              <a:rPr lang="en-US" baseline="30000" dirty="0" smtClean="0"/>
              <a:t>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658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000" dirty="0" err="1">
                <a:solidFill>
                  <a:schemeClr val="tx1"/>
                </a:solidFill>
              </a:rPr>
              <a:t>Isobutanol</a:t>
            </a:r>
            <a:r>
              <a:rPr lang="en-US" sz="3000" dirty="0">
                <a:solidFill>
                  <a:schemeClr val="tx1"/>
                </a:solidFill>
              </a:rPr>
              <a:t> and </a:t>
            </a:r>
            <a:r>
              <a:rPr lang="en-US" sz="3000" dirty="0" smtClean="0">
                <a:solidFill>
                  <a:schemeClr val="tx1"/>
                </a:solidFill>
              </a:rPr>
              <a:t>HMF Routes: Promise of </a:t>
            </a:r>
            <a:r>
              <a:rPr lang="en-US" sz="3000" dirty="0" err="1" smtClean="0">
                <a:solidFill>
                  <a:schemeClr val="tx1"/>
                </a:solidFill>
              </a:rPr>
              <a:t>Isobutanol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</p:spPr>
            <p:txBody>
              <a:bodyPr/>
              <a:lstStyle/>
              <a:p>
                <a:r>
                  <a:rPr lang="en-US" sz="2400" dirty="0"/>
                  <a:t>Heavy research into its production already underway- </a:t>
                </a:r>
                <a:r>
                  <a:rPr lang="en-US" sz="2400" dirty="0" err="1"/>
                  <a:t>Isobutanol</a:t>
                </a:r>
                <a:r>
                  <a:rPr lang="en-US" sz="2400" dirty="0"/>
                  <a:t> has similar octane rating and energy density as </a:t>
                </a:r>
                <a:r>
                  <a:rPr lang="en-US" sz="2400" dirty="0" smtClean="0"/>
                  <a:t>gasoline.</a:t>
                </a:r>
                <a:r>
                  <a:rPr lang="en-US" sz="2400" baseline="30000" dirty="0" smtClean="0"/>
                  <a:t>†</a:t>
                </a:r>
              </a:p>
              <a:p>
                <a:r>
                  <a:rPr lang="en-US" sz="2400" dirty="0"/>
                  <a:t>Main challenge is effective bio-based production of </a:t>
                </a:r>
                <a:r>
                  <a:rPr lang="en-US" sz="2400" dirty="0" err="1" smtClean="0"/>
                  <a:t>isobutanol</a:t>
                </a:r>
                <a:endParaRPr lang="en-US" sz="2200" dirty="0" smtClean="0"/>
              </a:p>
              <a:p>
                <a:r>
                  <a:rPr lang="en-US" sz="2200" dirty="0" smtClean="0"/>
                  <a:t>World’s first renewable HMF facility (2013) – 20 tons/year.</a:t>
                </a:r>
                <a:r>
                  <a:rPr lang="en-US" sz="2200" baseline="30000" dirty="0" smtClean="0"/>
                  <a:t>††</a:t>
                </a:r>
                <a:endParaRPr lang="en-US" sz="2200" baseline="30000" dirty="0"/>
              </a:p>
              <a:p>
                <a:r>
                  <a:rPr lang="en-US" sz="2200" dirty="0" smtClean="0"/>
                  <a:t>GEVO </a:t>
                </a:r>
                <a:r>
                  <a:rPr lang="en-US" sz="2200" dirty="0" err="1" smtClean="0"/>
                  <a:t>isobutanol</a:t>
                </a:r>
                <a:r>
                  <a:rPr lang="en-US" sz="2200" dirty="0" smtClean="0"/>
                  <a:t> plant projected to produce 400 million gallons/year (~1.2 million metric tons/year).</a:t>
                </a:r>
                <a:r>
                  <a:rPr lang="en-US" sz="2200" baseline="30000" dirty="0" smtClean="0"/>
                  <a:t>†††</a:t>
                </a:r>
                <a:endParaRPr lang="en-US" sz="2200" dirty="0"/>
              </a:p>
              <a:p>
                <a:r>
                  <a:rPr lang="en-US" sz="2000" dirty="0" smtClean="0"/>
                  <a:t>World oil production: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3.4 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000" dirty="0" smtClean="0"/>
                  <a:t> barrels/year (4.7 billion metric tons/year)</a:t>
                </a:r>
                <a:r>
                  <a:rPr lang="en-US" sz="2000" baseline="30000" dirty="0" smtClean="0"/>
                  <a:t>††††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  <a:blipFill rotWithShape="1">
                <a:blip r:embed="rId2"/>
                <a:stretch>
                  <a:fillRect l="-528" t="-1067" r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56388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†</a:t>
            </a:r>
            <a:r>
              <a:rPr lang="en-US" sz="1000" baseline="30000" dirty="0" smtClean="0"/>
              <a:t> </a:t>
            </a:r>
            <a:r>
              <a:rPr lang="en-US" sz="1000" dirty="0" smtClean="0"/>
              <a:t>     Advanced </a:t>
            </a:r>
            <a:r>
              <a:rPr lang="en-US" sz="1000" dirty="0"/>
              <a:t>Motor Fuels. http://www.iea-amf.org/content/fuel_information/butanol/properties</a:t>
            </a:r>
          </a:p>
          <a:p>
            <a:r>
              <a:rPr lang="en-US" sz="1000" baseline="30000" dirty="0" smtClean="0"/>
              <a:t>††      </a:t>
            </a:r>
            <a:r>
              <a:rPr lang="en-US" sz="1000" dirty="0" smtClean="0"/>
              <a:t>First </a:t>
            </a:r>
            <a:r>
              <a:rPr lang="en-US" sz="1000" dirty="0"/>
              <a:t>Industrial Production For Renewable </a:t>
            </a:r>
            <a:r>
              <a:rPr lang="en-US" sz="1000" dirty="0" smtClean="0"/>
              <a:t>5-HMF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    https</a:t>
            </a:r>
            <a:r>
              <a:rPr lang="en-US" sz="1000" dirty="0"/>
              <a:t>://</a:t>
            </a:r>
            <a:r>
              <a:rPr lang="en-US" sz="1000" dirty="0" smtClean="0"/>
              <a:t>chemicalparks.eu/news/2014-2-3-first-industrial-production-for-renewable-5-hmf </a:t>
            </a:r>
            <a:endParaRPr lang="en-US" sz="1000" dirty="0"/>
          </a:p>
          <a:p>
            <a:r>
              <a:rPr lang="en-US" sz="1000" baseline="30000" dirty="0" smtClean="0"/>
              <a:t>†††     </a:t>
            </a:r>
            <a:r>
              <a:rPr lang="en-US" sz="1000" dirty="0" smtClean="0"/>
              <a:t>Second-Generation </a:t>
            </a:r>
            <a:r>
              <a:rPr lang="en-US" sz="1000" dirty="0"/>
              <a:t>Biofuel: </a:t>
            </a:r>
            <a:r>
              <a:rPr lang="en-US" sz="1000" dirty="0" err="1"/>
              <a:t>Isobutanol</a:t>
            </a:r>
            <a:r>
              <a:rPr lang="en-US" sz="1000" dirty="0"/>
              <a:t> Producing </a:t>
            </a:r>
            <a:r>
              <a:rPr lang="en-US" sz="1000" dirty="0" smtClean="0"/>
              <a:t>Biocatalyst </a:t>
            </a:r>
          </a:p>
          <a:p>
            <a:r>
              <a:rPr lang="en-US" sz="1000" dirty="0" smtClean="0"/>
              <a:t>            https</a:t>
            </a:r>
            <a:r>
              <a:rPr lang="en-US" sz="1000" dirty="0"/>
              <a:t>://</a:t>
            </a:r>
            <a:r>
              <a:rPr lang="en-US" sz="1000" dirty="0" smtClean="0"/>
              <a:t>www.epa.gov/sites/production/files/2015-06/documents/gevo010711.pdf</a:t>
            </a:r>
          </a:p>
          <a:p>
            <a:r>
              <a:rPr lang="en-US" sz="1000" baseline="30000" dirty="0" smtClean="0"/>
              <a:t>††††  </a:t>
            </a:r>
            <a:r>
              <a:rPr lang="en-US" sz="1000" dirty="0" smtClean="0"/>
              <a:t>International Energy Statistics  2014 https</a:t>
            </a:r>
            <a:r>
              <a:rPr lang="en-US" sz="1000" dirty="0"/>
              <a:t>://www.eia.gov/cfapps/ipdbproject/IEDIndex3.cfm?tid=5&amp;pid=53&amp;aid=1</a:t>
            </a:r>
            <a:endParaRPr lang="en-US" sz="1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Isobutanol</a:t>
            </a:r>
            <a:r>
              <a:rPr lang="en-US" dirty="0">
                <a:solidFill>
                  <a:schemeClr val="tx1"/>
                </a:solidFill>
              </a:rPr>
              <a:t> to P-xylene Process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Feed rate of 150 million kg/year (17123 kg/</a:t>
            </a:r>
            <a:r>
              <a:rPr lang="en-US" dirty="0" err="1" smtClean="0"/>
              <a:t>hr</a:t>
            </a:r>
            <a:r>
              <a:rPr lang="en-US" dirty="0" smtClean="0"/>
              <a:t>) of </a:t>
            </a:r>
            <a:r>
              <a:rPr lang="en-US" dirty="0" err="1" smtClean="0"/>
              <a:t>isobutanol</a:t>
            </a:r>
            <a:endParaRPr lang="en-US" dirty="0" smtClean="0"/>
          </a:p>
          <a:p>
            <a:pPr lvl="1"/>
            <a:r>
              <a:rPr lang="en-US" dirty="0" smtClean="0"/>
              <a:t>Chosen to be on same order of magnitude as 5% of current NA PETE production</a:t>
            </a:r>
          </a:p>
          <a:p>
            <a:pPr lvl="1"/>
            <a:r>
              <a:rPr lang="en-US" dirty="0" smtClean="0"/>
              <a:t>Use 30% mole fraction </a:t>
            </a:r>
            <a:r>
              <a:rPr lang="en-US" dirty="0" err="1" smtClean="0"/>
              <a:t>isobutanol</a:t>
            </a:r>
            <a:endParaRPr lang="en-US" dirty="0" smtClean="0"/>
          </a:p>
          <a:p>
            <a:pPr lvl="2"/>
            <a:r>
              <a:rPr lang="en-US" dirty="0" smtClean="0"/>
              <a:t>26839 kg/</a:t>
            </a:r>
            <a:r>
              <a:rPr lang="en-US" dirty="0" err="1" smtClean="0"/>
              <a:t>hr</a:t>
            </a:r>
            <a:r>
              <a:rPr lang="en-US" dirty="0" smtClean="0"/>
              <a:t> flow rate of </a:t>
            </a:r>
            <a:r>
              <a:rPr lang="en-US" dirty="0" err="1" smtClean="0"/>
              <a:t>isobutanol</a:t>
            </a:r>
            <a:r>
              <a:rPr lang="en-US" dirty="0" smtClean="0"/>
              <a:t>-water mixture</a:t>
            </a:r>
          </a:p>
          <a:p>
            <a:r>
              <a:rPr lang="en-US" dirty="0" smtClean="0"/>
              <a:t>Shell and tube heat exchangers with floating tube sheet heads</a:t>
            </a:r>
          </a:p>
          <a:p>
            <a:r>
              <a:rPr lang="en-US" dirty="0" smtClean="0"/>
              <a:t>Most equipment made from carbon steel</a:t>
            </a:r>
          </a:p>
          <a:p>
            <a:pPr lvl="1"/>
            <a:r>
              <a:rPr lang="en-US" dirty="0" smtClean="0"/>
              <a:t>Copper or titanium used when hydrogen present</a:t>
            </a:r>
          </a:p>
          <a:p>
            <a:pPr lvl="1"/>
            <a:r>
              <a:rPr lang="en-US" dirty="0" smtClean="0"/>
              <a:t>Stainless steel for fired heater</a:t>
            </a:r>
          </a:p>
          <a:p>
            <a:r>
              <a:rPr lang="en-US" dirty="0" smtClean="0"/>
              <a:t>Pressure drop in system dealt with by oversizing pumps</a:t>
            </a:r>
          </a:p>
          <a:p>
            <a:pPr lvl="1"/>
            <a:r>
              <a:rPr lang="en-US" dirty="0" smtClean="0"/>
              <a:t>System insensitive in general to local pressure increases</a:t>
            </a:r>
          </a:p>
          <a:p>
            <a:pPr lvl="1"/>
            <a:r>
              <a:rPr lang="en-US" dirty="0" smtClean="0"/>
              <a:t>Over pressurize system to account for pressure drop</a:t>
            </a:r>
          </a:p>
          <a:p>
            <a:r>
              <a:rPr lang="en-US" dirty="0" smtClean="0"/>
              <a:t>Produces 99.5 % and 99.7 % purity p-xylene</a:t>
            </a:r>
          </a:p>
        </p:txBody>
      </p:sp>
    </p:spTree>
    <p:extLst>
      <p:ext uri="{BB962C8B-B14F-4D97-AF65-F5344CB8AC3E}">
        <p14:creationId xmlns:p14="http://schemas.microsoft.com/office/powerpoint/2010/main" val="41059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38275"/>
            <a:ext cx="86868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PFD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DE59-1B04-4BC7-8CB3-FD39170A6FC2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1" y="3962400"/>
            <a:ext cx="4267199" cy="236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1214</TotalTime>
  <Words>3137</Words>
  <Application>Microsoft Office PowerPoint</Application>
  <PresentationFormat>On-screen Show (4:3)</PresentationFormat>
  <Paragraphs>593</Paragraphs>
  <Slides>52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Equity</vt:lpstr>
      <vt:lpstr> Green Production of Terephthalic Acid for the Synthesis of PETE  </vt:lpstr>
      <vt:lpstr>Outline</vt:lpstr>
      <vt:lpstr>Polyethylene Terephthalate (PETE)</vt:lpstr>
      <vt:lpstr>PETE Production</vt:lpstr>
      <vt:lpstr>Green Routes Overview</vt:lpstr>
      <vt:lpstr>Green Routes: Isobutanol and HMF Routes</vt:lpstr>
      <vt:lpstr>Isobutanol and HMF Routes: Promise of Isobutanol </vt:lpstr>
      <vt:lpstr>Isobutanol to P-xylene Process </vt:lpstr>
      <vt:lpstr>PFD Overview</vt:lpstr>
      <vt:lpstr>PFD Part 1 - Dehydration</vt:lpstr>
      <vt:lpstr>PFD Part 2 – Oligomerization and Dehydrocyclization</vt:lpstr>
      <vt:lpstr>PFD Part 2 – Oligomerization and Dehydrocyclization</vt:lpstr>
      <vt:lpstr>PFD Part 3 – Separations</vt:lpstr>
      <vt:lpstr>PFD Part 3 – Separations</vt:lpstr>
      <vt:lpstr>Simulation Overview</vt:lpstr>
      <vt:lpstr>Simulation Overview</vt:lpstr>
      <vt:lpstr>First Reaction</vt:lpstr>
      <vt:lpstr>First Reaction</vt:lpstr>
      <vt:lpstr>Second Reaction</vt:lpstr>
      <vt:lpstr>Second Reaction</vt:lpstr>
      <vt:lpstr>Third Reaction</vt:lpstr>
      <vt:lpstr>Third Reaction</vt:lpstr>
      <vt:lpstr>Third Reaction</vt:lpstr>
      <vt:lpstr>Recycle &amp; Side Product Separation</vt:lpstr>
      <vt:lpstr>Recycle &amp; Side Product Separation</vt:lpstr>
      <vt:lpstr>Optimization</vt:lpstr>
      <vt:lpstr>Economic Analysis: Capital Costs</vt:lpstr>
      <vt:lpstr>Equipment Sizing: Heat Exchanger</vt:lpstr>
      <vt:lpstr>Equipment Sizing: Flash Tank</vt:lpstr>
      <vt:lpstr>Equipment Sizing: Decanter</vt:lpstr>
      <vt:lpstr>Equipment Sizing: Distillation Column</vt:lpstr>
      <vt:lpstr>Equipment Sizing: Reactors</vt:lpstr>
      <vt:lpstr>Equipment Sizing: Reactor 103</vt:lpstr>
      <vt:lpstr>Economic Analysis: Cost of Manufacturing</vt:lpstr>
      <vt:lpstr>Economic Analysis: Cost of Manufacturing</vt:lpstr>
      <vt:lpstr>Economic Analysis:Profitability</vt:lpstr>
      <vt:lpstr>Economic Analysis: Profitability</vt:lpstr>
      <vt:lpstr>Economic Analysis: Profitability</vt:lpstr>
      <vt:lpstr>Profit Conditions</vt:lpstr>
      <vt:lpstr>Environmental, Health, and Safety Concerns</vt:lpstr>
      <vt:lpstr>Piping and Instrumental Diagram R-101</vt:lpstr>
      <vt:lpstr>Sustainability</vt:lpstr>
      <vt:lpstr>Concluding Remarks***</vt:lpstr>
      <vt:lpstr>PowerPoint Presentation</vt:lpstr>
      <vt:lpstr>PowerPoint Presentation</vt:lpstr>
      <vt:lpstr>Heat obtained from stream sent to H-101</vt:lpstr>
      <vt:lpstr>Sample Optimization: R-101 Pressure</vt:lpstr>
      <vt:lpstr>Sample Optimization: T-101 V/B Ratio </vt:lpstr>
      <vt:lpstr>Supplementary: Flash tank sizing</vt:lpstr>
      <vt:lpstr>Supplementary: Decanter Sizing</vt:lpstr>
      <vt:lpstr>Supplementary: Equipment Sizing</vt:lpstr>
      <vt:lpstr>Piping and Instrumental Diagram T-103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Production of Terepthalic Acid for the Synthesis of PETE</dc:title>
  <dc:creator>tlchen4</dc:creator>
  <cp:lastModifiedBy>tlchen4</cp:lastModifiedBy>
  <cp:revision>114</cp:revision>
  <dcterms:created xsi:type="dcterms:W3CDTF">2016-03-11T18:06:30Z</dcterms:created>
  <dcterms:modified xsi:type="dcterms:W3CDTF">2016-05-09T00:21:23Z</dcterms:modified>
</cp:coreProperties>
</file>