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267" r:id="rId3"/>
    <p:sldId id="268" r:id="rId4"/>
    <p:sldId id="270" r:id="rId5"/>
    <p:sldId id="271" r:id="rId6"/>
    <p:sldId id="269" r:id="rId7"/>
    <p:sldId id="272" r:id="rId8"/>
    <p:sldId id="273" r:id="rId9"/>
    <p:sldId id="256" r:id="rId10"/>
    <p:sldId id="257" r:id="rId11"/>
    <p:sldId id="258" r:id="rId12"/>
    <p:sldId id="259" r:id="rId13"/>
    <p:sldId id="263" r:id="rId14"/>
    <p:sldId id="264" r:id="rId15"/>
    <p:sldId id="265" r:id="rId16"/>
  </p:sldIdLst>
  <p:sldSz cx="9144000" cy="5143500" type="screen16x9"/>
  <p:notesSz cx="6858000" cy="9144000"/>
  <p:embeddedFontLst>
    <p:embeddedFont>
      <p:font typeface="Oswald" panose="020B0604020202020204" charset="-52"/>
      <p:regular r:id="rId18"/>
      <p:bold r:id="rId19"/>
    </p:embeddedFont>
    <p:embeddedFont>
      <p:font typeface="Source Code Pr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7oyBI/X/gSA1UQcqgCLbwAD8V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1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15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8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143C573-6C6C-4649-9C5C-9B05574EA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037501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317275" y="306175"/>
            <a:ext cx="8282400" cy="95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4800" dirty="0">
                <a:solidFill>
                  <a:schemeClr val="tx1">
                    <a:lumMod val="75000"/>
                  </a:schemeClr>
                </a:solidFill>
              </a:rPr>
              <a:t>ФАЙЛ</a:t>
            </a:r>
            <a:endParaRPr sz="4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561486" y="1958108"/>
            <a:ext cx="8021027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Char char="-"/>
            </a:pPr>
            <a:r>
              <a:rPr lang="ru" sz="30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специально организованная структура данных, распознаваемая компьютером как единое целое.</a:t>
            </a:r>
            <a:endParaRPr sz="3000" b="0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466037" y="3794377"/>
            <a:ext cx="21045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" sz="48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JSON</a:t>
            </a:r>
            <a:endParaRPr sz="4800" b="0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4988152" y="3794377"/>
            <a:ext cx="16215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" sz="48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XML</a:t>
            </a:r>
            <a:endParaRPr sz="4800" b="0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2836975" y="3794377"/>
            <a:ext cx="16215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" sz="48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CSV</a:t>
            </a:r>
            <a:endParaRPr sz="4800" b="0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6961013" y="3794377"/>
            <a:ext cx="16215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" sz="48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TXT</a:t>
            </a:r>
            <a:endParaRPr sz="4800" b="0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311700" y="291152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 sz="3600" dirty="0">
                <a:solidFill>
                  <a:schemeClr val="tx1">
                    <a:lumMod val="75000"/>
                  </a:schemeClr>
                </a:solidFill>
              </a:rPr>
              <a:t>Открытие файла</a:t>
            </a:r>
            <a:endParaRPr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8" name="Google Shape;78;p3"/>
          <p:cNvSpPr txBox="1">
            <a:spLocks noGrp="1"/>
          </p:cNvSpPr>
          <p:nvPr>
            <p:ph type="body" idx="1"/>
          </p:nvPr>
        </p:nvSpPr>
        <p:spPr>
          <a:xfrm>
            <a:off x="322300" y="1385698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ru" dirty="0"/>
              <a:t>f = open(‘file.txt’, ‘r’)</a:t>
            </a:r>
            <a:endParaRPr dirty="0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F0342E80-F1A7-48E2-A427-B2EF05F24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4596"/>
              </p:ext>
            </p:extLst>
          </p:nvPr>
        </p:nvGraphicFramePr>
        <p:xfrm>
          <a:off x="2287731" y="1933278"/>
          <a:ext cx="4568537" cy="2552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5239">
                  <a:extLst>
                    <a:ext uri="{9D8B030D-6E8A-4147-A177-3AD203B41FA5}">
                      <a16:colId xmlns:a16="http://schemas.microsoft.com/office/drawing/2014/main" val="2736746337"/>
                    </a:ext>
                  </a:extLst>
                </a:gridCol>
                <a:gridCol w="3613298">
                  <a:extLst>
                    <a:ext uri="{9D8B030D-6E8A-4147-A177-3AD203B41FA5}">
                      <a16:colId xmlns:a16="http://schemas.microsoft.com/office/drawing/2014/main" val="615594575"/>
                    </a:ext>
                  </a:extLst>
                </a:gridCol>
              </a:tblGrid>
              <a:tr h="51046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600" b="1" i="0" u="none" strike="noStrike" cap="none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600" b="1" i="0" u="none" strike="noStrike" cap="none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Обозначение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13690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‘r’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Открытие на чтение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878283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‘w’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Открытие на запись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09372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‘a’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Открытие на </a:t>
                      </a:r>
                      <a:r>
                        <a:rPr lang="ru-RU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дозапись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2689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‘+’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Открытие на чтение и запись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86465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311700" y="175501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 sz="3600" dirty="0">
                <a:solidFill>
                  <a:schemeClr val="tx1">
                    <a:lumMod val="75000"/>
                  </a:schemeClr>
                </a:solidFill>
              </a:rPr>
              <a:t>Чтение файлов, запись в файлы</a:t>
            </a:r>
            <a:endParaRPr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235501" y="1316425"/>
            <a:ext cx="2916408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dirty="0"/>
              <a:t>f.read() – возвращает содержимое файла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dirty="0"/>
              <a:t>f.write(‘some text’)</a:t>
            </a:r>
            <a:endParaRPr dirty="0"/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3650357" y="2222541"/>
            <a:ext cx="2446074" cy="54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 dirty="0"/>
              <a:t>print(f.read(1))</a:t>
            </a:r>
            <a:endParaRPr dirty="0"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4516084" y="2622908"/>
            <a:ext cx="606832" cy="47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 dirty="0"/>
              <a:t>‘H’</a:t>
            </a:r>
            <a:endParaRPr dirty="0"/>
          </a:p>
        </p:txBody>
      </p:sp>
      <p:sp>
        <p:nvSpPr>
          <p:cNvPr id="90" name="Google Shape;90;p4"/>
          <p:cNvSpPr txBox="1">
            <a:spLocks noGrp="1"/>
          </p:cNvSpPr>
          <p:nvPr>
            <p:ph type="body" idx="1"/>
          </p:nvPr>
        </p:nvSpPr>
        <p:spPr>
          <a:xfrm>
            <a:off x="6394922" y="2198093"/>
            <a:ext cx="2437378" cy="54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dirty="0"/>
              <a:t>print(f.read(2))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7222206" y="2620380"/>
            <a:ext cx="782809" cy="49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 dirty="0"/>
              <a:t>‘He’</a:t>
            </a:r>
            <a:endParaRPr dirty="0"/>
          </a:p>
        </p:txBody>
      </p:sp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247694" y="3115870"/>
            <a:ext cx="46257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 dirty="0"/>
              <a:t>f.readlines() – возвращает</a:t>
            </a:r>
            <a:r>
              <a:rPr lang="en-US" dirty="0"/>
              <a:t> </a:t>
            </a:r>
            <a:r>
              <a:rPr lang="ru-RU" dirty="0"/>
              <a:t>содержимое текстового файла построчно (список строк)</a:t>
            </a:r>
            <a:endParaRPr dirty="0"/>
          </a:p>
        </p:txBody>
      </p:sp>
      <p:sp>
        <p:nvSpPr>
          <p:cNvPr id="93" name="Google Shape;93;p4"/>
          <p:cNvSpPr txBox="1">
            <a:spLocks noGrp="1"/>
          </p:cNvSpPr>
          <p:nvPr>
            <p:ph type="body" idx="1"/>
          </p:nvPr>
        </p:nvSpPr>
        <p:spPr>
          <a:xfrm>
            <a:off x="235501" y="4404299"/>
            <a:ext cx="4507800" cy="47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 dirty="0"/>
              <a:t>f.close() - закрытие файла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9E8979-7D23-4F13-8CC2-7C1492459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383225"/>
            <a:ext cx="799410" cy="17930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F1F9752-3366-42F7-8CBF-3F60BBB49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913291"/>
            <a:ext cx="799410" cy="1793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7A852E-2463-44F8-92EE-FFB5C7BC9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500" y="1120242"/>
            <a:ext cx="2848373" cy="111458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566976B-8DE0-473C-94C0-567AFB53F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4224992"/>
            <a:ext cx="799410" cy="1793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  <p:bldP spid="89" grpId="0" build="p"/>
      <p:bldP spid="90" grpId="0" build="p"/>
      <p:bldP spid="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3A4067A-CD39-465C-8397-00084AE7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00" y="1813500"/>
            <a:ext cx="8282400" cy="1516500"/>
          </a:xfrm>
        </p:spPr>
        <p:txBody>
          <a:bodyPr/>
          <a:lstStyle/>
          <a:p>
            <a:r>
              <a:rPr lang="ru-RU" sz="2400" dirty="0"/>
              <a:t>Модуль </a:t>
            </a:r>
            <a:r>
              <a:rPr lang="ru-RU" sz="2400" dirty="0" err="1"/>
              <a:t>os</a:t>
            </a:r>
            <a:r>
              <a:rPr lang="ru-RU" sz="2400" dirty="0"/>
              <a:t> предоставляет множество функций для работы с операционной системой.</a:t>
            </a:r>
          </a:p>
        </p:txBody>
      </p:sp>
      <p:sp>
        <p:nvSpPr>
          <p:cNvPr id="5" name="Google Shape;67;p2">
            <a:extLst>
              <a:ext uri="{FF2B5EF4-FFF2-40B4-BE49-F238E27FC236}">
                <a16:creationId xmlns:a16="http://schemas.microsoft.com/office/drawing/2014/main" id="{93FBFAC8-C8DB-4FEA-B209-BDF1718DE368}"/>
              </a:ext>
            </a:extLst>
          </p:cNvPr>
          <p:cNvSpPr txBox="1">
            <a:spLocks/>
          </p:cNvSpPr>
          <p:nvPr/>
        </p:nvSpPr>
        <p:spPr>
          <a:xfrm>
            <a:off x="317275" y="306175"/>
            <a:ext cx="8282400" cy="95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lang="ru-RU" sz="4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Google Shape;67;p2">
            <a:extLst>
              <a:ext uri="{FF2B5EF4-FFF2-40B4-BE49-F238E27FC236}">
                <a16:creationId xmlns:a16="http://schemas.microsoft.com/office/drawing/2014/main" id="{72BEAACB-994F-4FF2-B259-0066872300BF}"/>
              </a:ext>
            </a:extLst>
          </p:cNvPr>
          <p:cNvSpPr txBox="1">
            <a:spLocks/>
          </p:cNvSpPr>
          <p:nvPr/>
        </p:nvSpPr>
        <p:spPr>
          <a:xfrm>
            <a:off x="469675" y="458575"/>
            <a:ext cx="8282400" cy="95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ru-RU" sz="4800" dirty="0">
                <a:solidFill>
                  <a:schemeClr val="tx1">
                    <a:lumMod val="75000"/>
                  </a:schemeClr>
                </a:solidFill>
              </a:rPr>
              <a:t>МОДУЛЬ </a:t>
            </a:r>
            <a:r>
              <a:rPr lang="en-US" sz="4800" dirty="0">
                <a:solidFill>
                  <a:schemeClr val="tx1">
                    <a:lumMod val="75000"/>
                  </a:schemeClr>
                </a:solidFill>
              </a:rPr>
              <a:t>OS</a:t>
            </a:r>
            <a:endParaRPr lang="ru-RU" sz="4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Google Shape;67;p2">
            <a:extLst>
              <a:ext uri="{FF2B5EF4-FFF2-40B4-BE49-F238E27FC236}">
                <a16:creationId xmlns:a16="http://schemas.microsoft.com/office/drawing/2014/main" id="{FE3C6850-B563-4E62-818E-C54E39C5F2BF}"/>
              </a:ext>
            </a:extLst>
          </p:cNvPr>
          <p:cNvSpPr txBox="1">
            <a:spLocks/>
          </p:cNvSpPr>
          <p:nvPr/>
        </p:nvSpPr>
        <p:spPr>
          <a:xfrm>
            <a:off x="421184" y="3601984"/>
            <a:ext cx="8282400" cy="95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import</a:t>
            </a:r>
            <a:r>
              <a:rPr lang="en-US" sz="4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os</a:t>
            </a:r>
            <a:endParaRPr lang="ru-RU" sz="4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910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93CFB54-6E4A-495A-B853-BBD31EAC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93282"/>
            <a:ext cx="8520600" cy="604245"/>
          </a:xfrm>
        </p:spPr>
        <p:txBody>
          <a:bodyPr/>
          <a:lstStyle/>
          <a:p>
            <a:pPr algn="ctr"/>
            <a:r>
              <a:rPr lang="ru-RU" sz="3600" dirty="0">
                <a:solidFill>
                  <a:schemeClr val="tx1">
                    <a:lumMod val="75000"/>
                  </a:schemeClr>
                </a:solidFill>
              </a:rPr>
              <a:t>Полезные методы </a:t>
            </a:r>
            <a:r>
              <a:rPr lang="en-US" sz="3600" dirty="0" err="1">
                <a:solidFill>
                  <a:schemeClr val="tx1">
                    <a:lumMod val="75000"/>
                  </a:schemeClr>
                </a:solidFill>
              </a:rPr>
              <a:t>os</a:t>
            </a:r>
            <a:r>
              <a:rPr lang="ru-RU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[</a:t>
            </a:r>
            <a:r>
              <a:rPr lang="ru-RU" sz="3600" dirty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]</a:t>
            </a:r>
            <a:endParaRPr lang="ru-RU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8D8586-C8C3-4C19-98E9-C8595F784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95643"/>
            <a:ext cx="4184100" cy="3099900"/>
          </a:xfrm>
        </p:spPr>
        <p:txBody>
          <a:bodyPr/>
          <a:lstStyle/>
          <a:p>
            <a:r>
              <a:rPr lang="en-US" b="1" dirty="0"/>
              <a:t>os.name</a:t>
            </a:r>
            <a:r>
              <a:rPr lang="ru-RU" b="1" dirty="0"/>
              <a:t> </a:t>
            </a:r>
            <a:r>
              <a:rPr lang="ru-RU" dirty="0"/>
              <a:t>– возвращает имя операционной системы. </a:t>
            </a:r>
            <a:r>
              <a:rPr lang="en-US" dirty="0"/>
              <a:t>'</a:t>
            </a:r>
            <a:r>
              <a:rPr lang="en-US" dirty="0" err="1"/>
              <a:t>posix</a:t>
            </a:r>
            <a:r>
              <a:rPr lang="en-US" dirty="0"/>
              <a:t>', '</a:t>
            </a:r>
            <a:r>
              <a:rPr lang="en-US" dirty="0" err="1"/>
              <a:t>nt</a:t>
            </a:r>
            <a:r>
              <a:rPr lang="en-US" dirty="0"/>
              <a:t>', 'mac', 'os2', '</a:t>
            </a:r>
            <a:r>
              <a:rPr lang="en-US" dirty="0" err="1"/>
              <a:t>ce</a:t>
            </a:r>
            <a:r>
              <a:rPr lang="en-US" dirty="0"/>
              <a:t>', 'java’;</a:t>
            </a:r>
          </a:p>
          <a:p>
            <a:r>
              <a:rPr lang="en-US" b="1" dirty="0" err="1"/>
              <a:t>os.access</a:t>
            </a:r>
            <a:r>
              <a:rPr lang="en-US" dirty="0"/>
              <a:t>(directory, mode) – </a:t>
            </a:r>
            <a:r>
              <a:rPr lang="ru-RU" dirty="0"/>
              <a:t>проверка наличия доступа к файлу/директории</a:t>
            </a:r>
            <a:r>
              <a:rPr lang="en-US" dirty="0"/>
              <a:t>. 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C59C54-8593-4ED5-9A54-C4CB623992B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295643"/>
            <a:ext cx="3999900" cy="3273082"/>
          </a:xfrm>
        </p:spPr>
        <p:txBody>
          <a:bodyPr/>
          <a:lstStyle/>
          <a:p>
            <a:r>
              <a:rPr lang="en-US" b="1" dirty="0" err="1"/>
              <a:t>os.getcwd</a:t>
            </a:r>
            <a:r>
              <a:rPr lang="en-US" b="1" dirty="0"/>
              <a:t>()</a:t>
            </a:r>
            <a:r>
              <a:rPr lang="ru-RU" b="1" dirty="0"/>
              <a:t> </a:t>
            </a:r>
            <a:r>
              <a:rPr lang="ru-RU" dirty="0"/>
              <a:t>– возвращает текущую рабочую директорию.</a:t>
            </a:r>
          </a:p>
          <a:p>
            <a:r>
              <a:rPr lang="en-US" b="1" dirty="0" err="1"/>
              <a:t>os.listdir</a:t>
            </a:r>
            <a:r>
              <a:rPr lang="en-US" b="1" dirty="0"/>
              <a:t>()</a:t>
            </a:r>
            <a:r>
              <a:rPr lang="ru-RU" dirty="0"/>
              <a:t> – список </a:t>
            </a:r>
            <a:r>
              <a:rPr lang="ru-RU" dirty="0" err="1"/>
              <a:t>фйлов</a:t>
            </a:r>
            <a:r>
              <a:rPr lang="ru-RU" dirty="0"/>
              <a:t> и </a:t>
            </a:r>
            <a:r>
              <a:rPr lang="ru-RU" dirty="0" err="1"/>
              <a:t>диреторий</a:t>
            </a:r>
            <a:r>
              <a:rPr lang="ru-RU" dirty="0"/>
              <a:t> в папке. Аргумент </a:t>
            </a:r>
            <a:r>
              <a:rPr lang="en-US" dirty="0"/>
              <a:t>path="«</a:t>
            </a:r>
            <a:r>
              <a:rPr lang="ru-RU" dirty="0"/>
              <a:t> уточняет папку, по умолчанию – текущая рабочая.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F701C2A2-68DE-405E-9F5B-6CB853340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64061"/>
              </p:ext>
            </p:extLst>
          </p:nvPr>
        </p:nvGraphicFramePr>
        <p:xfrm>
          <a:off x="1143000" y="3004073"/>
          <a:ext cx="566650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4721">
                  <a:extLst>
                    <a:ext uri="{9D8B030D-6E8A-4147-A177-3AD203B41FA5}">
                      <a16:colId xmlns:a16="http://schemas.microsoft.com/office/drawing/2014/main" val="696086625"/>
                    </a:ext>
                  </a:extLst>
                </a:gridCol>
                <a:gridCol w="4711788">
                  <a:extLst>
                    <a:ext uri="{9D8B030D-6E8A-4147-A177-3AD203B41FA5}">
                      <a16:colId xmlns:a16="http://schemas.microsoft.com/office/drawing/2014/main" val="2605092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8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os.F_OK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Проверка директории/файла на существование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6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os.R_OK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Проверка директории/файла на возможность чтения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os.W_OK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Проверка директории/файла на возможность записи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7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os.X_OK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Проверка файла на возможность выполнения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04322"/>
                  </a:ext>
                </a:extLst>
              </a:tr>
            </a:tbl>
          </a:graphicData>
        </a:graphic>
      </p:graphicFrame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926A2754-FEFD-48B9-8F89-AD7C0F8CCB73}"/>
              </a:ext>
            </a:extLst>
          </p:cNvPr>
          <p:cNvSpPr/>
          <p:nvPr/>
        </p:nvSpPr>
        <p:spPr>
          <a:xfrm>
            <a:off x="3976255" y="2357099"/>
            <a:ext cx="367145" cy="512618"/>
          </a:xfrm>
          <a:custGeom>
            <a:avLst/>
            <a:gdLst>
              <a:gd name="connsiteX0" fmla="*/ 0 w 266617"/>
              <a:gd name="connsiteY0" fmla="*/ 0 h 512618"/>
              <a:gd name="connsiteX1" fmla="*/ 62345 w 266617"/>
              <a:gd name="connsiteY1" fmla="*/ 13855 h 512618"/>
              <a:gd name="connsiteX2" fmla="*/ 83127 w 266617"/>
              <a:gd name="connsiteY2" fmla="*/ 27709 h 512618"/>
              <a:gd name="connsiteX3" fmla="*/ 96981 w 266617"/>
              <a:gd name="connsiteY3" fmla="*/ 48491 h 512618"/>
              <a:gd name="connsiteX4" fmla="*/ 117763 w 266617"/>
              <a:gd name="connsiteY4" fmla="*/ 55418 h 512618"/>
              <a:gd name="connsiteX5" fmla="*/ 138545 w 266617"/>
              <a:gd name="connsiteY5" fmla="*/ 69273 h 512618"/>
              <a:gd name="connsiteX6" fmla="*/ 152400 w 266617"/>
              <a:gd name="connsiteY6" fmla="*/ 90055 h 512618"/>
              <a:gd name="connsiteX7" fmla="*/ 214745 w 266617"/>
              <a:gd name="connsiteY7" fmla="*/ 138546 h 512618"/>
              <a:gd name="connsiteX8" fmla="*/ 242454 w 266617"/>
              <a:gd name="connsiteY8" fmla="*/ 180109 h 512618"/>
              <a:gd name="connsiteX9" fmla="*/ 256309 w 266617"/>
              <a:gd name="connsiteY9" fmla="*/ 228600 h 512618"/>
              <a:gd name="connsiteX10" fmla="*/ 263236 w 266617"/>
              <a:gd name="connsiteY10" fmla="*/ 512618 h 51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617" h="512618">
                <a:moveTo>
                  <a:pt x="0" y="0"/>
                </a:moveTo>
                <a:cubicBezTo>
                  <a:pt x="15961" y="2660"/>
                  <a:pt x="45293" y="5329"/>
                  <a:pt x="62345" y="13855"/>
                </a:cubicBezTo>
                <a:cubicBezTo>
                  <a:pt x="69792" y="17578"/>
                  <a:pt x="76200" y="23091"/>
                  <a:pt x="83127" y="27709"/>
                </a:cubicBezTo>
                <a:cubicBezTo>
                  <a:pt x="87745" y="34636"/>
                  <a:pt x="90480" y="43290"/>
                  <a:pt x="96981" y="48491"/>
                </a:cubicBezTo>
                <a:cubicBezTo>
                  <a:pt x="102683" y="53053"/>
                  <a:pt x="111232" y="52152"/>
                  <a:pt x="117763" y="55418"/>
                </a:cubicBezTo>
                <a:cubicBezTo>
                  <a:pt x="125210" y="59141"/>
                  <a:pt x="131618" y="64655"/>
                  <a:pt x="138545" y="69273"/>
                </a:cubicBezTo>
                <a:cubicBezTo>
                  <a:pt x="143163" y="76200"/>
                  <a:pt x="146134" y="84572"/>
                  <a:pt x="152400" y="90055"/>
                </a:cubicBezTo>
                <a:cubicBezTo>
                  <a:pt x="188840" y="121940"/>
                  <a:pt x="189999" y="106730"/>
                  <a:pt x="214745" y="138546"/>
                </a:cubicBezTo>
                <a:cubicBezTo>
                  <a:pt x="224968" y="151689"/>
                  <a:pt x="242454" y="180109"/>
                  <a:pt x="242454" y="180109"/>
                </a:cubicBezTo>
                <a:cubicBezTo>
                  <a:pt x="248387" y="197909"/>
                  <a:pt x="252831" y="209471"/>
                  <a:pt x="256309" y="228600"/>
                </a:cubicBezTo>
                <a:cubicBezTo>
                  <a:pt x="274338" y="327758"/>
                  <a:pt x="263236" y="390840"/>
                  <a:pt x="263236" y="512618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4AA039C-A978-4499-8A4A-1DA3924F953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61855" y="2357099"/>
            <a:ext cx="9144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0047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79E2E65-D8A1-474F-8BCB-11628390F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619" y="1246910"/>
            <a:ext cx="4578926" cy="3503308"/>
          </a:xfrm>
        </p:spPr>
        <p:txBody>
          <a:bodyPr/>
          <a:lstStyle/>
          <a:p>
            <a:r>
              <a:rPr lang="ru-RU" sz="1300" b="1" dirty="0" err="1"/>
              <a:t>os.chdir</a:t>
            </a:r>
            <a:r>
              <a:rPr lang="ru-RU" sz="1300" b="1" dirty="0"/>
              <a:t>(</a:t>
            </a:r>
            <a:r>
              <a:rPr lang="ru-RU" sz="1300" b="1" dirty="0" err="1"/>
              <a:t>path</a:t>
            </a:r>
            <a:r>
              <a:rPr lang="ru-RU" sz="1300" b="1" dirty="0"/>
              <a:t>) </a:t>
            </a:r>
            <a:r>
              <a:rPr lang="ru-RU" sz="1300" dirty="0"/>
              <a:t>- смена текущей рабочей директории.</a:t>
            </a:r>
          </a:p>
          <a:p>
            <a:r>
              <a:rPr lang="en-US" sz="1300" b="1" dirty="0" err="1"/>
              <a:t>os.mkdir</a:t>
            </a:r>
            <a:r>
              <a:rPr lang="en-US" sz="1300" b="1" dirty="0"/>
              <a:t>(path) </a:t>
            </a:r>
            <a:r>
              <a:rPr lang="en-US" sz="1300" dirty="0"/>
              <a:t>– </a:t>
            </a:r>
            <a:r>
              <a:rPr lang="ru-RU" sz="1300" dirty="0"/>
              <a:t>создание папки в указанной директории.</a:t>
            </a:r>
          </a:p>
          <a:p>
            <a:r>
              <a:rPr lang="ru-RU" sz="1300" b="1" dirty="0" err="1"/>
              <a:t>os.makedirs</a:t>
            </a:r>
            <a:r>
              <a:rPr lang="ru-RU" sz="1300" b="1" dirty="0"/>
              <a:t>(</a:t>
            </a:r>
            <a:r>
              <a:rPr lang="ru-RU" sz="1300" b="1" dirty="0" err="1"/>
              <a:t>path</a:t>
            </a:r>
            <a:r>
              <a:rPr lang="ru-RU" sz="1300" b="1" dirty="0"/>
              <a:t>) </a:t>
            </a:r>
            <a:r>
              <a:rPr lang="ru-RU" sz="1300" dirty="0"/>
              <a:t>- создаёт директорию, создавая при этом промежуточные директории.</a:t>
            </a:r>
          </a:p>
          <a:p>
            <a:r>
              <a:rPr lang="en-US" sz="1300" b="1" dirty="0" err="1"/>
              <a:t>os.remove</a:t>
            </a:r>
            <a:r>
              <a:rPr lang="en-US" sz="1300" b="1" dirty="0"/>
              <a:t>(path) </a:t>
            </a:r>
            <a:r>
              <a:rPr lang="en-US" sz="1300" dirty="0"/>
              <a:t>– </a:t>
            </a:r>
            <a:r>
              <a:rPr lang="ru-RU" sz="1300" dirty="0"/>
              <a:t>удаление файла в указанной директории.</a:t>
            </a:r>
          </a:p>
          <a:p>
            <a:r>
              <a:rPr lang="en-US" sz="1300" b="1" dirty="0" err="1"/>
              <a:t>os.rmdir</a:t>
            </a:r>
            <a:r>
              <a:rPr lang="en-US" sz="1300" b="1" dirty="0"/>
              <a:t>()</a:t>
            </a:r>
            <a:r>
              <a:rPr lang="ru-RU" sz="1300" b="1" dirty="0"/>
              <a:t> </a:t>
            </a:r>
            <a:r>
              <a:rPr lang="ru-RU" sz="1300" dirty="0"/>
              <a:t>– удаление папки в указанной директории.</a:t>
            </a:r>
            <a:endParaRPr lang="en-US" sz="1300" dirty="0"/>
          </a:p>
          <a:p>
            <a:r>
              <a:rPr lang="ru-RU" sz="1300" dirty="0" err="1"/>
              <a:t>os.removedirs</a:t>
            </a:r>
            <a:r>
              <a:rPr lang="ru-RU" sz="1300" dirty="0"/>
              <a:t>(</a:t>
            </a:r>
            <a:r>
              <a:rPr lang="ru-RU" sz="1300" dirty="0" err="1"/>
              <a:t>path</a:t>
            </a:r>
            <a:r>
              <a:rPr lang="ru-RU" sz="1300" dirty="0"/>
              <a:t>) - удаляет директорию, затем пытается удалить родительские директории, и удаляет их рекурсивно, пока они пусты.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E1D0D5-19A8-435F-B67B-50DA1957177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246910"/>
            <a:ext cx="3999900" cy="3321815"/>
          </a:xfrm>
        </p:spPr>
        <p:txBody>
          <a:bodyPr/>
          <a:lstStyle/>
          <a:p>
            <a:r>
              <a:rPr lang="en-US" sz="1300" dirty="0" err="1"/>
              <a:t>os.renames</a:t>
            </a:r>
            <a:r>
              <a:rPr lang="en-US" sz="1300" dirty="0"/>
              <a:t>(old, new) – </a:t>
            </a:r>
            <a:r>
              <a:rPr lang="ru-RU" sz="1300" dirty="0"/>
              <a:t>переименовывает </a:t>
            </a:r>
            <a:r>
              <a:rPr lang="en-US" sz="1300" dirty="0"/>
              <a:t>old </a:t>
            </a:r>
            <a:r>
              <a:rPr lang="ru-RU" sz="1300" dirty="0"/>
              <a:t>в </a:t>
            </a:r>
            <a:r>
              <a:rPr lang="en-US" sz="1300" dirty="0"/>
              <a:t>new.</a:t>
            </a:r>
          </a:p>
          <a:p>
            <a:r>
              <a:rPr lang="en-US" sz="1300" dirty="0" err="1"/>
              <a:t>os.walk</a:t>
            </a:r>
            <a:r>
              <a:rPr lang="en-US" sz="1300" dirty="0"/>
              <a:t>(</a:t>
            </a:r>
            <a:r>
              <a:rPr lang="en-US" sz="1300" dirty="0" err="1"/>
              <a:t>top_path</a:t>
            </a:r>
            <a:r>
              <a:rPr lang="en-US" sz="1300" dirty="0"/>
              <a:t>) - </a:t>
            </a:r>
            <a:r>
              <a:rPr lang="ru-RU" sz="1300" dirty="0"/>
              <a:t>генерация имён файлов в дереве каталогов</a:t>
            </a:r>
            <a:r>
              <a:rPr lang="en-US" sz="1300" dirty="0"/>
              <a:t>.</a:t>
            </a:r>
          </a:p>
          <a:p>
            <a:endParaRPr lang="en-US" dirty="0"/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54E2665F-DB75-4F72-BAF9-59F9CCCD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93282"/>
            <a:ext cx="8520600" cy="604245"/>
          </a:xfrm>
        </p:spPr>
        <p:txBody>
          <a:bodyPr/>
          <a:lstStyle/>
          <a:p>
            <a:pPr algn="ctr"/>
            <a:r>
              <a:rPr lang="ru-RU" sz="3600" dirty="0">
                <a:solidFill>
                  <a:schemeClr val="tx1">
                    <a:lumMod val="75000"/>
                  </a:schemeClr>
                </a:solidFill>
              </a:rPr>
              <a:t>Полезные методы </a:t>
            </a:r>
            <a:r>
              <a:rPr lang="en-US" sz="3600" dirty="0" err="1">
                <a:solidFill>
                  <a:schemeClr val="tx1">
                    <a:lumMod val="75000"/>
                  </a:schemeClr>
                </a:solidFill>
              </a:rPr>
              <a:t>os</a:t>
            </a:r>
            <a:r>
              <a:rPr lang="ru-RU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[</a:t>
            </a:r>
            <a:r>
              <a:rPr lang="ru-RU" sz="3600" dirty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]</a:t>
            </a:r>
            <a:endParaRPr lang="ru-RU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36A6B0-C7E5-49B8-960B-B2B6E55B9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833" y="3338945"/>
            <a:ext cx="2971595" cy="15838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99B25D-F806-4665-AB07-C9DDFC794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71" b="7588"/>
          <a:stretch/>
        </p:blipFill>
        <p:spPr>
          <a:xfrm>
            <a:off x="4832400" y="2531839"/>
            <a:ext cx="2984236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196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08A17-94A3-4DC2-96CE-9FC748B5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- последовательность инструкций, возвращающая некое значение.</a:t>
            </a:r>
            <a:br>
              <a:rPr lang="ru-RU" dirty="0"/>
            </a:br>
            <a:endParaRPr lang="ru-RU" dirty="0"/>
          </a:p>
        </p:txBody>
      </p:sp>
      <p:sp>
        <p:nvSpPr>
          <p:cNvPr id="3" name="Google Shape;67;p2">
            <a:extLst>
              <a:ext uri="{FF2B5EF4-FFF2-40B4-BE49-F238E27FC236}">
                <a16:creationId xmlns:a16="http://schemas.microsoft.com/office/drawing/2014/main" id="{32049150-D678-4E6A-B77A-CD744912A0D1}"/>
              </a:ext>
            </a:extLst>
          </p:cNvPr>
          <p:cNvSpPr txBox="1">
            <a:spLocks/>
          </p:cNvSpPr>
          <p:nvPr/>
        </p:nvSpPr>
        <p:spPr>
          <a:xfrm>
            <a:off x="317275" y="306175"/>
            <a:ext cx="8282400" cy="95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ru-RU" sz="4800" dirty="0">
                <a:solidFill>
                  <a:schemeClr val="tx1">
                    <a:lumMod val="75000"/>
                  </a:schemeClr>
                </a:solidFill>
              </a:rPr>
              <a:t>Функция</a:t>
            </a:r>
          </a:p>
        </p:txBody>
      </p:sp>
    </p:spTree>
    <p:extLst>
      <p:ext uri="{BB962C8B-B14F-4D97-AF65-F5344CB8AC3E}">
        <p14:creationId xmlns:p14="http://schemas.microsoft.com/office/powerpoint/2010/main" val="12495297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5F8BE15-37FF-477D-B597-ECD3F177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Работа с функциями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5EDFCDC-40A2-4302-9C3F-B43904D89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Обычно функция определяется с помощью инструкции </a:t>
            </a:r>
            <a:r>
              <a:rPr lang="ru-RU" b="1" dirty="0" err="1"/>
              <a:t>def</a:t>
            </a:r>
            <a:r>
              <a:rPr lang="ru-RU" dirty="0"/>
              <a:t>. В скобках указываются принимаемые ею на вход аргументы. Инструкция </a:t>
            </a:r>
            <a:r>
              <a:rPr lang="ru-RU" b="1" dirty="0" err="1"/>
              <a:t>return</a:t>
            </a:r>
            <a:r>
              <a:rPr lang="ru-RU" dirty="0"/>
              <a:t> говорит, что нужно вернуть значение.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Чтобы вызвать функцию, нужно обратиться к ней по её названию и указать необходимые аргументы.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CE6D5E-24DC-4177-99BA-817C9AAA7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24" y="2600350"/>
            <a:ext cx="2181529" cy="11050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2CD0BCC-D6C4-47A1-A2B5-BB42D8E72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604" y="2769227"/>
            <a:ext cx="1924319" cy="733527"/>
          </a:xfrm>
          <a:prstGeom prst="rect">
            <a:avLst/>
          </a:prstGeom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92A549D7-C3EB-4D5D-BC07-781A32EE57BA}"/>
              </a:ext>
            </a:extLst>
          </p:cNvPr>
          <p:cNvCxnSpPr/>
          <p:nvPr/>
        </p:nvCxnSpPr>
        <p:spPr>
          <a:xfrm>
            <a:off x="4114800" y="3152877"/>
            <a:ext cx="91440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500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B5F926E-88CC-4C9F-885A-C8D5FF59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Сложность функции и аргументы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00042F-B3B5-47CD-9F96-31F5E7FF6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86" y="1233054"/>
            <a:ext cx="8686827" cy="3307961"/>
          </a:xfrm>
        </p:spPr>
        <p:txBody>
          <a:bodyPr/>
          <a:lstStyle/>
          <a:p>
            <a:pPr algn="just"/>
            <a:r>
              <a:rPr lang="ru-RU" dirty="0"/>
              <a:t>Функция может быть любой сложности и возвращать любые объекты (списки, кортежи, и даже функции!).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Функция может принимать произвольное количество аргументов или не принимать их вовсе. Также распространены функции с произвольным числом аргументов, функции с позиционными и именованными аргументами, обязательными и необязательными.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EC00C9-A79F-4B7D-92DA-35844A7D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33" y="2052205"/>
            <a:ext cx="1956685" cy="13257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892898-A722-4727-8574-F04C2D703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404" y="2087365"/>
            <a:ext cx="4394015" cy="62771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D7A7B94-52CA-49E2-9C7C-02616D389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77" y="2489756"/>
            <a:ext cx="1341209" cy="79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416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35C4D-1832-4A66-BC0D-A1EC2D32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Аргументы 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DB2E69-BD49-4685-8087-1C1435298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 также может принимать переменное количество позиционных аргументов, тогда перед именем ставится *.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4C5CEE-0D3D-46A8-A40B-CF45CE9F9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618" y="2299855"/>
            <a:ext cx="2400764" cy="247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71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68B91-5017-4211-8EDB-1C56A4E5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Локальные и глобальные переменные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1EB817-995E-4BFB-8EB7-CED51FEBA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/>
              <a:t>Если переменной присваивается новое значение где-либо в теле функции, считается, что она локальная, и, если вам нужно, то нужно явно указывать её глобальной.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511B74-1B70-4431-A1F1-D892D620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08" y="2778125"/>
            <a:ext cx="1629002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00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ACFABF9-77E5-465D-8BF8-817C0FFD3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Lambda-</a:t>
            </a:r>
            <a:r>
              <a:rPr lang="ru-RU" dirty="0"/>
              <a:t>функции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A640A7B1-BA33-4FD5-A9AB-7F41969AB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175" y="3398250"/>
            <a:ext cx="8282400" cy="681914"/>
          </a:xfrm>
        </p:spPr>
        <p:txBody>
          <a:bodyPr/>
          <a:lstStyle/>
          <a:p>
            <a:r>
              <a:rPr lang="ru-RU" dirty="0"/>
              <a:t>(анонимные функции)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48DB8B-B2F8-4C47-8E63-18E07E04F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278" y="4080164"/>
            <a:ext cx="2471443" cy="5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681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EF78FDF8-92E4-416B-832D-D014D5B65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27530"/>
            <a:ext cx="8520600" cy="3099900"/>
          </a:xfrm>
        </p:spPr>
        <p:txBody>
          <a:bodyPr/>
          <a:lstStyle/>
          <a:p>
            <a:pPr algn="just"/>
            <a:r>
              <a:rPr lang="ru-RU" dirty="0"/>
              <a:t>Анонимные функции могут содержать лишь одно выражение, но и выполняются они быстрее. Анонимные функции создаются с помощью инструкции </a:t>
            </a:r>
            <a:r>
              <a:rPr lang="ru-RU" dirty="0" err="1"/>
              <a:t>lambda</a:t>
            </a:r>
            <a:r>
              <a:rPr lang="ru-RU" dirty="0"/>
              <a:t>. Кроме этого, их не обязательно присваивать переменной, как делали мы инструкцией </a:t>
            </a:r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func</a:t>
            </a:r>
            <a:r>
              <a:rPr lang="ru-RU" dirty="0"/>
              <a:t>():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marL="114300" indent="0" algn="just">
              <a:buNone/>
            </a:pPr>
            <a:endParaRPr lang="ru-RU" dirty="0"/>
          </a:p>
          <a:p>
            <a:pPr algn="just"/>
            <a:r>
              <a:rPr lang="ru-RU" dirty="0" err="1"/>
              <a:t>lambda</a:t>
            </a:r>
            <a:r>
              <a:rPr lang="ru-RU" dirty="0"/>
              <a:t> функции, в отличие от обычной, не требуется инструкция </a:t>
            </a:r>
            <a:r>
              <a:rPr lang="ru-RU" dirty="0" err="1"/>
              <a:t>return</a:t>
            </a:r>
            <a:r>
              <a:rPr lang="ru-RU" dirty="0"/>
              <a:t>, а в остальном, ведет себя точно так же.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34AAA0-AF77-4B4F-981E-A5526CF8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87" y="1627910"/>
            <a:ext cx="2798895" cy="205880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331A8F1-1E63-4F3D-8084-3FB0B8406FCF}"/>
              </a:ext>
            </a:extLst>
          </p:cNvPr>
          <p:cNvSpPr/>
          <p:nvPr/>
        </p:nvSpPr>
        <p:spPr>
          <a:xfrm>
            <a:off x="152401" y="1226127"/>
            <a:ext cx="935181" cy="1177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3F0BC8-16AC-4F0C-BAFA-CB800D1C1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39" y="1943012"/>
            <a:ext cx="355332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608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" dirty="0"/>
              <a:t>Работа с файлами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613</Words>
  <Application>Microsoft Office PowerPoint</Application>
  <PresentationFormat>Экран (16:9)</PresentationFormat>
  <Paragraphs>87</Paragraphs>
  <Slides>15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Oswald</vt:lpstr>
      <vt:lpstr>Source Code Pro</vt:lpstr>
      <vt:lpstr>Arial</vt:lpstr>
      <vt:lpstr>Courier New</vt:lpstr>
      <vt:lpstr>Modern Writer</vt:lpstr>
      <vt:lpstr>Функции</vt:lpstr>
      <vt:lpstr>- последовательность инструкций, возвращающая некое значение. </vt:lpstr>
      <vt:lpstr>Работа с функциями</vt:lpstr>
      <vt:lpstr>Сложность функции и аргументы</vt:lpstr>
      <vt:lpstr>Аргументы функции</vt:lpstr>
      <vt:lpstr>Локальные и глобальные переменные</vt:lpstr>
      <vt:lpstr>Lambda-функции</vt:lpstr>
      <vt:lpstr>Презентация PowerPoint</vt:lpstr>
      <vt:lpstr>Работа с файлами</vt:lpstr>
      <vt:lpstr>ФАЙЛ</vt:lpstr>
      <vt:lpstr>Открытие файла</vt:lpstr>
      <vt:lpstr>Чтение файлов, запись в файлы</vt:lpstr>
      <vt:lpstr>Модуль os предоставляет множество функций для работы с операционной системой.</vt:lpstr>
      <vt:lpstr>Полезные методы os [1]</vt:lpstr>
      <vt:lpstr>Полезные методы os [2]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cp:lastModifiedBy>Sofya Odiyak</cp:lastModifiedBy>
  <cp:revision>18</cp:revision>
  <dcterms:modified xsi:type="dcterms:W3CDTF">2020-10-01T10:25:50Z</dcterms:modified>
</cp:coreProperties>
</file>