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hon.org/3/library/exceptions.html#bltin-exceptions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BD1DA-49E1-4640-B826-E4D61FA70E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Ошибки и исключения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EF7D79-EF02-43B2-BE91-DF60F3665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04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90B034-A97B-489A-8457-C101E7CB7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21792"/>
            <a:ext cx="7729728" cy="1188720"/>
          </a:xfrm>
        </p:spPr>
        <p:txBody>
          <a:bodyPr/>
          <a:lstStyle/>
          <a:p>
            <a:r>
              <a:rPr lang="en-US" dirty="0" err="1"/>
              <a:t>Time.struct_time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0CAAF5E-BBB4-487E-A7CA-23F856907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178" y="1889265"/>
            <a:ext cx="8735644" cy="43821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67871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6EB13EA-2CAE-4DE3-984D-73E4AF41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Индикаторы прогресса: </a:t>
            </a:r>
            <a:r>
              <a:rPr lang="en-US" dirty="0" err="1"/>
              <a:t>TQDm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E02F7C-E97F-4EF4-9FA4-C85B2A1821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049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C545125-A3B5-4768-8A88-CFEDC7AB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Зачем?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902F6E0-6225-4BC1-8626-6992F2753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/>
              <a:t>Индикаторы прогресса (</a:t>
            </a:r>
            <a:r>
              <a:rPr lang="ru-RU" dirty="0" err="1"/>
              <a:t>progress</a:t>
            </a:r>
            <a:r>
              <a:rPr lang="ru-RU" dirty="0"/>
              <a:t> </a:t>
            </a:r>
            <a:r>
              <a:rPr lang="ru-RU" dirty="0" err="1"/>
              <a:t>bar</a:t>
            </a:r>
            <a:r>
              <a:rPr lang="ru-RU" dirty="0"/>
              <a:t>) — визуальное отображение процесса работы. Они избавляют нас от необходимости беспокоиться о том, не завис ли скрипт, дают интуитивное представление о скорости его выполнения и подсказывают, сколько времени осталось до завершения.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CE92481-7FA3-4485-91C5-EC8E8CA88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8275" y="3725764"/>
            <a:ext cx="3799449" cy="1672713"/>
          </a:xfrm>
          <a:ln w="28575">
            <a:solidFill>
              <a:schemeClr val="bg1"/>
            </a:solidFill>
            <a:prstDash val="dash"/>
          </a:ln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orbel" panose="020B0503020204020204" pitchFamily="34" charset="0"/>
              </a:rPr>
              <a:t>tqdm</a:t>
            </a:r>
            <a:r>
              <a:rPr lang="en-US" sz="2000" dirty="0">
                <a:solidFill>
                  <a:schemeClr val="tx1"/>
                </a:solidFill>
                <a:latin typeface="Corbel" panose="020B0503020204020204" pitchFamily="34" charset="0"/>
              </a:rPr>
              <a:t> derives from the Arabic word </a:t>
            </a:r>
            <a:r>
              <a:rPr lang="en-US" sz="2000" dirty="0" err="1">
                <a:solidFill>
                  <a:schemeClr val="tx1"/>
                </a:solidFill>
                <a:latin typeface="Corbel" panose="020B0503020204020204" pitchFamily="34" charset="0"/>
              </a:rPr>
              <a:t>taqaddum</a:t>
            </a:r>
            <a:r>
              <a:rPr lang="en-US" sz="2000" dirty="0">
                <a:solidFill>
                  <a:schemeClr val="tx1"/>
                </a:solidFill>
                <a:latin typeface="Corbel" panose="020B0503020204020204" pitchFamily="34" charset="0"/>
              </a:rPr>
              <a:t> (which means “progress,” and is an abbreviation for “I love you so much” in Spanish (</a:t>
            </a:r>
            <a:r>
              <a:rPr lang="en-US" sz="2000" dirty="0" err="1">
                <a:solidFill>
                  <a:schemeClr val="tx1"/>
                </a:solidFill>
                <a:latin typeface="Corbel" panose="020B0503020204020204" pitchFamily="34" charset="0"/>
              </a:rPr>
              <a:t>te</a:t>
            </a:r>
            <a:r>
              <a:rPr lang="en-US" sz="2000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rbel" panose="020B0503020204020204" pitchFamily="34" charset="0"/>
              </a:rPr>
              <a:t>quiero</a:t>
            </a:r>
            <a:r>
              <a:rPr lang="en-US" sz="2000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rbel" panose="020B0503020204020204" pitchFamily="34" charset="0"/>
              </a:rPr>
              <a:t>demasiado</a:t>
            </a:r>
            <a:r>
              <a:rPr lang="en-US" sz="2000" dirty="0">
                <a:solidFill>
                  <a:schemeClr val="tx1"/>
                </a:solidFill>
                <a:latin typeface="Corbel" panose="020B0503020204020204" pitchFamily="34" charset="0"/>
              </a:rPr>
              <a:t>).</a:t>
            </a:r>
            <a:endParaRPr lang="ru-RU" sz="20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948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DE4811-3E01-4A2E-90F0-9EBFBA572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590" y="1030399"/>
            <a:ext cx="6520820" cy="4797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074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BCAB9-CAC9-4B42-802D-B743719E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Ошибка ≠ исключение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DF953F-25F6-4349-B2EB-7CAAE0C16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260" y="2453406"/>
            <a:ext cx="7729728" cy="39473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Ошибку нельзя обработать, а исключения </a:t>
            </a:r>
            <a:r>
              <a:rPr lang="ru-RU" dirty="0" err="1"/>
              <a:t>Python</a:t>
            </a:r>
            <a:r>
              <a:rPr lang="ru-RU" dirty="0"/>
              <a:t> обрабатываются при выполнении программы. Ошибка может указывать на критические проблемы, которые программа не может и не должна перехватывать, а исключения — состояния, которые стоит попробовать перехватить. Таким образом, под ошибками в </a:t>
            </a:r>
            <a:r>
              <a:rPr lang="en-US" dirty="0">
                <a:latin typeface="Corbel" panose="020B0503020204020204" pitchFamily="34" charset="0"/>
              </a:rPr>
              <a:t>Python</a:t>
            </a:r>
            <a:r>
              <a:rPr lang="en-US" dirty="0"/>
              <a:t> </a:t>
            </a:r>
            <a:r>
              <a:rPr lang="ru-RU" dirty="0"/>
              <a:t>понимаются такие сообщения программы, как </a:t>
            </a:r>
            <a:r>
              <a:rPr lang="en-US" dirty="0" err="1">
                <a:latin typeface="Corbel" panose="020B0503020204020204" pitchFamily="34" charset="0"/>
              </a:rPr>
              <a:t>SyntaxError</a:t>
            </a:r>
            <a:r>
              <a:rPr lang="ru-RU" dirty="0"/>
              <a:t> или </a:t>
            </a:r>
            <a:r>
              <a:rPr lang="ru-RU" dirty="0" err="1"/>
              <a:t>OutOfMemoryError</a:t>
            </a:r>
            <a:r>
              <a:rPr lang="ru-RU" dirty="0"/>
              <a:t>, которые не стоит даже пытаться обработать.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B3D7132-94C5-4F77-A5D9-B2F661EAB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544" y="2453406"/>
            <a:ext cx="2896004" cy="14480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5744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3C7355-F29F-492A-B4DD-A6A909A2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52520"/>
            <a:ext cx="4486656" cy="1141497"/>
          </a:xfrm>
        </p:spPr>
        <p:txBody>
          <a:bodyPr/>
          <a:lstStyle/>
          <a:p>
            <a:r>
              <a:rPr lang="ru-RU" dirty="0"/>
              <a:t>Обработка исключений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8706F4-558C-4931-AF40-CB5D9F98C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/>
              <a:t>Обработка исключений нужна для того, чтобы приложение не завершалось </a:t>
            </a:r>
            <a:r>
              <a:rPr lang="ru-RU" dirty="0" err="1"/>
              <a:t>аварийно</a:t>
            </a:r>
            <a:r>
              <a:rPr lang="ru-RU" dirty="0"/>
              <a:t> каждый раз, когда возникает исключение. Для этого блок кода, в котором возможно появление исключительной ситуации необходимо поместить вовнутрь синтаксической конструкции </a:t>
            </a:r>
            <a:r>
              <a:rPr lang="ru-RU" dirty="0" err="1"/>
              <a:t>try</a:t>
            </a:r>
            <a:r>
              <a:rPr lang="ru-RU" dirty="0"/>
              <a:t>…</a:t>
            </a:r>
            <a:r>
              <a:rPr lang="ru-RU" dirty="0" err="1"/>
              <a:t>except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ED5E7F-E387-4CAC-B4C7-A77FD4304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919" y="4114800"/>
            <a:ext cx="3134162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1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F6B6F-BDAD-41AB-94C3-9A24C35E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это работает?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26C50F-F32A-4648-95B6-25215376A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099" y="2347547"/>
            <a:ext cx="8057565" cy="3481753"/>
          </a:xfrm>
        </p:spPr>
        <p:txBody>
          <a:bodyPr>
            <a:normAutofit/>
          </a:bodyPr>
          <a:lstStyle/>
          <a:p>
            <a:r>
              <a:rPr lang="ru-RU" dirty="0"/>
              <a:t>Выполняется код, находящийся между операторами </a:t>
            </a:r>
            <a:r>
              <a:rPr lang="ru-RU" dirty="0" err="1"/>
              <a:t>try</a:t>
            </a:r>
            <a:r>
              <a:rPr lang="ru-RU" dirty="0"/>
              <a:t> и </a:t>
            </a:r>
            <a:r>
              <a:rPr lang="ru-RU" dirty="0" err="1"/>
              <a:t>except</a:t>
            </a:r>
            <a:r>
              <a:rPr lang="ru-RU" dirty="0"/>
              <a:t>.</a:t>
            </a:r>
          </a:p>
          <a:p>
            <a:r>
              <a:rPr lang="ru-RU" dirty="0"/>
              <a:t>Если в ходе его выполнения исключения не произошло, то код в блоке </a:t>
            </a:r>
            <a:r>
              <a:rPr lang="ru-RU" dirty="0" err="1"/>
              <a:t>except</a:t>
            </a:r>
            <a:r>
              <a:rPr lang="ru-RU" dirty="0"/>
              <a:t> пропускается, а код в блоке </a:t>
            </a:r>
            <a:r>
              <a:rPr lang="ru-RU" dirty="0" err="1"/>
              <a:t>try</a:t>
            </a:r>
            <a:r>
              <a:rPr lang="ru-RU" dirty="0"/>
              <a:t> выполняется весь до конца.</a:t>
            </a:r>
          </a:p>
          <a:p>
            <a:r>
              <a:rPr lang="ru-RU" dirty="0"/>
              <a:t>Если исключение происходит, то выполнение в рамках блока </a:t>
            </a:r>
            <a:r>
              <a:rPr lang="ru-RU" dirty="0" err="1"/>
              <a:t>try</a:t>
            </a:r>
            <a:r>
              <a:rPr lang="ru-RU" dirty="0"/>
              <a:t> прерывается и выполняется код в блоке </a:t>
            </a:r>
            <a:r>
              <a:rPr lang="ru-RU" dirty="0" err="1"/>
              <a:t>except</a:t>
            </a:r>
            <a:r>
              <a:rPr lang="ru-RU" dirty="0"/>
              <a:t>. При этом для оператора </a:t>
            </a:r>
            <a:r>
              <a:rPr lang="ru-RU" dirty="0" err="1"/>
              <a:t>except</a:t>
            </a:r>
            <a:r>
              <a:rPr lang="ru-RU" dirty="0"/>
              <a:t> можно указать, какие исключения можно обрабатывать в нем. При возникновении исключения, ищется именно тот блок </a:t>
            </a:r>
            <a:r>
              <a:rPr lang="ru-RU" dirty="0" err="1"/>
              <a:t>except</a:t>
            </a:r>
            <a:r>
              <a:rPr lang="ru-RU" dirty="0"/>
              <a:t>, который может обработать данное исключение.</a:t>
            </a:r>
          </a:p>
          <a:p>
            <a:r>
              <a:rPr lang="ru-RU" dirty="0"/>
              <a:t>В случае, если обработчик исключения так и не будет найден, то исключение будет необработанным и программа </a:t>
            </a:r>
            <a:r>
              <a:rPr lang="ru-RU" dirty="0" err="1"/>
              <a:t>аварийно</a:t>
            </a:r>
            <a:r>
              <a:rPr lang="ru-RU" dirty="0"/>
              <a:t> остановится.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8A56DA-36E3-4CF3-B3DC-E6DD4B925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528" y="2610749"/>
            <a:ext cx="3391373" cy="2867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8434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7347FD-45B1-471D-86EC-81222CF8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205" y="219705"/>
            <a:ext cx="7729728" cy="1188720"/>
          </a:xfrm>
        </p:spPr>
        <p:txBody>
          <a:bodyPr/>
          <a:lstStyle/>
          <a:p>
            <a:r>
              <a:rPr lang="ru-RU" dirty="0"/>
              <a:t>Иерархия исключений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5C50DF-0BB2-44A7-B3AE-195819BE89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77"/>
          <a:stretch/>
        </p:blipFill>
        <p:spPr>
          <a:xfrm>
            <a:off x="459180" y="336594"/>
            <a:ext cx="2745099" cy="630408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88E0CD-90F1-43CD-AD18-96741539BA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584"/>
          <a:stretch/>
        </p:blipFill>
        <p:spPr>
          <a:xfrm>
            <a:off x="4217280" y="1757069"/>
            <a:ext cx="3019847" cy="46989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7411C43-B467-4C8B-9DA1-080057BD2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2002785"/>
            <a:ext cx="3019846" cy="40296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2C292C-1375-4437-B61B-230E48DA48E7}"/>
              </a:ext>
            </a:extLst>
          </p:cNvPr>
          <p:cNvSpPr txBox="1"/>
          <p:nvPr/>
        </p:nvSpPr>
        <p:spPr>
          <a:xfrm>
            <a:off x="5449032" y="6456013"/>
            <a:ext cx="6543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5"/>
              </a:rPr>
              <a:t>https://docs.python.org/3/library/exceptions.html#bltin-exceptions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568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AB8D85A-C76F-4CD7-8543-3B8ED64F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/>
              <a:t>time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31531E6-AD33-473E-9817-DE090E346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import time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18389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BECB80-4912-4A3C-9B82-646FCDA26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72323"/>
            <a:ext cx="7729728" cy="1188720"/>
          </a:xfrm>
        </p:spPr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CD7AF-BF8E-4A2A-B21D-07B7C68AF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675" y="2286000"/>
            <a:ext cx="7729728" cy="4572000"/>
          </a:xfrm>
        </p:spPr>
        <p:txBody>
          <a:bodyPr>
            <a:normAutofit/>
          </a:bodyPr>
          <a:lstStyle/>
          <a:p>
            <a:r>
              <a:rPr lang="ru-RU" dirty="0"/>
              <a:t>Модуль </a:t>
            </a:r>
            <a:r>
              <a:rPr lang="ru-RU" dirty="0" err="1"/>
              <a:t>time</a:t>
            </a:r>
            <a:r>
              <a:rPr lang="ru-RU" dirty="0"/>
              <a:t> из стандартной библиотеки </a:t>
            </a:r>
            <a:r>
              <a:rPr lang="ru-RU" dirty="0" err="1"/>
              <a:t>Python</a:t>
            </a:r>
            <a:r>
              <a:rPr lang="ru-RU" dirty="0"/>
              <a:t> содержит массу полезных методов для работы со временем. С его помощью можно получать информацию о текущей дате и времени с точностью до миллисекунд, выводить эти сведения в необходимом формате, а также управлять ходом выполнения программы, добавляя задержки по таймеру.</a:t>
            </a:r>
          </a:p>
          <a:p>
            <a:r>
              <a:rPr lang="ru-RU" dirty="0"/>
              <a:t>Работа методов из модуля </a:t>
            </a:r>
            <a:r>
              <a:rPr lang="ru-RU" dirty="0" err="1"/>
              <a:t>time</a:t>
            </a:r>
            <a:r>
              <a:rPr lang="ru-RU" dirty="0"/>
              <a:t> основывается на общепринятой системе описания времени. Согласно ее концепции, текущее время представляется в виде обыкновенного вещественного значения в секундах, прошедших с момента начала эпохи и до сегодняшнего дня. Отправной точкой для времени считается 1 января 1970 года.  Чтобы увидеть количество секунд, прошедших с момента начала эпохи, достаточно вызвать метод </a:t>
            </a:r>
            <a:r>
              <a:rPr lang="ru-RU" dirty="0" err="1"/>
              <a:t>time</a:t>
            </a:r>
            <a:r>
              <a:rPr lang="ru-RU" dirty="0"/>
              <a:t>(). 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8920C2D-29CF-494C-8283-A334C6385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622" y="2198308"/>
            <a:ext cx="3088483" cy="19219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6034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5A3C16-8C72-4D8E-AD2C-544AB62A5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time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A73509-5052-463C-9C3D-29572E5CE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659" y="2576498"/>
            <a:ext cx="8433933" cy="3956187"/>
          </a:xfrm>
        </p:spPr>
        <p:txBody>
          <a:bodyPr/>
          <a:lstStyle/>
          <a:p>
            <a:r>
              <a:rPr lang="en-US" dirty="0" err="1"/>
              <a:t>time.ctime</a:t>
            </a:r>
            <a:r>
              <a:rPr lang="en-US" dirty="0"/>
              <a:t>() – </a:t>
            </a:r>
            <a:r>
              <a:rPr lang="ru-RU" dirty="0"/>
              <a:t>получение текущего времени в его привычном представлении.</a:t>
            </a:r>
            <a:endParaRPr lang="en-US" dirty="0"/>
          </a:p>
          <a:p>
            <a:r>
              <a:rPr lang="en-US" dirty="0" err="1"/>
              <a:t>time.sleep</a:t>
            </a:r>
            <a:r>
              <a:rPr lang="en-US" dirty="0"/>
              <a:t>(s) – </a:t>
            </a:r>
            <a:r>
              <a:rPr lang="ru-RU" dirty="0"/>
              <a:t>приостанавливает выполнение кода программы на </a:t>
            </a:r>
            <a:r>
              <a:rPr lang="en-US" dirty="0"/>
              <a:t>s</a:t>
            </a:r>
            <a:r>
              <a:rPr lang="ru-RU" dirty="0"/>
              <a:t> секунд.</a:t>
            </a:r>
          </a:p>
          <a:p>
            <a:r>
              <a:rPr lang="en-US" dirty="0" err="1"/>
              <a:t>time.mktime</a:t>
            </a:r>
            <a:r>
              <a:rPr lang="en-US" dirty="0"/>
              <a:t>(s) – </a:t>
            </a:r>
            <a:r>
              <a:rPr lang="ru-RU" dirty="0"/>
              <a:t>преобразует время </a:t>
            </a:r>
            <a:r>
              <a:rPr lang="en-US" dirty="0"/>
              <a:t>s</a:t>
            </a:r>
            <a:r>
              <a:rPr lang="ru-RU" dirty="0"/>
              <a:t> в количество секунд с начала эпохи.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time.strftime</a:t>
            </a:r>
            <a:r>
              <a:rPr lang="en-US" dirty="0"/>
              <a:t>(s) – </a:t>
            </a:r>
            <a:r>
              <a:rPr lang="ru-RU" dirty="0"/>
              <a:t>преобразовывает время </a:t>
            </a:r>
            <a:r>
              <a:rPr lang="en-US" dirty="0"/>
              <a:t>s</a:t>
            </a:r>
            <a:r>
              <a:rPr lang="ru-RU" dirty="0"/>
              <a:t> в строку по формату.</a:t>
            </a:r>
          </a:p>
          <a:p>
            <a:r>
              <a:rPr lang="en-US" dirty="0" err="1"/>
              <a:t>time.strptime</a:t>
            </a:r>
            <a:r>
              <a:rPr lang="en-US" dirty="0"/>
              <a:t>(s) – </a:t>
            </a:r>
            <a:r>
              <a:rPr lang="ru-RU" dirty="0"/>
              <a:t>разбивает строку </a:t>
            </a:r>
            <a:r>
              <a:rPr lang="en-US" dirty="0"/>
              <a:t>s</a:t>
            </a:r>
            <a:r>
              <a:rPr lang="ru-RU" dirty="0"/>
              <a:t> и возвращает объект времени</a:t>
            </a:r>
            <a:r>
              <a:rPr lang="en-US" dirty="0"/>
              <a:t> </a:t>
            </a:r>
            <a:r>
              <a:rPr lang="ru-RU" dirty="0"/>
              <a:t>по формату.</a:t>
            </a:r>
          </a:p>
          <a:p>
            <a:r>
              <a:rPr lang="en-US" dirty="0" err="1"/>
              <a:t>time.localtime</a:t>
            </a:r>
            <a:r>
              <a:rPr lang="en-US" dirty="0"/>
              <a:t>(s) – </a:t>
            </a:r>
            <a:r>
              <a:rPr lang="ru-RU" dirty="0"/>
              <a:t>возвращает местное время в формате </a:t>
            </a:r>
            <a:r>
              <a:rPr lang="en-US" dirty="0" err="1"/>
              <a:t>struct_time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 err="1"/>
              <a:t>time.clock</a:t>
            </a:r>
            <a:r>
              <a:rPr lang="en-US" dirty="0"/>
              <a:t>() – </a:t>
            </a:r>
            <a:r>
              <a:rPr lang="ru-RU" dirty="0"/>
              <a:t>время с момента первого вызова данной функции.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59B1FF-FB0F-417D-9161-07B1E645B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307" y="2499497"/>
            <a:ext cx="3067478" cy="11907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E57D55-4C1C-49BA-9FDD-EC9F1924E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94" y="3971726"/>
            <a:ext cx="11250595" cy="41915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284B452-C502-4676-A27A-78BF6794F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569" y="5495105"/>
            <a:ext cx="3867690" cy="11145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44391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F3D45-7613-4DC6-9BEF-C439E1299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4400"/>
            <a:ext cx="7729728" cy="1188720"/>
          </a:xfrm>
        </p:spPr>
        <p:txBody>
          <a:bodyPr/>
          <a:lstStyle/>
          <a:p>
            <a:r>
              <a:rPr lang="ru-RU" dirty="0"/>
              <a:t>формат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151A2E0-9070-4296-A504-681959824E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2" t="1126" r="10177" b="9358"/>
          <a:stretch/>
        </p:blipFill>
        <p:spPr>
          <a:xfrm>
            <a:off x="1019908" y="1740877"/>
            <a:ext cx="764930" cy="484902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482010E-0DB9-43A0-8CEA-B21AFBB65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712" y="1740877"/>
            <a:ext cx="2966810" cy="48006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7FBD883-0543-4EB6-8DD9-12D047E3E8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34"/>
          <a:stretch/>
        </p:blipFill>
        <p:spPr>
          <a:xfrm>
            <a:off x="5934808" y="1786646"/>
            <a:ext cx="843760" cy="468695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39A6D8C-18C8-4B41-9CA0-D9D327405B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7480" y="1758067"/>
            <a:ext cx="3581900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19954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128</TotalTime>
  <Words>549</Words>
  <Application>Microsoft Office PowerPoint</Application>
  <PresentationFormat>Широкоэкранный</PresentationFormat>
  <Paragraphs>33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Corbel</vt:lpstr>
      <vt:lpstr>Gill Sans MT</vt:lpstr>
      <vt:lpstr>Посылка</vt:lpstr>
      <vt:lpstr>Ошибки и исключения</vt:lpstr>
      <vt:lpstr>Ошибка ≠ исключение</vt:lpstr>
      <vt:lpstr>Обработка исключений</vt:lpstr>
      <vt:lpstr>Как это работает?</vt:lpstr>
      <vt:lpstr>Иерархия исключений</vt:lpstr>
      <vt:lpstr>Модуль time</vt:lpstr>
      <vt:lpstr>особенности</vt:lpstr>
      <vt:lpstr>Методы time</vt:lpstr>
      <vt:lpstr>формат</vt:lpstr>
      <vt:lpstr>Time.struct_time</vt:lpstr>
      <vt:lpstr>Индикаторы прогресса: TQDm</vt:lpstr>
      <vt:lpstr>Зачем?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Ошибки и исключения</dc:title>
  <dc:creator>Sofya Odiyak</dc:creator>
  <cp:lastModifiedBy>Sofya Odiyak</cp:lastModifiedBy>
  <cp:revision>12</cp:revision>
  <dcterms:created xsi:type="dcterms:W3CDTF">2020-10-04T10:01:03Z</dcterms:created>
  <dcterms:modified xsi:type="dcterms:W3CDTF">2020-10-04T12:09:10Z</dcterms:modified>
</cp:coreProperties>
</file>