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87" d="100"/>
          <a:sy n="87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RdsEp4tPNWU?t=210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opencorpora.org/?page=download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73EFB-F14C-43DA-87B4-9AD9408706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JSON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5B9BFDF-030A-40B2-A99B-108BC256E0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45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54E246-6B19-4783-B8A9-36B4C53B0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9792"/>
            <a:ext cx="8596668" cy="1320800"/>
          </a:xfrm>
        </p:spPr>
        <p:txBody>
          <a:bodyPr anchor="ctr"/>
          <a:lstStyle/>
          <a:p>
            <a:r>
              <a:rPr lang="ru-RU" dirty="0"/>
              <a:t>Работа с </a:t>
            </a:r>
            <a:r>
              <a:rPr lang="en-US" dirty="0" err="1"/>
              <a:t>xml.etree.ElementTree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6C754B-F4B9-4D29-8B1D-30599FF7D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0592"/>
            <a:ext cx="8596668" cy="38901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import </a:t>
            </a:r>
            <a:r>
              <a:rPr lang="en-US" dirty="0" err="1"/>
              <a:t>xml.etree.ElementTree</a:t>
            </a:r>
            <a:r>
              <a:rPr lang="en-US" dirty="0"/>
              <a:t> as </a:t>
            </a:r>
            <a:r>
              <a:rPr lang="en-US" dirty="0" err="1"/>
              <a:t>etree</a:t>
            </a:r>
            <a:r>
              <a:rPr lang="en-US" dirty="0"/>
              <a:t> #</a:t>
            </a:r>
            <a:r>
              <a:rPr lang="ru-RU" dirty="0"/>
              <a:t>упростим имя для модуля в коде</a:t>
            </a:r>
          </a:p>
          <a:p>
            <a:pPr>
              <a:lnSpc>
                <a:spcPct val="150000"/>
              </a:lnSpc>
            </a:pPr>
            <a:r>
              <a:rPr lang="en-US" dirty="0"/>
              <a:t>tree = </a:t>
            </a:r>
            <a:r>
              <a:rPr lang="en-US" dirty="0" err="1"/>
              <a:t>etree.parse</a:t>
            </a:r>
            <a:r>
              <a:rPr lang="en-US" dirty="0"/>
              <a:t>(‘file.xml’) #</a:t>
            </a:r>
            <a:r>
              <a:rPr lang="ru-RU" dirty="0"/>
              <a:t>получаем представление всего документа</a:t>
            </a:r>
          </a:p>
          <a:p>
            <a:pPr>
              <a:lnSpc>
                <a:spcPct val="150000"/>
              </a:lnSpc>
            </a:pPr>
            <a:r>
              <a:rPr lang="en-US" dirty="0"/>
              <a:t>root = </a:t>
            </a:r>
            <a:r>
              <a:rPr lang="en-US" dirty="0" err="1"/>
              <a:t>tree.getroot</a:t>
            </a:r>
            <a:r>
              <a:rPr lang="en-US" dirty="0"/>
              <a:t>() #</a:t>
            </a:r>
            <a:r>
              <a:rPr lang="ru-RU" dirty="0"/>
              <a:t>получаем корневой элемент</a:t>
            </a:r>
          </a:p>
        </p:txBody>
      </p:sp>
    </p:spTree>
    <p:extLst>
      <p:ext uri="{BB962C8B-B14F-4D97-AF65-F5344CB8AC3E}">
        <p14:creationId xmlns:p14="http://schemas.microsoft.com/office/powerpoint/2010/main" val="1213997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5344A3D-01C8-4E47-814A-E3391DF3D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054"/>
            <a:ext cx="8765604" cy="652389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len</a:t>
            </a:r>
            <a:r>
              <a:rPr lang="en-US" dirty="0"/>
              <a:t>(element) – «</a:t>
            </a:r>
            <a:r>
              <a:rPr lang="ru-RU" dirty="0"/>
              <a:t>длина» элемента есть количество дочерних элементов.</a:t>
            </a:r>
          </a:p>
          <a:p>
            <a:pPr>
              <a:lnSpc>
                <a:spcPct val="150000"/>
              </a:lnSpc>
            </a:pPr>
            <a:r>
              <a:rPr lang="ru-RU" dirty="0"/>
              <a:t>е</a:t>
            </a:r>
            <a:r>
              <a:rPr lang="en-US" dirty="0" err="1"/>
              <a:t>lement.attrib</a:t>
            </a:r>
            <a:r>
              <a:rPr lang="en-US" dirty="0"/>
              <a:t> – </a:t>
            </a:r>
            <a:r>
              <a:rPr lang="ru-RU" dirty="0"/>
              <a:t>метод, возвращающий словарь атрибутов элемента.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element.SubElement</a:t>
            </a:r>
            <a:r>
              <a:rPr lang="en-US" dirty="0"/>
              <a:t>(parent, tag, </a:t>
            </a:r>
            <a:r>
              <a:rPr lang="en-US" dirty="0" err="1"/>
              <a:t>attrib</a:t>
            </a:r>
            <a:r>
              <a:rPr lang="en-US" dirty="0"/>
              <a:t>={}) – </a:t>
            </a:r>
            <a:r>
              <a:rPr lang="ru-RU" dirty="0"/>
              <a:t>метод, позволяющий создавать </a:t>
            </a:r>
            <a:r>
              <a:rPr lang="ru-RU" dirty="0" err="1"/>
              <a:t>подэлементы</a:t>
            </a:r>
            <a:r>
              <a:rPr lang="ru-RU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element.set</a:t>
            </a:r>
            <a:r>
              <a:rPr lang="en-US" dirty="0"/>
              <a:t>() – </a:t>
            </a:r>
            <a:r>
              <a:rPr lang="ru-RU" dirty="0"/>
              <a:t>метод, позволяющий добавить атрибут.</a:t>
            </a:r>
          </a:p>
          <a:p>
            <a:pPr>
              <a:lnSpc>
                <a:spcPct val="150000"/>
              </a:lnSpc>
            </a:pPr>
            <a:r>
              <a:rPr lang="ru-RU" dirty="0"/>
              <a:t>функция </a:t>
            </a:r>
            <a:r>
              <a:rPr lang="en-US" dirty="0" err="1"/>
              <a:t>findall</a:t>
            </a:r>
            <a:r>
              <a:rPr lang="en-US" dirty="0"/>
              <a:t>() </a:t>
            </a:r>
            <a:r>
              <a:rPr lang="ru-RU" dirty="0"/>
              <a:t>помогает найти конкретные элементы в дереве, функция </a:t>
            </a:r>
            <a:r>
              <a:rPr lang="en-US" dirty="0"/>
              <a:t>find() </a:t>
            </a:r>
            <a:r>
              <a:rPr lang="ru-RU" dirty="0"/>
              <a:t>ищет первое совпадение. </a:t>
            </a:r>
            <a:r>
              <a:rPr lang="en-US" dirty="0" err="1"/>
              <a:t>element.text</a:t>
            </a:r>
            <a:r>
              <a:rPr lang="en-US" dirty="0"/>
              <a:t>– </a:t>
            </a:r>
            <a:r>
              <a:rPr lang="ru-RU" dirty="0"/>
              <a:t>метод, позволяющий получить содержимое</a:t>
            </a:r>
            <a:r>
              <a:rPr lang="en-US" dirty="0"/>
              <a:t> </a:t>
            </a:r>
            <a:r>
              <a:rPr lang="ru-RU" dirty="0"/>
              <a:t>элемента.</a:t>
            </a:r>
          </a:p>
        </p:txBody>
      </p:sp>
    </p:spTree>
    <p:extLst>
      <p:ext uri="{BB962C8B-B14F-4D97-AF65-F5344CB8AC3E}">
        <p14:creationId xmlns:p14="http://schemas.microsoft.com/office/powerpoint/2010/main" val="1163342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104254-31E3-4E09-AC94-DCA8C6BC5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88" y="584611"/>
            <a:ext cx="3901778" cy="312142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25D2DD-F119-40C3-813A-3FDED7005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452" y="996043"/>
            <a:ext cx="3627434" cy="15424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3FA05F-97D7-4361-9B9A-ED589C216947}"/>
              </a:ext>
            </a:extLst>
          </p:cNvPr>
          <p:cNvSpPr txBox="1"/>
          <p:nvPr/>
        </p:nvSpPr>
        <p:spPr>
          <a:xfrm>
            <a:off x="5990348" y="3857871"/>
            <a:ext cx="1744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2"/>
                </a:solidFill>
              </a:rPr>
              <a:t>Egorova</a:t>
            </a:r>
            <a:endParaRPr lang="ru-RU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97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F091E-E726-4AEC-98D9-EE7327C39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864" y="82308"/>
            <a:ext cx="8596668" cy="1320800"/>
          </a:xfrm>
        </p:spPr>
        <p:txBody>
          <a:bodyPr anchor="ctr">
            <a:normAutofit/>
          </a:bodyPr>
          <a:lstStyle/>
          <a:p>
            <a:r>
              <a:rPr lang="en-US" sz="4400" dirty="0"/>
              <a:t>Requests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1775A9-9A9D-41FD-A97C-91298C29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864" y="1345417"/>
            <a:ext cx="8596668" cy="45643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 err="1"/>
              <a:t>Requests</a:t>
            </a:r>
            <a:r>
              <a:rPr lang="ru-RU" dirty="0"/>
              <a:t> - это модуль </a:t>
            </a:r>
            <a:r>
              <a:rPr lang="ru-RU" dirty="0" err="1"/>
              <a:t>Python</a:t>
            </a:r>
            <a:r>
              <a:rPr lang="ru-RU" dirty="0"/>
              <a:t>, который используется для отправки всех видов HTTP-запросов, в частности, для извлечения данных из определённого ресурса</a:t>
            </a:r>
            <a:r>
              <a:rPr lang="en-US" dirty="0"/>
              <a:t> (</a:t>
            </a:r>
            <a:r>
              <a:rPr lang="ru-RU" dirty="0"/>
              <a:t>метод </a:t>
            </a:r>
            <a:r>
              <a:rPr lang="en-US" dirty="0" err="1"/>
              <a:t>requests.get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)).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/>
              <a:t>Коды состояний: 200, 404…</a:t>
            </a:r>
          </a:p>
          <a:p>
            <a:pPr>
              <a:lnSpc>
                <a:spcPct val="150000"/>
              </a:lnSpc>
            </a:pPr>
            <a:r>
              <a:rPr lang="ru-RU" dirty="0"/>
              <a:t>Методы </a:t>
            </a:r>
            <a:r>
              <a:rPr lang="en-US" dirty="0"/>
              <a:t>.text (str) </a:t>
            </a:r>
            <a:r>
              <a:rPr lang="ru-RU" dirty="0"/>
              <a:t>и </a:t>
            </a:r>
            <a:r>
              <a:rPr lang="en-US" dirty="0"/>
              <a:t>.content (byte) </a:t>
            </a:r>
            <a:r>
              <a:rPr lang="ru-RU" dirty="0"/>
              <a:t>--</a:t>
            </a:r>
            <a:r>
              <a:rPr lang="en-US" dirty="0"/>
              <a:t> </a:t>
            </a:r>
            <a:r>
              <a:rPr lang="ru-RU" dirty="0"/>
              <a:t>содержимое страницы.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HTTP-</a:t>
            </a:r>
            <a:r>
              <a:rPr lang="ru-RU" dirty="0"/>
              <a:t>заголовки: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5B3FD8-D736-4EF9-AF30-117436099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153" y="2284828"/>
            <a:ext cx="3886742" cy="18290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FD935D3-1BC7-4133-8B60-B446FC963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634" y="5087821"/>
            <a:ext cx="4267796" cy="14480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E1784F2-742B-49E7-9B24-17EA9899F4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96" t="21031" b="2364"/>
          <a:stretch/>
        </p:blipFill>
        <p:spPr>
          <a:xfrm>
            <a:off x="687206" y="4459456"/>
            <a:ext cx="7210947" cy="7297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96276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EF5CB8-D4FA-4400-B0EE-133F08F6A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 anchor="ctr"/>
          <a:lstStyle/>
          <a:p>
            <a:r>
              <a:rPr lang="en-US" dirty="0" err="1"/>
              <a:t>BeautifulSoup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434BA9-7AFF-4A62-AB50-AF860D4DE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7038"/>
            <a:ext cx="8596668" cy="4599493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err="1"/>
              <a:t>Python</a:t>
            </a:r>
            <a:r>
              <a:rPr lang="ru-RU" dirty="0"/>
              <a:t> </a:t>
            </a:r>
            <a:r>
              <a:rPr lang="en-US" dirty="0"/>
              <a:t>B</a:t>
            </a:r>
            <a:r>
              <a:rPr lang="ru-RU" dirty="0" err="1"/>
              <a:t>eautiful</a:t>
            </a:r>
            <a:r>
              <a:rPr lang="en-US" dirty="0"/>
              <a:t>S</a:t>
            </a:r>
            <a:r>
              <a:rPr lang="ru-RU" dirty="0" err="1"/>
              <a:t>oup</a:t>
            </a:r>
            <a:r>
              <a:rPr lang="ru-RU" dirty="0"/>
              <a:t> — библиотека, которая позволяет работать с содержимым веб-страниц в интернете, извлекая из больших объемов структурированной информации нужную. 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from bs4 import </a:t>
            </a:r>
            <a:r>
              <a:rPr lang="en-US" dirty="0" err="1"/>
              <a:t>BeautifulSoup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page = </a:t>
            </a:r>
            <a:r>
              <a:rPr lang="en-US" dirty="0" err="1"/>
              <a:t>requests.get</a:t>
            </a:r>
            <a:r>
              <a:rPr lang="en-US" dirty="0"/>
              <a:t>('https://yandex.ru')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soup = </a:t>
            </a:r>
            <a:r>
              <a:rPr lang="en-US" dirty="0" err="1"/>
              <a:t>BeautifulSoup</a:t>
            </a:r>
            <a:r>
              <a:rPr lang="en-US" dirty="0"/>
              <a:t>(</a:t>
            </a:r>
            <a:r>
              <a:rPr lang="en-US" dirty="0" err="1"/>
              <a:t>page.text</a:t>
            </a:r>
            <a:r>
              <a:rPr lang="en-US" dirty="0"/>
              <a:t>, '</a:t>
            </a:r>
            <a:r>
              <a:rPr lang="en-US" dirty="0" err="1"/>
              <a:t>html.parser</a:t>
            </a:r>
            <a:r>
              <a:rPr lang="en-US" dirty="0"/>
              <a:t>’)</a:t>
            </a:r>
          </a:p>
          <a:p>
            <a:pPr>
              <a:lnSpc>
                <a:spcPct val="150000"/>
              </a:lnSpc>
            </a:pPr>
            <a:r>
              <a:rPr lang="ru-RU" dirty="0"/>
              <a:t>Создается объект </a:t>
            </a:r>
            <a:r>
              <a:rPr lang="ru-RU" dirty="0" err="1"/>
              <a:t>BeautifulSoup</a:t>
            </a:r>
            <a:r>
              <a:rPr lang="ru-RU" dirty="0"/>
              <a:t>, в скобках указываются два параметра</a:t>
            </a:r>
            <a:r>
              <a:rPr lang="en-US" dirty="0"/>
              <a:t>: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/>
              <a:t>Первый — результат применения метода </a:t>
            </a:r>
            <a:r>
              <a:rPr lang="ru-RU" dirty="0" err="1"/>
              <a:t>text</a:t>
            </a:r>
            <a:r>
              <a:rPr lang="ru-RU" dirty="0"/>
              <a:t> к содержимому переменной </a:t>
            </a:r>
            <a:r>
              <a:rPr lang="ru-RU" dirty="0" err="1"/>
              <a:t>page</a:t>
            </a:r>
            <a:r>
              <a:rPr lang="ru-RU" dirty="0"/>
              <a:t>. Переменная </a:t>
            </a:r>
            <a:r>
              <a:rPr lang="ru-RU" dirty="0" err="1"/>
              <a:t>page</a:t>
            </a:r>
            <a:r>
              <a:rPr lang="ru-RU" dirty="0"/>
              <a:t> содержит текст страницы, путь к которой задан.</a:t>
            </a:r>
          </a:p>
          <a:p>
            <a:pPr>
              <a:lnSpc>
                <a:spcPct val="150000"/>
              </a:lnSpc>
            </a:pPr>
            <a:r>
              <a:rPr lang="ru-RU" dirty="0"/>
              <a:t>Второй аргумент — </a:t>
            </a:r>
            <a:r>
              <a:rPr lang="ru-RU" dirty="0" err="1"/>
              <a:t>html.parser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2023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CFBA1E-BA4A-45DE-9C9A-4407794FC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28" y="429391"/>
            <a:ext cx="11428743" cy="59992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81980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83C02A-766D-4A94-9FB5-5CA13110C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94" y="90854"/>
            <a:ext cx="9583616" cy="1320800"/>
          </a:xfrm>
        </p:spPr>
        <p:txBody>
          <a:bodyPr anchor="ctr">
            <a:normAutofit/>
          </a:bodyPr>
          <a:lstStyle/>
          <a:p>
            <a:r>
              <a:rPr lang="ru-RU" sz="3200" dirty="0"/>
              <a:t>Методы </a:t>
            </a:r>
            <a:r>
              <a:rPr lang="en-US" sz="3200" dirty="0"/>
              <a:t>.</a:t>
            </a:r>
            <a:r>
              <a:rPr lang="en-US" sz="3200" dirty="0" err="1"/>
              <a:t>findAll</a:t>
            </a:r>
            <a:r>
              <a:rPr lang="en-US" sz="3200" dirty="0"/>
              <a:t>(tag, class), .find(tag, class), .text</a:t>
            </a:r>
            <a:endParaRPr lang="ru-RU" sz="32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979FA3B-B61B-4C07-8FFC-92A63E0B8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144"/>
          <a:stretch/>
        </p:blipFill>
        <p:spPr>
          <a:xfrm>
            <a:off x="392894" y="1695052"/>
            <a:ext cx="11406212" cy="18555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A956AC4-28AB-4306-A033-DC08464265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19"/>
          <a:stretch/>
        </p:blipFill>
        <p:spPr>
          <a:xfrm>
            <a:off x="2137984" y="3929768"/>
            <a:ext cx="7916032" cy="18555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49313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7B2EB1-BCC7-4786-A6B9-CD542A7E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4495"/>
            <a:ext cx="8596668" cy="1320800"/>
          </a:xfrm>
        </p:spPr>
        <p:txBody>
          <a:bodyPr anchor="ctr"/>
          <a:lstStyle/>
          <a:p>
            <a:pPr algn="ctr"/>
            <a:r>
              <a:rPr lang="ru-RU" dirty="0"/>
              <a:t>Что ещё?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5D05F18D-D731-4FD4-9CAE-59D9A40CE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5295"/>
            <a:ext cx="8596668" cy="3880773"/>
          </a:xfrm>
        </p:spPr>
        <p:txBody>
          <a:bodyPr/>
          <a:lstStyle/>
          <a:p>
            <a:r>
              <a:rPr lang="ru-RU" dirty="0"/>
              <a:t>Метод </a:t>
            </a:r>
            <a:r>
              <a:rPr lang="en-US" dirty="0"/>
              <a:t>.title</a:t>
            </a:r>
            <a:r>
              <a:rPr lang="ru-RU" dirty="0"/>
              <a:t> – получаем заголовок веб-страницы.</a:t>
            </a:r>
          </a:p>
          <a:p>
            <a:r>
              <a:rPr lang="en-US" dirty="0"/>
              <a:t>tag.name – </a:t>
            </a:r>
            <a:r>
              <a:rPr lang="ru-RU" dirty="0"/>
              <a:t>получаем имя тега</a:t>
            </a:r>
            <a:r>
              <a:rPr lang="en-US" dirty="0"/>
              <a:t>; tag[</a:t>
            </a:r>
            <a:r>
              <a:rPr lang="en-US" dirty="0" err="1"/>
              <a:t>attrib</a:t>
            </a:r>
            <a:r>
              <a:rPr lang="en-US" dirty="0"/>
              <a:t>] </a:t>
            </a:r>
            <a:r>
              <a:rPr lang="ru-RU" dirty="0"/>
              <a:t>– получаем значение атрибута.</a:t>
            </a:r>
          </a:p>
          <a:p>
            <a:r>
              <a:rPr lang="en-US" b="0" i="0" dirty="0" err="1">
                <a:solidFill>
                  <a:srgbClr val="3A3A3A"/>
                </a:solidFill>
                <a:effectLst/>
                <a:latin typeface="Source Code Pro"/>
              </a:rPr>
              <a:t>tag.contents</a:t>
            </a:r>
            <a:r>
              <a:rPr lang="ru-RU" b="0" i="0" dirty="0">
                <a:solidFill>
                  <a:srgbClr val="3A3A3A"/>
                </a:solidFill>
                <a:effectLst/>
                <a:latin typeface="Source Code Pro"/>
              </a:rPr>
              <a:t> или </a:t>
            </a:r>
            <a:r>
              <a:rPr lang="en-US" dirty="0">
                <a:solidFill>
                  <a:srgbClr val="3A3A3A"/>
                </a:solidFill>
                <a:latin typeface="Source Code Pro"/>
              </a:rPr>
              <a:t>.children</a:t>
            </a:r>
            <a:r>
              <a:rPr lang="ru-RU" b="0" i="0" dirty="0">
                <a:solidFill>
                  <a:srgbClr val="3A3A3A"/>
                </a:solidFill>
                <a:effectLst/>
                <a:latin typeface="Source Code Pro"/>
              </a:rPr>
              <a:t> - </a:t>
            </a:r>
            <a:r>
              <a:rPr lang="ru-RU" dirty="0"/>
              <a:t>доступ к дочерним элементам тега в виде списка (прямые наследники).</a:t>
            </a:r>
          </a:p>
          <a:p>
            <a:r>
              <a:rPr lang="en-US" b="0" i="0" dirty="0">
                <a:solidFill>
                  <a:srgbClr val="3A3A3A"/>
                </a:solidFill>
                <a:effectLst/>
                <a:latin typeface="Source Code Pro"/>
              </a:rPr>
              <a:t>.descendants</a:t>
            </a:r>
            <a:r>
              <a:rPr lang="ru-RU" b="0" i="0" dirty="0">
                <a:solidFill>
                  <a:srgbClr val="3A3A3A"/>
                </a:solidFill>
                <a:effectLst/>
                <a:latin typeface="Source Code Pro"/>
              </a:rPr>
              <a:t> – </a:t>
            </a:r>
            <a:r>
              <a:rPr lang="ru-RU" b="0" i="0" dirty="0">
                <a:solidFill>
                  <a:srgbClr val="3A3A3A"/>
                </a:solidFill>
                <a:effectLst/>
                <a:latin typeface="+mj-lt"/>
              </a:rPr>
              <a:t>получение всех потомков.</a:t>
            </a:r>
          </a:p>
          <a:p>
            <a:r>
              <a:rPr lang="en-US" dirty="0">
                <a:solidFill>
                  <a:srgbClr val="3A3A3A"/>
                </a:solidFill>
                <a:latin typeface="+mj-lt"/>
              </a:rPr>
              <a:t>.parent – </a:t>
            </a:r>
            <a:r>
              <a:rPr lang="ru-RU" dirty="0">
                <a:solidFill>
                  <a:srgbClr val="3A3A3A"/>
                </a:solidFill>
                <a:latin typeface="+mj-lt"/>
              </a:rPr>
              <a:t>доступ к родительскому тегу.</a:t>
            </a:r>
          </a:p>
          <a:p>
            <a:r>
              <a:rPr lang="en-US" dirty="0">
                <a:solidFill>
                  <a:srgbClr val="3A3A3A"/>
                </a:solidFill>
                <a:latin typeface="+mj-lt"/>
              </a:rPr>
              <a:t>.parents – </a:t>
            </a:r>
            <a:r>
              <a:rPr lang="ru-RU" dirty="0">
                <a:solidFill>
                  <a:srgbClr val="3A3A3A"/>
                </a:solidFill>
                <a:latin typeface="+mj-lt"/>
              </a:rPr>
              <a:t>доступ ко всем предкам элемента.</a:t>
            </a:r>
          </a:p>
          <a:p>
            <a:r>
              <a:rPr lang="ru-RU" dirty="0">
                <a:latin typeface="+mj-lt"/>
              </a:rPr>
              <a:t>Вы можете получить доступ к предыдущему и следующему элементу, используя атрибуты .</a:t>
            </a:r>
            <a:r>
              <a:rPr lang="ru-RU" dirty="0" err="1">
                <a:latin typeface="+mj-lt"/>
              </a:rPr>
              <a:t>previous</a:t>
            </a:r>
            <a:r>
              <a:rPr lang="ru-RU" dirty="0">
                <a:latin typeface="+mj-lt"/>
              </a:rPr>
              <a:t>_</a:t>
            </a:r>
            <a:r>
              <a:rPr lang="en-US" dirty="0">
                <a:latin typeface="+mj-lt"/>
              </a:rPr>
              <a:t>element</a:t>
            </a:r>
            <a:r>
              <a:rPr lang="ru-RU" dirty="0">
                <a:latin typeface="+mj-lt"/>
              </a:rPr>
              <a:t> и .</a:t>
            </a:r>
            <a:r>
              <a:rPr lang="ru-RU" dirty="0" err="1">
                <a:latin typeface="+mj-lt"/>
              </a:rPr>
              <a:t>next</a:t>
            </a:r>
            <a:r>
              <a:rPr lang="ru-RU" dirty="0">
                <a:latin typeface="+mj-lt"/>
              </a:rPr>
              <a:t>_</a:t>
            </a:r>
            <a:r>
              <a:rPr lang="en-US" dirty="0">
                <a:latin typeface="+mj-lt"/>
              </a:rPr>
              <a:t>element</a:t>
            </a:r>
            <a:r>
              <a:rPr lang="ru-RU" dirty="0">
                <a:latin typeface="+mj-lt"/>
              </a:rPr>
              <a:t>.</a:t>
            </a:r>
          </a:p>
          <a:p>
            <a:endParaRPr lang="ru-RU" dirty="0"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57CCB2-8933-42F5-9088-80DFFC408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533" y="174472"/>
            <a:ext cx="4134427" cy="10955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B1460B2-6DBA-485B-B0AE-AB561E7C2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1782" y="1425504"/>
            <a:ext cx="2800741" cy="10097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ECD87E-E0DB-4D89-AB63-C9CBBD5FFA0A}"/>
              </a:ext>
            </a:extLst>
          </p:cNvPr>
          <p:cNvSpPr txBox="1"/>
          <p:nvPr/>
        </p:nvSpPr>
        <p:spPr>
          <a:xfrm>
            <a:off x="940777" y="6236677"/>
            <a:ext cx="4243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https://youtu.be/RdsEp4tPNWU?t=210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405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C8BE6-C0F3-45EB-A9FD-2C43D5768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dirty="0"/>
              <a:t>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E21218-BF4E-4EFF-A692-34C626BC3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Перейти по ссылке </a:t>
            </a:r>
            <a:r>
              <a:rPr lang="en-US" dirty="0">
                <a:hlinkClick r:id="rId2"/>
              </a:rPr>
              <a:t>http://opencorpora.org/?page=downloads</a:t>
            </a:r>
            <a:r>
              <a:rPr lang="ru-RU" dirty="0"/>
              <a:t>, скачать файл «</a:t>
            </a:r>
            <a:r>
              <a:rPr lang="ru-RU" b="1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Подкорпус</a:t>
            </a:r>
            <a:r>
              <a:rPr lang="ru-RU" b="1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со снятой омонимией без UNKN» 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zip</a:t>
            </a:r>
            <a:r>
              <a:rPr lang="ru-RU" b="1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-архив,</a:t>
            </a:r>
            <a:r>
              <a:rPr lang="ru-RU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самостоятельно попробовать его </a:t>
            </a:r>
            <a:r>
              <a:rPr lang="ru-RU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распарсить</a:t>
            </a:r>
            <a:r>
              <a:rPr lang="ru-RU" dirty="0">
                <a:solidFill>
                  <a:srgbClr val="333333"/>
                </a:solidFill>
                <a:latin typeface="Helvetica" panose="020B0604020202020204" pitchFamily="34" charset="0"/>
              </a:rPr>
              <a:t>, используя любую удобную библиотеку.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382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03414B-E86C-403A-BA6F-D95C705B7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dirty="0"/>
              <a:t>Что такое?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4A2F47-1E38-4C73-BD2D-6F9F32AAA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JSON (</a:t>
            </a:r>
            <a:r>
              <a:rPr lang="ru-RU" dirty="0" err="1"/>
              <a:t>Java</a:t>
            </a:r>
            <a:r>
              <a:rPr lang="ru-RU" dirty="0"/>
              <a:t> </a:t>
            </a:r>
            <a:r>
              <a:rPr lang="ru-RU" dirty="0" err="1"/>
              <a:t>Script</a:t>
            </a:r>
            <a:r>
              <a:rPr lang="ru-RU" dirty="0"/>
              <a:t> 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Notation</a:t>
            </a:r>
            <a:r>
              <a:rPr lang="ru-RU" dirty="0"/>
              <a:t>) – текстовый формат обмена данными.</a:t>
            </a:r>
          </a:p>
          <a:p>
            <a:r>
              <a:rPr lang="ru-RU" dirty="0"/>
              <a:t>JSON-текст в закодированном виде – набор пар ключ/значение и/или упорядоченный набор значений. </a:t>
            </a:r>
          </a:p>
          <a:p>
            <a:r>
              <a:rPr lang="ru-RU" dirty="0"/>
              <a:t>В качестве значений могут быть использованы:</a:t>
            </a:r>
          </a:p>
          <a:p>
            <a:pPr lvl="1"/>
            <a:r>
              <a:rPr lang="ru-RU" dirty="0"/>
              <a:t>Неупорядоченное множество пар ключ/значение;</a:t>
            </a:r>
          </a:p>
          <a:p>
            <a:pPr lvl="1"/>
            <a:r>
              <a:rPr lang="ru-RU" dirty="0"/>
              <a:t>Массивы – упорядоченные множества значений;</a:t>
            </a:r>
          </a:p>
          <a:p>
            <a:pPr lvl="1"/>
            <a:r>
              <a:rPr lang="ru-RU" dirty="0"/>
              <a:t>Числа;</a:t>
            </a:r>
          </a:p>
          <a:p>
            <a:pPr lvl="1"/>
            <a:r>
              <a:rPr lang="ru-RU" dirty="0"/>
              <a:t>Литералы </a:t>
            </a:r>
            <a:r>
              <a:rPr lang="ru-RU" dirty="0" err="1"/>
              <a:t>true</a:t>
            </a:r>
            <a:r>
              <a:rPr lang="ru-RU" dirty="0"/>
              <a:t>, </a:t>
            </a:r>
            <a:r>
              <a:rPr lang="ru-RU" dirty="0" err="1"/>
              <a:t>false</a:t>
            </a:r>
            <a:r>
              <a:rPr lang="ru-RU" dirty="0"/>
              <a:t>, </a:t>
            </a:r>
            <a:r>
              <a:rPr lang="ru-RU" dirty="0" err="1"/>
              <a:t>null</a:t>
            </a:r>
            <a:r>
              <a:rPr lang="ru-RU" dirty="0"/>
              <a:t>;</a:t>
            </a:r>
          </a:p>
          <a:p>
            <a:pPr lvl="1"/>
            <a:r>
              <a:rPr lang="ru-RU" dirty="0"/>
              <a:t>Строка.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1B2C72D-E1DF-4B60-9C57-282AF29AD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306" y="3299120"/>
            <a:ext cx="2013547" cy="2293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968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53E51C-2BA1-4ED9-9283-5879234ED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dirty="0"/>
              <a:t>Начало работы с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1AD7AF-688C-4A5B-AE85-553044D27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22231"/>
            <a:ext cx="8596668" cy="4019131"/>
          </a:xfrm>
        </p:spPr>
        <p:txBody>
          <a:bodyPr/>
          <a:lstStyle/>
          <a:p>
            <a:r>
              <a:rPr lang="en-US" dirty="0"/>
              <a:t>import json </a:t>
            </a:r>
          </a:p>
          <a:p>
            <a:endParaRPr lang="en-US" dirty="0"/>
          </a:p>
          <a:p>
            <a:r>
              <a:rPr lang="en-US" dirty="0" err="1"/>
              <a:t>fayl</a:t>
            </a:r>
            <a:r>
              <a:rPr lang="en-US" dirty="0"/>
              <a:t> = open(‘</a:t>
            </a:r>
            <a:r>
              <a:rPr lang="en-US" dirty="0" err="1"/>
              <a:t>jsonfile.json</a:t>
            </a:r>
            <a:r>
              <a:rPr lang="en-US" dirty="0"/>
              <a:t>’) #</a:t>
            </a:r>
            <a:r>
              <a:rPr lang="ru-RU" dirty="0"/>
              <a:t>открываем файл</a:t>
            </a:r>
          </a:p>
          <a:p>
            <a:r>
              <a:rPr lang="en-US" dirty="0" err="1"/>
              <a:t>Json_data</a:t>
            </a:r>
            <a:r>
              <a:rPr lang="en-US" dirty="0"/>
              <a:t> = </a:t>
            </a:r>
            <a:r>
              <a:rPr lang="en-US" dirty="0" err="1"/>
              <a:t>json.load</a:t>
            </a:r>
            <a:r>
              <a:rPr lang="en-US" dirty="0"/>
              <a:t>(</a:t>
            </a:r>
            <a:r>
              <a:rPr lang="en-US" dirty="0" err="1"/>
              <a:t>fayl</a:t>
            </a:r>
            <a:r>
              <a:rPr lang="en-US" dirty="0"/>
              <a:t>) #</a:t>
            </a:r>
            <a:r>
              <a:rPr lang="ru-RU" dirty="0"/>
              <a:t>загружаем содержимое файла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248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6ACF5D-BD4F-4CAD-A09C-5324FEC72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8277"/>
            <a:ext cx="8596668" cy="1320800"/>
          </a:xfrm>
        </p:spPr>
        <p:txBody>
          <a:bodyPr anchor="ctr"/>
          <a:lstStyle/>
          <a:p>
            <a:r>
              <a:rPr lang="ru-RU" dirty="0"/>
              <a:t>Обращение к </a:t>
            </a:r>
            <a:r>
              <a:rPr lang="en-US" dirty="0"/>
              <a:t>json-</a:t>
            </a:r>
            <a:r>
              <a:rPr lang="ru-RU" dirty="0"/>
              <a:t>объекту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2B60EB-587E-4C25-81E1-240FCC748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3854"/>
            <a:ext cx="8596668" cy="4186185"/>
          </a:xfrm>
        </p:spPr>
        <p:txBody>
          <a:bodyPr/>
          <a:lstStyle/>
          <a:p>
            <a:r>
              <a:rPr lang="en-US" dirty="0" err="1"/>
              <a:t>fayl</a:t>
            </a:r>
            <a:r>
              <a:rPr lang="en-US" dirty="0"/>
              <a:t> = open('</a:t>
            </a:r>
            <a:r>
              <a:rPr lang="en-US" dirty="0" err="1"/>
              <a:t>fl.json</a:t>
            </a:r>
            <a:r>
              <a:rPr lang="en-US" dirty="0"/>
              <a:t>', 'r+')</a:t>
            </a:r>
          </a:p>
          <a:p>
            <a:r>
              <a:rPr lang="en-US" dirty="0" err="1"/>
              <a:t>json_data</a:t>
            </a:r>
            <a:r>
              <a:rPr lang="en-US" dirty="0"/>
              <a:t> = </a:t>
            </a:r>
            <a:r>
              <a:rPr lang="en-US" dirty="0" err="1"/>
              <a:t>json.load</a:t>
            </a:r>
            <a:r>
              <a:rPr lang="en-US" dirty="0"/>
              <a:t>(</a:t>
            </a:r>
            <a:r>
              <a:rPr lang="en-US" dirty="0" err="1"/>
              <a:t>fayl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first = </a:t>
            </a:r>
            <a:r>
              <a:rPr lang="en-US" dirty="0" err="1"/>
              <a:t>json_data</a:t>
            </a:r>
            <a:r>
              <a:rPr lang="en-US" dirty="0"/>
              <a:t>["1"]["name"]</a:t>
            </a:r>
          </a:p>
          <a:p>
            <a:r>
              <a:rPr lang="en-US" dirty="0"/>
              <a:t>print(first)</a:t>
            </a:r>
          </a:p>
          <a:p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ED74C4-334E-40C5-A87D-98CA02306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38030"/>
            <a:ext cx="2448272" cy="25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23D93CD-AFBA-4AA3-9A00-6D30327C8A89}"/>
              </a:ext>
            </a:extLst>
          </p:cNvPr>
          <p:cNvSpPr txBox="1">
            <a:spLocks/>
          </p:cNvSpPr>
          <p:nvPr/>
        </p:nvSpPr>
        <p:spPr>
          <a:xfrm>
            <a:off x="677334" y="391686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Создание объекта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EA731D8-5DB7-41EC-812F-8C22927ED748}"/>
              </a:ext>
            </a:extLst>
          </p:cNvPr>
          <p:cNvSpPr txBox="1">
            <a:spLocks/>
          </p:cNvSpPr>
          <p:nvPr/>
        </p:nvSpPr>
        <p:spPr>
          <a:xfrm>
            <a:off x="677334" y="5219281"/>
            <a:ext cx="8596668" cy="589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json.dumps</a:t>
            </a:r>
            <a:r>
              <a:rPr lang="en-US" dirty="0"/>
              <a:t>({“name”: “Viktor”, “age ”: 30}, …)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315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ABB55-F717-4085-B1B8-7D7B5EE5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dirty="0"/>
              <a:t>Параметры </a:t>
            </a:r>
            <a:r>
              <a:rPr lang="en-US" dirty="0" err="1"/>
              <a:t>json.dumps</a:t>
            </a:r>
            <a:r>
              <a:rPr lang="en-US" dirty="0"/>
              <a:t>(), </a:t>
            </a:r>
            <a:r>
              <a:rPr lang="ru-RU" dirty="0" err="1"/>
              <a:t>обегчающие</a:t>
            </a:r>
            <a:r>
              <a:rPr lang="ru-RU" dirty="0"/>
              <a:t> чтение результата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B3F93B-3E73-435B-A605-8C3F15A6F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83777"/>
            <a:ext cx="8596668" cy="2321169"/>
          </a:xfrm>
        </p:spPr>
        <p:txBody>
          <a:bodyPr/>
          <a:lstStyle/>
          <a:p>
            <a:r>
              <a:rPr lang="ru-RU" dirty="0"/>
              <a:t>Используем параметр </a:t>
            </a:r>
            <a:r>
              <a:rPr lang="ru-RU" b="1" dirty="0" err="1"/>
              <a:t>indent</a:t>
            </a:r>
            <a:r>
              <a:rPr lang="ru-RU" dirty="0"/>
              <a:t> для определения количества отступов;</a:t>
            </a:r>
          </a:p>
          <a:p>
            <a:r>
              <a:rPr lang="ru-RU" dirty="0"/>
              <a:t>Используем параметр </a:t>
            </a:r>
            <a:r>
              <a:rPr lang="ru-RU" b="1" dirty="0" err="1"/>
              <a:t>separators</a:t>
            </a:r>
            <a:r>
              <a:rPr lang="ru-RU" dirty="0"/>
              <a:t> чтобы изменить разделители по умолчанию (, и :);</a:t>
            </a:r>
          </a:p>
          <a:p>
            <a:r>
              <a:rPr lang="ru-RU" dirty="0"/>
              <a:t>Используем параметр </a:t>
            </a:r>
            <a:r>
              <a:rPr lang="ru-RU" b="1" dirty="0" err="1"/>
              <a:t>sort_keys</a:t>
            </a:r>
            <a:r>
              <a:rPr lang="ru-RU" b="1" dirty="0"/>
              <a:t> </a:t>
            </a:r>
            <a:r>
              <a:rPr lang="ru-RU" dirty="0"/>
              <a:t>чтобы указать, должен ли сортироваться результат;</a:t>
            </a:r>
          </a:p>
          <a:p>
            <a:r>
              <a:rPr lang="ru-RU" dirty="0"/>
              <a:t>Используем параметр </a:t>
            </a:r>
            <a:r>
              <a:rPr lang="ru-RU" b="1" dirty="0" err="1"/>
              <a:t>ensure_ascii</a:t>
            </a:r>
            <a:r>
              <a:rPr lang="ru-RU" b="1" dirty="0"/>
              <a:t> </a:t>
            </a:r>
            <a:r>
              <a:rPr lang="ru-RU" dirty="0"/>
              <a:t>для работы с кодировками.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88E0A-1508-4336-B7AF-24659E5C2418}"/>
              </a:ext>
            </a:extLst>
          </p:cNvPr>
          <p:cNvSpPr txBox="1"/>
          <p:nvPr/>
        </p:nvSpPr>
        <p:spPr>
          <a:xfrm>
            <a:off x="537582" y="4727546"/>
            <a:ext cx="6487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print(</a:t>
            </a:r>
            <a:r>
              <a:rPr lang="en-US" sz="2000" dirty="0" err="1">
                <a:solidFill>
                  <a:schemeClr val="accent2"/>
                </a:solidFill>
              </a:rPr>
              <a:t>json.dumps</a:t>
            </a:r>
            <a:r>
              <a:rPr lang="en-US" sz="2000" dirty="0">
                <a:solidFill>
                  <a:schemeClr val="accent2"/>
                </a:solidFill>
              </a:rPr>
              <a:t>(s, indent=4, separators=(“. “, “= “)))</a:t>
            </a:r>
            <a:endParaRPr lang="ru-RU" sz="20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B17D7C-1C57-4950-8820-AD8E6E84858F}"/>
              </a:ext>
            </a:extLst>
          </p:cNvPr>
          <p:cNvSpPr txBox="1"/>
          <p:nvPr/>
        </p:nvSpPr>
        <p:spPr>
          <a:xfrm>
            <a:off x="1411669" y="5363307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 "name"= "Viktor". </a:t>
            </a:r>
          </a:p>
          <a:p>
            <a:r>
              <a:rPr lang="en-US" dirty="0"/>
              <a:t>    "age"= 30</a:t>
            </a:r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235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7D0A97B-156A-4883-82CA-80386BFBC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984016"/>
            <a:ext cx="7766936" cy="1646302"/>
          </a:xfrm>
        </p:spPr>
        <p:txBody>
          <a:bodyPr/>
          <a:lstStyle/>
          <a:p>
            <a:r>
              <a:rPr lang="en-US" sz="7200" dirty="0"/>
              <a:t>XML</a:t>
            </a:r>
            <a:endParaRPr lang="ru-RU" sz="7200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D81CB0B2-3D0D-4054-9416-C52B8967A2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92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9E4A527-F245-47DE-A9E4-284220A8A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011" y="437296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b="1" dirty="0"/>
              <a:t>XML (</a:t>
            </a:r>
            <a:r>
              <a:rPr lang="ru-RU" b="1" dirty="0" err="1"/>
              <a:t>eXtensible</a:t>
            </a:r>
            <a:r>
              <a:rPr lang="ru-RU" b="1" dirty="0"/>
              <a:t> </a:t>
            </a:r>
            <a:r>
              <a:rPr lang="ru-RU" b="1" dirty="0" err="1"/>
              <a:t>Markup</a:t>
            </a:r>
            <a:r>
              <a:rPr lang="ru-RU" b="1" dirty="0"/>
              <a:t> </a:t>
            </a:r>
            <a:r>
              <a:rPr lang="ru-RU" b="1" dirty="0" err="1"/>
              <a:t>Language</a:t>
            </a:r>
            <a:r>
              <a:rPr lang="ru-RU" b="1" dirty="0"/>
              <a:t>) </a:t>
            </a:r>
            <a:r>
              <a:rPr lang="ru-RU" dirty="0"/>
              <a:t>– удобный язык разметки для чтения и создания документов как человеком, так и программой.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4A8E94-966F-4091-9D43-EA4DB1A7B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376" y="1491073"/>
            <a:ext cx="7569554" cy="467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2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DAA24-79CB-4054-B87D-FF3354D7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400" dirty="0"/>
              <a:t>XML vs HTML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BA66D3-E84C-4268-BF97-97706F2BB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95855"/>
            <a:ext cx="8596668" cy="40455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/>
              <a:t>Языки XML и HTML не эквивалентны и не могут заменить друг друга. Они приспособлены для решения разных задач</a:t>
            </a:r>
            <a:r>
              <a:rPr lang="en-US" dirty="0"/>
              <a:t>:</a:t>
            </a:r>
            <a:r>
              <a:rPr lang="ru-RU" dirty="0"/>
              <a:t> XML предназначен для хранения и передачи данных</a:t>
            </a:r>
            <a:r>
              <a:rPr lang="en-US" dirty="0"/>
              <a:t>,</a:t>
            </a:r>
            <a:r>
              <a:rPr lang="ru-RU" dirty="0"/>
              <a:t> HTML </a:t>
            </a:r>
            <a:r>
              <a:rPr lang="en-US" dirty="0"/>
              <a:t>-- </a:t>
            </a:r>
            <a:r>
              <a:rPr lang="ru-RU" dirty="0"/>
              <a:t>для отображения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685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B8B714C-6444-4F37-AB93-23EE53834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64" y="3409907"/>
            <a:ext cx="5872673" cy="318305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7C85CA-F93C-44B5-B65C-AF5CFA45A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51" y="180447"/>
            <a:ext cx="5383235" cy="176189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7A05E5D-88FC-45C5-A103-95AA4ECE9F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1817"/>
          <a:stretch/>
        </p:blipFill>
        <p:spPr>
          <a:xfrm>
            <a:off x="3290082" y="2023854"/>
            <a:ext cx="6181880" cy="165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8319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</TotalTime>
  <Words>732</Words>
  <Application>Microsoft Office PowerPoint</Application>
  <PresentationFormat>Широкоэкранный</PresentationFormat>
  <Paragraphs>72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Helvetica</vt:lpstr>
      <vt:lpstr>Source Code Pro</vt:lpstr>
      <vt:lpstr>Trebuchet MS</vt:lpstr>
      <vt:lpstr>Wingdings 3</vt:lpstr>
      <vt:lpstr>Аспект</vt:lpstr>
      <vt:lpstr>JSON</vt:lpstr>
      <vt:lpstr>Что такое?</vt:lpstr>
      <vt:lpstr>Начало работы с JSON</vt:lpstr>
      <vt:lpstr>Обращение к json-объекту</vt:lpstr>
      <vt:lpstr>Параметры json.dumps(), обегчающие чтение результата</vt:lpstr>
      <vt:lpstr>XML</vt:lpstr>
      <vt:lpstr>Презентация PowerPoint</vt:lpstr>
      <vt:lpstr>XML vs HTML</vt:lpstr>
      <vt:lpstr>Презентация PowerPoint</vt:lpstr>
      <vt:lpstr>Работа с xml.etree.ElementTree</vt:lpstr>
      <vt:lpstr>Презентация PowerPoint</vt:lpstr>
      <vt:lpstr>Презентация PowerPoint</vt:lpstr>
      <vt:lpstr>Requests</vt:lpstr>
      <vt:lpstr>BeautifulSoup</vt:lpstr>
      <vt:lpstr>Презентация PowerPoint</vt:lpstr>
      <vt:lpstr>Методы .findAll(tag, class), .find(tag, class), .text</vt:lpstr>
      <vt:lpstr>Что ещё?</vt:lpstr>
      <vt:lpstr>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</dc:title>
  <dc:creator>Sofya Odiyak</dc:creator>
  <cp:lastModifiedBy>Sofya Odiyak</cp:lastModifiedBy>
  <cp:revision>17</cp:revision>
  <dcterms:created xsi:type="dcterms:W3CDTF">2020-10-06T08:06:04Z</dcterms:created>
  <dcterms:modified xsi:type="dcterms:W3CDTF">2020-10-09T11:16:25Z</dcterms:modified>
</cp:coreProperties>
</file>