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35F55-6EDA-456B-8225-299B12397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586" y="1041400"/>
            <a:ext cx="8791575" cy="2387600"/>
          </a:xfrm>
        </p:spPr>
        <p:txBody>
          <a:bodyPr>
            <a:normAutofit/>
          </a:bodyPr>
          <a:lstStyle/>
          <a:p>
            <a:r>
              <a:rPr lang="ru-RU" sz="6000" dirty="0"/>
              <a:t>Введение в </a:t>
            </a:r>
            <a:r>
              <a:rPr lang="en-US" sz="6000" dirty="0"/>
              <a:t>Python</a:t>
            </a:r>
            <a:endParaRPr lang="ru-RU" sz="6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D62DE7-46A2-4228-962C-08E50DAE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292" y="111248"/>
            <a:ext cx="1761514" cy="176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663435-B5B4-4601-AF8E-71BEDE47C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57" y="4047914"/>
            <a:ext cx="3948582" cy="19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30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627F1-595A-44D2-807B-6B38BB2F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A3AF8-3905-4C8A-B20A-87138FCA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1179514"/>
          </a:xfrm>
        </p:spPr>
        <p:txBody>
          <a:bodyPr/>
          <a:lstStyle/>
          <a:p>
            <a:r>
              <a:rPr lang="ru-RU" dirty="0"/>
              <a:t>Выполняет тело цикла до тех пор, пока истинно условие</a:t>
            </a:r>
          </a:p>
        </p:txBody>
      </p:sp>
      <p:sp>
        <p:nvSpPr>
          <p:cNvPr id="6" name="Google Shape;140;p10">
            <a:extLst>
              <a:ext uri="{FF2B5EF4-FFF2-40B4-BE49-F238E27FC236}">
                <a16:creationId xmlns:a16="http://schemas.microsoft.com/office/drawing/2014/main" id="{2ADAEBD6-E778-4DAE-8459-710DDD18EDA5}"/>
              </a:ext>
            </a:extLst>
          </p:cNvPr>
          <p:cNvSpPr/>
          <p:nvPr/>
        </p:nvSpPr>
        <p:spPr>
          <a:xfrm>
            <a:off x="7192217" y="1799778"/>
            <a:ext cx="280831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= 5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while 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&lt; 15: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    print(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)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    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= 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+ 2</a:t>
            </a:r>
            <a:endParaRPr sz="36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41;p10">
            <a:extLst>
              <a:ext uri="{FF2B5EF4-FFF2-40B4-BE49-F238E27FC236}">
                <a16:creationId xmlns:a16="http://schemas.microsoft.com/office/drawing/2014/main" id="{449BA3B5-EBA5-4DEE-88E4-FE778A10BE29}"/>
              </a:ext>
            </a:extLst>
          </p:cNvPr>
          <p:cNvSpPr/>
          <p:nvPr/>
        </p:nvSpPr>
        <p:spPr>
          <a:xfrm>
            <a:off x="5929582" y="3784770"/>
            <a:ext cx="86409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11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63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BCA65-1B43-4532-BCDE-3A033AD1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D5D84-0370-4F26-9845-2A862A326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849" y="2097088"/>
            <a:ext cx="4626344" cy="3541714"/>
          </a:xfrm>
        </p:spPr>
        <p:txBody>
          <a:bodyPr/>
          <a:lstStyle/>
          <a:p>
            <a:r>
              <a:rPr lang="ru-RU" dirty="0"/>
              <a:t>Цикл проходится по любому итерируемому объекту (строке, списку и т.д.) и во время каждого прохода выполняет тело цикла</a:t>
            </a:r>
          </a:p>
        </p:txBody>
      </p:sp>
      <p:sp>
        <p:nvSpPr>
          <p:cNvPr id="5" name="Google Shape;148;p11">
            <a:extLst>
              <a:ext uri="{FF2B5EF4-FFF2-40B4-BE49-F238E27FC236}">
                <a16:creationId xmlns:a16="http://schemas.microsoft.com/office/drawing/2014/main" id="{B6E2D5C0-189E-4820-81AE-E014C664924E}"/>
              </a:ext>
            </a:extLst>
          </p:cNvPr>
          <p:cNvSpPr/>
          <p:nvPr/>
        </p:nvSpPr>
        <p:spPr>
          <a:xfrm>
            <a:off x="6094412" y="1357803"/>
            <a:ext cx="42484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for 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in 'hello world':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     print(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* 2, end='')</a:t>
            </a:r>
            <a:endParaRPr sz="36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50;p11">
            <a:extLst>
              <a:ext uri="{FF2B5EF4-FFF2-40B4-BE49-F238E27FC236}">
                <a16:creationId xmlns:a16="http://schemas.microsoft.com/office/drawing/2014/main" id="{946A3647-C1F2-45E4-B9BA-695E69AD70DD}"/>
              </a:ext>
            </a:extLst>
          </p:cNvPr>
          <p:cNvSpPr txBox="1"/>
          <p:nvPr/>
        </p:nvSpPr>
        <p:spPr>
          <a:xfrm>
            <a:off x="5094085" y="4160748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for 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in range(5):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     print(</a:t>
            </a:r>
            <a:r>
              <a:rPr lang="en-US" sz="36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600" dirty="0">
                <a:latin typeface="+mj-lt"/>
                <a:ea typeface="Calibri"/>
                <a:cs typeface="Calibri"/>
                <a:sym typeface="Calibri"/>
              </a:rPr>
              <a:t>, end=‘’)</a:t>
            </a:r>
            <a:endParaRPr sz="36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49;p11">
            <a:extLst>
              <a:ext uri="{FF2B5EF4-FFF2-40B4-BE49-F238E27FC236}">
                <a16:creationId xmlns:a16="http://schemas.microsoft.com/office/drawing/2014/main" id="{99BD17B8-EFE3-4B64-AD33-7DD5884A6D4C}"/>
              </a:ext>
            </a:extLst>
          </p:cNvPr>
          <p:cNvSpPr/>
          <p:nvPr/>
        </p:nvSpPr>
        <p:spPr>
          <a:xfrm>
            <a:off x="7977345" y="2867308"/>
            <a:ext cx="34688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hheelllloo  wwoorrlldd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51;p11">
            <a:extLst>
              <a:ext uri="{FF2B5EF4-FFF2-40B4-BE49-F238E27FC236}">
                <a16:creationId xmlns:a16="http://schemas.microsoft.com/office/drawing/2014/main" id="{77DCFD2B-ED8E-4BAB-81CD-7C9EA5ACA005}"/>
              </a:ext>
            </a:extLst>
          </p:cNvPr>
          <p:cNvSpPr/>
          <p:nvPr/>
        </p:nvSpPr>
        <p:spPr>
          <a:xfrm>
            <a:off x="8056095" y="5545830"/>
            <a:ext cx="10983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01234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A73D-D591-4F21-9055-74C43C04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900A1-0F93-434E-AB73-EBF967E6DC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dirty="0" err="1"/>
              <a:t>continue</a:t>
            </a:r>
            <a:r>
              <a:rPr lang="ru-RU" dirty="0"/>
              <a:t> начинает следующий проход цикла, минуя оставшееся тело цикла (</a:t>
            </a:r>
            <a:r>
              <a:rPr lang="ru-RU" dirty="0" err="1"/>
              <a:t>for</a:t>
            </a:r>
            <a:r>
              <a:rPr lang="ru-RU" dirty="0"/>
              <a:t> или </a:t>
            </a:r>
            <a:r>
              <a:rPr lang="ru-RU" dirty="0" err="1"/>
              <a:t>while</a:t>
            </a:r>
            <a:r>
              <a:rPr lang="ru-RU" dirty="0"/>
              <a:t>)</a:t>
            </a:r>
          </a:p>
        </p:txBody>
      </p:sp>
      <p:sp>
        <p:nvSpPr>
          <p:cNvPr id="5" name="Google Shape;158;p12">
            <a:extLst>
              <a:ext uri="{FF2B5EF4-FFF2-40B4-BE49-F238E27FC236}">
                <a16:creationId xmlns:a16="http://schemas.microsoft.com/office/drawing/2014/main" id="{19824F5F-8BD4-4716-8630-FD6B842C2E9D}"/>
              </a:ext>
            </a:extLst>
          </p:cNvPr>
          <p:cNvSpPr/>
          <p:nvPr/>
        </p:nvSpPr>
        <p:spPr>
          <a:xfrm>
            <a:off x="6702406" y="2249486"/>
            <a:ext cx="45720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for </a:t>
            </a:r>
            <a:r>
              <a:rPr lang="en-US" sz="32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in 'hello world':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    if </a:t>
            </a:r>
            <a:r>
              <a:rPr lang="en-US" sz="32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== 'o':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         continue</a:t>
            </a:r>
            <a:endParaRPr sz="3200" dirty="0"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    print(</a:t>
            </a:r>
            <a:r>
              <a:rPr lang="en-US" sz="32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* 2, end='')</a:t>
            </a:r>
            <a:endParaRPr sz="32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59;p12">
            <a:extLst>
              <a:ext uri="{FF2B5EF4-FFF2-40B4-BE49-F238E27FC236}">
                <a16:creationId xmlns:a16="http://schemas.microsoft.com/office/drawing/2014/main" id="{8B556C61-4378-4449-A1FA-1A2A8667AA73}"/>
              </a:ext>
            </a:extLst>
          </p:cNvPr>
          <p:cNvSpPr/>
          <p:nvPr/>
        </p:nvSpPr>
        <p:spPr>
          <a:xfrm>
            <a:off x="5203920" y="5050796"/>
            <a:ext cx="27156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hheellll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wwrrlldd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11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526C-FAD1-44BB-B6D1-E9A650A2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break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C1E6D-A5FF-4ADD-9AD3-1242B8855C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dirty="0" err="1"/>
              <a:t>break</a:t>
            </a:r>
            <a:r>
              <a:rPr lang="ru-RU" dirty="0"/>
              <a:t> досрочно прерывает цикл: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17ADD-62E7-408B-BF42-05567375275F}"/>
              </a:ext>
            </a:extLst>
          </p:cNvPr>
          <p:cNvSpPr txBox="1"/>
          <p:nvPr/>
        </p:nvSpPr>
        <p:spPr>
          <a:xfrm>
            <a:off x="6526090" y="2433182"/>
            <a:ext cx="381366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for </a:t>
            </a:r>
            <a:r>
              <a:rPr lang="en-US" sz="32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in 'hello world':</a:t>
            </a:r>
            <a:endParaRPr lang="en-US" sz="3200"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    if </a:t>
            </a:r>
            <a:r>
              <a:rPr lang="en-US" sz="32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== 'o':</a:t>
            </a:r>
            <a:endParaRPr lang="en-US" sz="3200"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         break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    print(</a:t>
            </a:r>
            <a:r>
              <a:rPr lang="en-US" sz="32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 * 2, end='')</a:t>
            </a:r>
          </a:p>
        </p:txBody>
      </p:sp>
      <p:sp>
        <p:nvSpPr>
          <p:cNvPr id="7" name="Google Shape;167;p13">
            <a:extLst>
              <a:ext uri="{FF2B5EF4-FFF2-40B4-BE49-F238E27FC236}">
                <a16:creationId xmlns:a16="http://schemas.microsoft.com/office/drawing/2014/main" id="{F151FD1F-1DA3-44EF-BB2C-96A0E4D8144A}"/>
              </a:ext>
            </a:extLst>
          </p:cNvPr>
          <p:cNvSpPr/>
          <p:nvPr/>
        </p:nvSpPr>
        <p:spPr>
          <a:xfrm>
            <a:off x="5571471" y="4995591"/>
            <a:ext cx="140294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hheellll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1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44E6A-3623-42B1-B44E-7EC43B4A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Оператор</a:t>
            </a:r>
            <a:r>
              <a:rPr lang="en-US" sz="3600" dirty="0"/>
              <a:t> else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B5BDE-9DC9-4850-A64D-DC9D8C90A7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400" dirty="0" err="1"/>
              <a:t>else</a:t>
            </a:r>
            <a:r>
              <a:rPr lang="ru-RU" sz="2400" dirty="0"/>
              <a:t>, примененное в цикле </a:t>
            </a:r>
            <a:r>
              <a:rPr lang="ru-RU" sz="2400" dirty="0" err="1"/>
              <a:t>for</a:t>
            </a:r>
            <a:r>
              <a:rPr lang="ru-RU" sz="2400" dirty="0"/>
              <a:t> или </a:t>
            </a:r>
            <a:r>
              <a:rPr lang="ru-RU" sz="2400" dirty="0" err="1"/>
              <a:t>while</a:t>
            </a:r>
            <a:r>
              <a:rPr lang="ru-RU" sz="2400" dirty="0"/>
              <a:t>, проверяет, как был произведён выход из цикла. Блок инструкций внутри </a:t>
            </a:r>
            <a:r>
              <a:rPr lang="ru-RU" sz="2400" dirty="0" err="1"/>
              <a:t>else</a:t>
            </a:r>
            <a:r>
              <a:rPr lang="ru-RU" sz="2400" dirty="0"/>
              <a:t> выполнится только в том случае, если выход из цикла произошел без помощи </a:t>
            </a:r>
            <a:r>
              <a:rPr lang="ru-RU" sz="2400" dirty="0" err="1"/>
              <a:t>break</a:t>
            </a:r>
            <a:r>
              <a:rPr lang="ru-RU" sz="2400" dirty="0"/>
              <a:t>.</a:t>
            </a:r>
            <a:endParaRPr lang="ru-RU" dirty="0"/>
          </a:p>
        </p:txBody>
      </p:sp>
      <p:sp>
        <p:nvSpPr>
          <p:cNvPr id="5" name="Google Shape;174;p14">
            <a:extLst>
              <a:ext uri="{FF2B5EF4-FFF2-40B4-BE49-F238E27FC236}">
                <a16:creationId xmlns:a16="http://schemas.microsoft.com/office/drawing/2014/main" id="{E993D819-CBD8-481B-BD19-6DD6C3C41FF4}"/>
              </a:ext>
            </a:extLst>
          </p:cNvPr>
          <p:cNvSpPr/>
          <p:nvPr/>
        </p:nvSpPr>
        <p:spPr>
          <a:xfrm>
            <a:off x="6439081" y="2764122"/>
            <a:ext cx="509016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for </a:t>
            </a:r>
            <a:r>
              <a:rPr lang="en-US" sz="28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in 'hello world':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    if </a:t>
            </a:r>
            <a:r>
              <a:rPr lang="en-US" sz="2800" dirty="0" err="1"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== 'a':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         break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else: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   print('</a:t>
            </a:r>
            <a:r>
              <a:rPr lang="en-US" sz="2800" dirty="0" err="1">
                <a:latin typeface="+mj-lt"/>
                <a:ea typeface="Calibri"/>
                <a:cs typeface="Calibri"/>
                <a:sym typeface="Calibri"/>
              </a:rPr>
              <a:t>Буквы</a:t>
            </a: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a в </a:t>
            </a:r>
            <a:r>
              <a:rPr lang="en-US" sz="2800" dirty="0" err="1">
                <a:latin typeface="+mj-lt"/>
                <a:ea typeface="Calibri"/>
                <a:cs typeface="Calibri"/>
                <a:sym typeface="Calibri"/>
              </a:rPr>
              <a:t>строке</a:t>
            </a: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+mj-lt"/>
                <a:ea typeface="Calibri"/>
                <a:cs typeface="Calibri"/>
                <a:sym typeface="Calibri"/>
              </a:rPr>
              <a:t>нет</a:t>
            </a:r>
            <a:r>
              <a:rPr lang="en-US" sz="2800" dirty="0">
                <a:latin typeface="+mj-lt"/>
                <a:ea typeface="Calibri"/>
                <a:cs typeface="Calibri"/>
                <a:sym typeface="Calibri"/>
              </a:rPr>
              <a:t>')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181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7CBF439-23ED-475C-B807-3CFBFE7C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Строка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37345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8684EF0B-27E7-41F3-9781-BB697AF3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96107"/>
            <a:ext cx="9905999" cy="4665786"/>
          </a:xfrm>
        </p:spPr>
        <p:txBody>
          <a:bodyPr anchor="ctr"/>
          <a:lstStyle/>
          <a:p>
            <a:r>
              <a:rPr lang="ru-RU" dirty="0"/>
              <a:t>Строка задаётся в апострофах или кавычках:</a:t>
            </a:r>
          </a:p>
          <a:p>
            <a:r>
              <a:rPr lang="ru-RU" dirty="0" err="1"/>
              <a:t>stroka</a:t>
            </a:r>
            <a:r>
              <a:rPr lang="ru-RU" dirty="0"/>
              <a:t> = ‘</a:t>
            </a:r>
            <a:r>
              <a:rPr lang="ru-RU" dirty="0" err="1"/>
              <a:t>stroka</a:t>
            </a:r>
            <a:r>
              <a:rPr lang="ru-RU" dirty="0"/>
              <a:t>’</a:t>
            </a:r>
          </a:p>
          <a:p>
            <a:r>
              <a:rPr lang="ru-RU" dirty="0" err="1"/>
              <a:t>stroka</a:t>
            </a:r>
            <a:r>
              <a:rPr lang="ru-RU" dirty="0"/>
              <a:t> = “</a:t>
            </a:r>
            <a:r>
              <a:rPr lang="ru-RU" dirty="0" err="1"/>
              <a:t>stroka</a:t>
            </a:r>
            <a:r>
              <a:rPr lang="ru-RU" dirty="0"/>
              <a:t>”</a:t>
            </a:r>
          </a:p>
          <a:p>
            <a:r>
              <a:rPr lang="ru-RU" dirty="0"/>
              <a:t>Результат изменения строки необходимо записывать в переменную:</a:t>
            </a:r>
          </a:p>
          <a:p>
            <a:r>
              <a:rPr lang="ru-RU" dirty="0"/>
              <a:t>stroka1 = </a:t>
            </a:r>
            <a:r>
              <a:rPr lang="ru-RU" dirty="0" err="1"/>
              <a:t>stroka.upper</a:t>
            </a:r>
            <a:r>
              <a:rPr lang="ru-RU" dirty="0"/>
              <a:t>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59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98227-7CA6-46FA-8965-CB23E65B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Базовые</a:t>
            </a:r>
            <a:r>
              <a:rPr lang="en-US" dirty="0"/>
              <a:t> </a:t>
            </a:r>
            <a:r>
              <a:rPr lang="en-US" dirty="0" err="1"/>
              <a:t>операции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E6690-0126-4C41-920C-09EDF350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Конкатенация (сложение);</a:t>
            </a:r>
          </a:p>
          <a:p>
            <a:r>
              <a:rPr lang="ru-RU" dirty="0"/>
              <a:t>Дублирование;</a:t>
            </a:r>
          </a:p>
          <a:p>
            <a:r>
              <a:rPr lang="ru-RU" dirty="0"/>
              <a:t>Длина строки: </a:t>
            </a:r>
            <a:r>
              <a:rPr lang="en-US" dirty="0" err="1"/>
              <a:t>len</a:t>
            </a:r>
            <a:r>
              <a:rPr lang="en-US" dirty="0"/>
              <a:t>(‘</a:t>
            </a:r>
            <a:r>
              <a:rPr lang="en-US" dirty="0" err="1"/>
              <a:t>stroka</a:t>
            </a:r>
            <a:r>
              <a:rPr lang="en-US" dirty="0"/>
              <a:t>’)</a:t>
            </a:r>
          </a:p>
          <a:p>
            <a:r>
              <a:rPr lang="ru-RU" dirty="0"/>
              <a:t>Доступ по индексу: </a:t>
            </a:r>
            <a:r>
              <a:rPr lang="en-US" dirty="0" err="1"/>
              <a:t>stroka</a:t>
            </a:r>
            <a:r>
              <a:rPr lang="en-US" dirty="0"/>
              <a:t>[0]</a:t>
            </a:r>
          </a:p>
          <a:p>
            <a:r>
              <a:rPr lang="ru-RU" dirty="0"/>
              <a:t>Извлечение среза: </a:t>
            </a:r>
            <a:r>
              <a:rPr lang="en-US" dirty="0" err="1"/>
              <a:t>stroka</a:t>
            </a:r>
            <a:r>
              <a:rPr lang="en-US" dirty="0"/>
              <a:t>[3:5], </a:t>
            </a:r>
            <a:r>
              <a:rPr lang="en-US" dirty="0" err="1"/>
              <a:t>stroka</a:t>
            </a:r>
            <a:r>
              <a:rPr lang="en-US" dirty="0"/>
              <a:t>[:4], </a:t>
            </a:r>
            <a:r>
              <a:rPr lang="en-US" dirty="0" err="1"/>
              <a:t>stroka</a:t>
            </a:r>
            <a:r>
              <a:rPr lang="en-US" dirty="0"/>
              <a:t>[1:], </a:t>
            </a:r>
            <a:r>
              <a:rPr lang="en-US" dirty="0" err="1"/>
              <a:t>stroka</a:t>
            </a:r>
            <a:r>
              <a:rPr lang="en-US" dirty="0"/>
              <a:t>[::-1], </a:t>
            </a:r>
            <a:r>
              <a:rPr lang="en-US" dirty="0" err="1"/>
              <a:t>stroka</a:t>
            </a:r>
            <a:r>
              <a:rPr lang="en-US" dirty="0"/>
              <a:t>[2::2]</a:t>
            </a:r>
          </a:p>
        </p:txBody>
      </p:sp>
    </p:spTree>
    <p:extLst>
      <p:ext uri="{BB962C8B-B14F-4D97-AF65-F5344CB8AC3E}">
        <p14:creationId xmlns:p14="http://schemas.microsoft.com/office/powerpoint/2010/main" val="292200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5;p18">
            <a:extLst>
              <a:ext uri="{FF2B5EF4-FFF2-40B4-BE49-F238E27FC236}">
                <a16:creationId xmlns:a16="http://schemas.microsoft.com/office/drawing/2014/main" id="{5F088EDA-45C7-4B89-AD81-AB202064CB9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9420" y="841105"/>
            <a:ext cx="5509450" cy="2587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198;p18">
            <a:extLst>
              <a:ext uri="{FF2B5EF4-FFF2-40B4-BE49-F238E27FC236}">
                <a16:creationId xmlns:a16="http://schemas.microsoft.com/office/drawing/2014/main" id="{E6336B5A-088A-45F4-9F2F-672AB7343A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5153" y="113075"/>
            <a:ext cx="6190828" cy="600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oogle Shape;196;p18">
            <a:extLst>
              <a:ext uri="{FF2B5EF4-FFF2-40B4-BE49-F238E27FC236}">
                <a16:creationId xmlns:a16="http://schemas.microsoft.com/office/drawing/2014/main" id="{834CF8E2-1775-49DF-ACA6-4F9DA982BE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4322" y="3626234"/>
            <a:ext cx="7739145" cy="1429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E1FC44-F86D-488D-B131-92E0662F3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230" y="5253281"/>
            <a:ext cx="7248772" cy="13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79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53C93-8BFA-4718-AA5C-D1A2F7A3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90218"/>
            <a:ext cx="9905998" cy="1478570"/>
          </a:xfrm>
        </p:spPr>
        <p:txBody>
          <a:bodyPr/>
          <a:lstStyle/>
          <a:p>
            <a:pPr algn="ctr"/>
            <a:r>
              <a:rPr lang="en-US" sz="6000" b="1" dirty="0" err="1"/>
              <a:t>Списки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55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DDF24-B260-4A2B-B5D1-8FA8BB36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принципы синтаксиса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30FE5-A5D2-48F5-AD33-457C7583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Конец строки – конец инструкции;</a:t>
            </a:r>
          </a:p>
          <a:p>
            <a:r>
              <a:rPr lang="ru-RU" dirty="0"/>
              <a:t>Вложенные инструкции определяются величиной отступа;</a:t>
            </a:r>
          </a:p>
          <a:p>
            <a:r>
              <a:rPr lang="ru-RU" dirty="0"/>
              <a:t>Иногда возможно записать несколько инструкций в одной строке, разделяя их точкой с запятой.</a:t>
            </a:r>
          </a:p>
        </p:txBody>
      </p:sp>
    </p:spTree>
    <p:extLst>
      <p:ext uri="{BB962C8B-B14F-4D97-AF65-F5344CB8AC3E}">
        <p14:creationId xmlns:p14="http://schemas.microsoft.com/office/powerpoint/2010/main" val="3761665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30E8E883-57C6-4052-9A42-EF5CE424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07831"/>
            <a:ext cx="9905999" cy="46833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Списки – упорядоченные изменяемые коллекции объектов произвольных типов.</a:t>
            </a:r>
          </a:p>
          <a:p>
            <a:pPr marL="0" indent="0" algn="just">
              <a:buNone/>
            </a:pPr>
            <a:r>
              <a:rPr lang="ru-RU" dirty="0" err="1"/>
              <a:t>spisok</a:t>
            </a:r>
            <a:r>
              <a:rPr lang="ru-RU" dirty="0"/>
              <a:t> = </a:t>
            </a:r>
            <a:r>
              <a:rPr lang="ru-RU" dirty="0" err="1"/>
              <a:t>list</a:t>
            </a:r>
            <a:r>
              <a:rPr lang="ru-RU" dirty="0"/>
              <a:t>(‘</a:t>
            </a:r>
            <a:r>
              <a:rPr lang="ru-RU" dirty="0" err="1"/>
              <a:t>spisok</a:t>
            </a:r>
            <a:r>
              <a:rPr lang="ru-RU" dirty="0"/>
              <a:t>’)</a:t>
            </a:r>
          </a:p>
          <a:p>
            <a:pPr marL="0" indent="0" algn="just">
              <a:buNone/>
            </a:pPr>
            <a:r>
              <a:rPr lang="ru-RU" dirty="0" err="1"/>
              <a:t>spisok</a:t>
            </a:r>
            <a:r>
              <a:rPr lang="ru-RU" dirty="0"/>
              <a:t> = [1, 2, ‘s’, [‘p’, ‘i’], ‘</a:t>
            </a:r>
            <a:r>
              <a:rPr lang="ru-RU" dirty="0" err="1"/>
              <a:t>sok</a:t>
            </a:r>
            <a:r>
              <a:rPr lang="ru-RU" dirty="0"/>
              <a:t>’]</a:t>
            </a:r>
          </a:p>
          <a:p>
            <a:pPr marL="0" indent="0" algn="just">
              <a:buNone/>
            </a:pPr>
            <a:r>
              <a:rPr lang="ru-RU" dirty="0"/>
              <a:t>c = [c * 3 </a:t>
            </a:r>
            <a:r>
              <a:rPr lang="ru-RU" dirty="0" err="1"/>
              <a:t>for</a:t>
            </a:r>
            <a:r>
              <a:rPr lang="ru-RU" dirty="0"/>
              <a:t> c </a:t>
            </a:r>
            <a:r>
              <a:rPr lang="ru-RU" dirty="0" err="1"/>
              <a:t>in</a:t>
            </a:r>
            <a:r>
              <a:rPr lang="ru-RU" dirty="0"/>
              <a:t> '</a:t>
            </a:r>
            <a:r>
              <a:rPr lang="ru-RU" dirty="0" err="1"/>
              <a:t>list</a:t>
            </a:r>
            <a:r>
              <a:rPr lang="ru-RU" dirty="0"/>
              <a:t>']</a:t>
            </a:r>
          </a:p>
          <a:p>
            <a:pPr algn="just"/>
            <a:r>
              <a:rPr lang="ru-RU" dirty="0"/>
              <a:t>При </a:t>
            </a:r>
            <a:r>
              <a:rPr lang="ru-RU" dirty="0" err="1"/>
              <a:t>измении</a:t>
            </a:r>
            <a:r>
              <a:rPr lang="ru-RU" dirty="0"/>
              <a:t> списка результат выполнения не нужно записывать в переменную:</a:t>
            </a:r>
          </a:p>
          <a:p>
            <a:pPr marL="0" indent="0" algn="just">
              <a:buNone/>
            </a:pPr>
            <a:r>
              <a:rPr lang="ru-RU" dirty="0" err="1"/>
              <a:t>spisok.reverse</a:t>
            </a:r>
            <a:r>
              <a:rPr lang="ru-RU" dirty="0"/>
              <a:t>()</a:t>
            </a:r>
          </a:p>
          <a:p>
            <a:pPr algn="just"/>
            <a:r>
              <a:rPr lang="ru-RU" dirty="0"/>
              <a:t>Как и в случае со строками, можно получить элемент по индексу и извлечь срез.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80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DD340-9C07-4B06-8213-A02E974D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5"/>
            <a:ext cx="9905998" cy="1478570"/>
          </a:xfrm>
        </p:spPr>
        <p:txBody>
          <a:bodyPr/>
          <a:lstStyle/>
          <a:p>
            <a:r>
              <a:rPr lang="en-US" b="1" dirty="0" err="1"/>
              <a:t>Функции</a:t>
            </a:r>
            <a:r>
              <a:rPr lang="en-US" b="1" dirty="0"/>
              <a:t> и </a:t>
            </a:r>
            <a:r>
              <a:rPr lang="en-US" b="1" dirty="0" err="1"/>
              <a:t>методы</a:t>
            </a:r>
            <a:r>
              <a:rPr lang="en-US" b="1" dirty="0"/>
              <a:t> </a:t>
            </a:r>
            <a:r>
              <a:rPr lang="en-US" b="1" dirty="0" err="1"/>
              <a:t>списков</a:t>
            </a:r>
            <a:endParaRPr lang="ru-RU" dirty="0"/>
          </a:p>
        </p:txBody>
      </p:sp>
      <p:pic>
        <p:nvPicPr>
          <p:cNvPr id="4" name="Google Shape;216;p21">
            <a:extLst>
              <a:ext uri="{FF2B5EF4-FFF2-40B4-BE49-F238E27FC236}">
                <a16:creationId xmlns:a16="http://schemas.microsoft.com/office/drawing/2014/main" id="{72B3D794-92A4-4D91-9402-A25EE3128D03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3084634" y="1521069"/>
            <a:ext cx="6022731" cy="5009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39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766B6-37B5-400C-9FCA-F20D9A13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/>
              <a:t>Кортежи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5560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FA1858-837C-41C8-97A0-A2D0FC7E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6623"/>
            <a:ext cx="9905999" cy="4674578"/>
          </a:xfrm>
        </p:spPr>
        <p:txBody>
          <a:bodyPr/>
          <a:lstStyle/>
          <a:p>
            <a:r>
              <a:rPr lang="ru-RU" dirty="0"/>
              <a:t>По сути, кортеж – неизменяемый список.</a:t>
            </a:r>
          </a:p>
          <a:p>
            <a:r>
              <a:rPr lang="ru-RU" dirty="0"/>
              <a:t>Преимущества – защита от нежелательных изменений, меньший размер.</a:t>
            </a:r>
          </a:p>
          <a:p>
            <a:pPr marL="0" indent="0">
              <a:buNone/>
            </a:pPr>
            <a:r>
              <a:rPr lang="ru-RU" dirty="0"/>
              <a:t>a = </a:t>
            </a:r>
            <a:r>
              <a:rPr lang="ru-RU" dirty="0" err="1"/>
              <a:t>tuple</a:t>
            </a:r>
            <a:r>
              <a:rPr lang="ru-RU" dirty="0"/>
              <a:t>(‘</a:t>
            </a:r>
            <a:r>
              <a:rPr lang="ru-RU" dirty="0" err="1"/>
              <a:t>kortezh</a:t>
            </a:r>
            <a:r>
              <a:rPr lang="ru-RU" dirty="0"/>
              <a:t>’)</a:t>
            </a:r>
          </a:p>
          <a:p>
            <a:r>
              <a:rPr lang="ru-RU" dirty="0"/>
              <a:t>Допускаются операции, свойственные спискам, не изменяющие списка (сложение, умножение на число, длина списка и др.)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25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F96B9-8609-4A6A-B338-518E510D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846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80228E-29EB-46D9-A698-210C887A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37492"/>
            <a:ext cx="9905999" cy="4753709"/>
          </a:xfrm>
        </p:spPr>
        <p:txBody>
          <a:bodyPr>
            <a:normAutofit/>
          </a:bodyPr>
          <a:lstStyle/>
          <a:p>
            <a:r>
              <a:rPr lang="ru-RU" dirty="0"/>
              <a:t>Словари – неупорядоченные коллекции произвольных объектов с доступом по ключу. </a:t>
            </a:r>
          </a:p>
          <a:p>
            <a:pPr marL="0" indent="0">
              <a:buNone/>
            </a:pPr>
            <a:r>
              <a:rPr lang="en-US" dirty="0"/>
              <a:t>d = {'</a:t>
            </a:r>
            <a:r>
              <a:rPr lang="en-US" dirty="0" err="1"/>
              <a:t>dict</a:t>
            </a:r>
            <a:r>
              <a:rPr lang="en-US" dirty="0"/>
              <a:t>': 1, 'dictionary‘: 2}</a:t>
            </a:r>
          </a:p>
          <a:p>
            <a:pPr marL="0" indent="0">
              <a:buNone/>
            </a:pPr>
            <a:r>
              <a:rPr lang="en-US" dirty="0"/>
              <a:t>d = </a:t>
            </a:r>
            <a:r>
              <a:rPr lang="en-US" dirty="0" err="1"/>
              <a:t>dict</a:t>
            </a:r>
            <a:r>
              <a:rPr lang="en-US" dirty="0"/>
              <a:t>(short='</a:t>
            </a:r>
            <a:r>
              <a:rPr lang="en-US" dirty="0" err="1"/>
              <a:t>dict</a:t>
            </a:r>
            <a:r>
              <a:rPr lang="en-US" dirty="0"/>
              <a:t>', long='dictionary')</a:t>
            </a:r>
          </a:p>
          <a:p>
            <a:pPr marL="0" indent="0">
              <a:buNone/>
            </a:pPr>
            <a:r>
              <a:rPr lang="en-US" dirty="0"/>
              <a:t>d = </a:t>
            </a:r>
            <a:r>
              <a:rPr lang="en-US" dirty="0" err="1"/>
              <a:t>dict</a:t>
            </a:r>
            <a:r>
              <a:rPr lang="en-US" dirty="0"/>
              <a:t>([(1, 1), (2, 4)])</a:t>
            </a:r>
          </a:p>
          <a:p>
            <a:pPr marL="0" indent="0">
              <a:buNone/>
            </a:pPr>
            <a:r>
              <a:rPr lang="en-US" dirty="0"/>
              <a:t>d = </a:t>
            </a:r>
            <a:r>
              <a:rPr lang="en-US" dirty="0" err="1"/>
              <a:t>dict.fromkeys</a:t>
            </a:r>
            <a:r>
              <a:rPr lang="en-US" dirty="0"/>
              <a:t>(['a', 'b'], 100)</a:t>
            </a:r>
          </a:p>
          <a:p>
            <a:pPr marL="0" indent="0">
              <a:buNone/>
            </a:pPr>
            <a:r>
              <a:rPr lang="en-US" dirty="0"/>
              <a:t>d = {a: a ** 2 for a in range(7)}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5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52A95-A00D-435F-BA50-AAD0B6BB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9241"/>
            <a:ext cx="9905998" cy="1478570"/>
          </a:xfrm>
        </p:spPr>
        <p:txBody>
          <a:bodyPr/>
          <a:lstStyle/>
          <a:p>
            <a:r>
              <a:rPr lang="ru-RU" dirty="0"/>
              <a:t>Методы словарей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84788-5BBA-49A1-9779-B29156ED7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7786"/>
            <a:ext cx="9905999" cy="417341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dict.clear</a:t>
            </a:r>
            <a:r>
              <a:rPr lang="en-US" dirty="0"/>
              <a:t>() – </a:t>
            </a:r>
            <a:r>
              <a:rPr lang="ru-RU" dirty="0"/>
              <a:t>очищает словарь.</a:t>
            </a:r>
          </a:p>
          <a:p>
            <a:r>
              <a:rPr lang="en-US" dirty="0" err="1"/>
              <a:t>dict.copy</a:t>
            </a:r>
            <a:r>
              <a:rPr lang="en-US" dirty="0"/>
              <a:t>() – </a:t>
            </a:r>
            <a:r>
              <a:rPr lang="ru-RU" dirty="0"/>
              <a:t>возвращает копию словаря.</a:t>
            </a:r>
          </a:p>
          <a:p>
            <a:r>
              <a:rPr lang="en-US" dirty="0" err="1"/>
              <a:t>dict.get</a:t>
            </a:r>
            <a:r>
              <a:rPr lang="en-US" dirty="0"/>
              <a:t>(key[, default]) – </a:t>
            </a:r>
            <a:r>
              <a:rPr lang="ru-RU" dirty="0"/>
              <a:t>возвращает значение ключа.</a:t>
            </a:r>
          </a:p>
          <a:p>
            <a:r>
              <a:rPr lang="en-US" dirty="0" err="1"/>
              <a:t>dict.keys</a:t>
            </a:r>
            <a:r>
              <a:rPr lang="en-US" dirty="0"/>
              <a:t>() – </a:t>
            </a:r>
            <a:r>
              <a:rPr lang="ru-RU" dirty="0"/>
              <a:t>возвращает ключи в словаре.</a:t>
            </a:r>
          </a:p>
          <a:p>
            <a:r>
              <a:rPr lang="en-US" dirty="0" err="1"/>
              <a:t>dict.items</a:t>
            </a:r>
            <a:r>
              <a:rPr lang="en-US" dirty="0"/>
              <a:t>() – </a:t>
            </a:r>
            <a:r>
              <a:rPr lang="ru-RU" dirty="0"/>
              <a:t>возвращает пары (ключ, значение).</a:t>
            </a:r>
          </a:p>
          <a:p>
            <a:r>
              <a:rPr lang="en-US" dirty="0" err="1"/>
              <a:t>dict.pop</a:t>
            </a:r>
            <a:r>
              <a:rPr lang="en-US" dirty="0"/>
              <a:t>(key[, default]) – </a:t>
            </a:r>
            <a:r>
              <a:rPr lang="ru-RU" dirty="0"/>
              <a:t>удаляет ключ и возвращает значение.</a:t>
            </a:r>
          </a:p>
          <a:p>
            <a:r>
              <a:rPr lang="en-US" dirty="0" err="1"/>
              <a:t>dict.values</a:t>
            </a:r>
            <a:r>
              <a:rPr lang="en-US" dirty="0"/>
              <a:t>() – </a:t>
            </a:r>
            <a:r>
              <a:rPr lang="ru-RU" dirty="0"/>
              <a:t>возвращает значения в словаре.</a:t>
            </a:r>
          </a:p>
          <a:p>
            <a:r>
              <a:rPr lang="en-US" dirty="0" err="1"/>
              <a:t>dict.update</a:t>
            </a:r>
            <a:r>
              <a:rPr lang="en-US" dirty="0"/>
              <a:t>([other]) – </a:t>
            </a:r>
            <a:r>
              <a:rPr lang="ru-RU" dirty="0"/>
              <a:t>обновляет словарь, добавляя пары (ключ, значение) из </a:t>
            </a:r>
            <a:r>
              <a:rPr lang="en-US" dirty="0"/>
              <a:t>other.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67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84FC6E9-E6E4-45D4-A2A3-00726225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Множества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46666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B32C4C5-EDC2-44C3-A4EB-B6D55791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81807"/>
            <a:ext cx="9905999" cy="4894386"/>
          </a:xfrm>
        </p:spPr>
        <p:txBody>
          <a:bodyPr anchor="ctr"/>
          <a:lstStyle/>
          <a:p>
            <a:r>
              <a:rPr lang="ru-RU" dirty="0"/>
              <a:t>Множество (</a:t>
            </a:r>
            <a:r>
              <a:rPr lang="en-US" dirty="0"/>
              <a:t>set) – "</a:t>
            </a:r>
            <a:r>
              <a:rPr lang="ru-RU" dirty="0"/>
              <a:t>контейнер", содержащий не повторяющиеся элементы в случайном порядке.</a:t>
            </a:r>
          </a:p>
          <a:p>
            <a:r>
              <a:rPr lang="en-US" dirty="0"/>
              <a:t>a = set('hello')</a:t>
            </a:r>
          </a:p>
          <a:p>
            <a:r>
              <a:rPr lang="en-US" dirty="0"/>
              <a:t>a = {'a', 'b', 'c', 'd'}</a:t>
            </a:r>
          </a:p>
          <a:p>
            <a:r>
              <a:rPr lang="en-US" dirty="0"/>
              <a:t>a = {</a:t>
            </a:r>
            <a:r>
              <a:rPr lang="en-US" dirty="0" err="1"/>
              <a:t>i</a:t>
            </a:r>
            <a:r>
              <a:rPr lang="en-US" dirty="0"/>
              <a:t> ** 2 for </a:t>
            </a:r>
            <a:r>
              <a:rPr lang="en-US" dirty="0" err="1"/>
              <a:t>i</a:t>
            </a:r>
            <a:r>
              <a:rPr lang="en-US" dirty="0"/>
              <a:t> in range(10)}</a:t>
            </a:r>
          </a:p>
          <a:p>
            <a:r>
              <a:rPr lang="en-US" dirty="0" err="1"/>
              <a:t>frozenset</a:t>
            </a:r>
            <a:r>
              <a:rPr lang="en-US" dirty="0"/>
              <a:t> – </a:t>
            </a:r>
            <a:r>
              <a:rPr lang="ru-RU" dirty="0"/>
              <a:t>неизменяемое множество.</a:t>
            </a:r>
          </a:p>
          <a:p>
            <a:endParaRPr lang="ru-RU" dirty="0"/>
          </a:p>
        </p:txBody>
      </p:sp>
      <p:sp>
        <p:nvSpPr>
          <p:cNvPr id="6" name="Google Shape;258;p28">
            <a:extLst>
              <a:ext uri="{FF2B5EF4-FFF2-40B4-BE49-F238E27FC236}">
                <a16:creationId xmlns:a16="http://schemas.microsoft.com/office/drawing/2014/main" id="{B6DF5E2B-1B71-4A48-990B-9E15C1BD107B}"/>
              </a:ext>
            </a:extLst>
          </p:cNvPr>
          <p:cNvSpPr/>
          <p:nvPr/>
        </p:nvSpPr>
        <p:spPr>
          <a:xfrm>
            <a:off x="3431115" y="2587053"/>
            <a:ext cx="19014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{'h', 'o', 'l', 'e'}</a:t>
            </a:r>
            <a:endParaRPr sz="24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59;p28">
            <a:extLst>
              <a:ext uri="{FF2B5EF4-FFF2-40B4-BE49-F238E27FC236}">
                <a16:creationId xmlns:a16="http://schemas.microsoft.com/office/drawing/2014/main" id="{F98FAD82-B440-4976-982E-FB3FDF947A57}"/>
              </a:ext>
            </a:extLst>
          </p:cNvPr>
          <p:cNvSpPr/>
          <p:nvPr/>
        </p:nvSpPr>
        <p:spPr>
          <a:xfrm>
            <a:off x="5332598" y="3704456"/>
            <a:ext cx="455874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{0, 1, 4, 81, 64, 9, 16, 49, 25, 36}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7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0B691-F649-4A65-BD4D-E2468F12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1B60B-2DBF-4435-8D50-422F8201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(s) – </a:t>
            </a:r>
            <a:r>
              <a:rPr lang="ru-RU" dirty="0"/>
              <a:t>число элементов в множестве (размер множества).</a:t>
            </a:r>
          </a:p>
          <a:p>
            <a:r>
              <a:rPr lang="en-US" dirty="0" err="1"/>
              <a:t>set.union</a:t>
            </a:r>
            <a:r>
              <a:rPr lang="en-US" dirty="0"/>
              <a:t>(other, ...) – </a:t>
            </a:r>
            <a:r>
              <a:rPr lang="ru-RU" dirty="0"/>
              <a:t>объединение нескольких множеств.</a:t>
            </a:r>
          </a:p>
          <a:p>
            <a:r>
              <a:rPr lang="en-US" dirty="0" err="1"/>
              <a:t>set.intersection</a:t>
            </a:r>
            <a:r>
              <a:rPr lang="en-US" dirty="0"/>
              <a:t>(other, ...) – </a:t>
            </a:r>
            <a:r>
              <a:rPr lang="ru-RU" dirty="0"/>
              <a:t>пересечение.</a:t>
            </a:r>
          </a:p>
          <a:p>
            <a:r>
              <a:rPr lang="en-US" dirty="0" err="1"/>
              <a:t>set.difference</a:t>
            </a:r>
            <a:r>
              <a:rPr lang="en-US" dirty="0"/>
              <a:t>(other, ...) – </a:t>
            </a:r>
            <a:r>
              <a:rPr lang="ru-RU" dirty="0"/>
              <a:t>разность.</a:t>
            </a:r>
          </a:p>
          <a:p>
            <a:r>
              <a:rPr lang="en-US" dirty="0" err="1"/>
              <a:t>set.copy</a:t>
            </a:r>
            <a:r>
              <a:rPr lang="en-US" dirty="0"/>
              <a:t>() - </a:t>
            </a:r>
            <a:r>
              <a:rPr lang="ru-RU" dirty="0"/>
              <a:t>копия множества.</a:t>
            </a:r>
          </a:p>
        </p:txBody>
      </p:sp>
    </p:spTree>
    <p:extLst>
      <p:ext uri="{BB962C8B-B14F-4D97-AF65-F5344CB8AC3E}">
        <p14:creationId xmlns:p14="http://schemas.microsoft.com/office/powerpoint/2010/main" val="308879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79738-46F2-4F0A-A0A9-BA56608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Присвоение значений переменным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D45CB-FEBD-4E58-A83C-B1F37C63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= ‘John’</a:t>
            </a:r>
          </a:p>
          <a:p>
            <a:r>
              <a:rPr lang="en-US" dirty="0"/>
              <a:t>number = 100</a:t>
            </a:r>
          </a:p>
          <a:p>
            <a:r>
              <a:rPr lang="en-US" dirty="0"/>
              <a:t>a = b = c = 0.5</a:t>
            </a:r>
          </a:p>
          <a:p>
            <a:r>
              <a:rPr lang="en-US" dirty="0"/>
              <a:t>a, b, n = 1, 2, ‘Alice’</a:t>
            </a:r>
          </a:p>
          <a:p>
            <a:r>
              <a:rPr lang="en-US" dirty="0"/>
              <a:t>print = input()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866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4EA185-9A8D-4464-ABDB-0D2BE4E5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34207"/>
            <a:ext cx="9905999" cy="5473334"/>
          </a:xfrm>
        </p:spPr>
        <p:txBody>
          <a:bodyPr>
            <a:normAutofit/>
          </a:bodyPr>
          <a:lstStyle/>
          <a:p>
            <a:r>
              <a:rPr lang="en-US" dirty="0" err="1"/>
              <a:t>set.update</a:t>
            </a:r>
            <a:r>
              <a:rPr lang="en-US" dirty="0"/>
              <a:t>(other, ...) – </a:t>
            </a:r>
            <a:r>
              <a:rPr lang="ru-RU" dirty="0"/>
              <a:t>объединение.</a:t>
            </a:r>
          </a:p>
          <a:p>
            <a:r>
              <a:rPr lang="en-US" dirty="0" err="1"/>
              <a:t>set.intersection_update</a:t>
            </a:r>
            <a:r>
              <a:rPr lang="en-US" dirty="0"/>
              <a:t>(other, ...) – </a:t>
            </a:r>
            <a:r>
              <a:rPr lang="ru-RU" dirty="0"/>
              <a:t>пересечение.</a:t>
            </a:r>
          </a:p>
          <a:p>
            <a:r>
              <a:rPr lang="en-US" dirty="0" err="1"/>
              <a:t>set.difference_update</a:t>
            </a:r>
            <a:r>
              <a:rPr lang="en-US" dirty="0"/>
              <a:t>(other, ...) –  </a:t>
            </a:r>
            <a:r>
              <a:rPr lang="ru-RU" dirty="0"/>
              <a:t>вычитание.</a:t>
            </a:r>
          </a:p>
          <a:p>
            <a:r>
              <a:rPr lang="en-US" dirty="0" err="1"/>
              <a:t>set.add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 - </a:t>
            </a:r>
            <a:r>
              <a:rPr lang="ru-RU" dirty="0"/>
              <a:t>добавляет элемент в множество.</a:t>
            </a:r>
          </a:p>
          <a:p>
            <a:r>
              <a:rPr lang="en-US" dirty="0" err="1"/>
              <a:t>set.remove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 - </a:t>
            </a:r>
            <a:r>
              <a:rPr lang="ru-RU" dirty="0"/>
              <a:t>удаляет элемент из множества. </a:t>
            </a:r>
          </a:p>
          <a:p>
            <a:r>
              <a:rPr lang="en-US" dirty="0" err="1"/>
              <a:t>set.discard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 - </a:t>
            </a:r>
            <a:r>
              <a:rPr lang="ru-RU" dirty="0"/>
              <a:t>удаляет элемент, если он находится в множестве.</a:t>
            </a:r>
          </a:p>
          <a:p>
            <a:r>
              <a:rPr lang="en-US" dirty="0" err="1"/>
              <a:t>set.pop</a:t>
            </a:r>
            <a:r>
              <a:rPr lang="en-US" dirty="0"/>
              <a:t>() - </a:t>
            </a:r>
            <a:r>
              <a:rPr lang="ru-RU" dirty="0"/>
              <a:t>удаляет первый элемент из множества. </a:t>
            </a:r>
          </a:p>
          <a:p>
            <a:r>
              <a:rPr lang="en-US" dirty="0" err="1"/>
              <a:t>set.clear</a:t>
            </a:r>
            <a:r>
              <a:rPr lang="en-US" dirty="0"/>
              <a:t>() - </a:t>
            </a:r>
            <a:r>
              <a:rPr lang="ru-RU" dirty="0"/>
              <a:t>очистка множества.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04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5DF6C-BF88-4683-AD1E-702BB583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Стандартные</a:t>
            </a:r>
            <a:r>
              <a:rPr lang="en-US" dirty="0"/>
              <a:t> </a:t>
            </a:r>
            <a:r>
              <a:rPr lang="en-US" dirty="0" err="1"/>
              <a:t>типы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AF8DD-850B-48EC-A4A6-E9DDDBC8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Числа – </a:t>
            </a:r>
            <a:r>
              <a:rPr lang="en-US" dirty="0"/>
              <a:t>Numbers (int, float, complex)</a:t>
            </a:r>
          </a:p>
          <a:p>
            <a:r>
              <a:rPr lang="ru-RU" dirty="0"/>
              <a:t>Строки – </a:t>
            </a:r>
            <a:r>
              <a:rPr lang="en-US" dirty="0"/>
              <a:t>String</a:t>
            </a:r>
          </a:p>
          <a:p>
            <a:r>
              <a:rPr lang="ru-RU" dirty="0"/>
              <a:t>Список – </a:t>
            </a:r>
            <a:r>
              <a:rPr lang="en-US" dirty="0"/>
              <a:t>List</a:t>
            </a:r>
          </a:p>
          <a:p>
            <a:r>
              <a:rPr lang="ru-RU" dirty="0"/>
              <a:t>Кортеж – </a:t>
            </a:r>
            <a:r>
              <a:rPr lang="en-US" dirty="0"/>
              <a:t>Tuple</a:t>
            </a:r>
          </a:p>
          <a:p>
            <a:r>
              <a:rPr lang="ru-RU" dirty="0"/>
              <a:t>Словарь – </a:t>
            </a:r>
            <a:r>
              <a:rPr lang="en-US" dirty="0"/>
              <a:t>Dictionary</a:t>
            </a:r>
          </a:p>
          <a:p>
            <a:r>
              <a:rPr lang="ru-RU" dirty="0"/>
              <a:t>Множество – </a:t>
            </a:r>
            <a:r>
              <a:rPr lang="en-US" dirty="0"/>
              <a:t>Set </a:t>
            </a:r>
            <a:endParaRPr lang="ru-RU" dirty="0"/>
          </a:p>
        </p:txBody>
      </p:sp>
      <p:sp>
        <p:nvSpPr>
          <p:cNvPr id="4" name="Google Shape;103;p4">
            <a:extLst>
              <a:ext uri="{FF2B5EF4-FFF2-40B4-BE49-F238E27FC236}">
                <a16:creationId xmlns:a16="http://schemas.microsoft.com/office/drawing/2014/main" id="{31157E62-E480-4FBB-BE32-113C8DDCAA1E}"/>
              </a:ext>
            </a:extLst>
          </p:cNvPr>
          <p:cNvSpPr txBox="1"/>
          <p:nvPr/>
        </p:nvSpPr>
        <p:spPr>
          <a:xfrm>
            <a:off x="7059779" y="3235514"/>
            <a:ext cx="2664296" cy="156966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&gt;&gt;&gt;a = str(5)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&gt;&gt;&gt;type(a)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&lt;class ‘string’&gt;</a:t>
            </a:r>
            <a:endParaRPr sz="3200" dirty="0"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50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5D635-94E4-4AFD-8C4F-FEB85E0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6149"/>
            <a:ext cx="9905998" cy="1478570"/>
          </a:xfrm>
        </p:spPr>
        <p:txBody>
          <a:bodyPr/>
          <a:lstStyle/>
          <a:p>
            <a:r>
              <a:rPr lang="ru-RU" dirty="0"/>
              <a:t>Работа с числами</a:t>
            </a:r>
          </a:p>
        </p:txBody>
      </p:sp>
      <p:pic>
        <p:nvPicPr>
          <p:cNvPr id="4" name="Google Shape;109;p5">
            <a:extLst>
              <a:ext uri="{FF2B5EF4-FFF2-40B4-BE49-F238E27FC236}">
                <a16:creationId xmlns:a16="http://schemas.microsoft.com/office/drawing/2014/main" id="{931192D1-EF08-4E49-9A64-02CA4CF1754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3617" y="1604719"/>
            <a:ext cx="6724766" cy="4612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34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4891DC-835E-4233-B672-14F78982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Условные </a:t>
            </a:r>
            <a:r>
              <a:rPr lang="en-US" sz="4800" b="1" dirty="0" err="1"/>
              <a:t>Операторы</a:t>
            </a:r>
            <a:r>
              <a:rPr lang="en-US" sz="4800" b="1" dirty="0"/>
              <a:t> if, </a:t>
            </a:r>
            <a:r>
              <a:rPr lang="en-US" sz="4800" b="1" dirty="0" err="1"/>
              <a:t>elif</a:t>
            </a:r>
            <a:r>
              <a:rPr lang="en-US" sz="4800" b="1" dirty="0"/>
              <a:t>, else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8806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F23BEB-1A87-4D77-8BFD-C3167FFC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433879"/>
            <a:ext cx="9905998" cy="147857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2CB7DD-2C2C-496E-822F-9D3F90077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102" y="1846384"/>
            <a:ext cx="5219699" cy="405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000" dirty="0"/>
              <a:t>    </a:t>
            </a:r>
            <a:r>
              <a:rPr lang="en-US" sz="3000" dirty="0"/>
              <a:t>a, b = int(input()), int(input())</a:t>
            </a:r>
          </a:p>
          <a:p>
            <a:pPr marL="0" indent="0">
              <a:buNone/>
            </a:pPr>
            <a:r>
              <a:rPr lang="ru-RU" sz="3000" dirty="0"/>
              <a:t>    </a:t>
            </a:r>
            <a:r>
              <a:rPr lang="en-US" sz="3000" dirty="0"/>
              <a:t>if a &lt; b:</a:t>
            </a:r>
          </a:p>
          <a:p>
            <a:pPr marL="0" indent="0">
              <a:buNone/>
            </a:pPr>
            <a:r>
              <a:rPr lang="en-US" sz="3000" dirty="0"/>
              <a:t>	print(‘</a:t>
            </a:r>
            <a:r>
              <a:rPr lang="ru-RU" sz="3000" dirty="0"/>
              <a:t>а меньше’)</a:t>
            </a:r>
          </a:p>
          <a:p>
            <a:pPr marL="0" indent="0">
              <a:buNone/>
            </a:pPr>
            <a:r>
              <a:rPr lang="ru-RU" sz="3000" dirty="0"/>
              <a:t>    </a:t>
            </a:r>
            <a:r>
              <a:rPr lang="en-US" sz="3000" dirty="0" err="1"/>
              <a:t>elif</a:t>
            </a:r>
            <a:r>
              <a:rPr lang="en-US" sz="3000" dirty="0"/>
              <a:t> a &gt; b:</a:t>
            </a:r>
          </a:p>
          <a:p>
            <a:pPr marL="0" indent="0">
              <a:buNone/>
            </a:pPr>
            <a:r>
              <a:rPr lang="en-US" sz="3000" dirty="0"/>
              <a:t>	print(‘b </a:t>
            </a:r>
            <a:r>
              <a:rPr lang="ru-RU" sz="3000" dirty="0"/>
              <a:t>меньше’)</a:t>
            </a:r>
          </a:p>
          <a:p>
            <a:pPr marL="0" indent="0">
              <a:buNone/>
            </a:pPr>
            <a:r>
              <a:rPr lang="ru-RU" sz="3000" dirty="0"/>
              <a:t>    </a:t>
            </a:r>
            <a:r>
              <a:rPr lang="en-US" sz="3000" dirty="0"/>
              <a:t>else:</a:t>
            </a:r>
          </a:p>
          <a:p>
            <a:pPr marL="0" indent="0">
              <a:buNone/>
            </a:pPr>
            <a:r>
              <a:rPr lang="en-US" sz="3000" dirty="0"/>
              <a:t>	print(‘a </a:t>
            </a:r>
            <a:r>
              <a:rPr lang="ru-RU" sz="3000" dirty="0"/>
              <a:t>и </a:t>
            </a:r>
            <a:r>
              <a:rPr lang="en-US" sz="3000" dirty="0"/>
              <a:t>b </a:t>
            </a:r>
            <a:r>
              <a:rPr lang="ru-RU" sz="3000" dirty="0"/>
              <a:t>равны’)</a:t>
            </a:r>
          </a:p>
          <a:p>
            <a:endParaRPr lang="ru-RU" dirty="0"/>
          </a:p>
        </p:txBody>
      </p:sp>
      <p:sp>
        <p:nvSpPr>
          <p:cNvPr id="7" name="Google Shape;121;p7">
            <a:extLst>
              <a:ext uri="{FF2B5EF4-FFF2-40B4-BE49-F238E27FC236}">
                <a16:creationId xmlns:a16="http://schemas.microsoft.com/office/drawing/2014/main" id="{E35C5DA6-F36F-4BEF-99A6-5ADE577E1245}"/>
              </a:ext>
            </a:extLst>
          </p:cNvPr>
          <p:cNvSpPr txBox="1">
            <a:spLocks/>
          </p:cNvSpPr>
          <p:nvPr/>
        </p:nvSpPr>
        <p:spPr>
          <a:xfrm>
            <a:off x="7384368" y="1912449"/>
            <a:ext cx="2300064" cy="3196951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590"/>
              <a:buFont typeface="Arial" panose="020B0604020202020204" pitchFamily="34" charset="0"/>
              <a:buNone/>
            </a:pPr>
            <a:r>
              <a:rPr lang="en-US" sz="2590"/>
              <a:t>  if test1:</a:t>
            </a:r>
            <a:endParaRPr lang="en-US"/>
          </a:p>
          <a:p>
            <a:pPr marL="0" indent="0">
              <a:spcBef>
                <a:spcPts val="518"/>
              </a:spcBef>
              <a:buClr>
                <a:schemeClr val="dk1"/>
              </a:buClr>
              <a:buSzPts val="2590"/>
              <a:buFont typeface="Arial" panose="020B0604020202020204" pitchFamily="34" charset="0"/>
              <a:buNone/>
            </a:pPr>
            <a:r>
              <a:rPr lang="en-US" sz="2590"/>
              <a:t>	state1</a:t>
            </a:r>
            <a:endParaRPr lang="en-US"/>
          </a:p>
          <a:p>
            <a:pPr marL="0" indent="0">
              <a:spcBef>
                <a:spcPts val="518"/>
              </a:spcBef>
              <a:buClr>
                <a:schemeClr val="dk1"/>
              </a:buClr>
              <a:buSzPts val="2590"/>
              <a:buFont typeface="Arial" panose="020B0604020202020204" pitchFamily="34" charset="0"/>
              <a:buNone/>
            </a:pPr>
            <a:r>
              <a:rPr lang="en-US" sz="2590"/>
              <a:t>  elif test2:</a:t>
            </a:r>
            <a:endParaRPr lang="en-US"/>
          </a:p>
          <a:p>
            <a:pPr marL="0" indent="0">
              <a:spcBef>
                <a:spcPts val="518"/>
              </a:spcBef>
              <a:buClr>
                <a:schemeClr val="dk1"/>
              </a:buClr>
              <a:buSzPts val="2590"/>
              <a:buFont typeface="Arial" panose="020B0604020202020204" pitchFamily="34" charset="0"/>
              <a:buNone/>
            </a:pPr>
            <a:r>
              <a:rPr lang="en-US" sz="2590"/>
              <a:t>	state2</a:t>
            </a:r>
          </a:p>
          <a:p>
            <a:pPr marL="0" indent="0">
              <a:spcBef>
                <a:spcPts val="518"/>
              </a:spcBef>
              <a:buClr>
                <a:schemeClr val="dk1"/>
              </a:buClr>
              <a:buSzPts val="2590"/>
              <a:buFont typeface="Arial" panose="020B0604020202020204" pitchFamily="34" charset="0"/>
              <a:buNone/>
            </a:pPr>
            <a:r>
              <a:rPr lang="en-US" sz="2590"/>
              <a:t>  else:</a:t>
            </a:r>
            <a:endParaRPr lang="en-US"/>
          </a:p>
          <a:p>
            <a:pPr marL="0" indent="0">
              <a:spcBef>
                <a:spcPts val="518"/>
              </a:spcBef>
              <a:buClr>
                <a:schemeClr val="dk1"/>
              </a:buClr>
              <a:buSzPts val="2590"/>
              <a:buFont typeface="Arial" panose="020B0604020202020204" pitchFamily="34" charset="0"/>
              <a:buNone/>
            </a:pPr>
            <a:r>
              <a:rPr lang="en-US" sz="2590"/>
              <a:t>	state3</a:t>
            </a:r>
            <a:endParaRPr lang="en-US" sz="2590" dirty="0"/>
          </a:p>
        </p:txBody>
      </p:sp>
    </p:spTree>
    <p:extLst>
      <p:ext uri="{BB962C8B-B14F-4D97-AF65-F5344CB8AC3E}">
        <p14:creationId xmlns:p14="http://schemas.microsoft.com/office/powerpoint/2010/main" val="302135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3D40D-8129-4B65-9D1E-7760B4D6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ru-RU" dirty="0" err="1"/>
              <a:t>or</a:t>
            </a:r>
            <a:r>
              <a:rPr lang="ru-RU" dirty="0"/>
              <a:t>, </a:t>
            </a:r>
            <a:r>
              <a:rPr lang="ru-RU" dirty="0" err="1"/>
              <a:t>not</a:t>
            </a:r>
            <a:r>
              <a:rPr lang="ru-RU" dirty="0"/>
              <a:t> и </a:t>
            </a:r>
            <a:r>
              <a:rPr lang="ru-RU" dirty="0" err="1"/>
              <a:t>and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E3D962-0AEC-48D1-BF78-A3CC8EC72E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X </a:t>
            </a:r>
            <a:r>
              <a:rPr lang="ru-RU" dirty="0" err="1"/>
              <a:t>and</a:t>
            </a:r>
            <a:r>
              <a:rPr lang="ru-RU" dirty="0"/>
              <a:t> Y – должны выполниться оба условия.</a:t>
            </a:r>
          </a:p>
          <a:p>
            <a:r>
              <a:rPr lang="ru-RU" dirty="0"/>
              <a:t>X </a:t>
            </a:r>
            <a:r>
              <a:rPr lang="ru-RU" dirty="0" err="1"/>
              <a:t>or</a:t>
            </a:r>
            <a:r>
              <a:rPr lang="ru-RU" dirty="0"/>
              <a:t> Y – должно выполниться хотя бы одно условие.</a:t>
            </a:r>
          </a:p>
          <a:p>
            <a:r>
              <a:rPr lang="ru-RU" dirty="0" err="1"/>
              <a:t>not</a:t>
            </a:r>
            <a:r>
              <a:rPr lang="ru-RU" dirty="0"/>
              <a:t> X – условие не должно выполняться.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34AAF4-F299-4080-A7AC-90272E556A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lst</a:t>
            </a:r>
            <a:r>
              <a:rPr lang="en-US" dirty="0"/>
              <a:t> = [1, 2, 3, 4, 5]</a:t>
            </a:r>
          </a:p>
          <a:p>
            <a:pPr marL="0" indent="0">
              <a:buNone/>
            </a:pPr>
            <a:r>
              <a:rPr lang="en-US" dirty="0"/>
              <a:t>a = int(input())</a:t>
            </a:r>
          </a:p>
          <a:p>
            <a:pPr marL="0" indent="0">
              <a:buNone/>
            </a:pPr>
            <a:r>
              <a:rPr lang="en-US" dirty="0"/>
              <a:t>if a in </a:t>
            </a:r>
            <a:r>
              <a:rPr lang="en-US" dirty="0" err="1"/>
              <a:t>lst</a:t>
            </a:r>
            <a:r>
              <a:rPr lang="en-US" dirty="0"/>
              <a:t> and a//3:</a:t>
            </a:r>
          </a:p>
          <a:p>
            <a:pPr marL="0" indent="0">
              <a:buNone/>
            </a:pPr>
            <a:r>
              <a:rPr lang="en-US" dirty="0"/>
              <a:t>     print('a </a:t>
            </a:r>
            <a:r>
              <a:rPr lang="en-US" dirty="0" err="1"/>
              <a:t>равно</a:t>
            </a:r>
            <a:r>
              <a:rPr lang="en-US" dirty="0"/>
              <a:t> </a:t>
            </a:r>
            <a:r>
              <a:rPr lang="en-US" dirty="0" err="1"/>
              <a:t>трём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a not in </a:t>
            </a:r>
            <a:r>
              <a:rPr lang="en-US" dirty="0" err="1"/>
              <a:t>lst</a:t>
            </a:r>
            <a:r>
              <a:rPr lang="en-US" dirty="0"/>
              <a:t> or a%3&gt;0:</a:t>
            </a:r>
          </a:p>
          <a:p>
            <a:pPr marL="0" indent="0">
              <a:buNone/>
            </a:pPr>
            <a:r>
              <a:rPr lang="en-US" dirty="0"/>
              <a:t>     print('a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равно</a:t>
            </a:r>
            <a:r>
              <a:rPr lang="en-US" dirty="0"/>
              <a:t> </a:t>
            </a:r>
            <a:r>
              <a:rPr lang="en-US" dirty="0" err="1"/>
              <a:t>трём</a:t>
            </a:r>
            <a:r>
              <a:rPr lang="en-US" dirty="0"/>
              <a:t>')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60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D1244-13A2-4FEE-9BD0-DA5E0B92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ru-RU" sz="4800" b="1" dirty="0"/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869638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70</TotalTime>
  <Words>1121</Words>
  <Application>Microsoft Office PowerPoint</Application>
  <PresentationFormat>Широкоэкранный</PresentationFormat>
  <Paragraphs>152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Tw Cen MT</vt:lpstr>
      <vt:lpstr>Контур</vt:lpstr>
      <vt:lpstr>Введение в Python</vt:lpstr>
      <vt:lpstr>Основные принципы синтаксиса</vt:lpstr>
      <vt:lpstr>Присвоение значений переменным</vt:lpstr>
      <vt:lpstr>Стандартные типы данных</vt:lpstr>
      <vt:lpstr>Работа с числами</vt:lpstr>
      <vt:lpstr>Условные Операторы if, elif, else</vt:lpstr>
      <vt:lpstr>Пример</vt:lpstr>
      <vt:lpstr>Операторы or, not и and</vt:lpstr>
      <vt:lpstr>Циклы</vt:lpstr>
      <vt:lpstr>Цикл while</vt:lpstr>
      <vt:lpstr>Цикл for</vt:lpstr>
      <vt:lpstr>Оператор continue</vt:lpstr>
      <vt:lpstr>Оператор break</vt:lpstr>
      <vt:lpstr>Оператор else</vt:lpstr>
      <vt:lpstr>Строка</vt:lpstr>
      <vt:lpstr>Презентация PowerPoint</vt:lpstr>
      <vt:lpstr>Базовые операции</vt:lpstr>
      <vt:lpstr>Презентация PowerPoint</vt:lpstr>
      <vt:lpstr>Списки</vt:lpstr>
      <vt:lpstr>Презентация PowerPoint</vt:lpstr>
      <vt:lpstr>Функции и методы списков</vt:lpstr>
      <vt:lpstr>Кортежи</vt:lpstr>
      <vt:lpstr>Презентация PowerPoint</vt:lpstr>
      <vt:lpstr>Словари</vt:lpstr>
      <vt:lpstr>Презентация PowerPoint</vt:lpstr>
      <vt:lpstr>Методы словарей</vt:lpstr>
      <vt:lpstr>Множества</vt:lpstr>
      <vt:lpstr>Презентация PowerPoint</vt:lpstr>
      <vt:lpstr>Операции над множествами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Python</dc:title>
  <dc:creator>Sofya Odiyak</dc:creator>
  <cp:lastModifiedBy>Sofya Odiyak</cp:lastModifiedBy>
  <cp:revision>7</cp:revision>
  <dcterms:created xsi:type="dcterms:W3CDTF">2020-09-26T08:06:54Z</dcterms:created>
  <dcterms:modified xsi:type="dcterms:W3CDTF">2020-09-26T09:17:44Z</dcterms:modified>
</cp:coreProperties>
</file>