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" name="Google Shape;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4ca6ae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464ca6ae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空白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空白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8136467" y="4786312"/>
            <a:ext cx="82126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第 </a:t>
            </a:r>
            <a:fld id="{00000000-1234-1234-1234-123412341234}" type="slidenum">
              <a:rPr b="0" i="0" lang="en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/>
        </p:nvSpPr>
        <p:spPr>
          <a:xfrm>
            <a:off x="8136467" y="4786312"/>
            <a:ext cx="821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第 </a:t>
            </a:r>
            <a:fld id="{00000000-1234-1234-1234-123412341234}" type="slidenum">
              <a:rPr b="0" i="0" lang="en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050" y="-175925"/>
            <a:ext cx="9270627" cy="56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/>
          <p:nvPr/>
        </p:nvSpPr>
        <p:spPr>
          <a:xfrm>
            <a:off x="623075" y="3514775"/>
            <a:ext cx="38241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Chicago 2016  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Taxi Rides Analysis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5"/>
          <p:cNvCxnSpPr/>
          <p:nvPr/>
        </p:nvCxnSpPr>
        <p:spPr>
          <a:xfrm flipH="1">
            <a:off x="4565275" y="3564025"/>
            <a:ext cx="8400" cy="11094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5"/>
          <p:cNvSpPr txBox="1"/>
          <p:nvPr/>
        </p:nvSpPr>
        <p:spPr>
          <a:xfrm>
            <a:off x="4960300" y="3479375"/>
            <a:ext cx="27483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5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Jingsi WU     Yidan WANG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Jingyi LIU      Xiaonan ZHAN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1910150" y="983250"/>
            <a:ext cx="721800" cy="43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"/>
          <p:cNvSpPr/>
          <p:nvPr/>
        </p:nvSpPr>
        <p:spPr>
          <a:xfrm>
            <a:off x="2218550" y="1692250"/>
            <a:ext cx="839100" cy="43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1882400" y="2325050"/>
            <a:ext cx="777300" cy="43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6"/>
          <p:cNvCxnSpPr/>
          <p:nvPr/>
        </p:nvCxnSpPr>
        <p:spPr>
          <a:xfrm flipH="1" rot="10800000">
            <a:off x="1121833" y="1261924"/>
            <a:ext cx="666600" cy="297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" name="Google Shape;27;p6"/>
          <p:cNvCxnSpPr/>
          <p:nvPr/>
        </p:nvCxnSpPr>
        <p:spPr>
          <a:xfrm>
            <a:off x="969433" y="1909750"/>
            <a:ext cx="1197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6"/>
          <p:cNvCxnSpPr/>
          <p:nvPr/>
        </p:nvCxnSpPr>
        <p:spPr>
          <a:xfrm>
            <a:off x="1045616" y="2287962"/>
            <a:ext cx="721800" cy="284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/>
        </p:nvSpPr>
        <p:spPr>
          <a:xfrm>
            <a:off x="2737200" y="731150"/>
            <a:ext cx="14670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Why this dataset?</a:t>
            </a:r>
            <a:endParaRPr b="0" i="0" sz="11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6"/>
          <p:cNvGrpSpPr/>
          <p:nvPr/>
        </p:nvGrpSpPr>
        <p:grpSpPr>
          <a:xfrm>
            <a:off x="3218450" y="1537849"/>
            <a:ext cx="5378525" cy="932701"/>
            <a:chOff x="0" y="0"/>
            <a:chExt cx="2147483647" cy="2147483647"/>
          </a:xfrm>
        </p:grpSpPr>
        <p:sp>
          <p:nvSpPr>
            <p:cNvPr id="31" name="Google Shape;31;p6"/>
            <p:cNvSpPr txBox="1"/>
            <p:nvPr/>
          </p:nvSpPr>
          <p:spPr>
            <a:xfrm>
              <a:off x="0" y="503545546"/>
              <a:ext cx="2147483647" cy="16439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9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The database contains of over 100 thousands taxi rides in Chicago for January 2016, which describes the rides from multiple aspects including companies, times , fares, duration, ext. 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 txBox="1"/>
            <p:nvPr/>
          </p:nvSpPr>
          <p:spPr>
            <a:xfrm>
              <a:off x="5211549" y="0"/>
              <a:ext cx="752373506" cy="659974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0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71F65"/>
                  </a:solidFill>
                  <a:latin typeface="Arial"/>
                  <a:ea typeface="Arial"/>
                  <a:cs typeface="Arial"/>
                  <a:sym typeface="Arial"/>
                </a:rPr>
                <a:t>What is the dataset?</a:t>
              </a:r>
              <a:endParaRPr b="0" i="0" sz="11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6"/>
          <p:cNvGrpSpPr/>
          <p:nvPr/>
        </p:nvGrpSpPr>
        <p:grpSpPr>
          <a:xfrm>
            <a:off x="2789715" y="2337004"/>
            <a:ext cx="5254440" cy="737899"/>
            <a:chOff x="0" y="0"/>
            <a:chExt cx="2147483643" cy="2147483617"/>
          </a:xfrm>
        </p:grpSpPr>
        <p:sp>
          <p:nvSpPr>
            <p:cNvPr id="34" name="Google Shape;34;p6"/>
            <p:cNvSpPr txBox="1"/>
            <p:nvPr/>
          </p:nvSpPr>
          <p:spPr>
            <a:xfrm>
              <a:off x="0" y="687548650"/>
              <a:ext cx="2147483643" cy="1459934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9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Explore how the  behavior of Chicago taxi riders being affected by location, time etc.</a:t>
              </a:r>
              <a:endParaRPr b="0" i="0" sz="1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9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Explore how the taxi rides are priced and the elements which may affect the fares of rides.</a:t>
              </a:r>
              <a:endParaRPr b="0" i="0" sz="1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 txBox="1"/>
            <p:nvPr/>
          </p:nvSpPr>
          <p:spPr>
            <a:xfrm>
              <a:off x="4209" y="0"/>
              <a:ext cx="924170288" cy="687550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0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71F65"/>
                  </a:solidFill>
                  <a:latin typeface="Arial"/>
                  <a:ea typeface="Arial"/>
                  <a:cs typeface="Arial"/>
                  <a:sym typeface="Arial"/>
                </a:rPr>
                <a:t>How to analysis?</a:t>
              </a:r>
              <a:endParaRPr b="0" i="0" sz="11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6"/>
          <p:cNvSpPr txBox="1"/>
          <p:nvPr/>
        </p:nvSpPr>
        <p:spPr>
          <a:xfrm>
            <a:off x="476250" y="319075"/>
            <a:ext cx="2164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1: Selecting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 rot="5400000">
            <a:off x="33351" y="241337"/>
            <a:ext cx="435000" cy="501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2727500" y="983250"/>
            <a:ext cx="5773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Arial"/>
              <a:buNone/>
            </a:pPr>
            <a:r>
              <a:rPr b="0" i="0" lang="en" sz="1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Chicago residents and visitors took more than  27 million taxi rides, spend more than $400 million.</a:t>
            </a:r>
            <a:endParaRPr b="0" i="0" sz="1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Arial"/>
              <a:buNone/>
            </a:pPr>
            <a:r>
              <a:rPr b="0" i="0" lang="en" sz="1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Development of app-based rides services such and Uber and lyft. </a:t>
            </a:r>
            <a:endParaRPr b="0" i="0" sz="10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350" y="1381150"/>
            <a:ext cx="1197900" cy="1209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  <a:effectLst>
            <a:outerShdw blurRad="471488" rotWithShape="0" algn="bl" dir="5400000" dist="19050">
              <a:srgbClr val="071F65">
                <a:alpha val="54509"/>
              </a:srgbClr>
            </a:outerShdw>
          </a:effectLst>
        </p:spPr>
        <p:txBody>
          <a:bodyPr anchorCtr="0" anchor="ctr" bIns="23275" lIns="46575" spcFirstLastPara="1" rIns="46575" wrap="square" tIns="23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Chicago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Taxi Rides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January 2016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050" y="3432550"/>
            <a:ext cx="6327926" cy="5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050" y="3949750"/>
            <a:ext cx="6327926" cy="5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 rot="3960111">
            <a:off x="7149621" y="2927940"/>
            <a:ext cx="969392" cy="1477726"/>
          </a:xfrm>
          <a:custGeom>
            <a:rect b="b" l="l" r="r" t="t"/>
            <a:pathLst>
              <a:path extrusionOk="0" h="792480" w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5763" rotWithShape="0" algn="bl" dir="5400000" dist="19050">
              <a:srgbClr val="000000">
                <a:alpha val="51372"/>
              </a:srgbClr>
            </a:outerShdw>
          </a:effectLst>
        </p:spPr>
        <p:txBody>
          <a:bodyPr anchorCtr="0" anchor="ctr" bIns="136025" lIns="126000" spcFirstLastPara="1" rIns="1260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 rot="-1215921">
            <a:off x="7214114" y="3262499"/>
            <a:ext cx="1446437" cy="517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After  being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0829" y="73950"/>
            <a:ext cx="636975" cy="6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/>
          <p:nvPr/>
        </p:nvSpPr>
        <p:spPr>
          <a:xfrm>
            <a:off x="8173375" y="4713125"/>
            <a:ext cx="728100" cy="297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/>
        </p:nvSpPr>
        <p:spPr>
          <a:xfrm>
            <a:off x="476250" y="319075"/>
            <a:ext cx="2164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2: Wrangling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 rot="5400000">
            <a:off x="33351" y="241337"/>
            <a:ext cx="435000" cy="501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993200"/>
            <a:ext cx="4890125" cy="366757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53" name="Google Shape;53;p7"/>
          <p:cNvSpPr/>
          <p:nvPr/>
        </p:nvSpPr>
        <p:spPr>
          <a:xfrm>
            <a:off x="5606950" y="640080"/>
            <a:ext cx="1481400" cy="8787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the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fact table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5606950" y="2468880"/>
            <a:ext cx="1481400" cy="8778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Foreign Key to fact table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712350" y="1554480"/>
            <a:ext cx="1481400" cy="8787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>
                <a:solidFill>
                  <a:srgbClr val="FFFFFF"/>
                </a:solidFill>
              </a:rPr>
              <a:t>reate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Dimension tables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6810150" y="3383280"/>
            <a:ext cx="1481400" cy="8778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 the fact and the dimension tab</a:t>
            </a:r>
            <a:r>
              <a:rPr lang="en">
                <a:solidFill>
                  <a:srgbClr val="FFFFFF"/>
                </a:solidFill>
              </a:rPr>
              <a:t>les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0829" y="73950"/>
            <a:ext cx="636975" cy="6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>
            <a:off x="8325775" y="4789325"/>
            <a:ext cx="728100" cy="297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/>
        </p:nvSpPr>
        <p:spPr>
          <a:xfrm>
            <a:off x="520500" y="320040"/>
            <a:ext cx="234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3: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 rot="5400000">
            <a:off x="33300" y="241020"/>
            <a:ext cx="435000" cy="501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4444500" y="1188720"/>
            <a:ext cx="3087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656900" y="2309700"/>
            <a:ext cx="17145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14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hicago </a:t>
            </a:r>
            <a:endParaRPr b="1" i="0" sz="14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market </a:t>
            </a:r>
            <a:endParaRPr b="1" i="0" sz="14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1" i="0" sz="14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2560320" y="1188720"/>
            <a:ext cx="11886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Taxi industry</a:t>
            </a:r>
            <a:endParaRPr b="1" i="0" sz="12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4572000" y="1026637"/>
            <a:ext cx="2926200" cy="626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Taxi pricing system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1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 rot="60029">
            <a:off x="2563090" y="3392405"/>
            <a:ext cx="1048060" cy="31925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Consumer Behavior</a:t>
            </a:r>
            <a:endParaRPr b="1" i="0" sz="12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4444500" y="2286000"/>
            <a:ext cx="33921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4572000" y="3230876"/>
            <a:ext cx="2926200" cy="71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D3D3D"/>
                </a:solidFill>
              </a:rPr>
              <a:t>P</a:t>
            </a:r>
            <a:r>
              <a:rPr b="1" i="0" lang="en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eak hour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Payment preference </a:t>
            </a:r>
            <a:endParaRPr b="1" i="0" sz="12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Periodic pattern</a:t>
            </a:r>
            <a:endParaRPr b="1" i="0" sz="12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2560320" y="2286000"/>
            <a:ext cx="11886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Economic Environment</a:t>
            </a:r>
            <a:endParaRPr b="1" i="0" sz="12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4572000" y="1971725"/>
            <a:ext cx="2926200" cy="91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D3D3D"/>
                </a:solidFill>
              </a:rPr>
              <a:t>P</a:t>
            </a:r>
            <a:r>
              <a:rPr b="1" i="0" lang="en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opular destinations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D3D3D"/>
                </a:solidFill>
              </a:rPr>
              <a:t>R</a:t>
            </a:r>
            <a:r>
              <a:rPr b="1" i="0" lang="en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eason behind high tips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D3D3D"/>
                </a:solidFill>
              </a:rPr>
              <a:t>R</a:t>
            </a:r>
            <a:r>
              <a:rPr b="1" i="0" lang="en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eason  behind high startup prices</a:t>
            </a:r>
            <a:endParaRPr b="1" i="0" sz="12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8"/>
          <p:cNvCxnSpPr>
            <a:stCxn id="67" idx="1"/>
            <a:endCxn id="67" idx="1"/>
          </p:cNvCxnSpPr>
          <p:nvPr/>
        </p:nvCxnSpPr>
        <p:spPr>
          <a:xfrm>
            <a:off x="656900" y="2469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8"/>
          <p:cNvCxnSpPr>
            <a:endCxn id="67" idx="0"/>
          </p:cNvCxnSpPr>
          <p:nvPr/>
        </p:nvCxnSpPr>
        <p:spPr>
          <a:xfrm flipH="1">
            <a:off x="1514150" y="1599300"/>
            <a:ext cx="879300" cy="710400"/>
          </a:xfrm>
          <a:prstGeom prst="straightConnector1">
            <a:avLst/>
          </a:prstGeom>
          <a:noFill/>
          <a:ln cap="flat" cmpd="sng" w="19050">
            <a:solidFill>
              <a:srgbClr val="071F6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8"/>
          <p:cNvCxnSpPr>
            <a:stCxn id="67" idx="3"/>
          </p:cNvCxnSpPr>
          <p:nvPr/>
        </p:nvCxnSpPr>
        <p:spPr>
          <a:xfrm flipH="1">
            <a:off x="1526300" y="2469300"/>
            <a:ext cx="845100" cy="27300"/>
          </a:xfrm>
          <a:prstGeom prst="straightConnector1">
            <a:avLst/>
          </a:prstGeom>
          <a:noFill/>
          <a:ln cap="flat" cmpd="sng" w="19050">
            <a:solidFill>
              <a:srgbClr val="071F6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8"/>
          <p:cNvCxnSpPr>
            <a:endCxn id="67" idx="2"/>
          </p:cNvCxnSpPr>
          <p:nvPr/>
        </p:nvCxnSpPr>
        <p:spPr>
          <a:xfrm rot="10800000">
            <a:off x="1514150" y="2628900"/>
            <a:ext cx="857100" cy="710400"/>
          </a:xfrm>
          <a:prstGeom prst="straightConnector1">
            <a:avLst/>
          </a:prstGeom>
          <a:noFill/>
          <a:ln cap="flat" cmpd="sng" w="19050">
            <a:solidFill>
              <a:srgbClr val="071F6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8"/>
          <p:cNvCxnSpPr/>
          <p:nvPr/>
        </p:nvCxnSpPr>
        <p:spPr>
          <a:xfrm flipH="1">
            <a:off x="3840480" y="1325880"/>
            <a:ext cx="640200" cy="13800"/>
          </a:xfrm>
          <a:prstGeom prst="straightConnector1">
            <a:avLst/>
          </a:prstGeom>
          <a:noFill/>
          <a:ln cap="flat" cmpd="sng" w="19050">
            <a:solidFill>
              <a:srgbClr val="071F6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8"/>
          <p:cNvCxnSpPr/>
          <p:nvPr/>
        </p:nvCxnSpPr>
        <p:spPr>
          <a:xfrm flipH="1">
            <a:off x="3840480" y="3521384"/>
            <a:ext cx="640200" cy="6300"/>
          </a:xfrm>
          <a:prstGeom prst="straightConnector1">
            <a:avLst/>
          </a:prstGeom>
          <a:noFill/>
          <a:ln cap="flat" cmpd="sng" w="19050">
            <a:solidFill>
              <a:srgbClr val="071F6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8"/>
          <p:cNvSpPr/>
          <p:nvPr/>
        </p:nvSpPr>
        <p:spPr>
          <a:xfrm>
            <a:off x="8325775" y="4789325"/>
            <a:ext cx="728100" cy="297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829" y="73950"/>
            <a:ext cx="636975" cy="6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/>
        </p:nvSpPr>
        <p:spPr>
          <a:xfrm>
            <a:off x="8087575" y="3196925"/>
            <a:ext cx="9663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8"/>
          <p:cNvCxnSpPr/>
          <p:nvPr/>
        </p:nvCxnSpPr>
        <p:spPr>
          <a:xfrm flipH="1">
            <a:off x="3840480" y="2530784"/>
            <a:ext cx="640200" cy="6300"/>
          </a:xfrm>
          <a:prstGeom prst="straightConnector1">
            <a:avLst/>
          </a:prstGeom>
          <a:noFill/>
          <a:ln cap="flat" cmpd="sng" w="19050">
            <a:solidFill>
              <a:srgbClr val="071F6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9"/>
          <p:cNvPicPr preferRelativeResize="0"/>
          <p:nvPr/>
        </p:nvPicPr>
        <p:blipFill rotWithShape="1">
          <a:blip r:embed="rId3">
            <a:alphaModFix/>
          </a:blip>
          <a:srcRect b="0" l="0" r="26105" t="0"/>
          <a:stretch/>
        </p:blipFill>
        <p:spPr>
          <a:xfrm>
            <a:off x="5241313" y="1032325"/>
            <a:ext cx="3383280" cy="347472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/>
          <p:nvPr/>
        </p:nvSpPr>
        <p:spPr>
          <a:xfrm rot="5400000">
            <a:off x="33300" y="241020"/>
            <a:ext cx="435000" cy="501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605750" y="320040"/>
            <a:ext cx="234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3: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0829" y="73950"/>
            <a:ext cx="636975" cy="6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/>
          <p:nvPr/>
        </p:nvSpPr>
        <p:spPr>
          <a:xfrm>
            <a:off x="8325775" y="4789325"/>
            <a:ext cx="728100" cy="297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900" y="1121544"/>
            <a:ext cx="2011680" cy="173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4899" y="2971800"/>
            <a:ext cx="20116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"/>
          <p:cNvSpPr/>
          <p:nvPr/>
        </p:nvSpPr>
        <p:spPr>
          <a:xfrm>
            <a:off x="5243550" y="1032325"/>
            <a:ext cx="3383400" cy="3563700"/>
          </a:xfrm>
          <a:prstGeom prst="roundRect">
            <a:avLst>
              <a:gd fmla="val 2485" name="adj"/>
            </a:avLst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75" lIns="46575" spcFirstLastPara="1" rIns="46575" wrap="square" tIns="23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7">
            <a:alphaModFix/>
          </a:blip>
          <a:srcRect b="0" l="0" r="47742" t="44997"/>
          <a:stretch/>
        </p:blipFill>
        <p:spPr>
          <a:xfrm>
            <a:off x="2667000" y="1118524"/>
            <a:ext cx="2011680" cy="173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8">
            <a:alphaModFix/>
          </a:blip>
          <a:srcRect b="0" l="0" r="28911" t="0"/>
          <a:stretch/>
        </p:blipFill>
        <p:spPr>
          <a:xfrm>
            <a:off x="2667000" y="2968750"/>
            <a:ext cx="20116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"/>
          <p:cNvSpPr/>
          <p:nvPr/>
        </p:nvSpPr>
        <p:spPr>
          <a:xfrm rot="-23228">
            <a:off x="1882911" y="867492"/>
            <a:ext cx="1232509" cy="387232"/>
          </a:xfrm>
          <a:custGeom>
            <a:rect b="b" l="l" r="r" t="t"/>
            <a:pathLst>
              <a:path extrusionOk="0" h="1665515" w="1665515">
                <a:moveTo>
                  <a:pt x="104095" y="832758"/>
                </a:moveTo>
                <a:cubicBezTo>
                  <a:pt x="104095" y="470082"/>
                  <a:pt x="370816" y="162614"/>
                  <a:pt x="729858" y="111397"/>
                </a:cubicBezTo>
                <a:cubicBezTo>
                  <a:pt x="1088900" y="60181"/>
                  <a:pt x="1430952" y="280809"/>
                  <a:pt x="1532358" y="629020"/>
                </a:cubicBezTo>
                <a:lnTo>
                  <a:pt x="1631350" y="629020"/>
                </a:lnTo>
                <a:lnTo>
                  <a:pt x="1457326" y="832757"/>
                </a:lnTo>
                <a:lnTo>
                  <a:pt x="1214972" y="629020"/>
                </a:lnTo>
                <a:lnTo>
                  <a:pt x="1311697" y="629020"/>
                </a:lnTo>
                <a:cubicBezTo>
                  <a:pt x="1214863" y="401386"/>
                  <a:pt x="971183" y="273361"/>
                  <a:pt x="728793" y="322774"/>
                </a:cubicBezTo>
                <a:cubicBezTo>
                  <a:pt x="486404" y="372187"/>
                  <a:pt x="312284" y="585383"/>
                  <a:pt x="312284" y="832758"/>
                </a:cubicBezTo>
                <a:lnTo>
                  <a:pt x="104095" y="8327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/>
          <p:nvPr/>
        </p:nvSpPr>
        <p:spPr>
          <a:xfrm flipH="1" rot="10765159">
            <a:off x="1882893" y="4589427"/>
            <a:ext cx="1232544" cy="370577"/>
          </a:xfrm>
          <a:custGeom>
            <a:rect b="b" l="l" r="r" t="t"/>
            <a:pathLst>
              <a:path extrusionOk="0" h="1665515" w="1665515">
                <a:moveTo>
                  <a:pt x="104095" y="832758"/>
                </a:moveTo>
                <a:cubicBezTo>
                  <a:pt x="104095" y="470082"/>
                  <a:pt x="370816" y="162614"/>
                  <a:pt x="729858" y="111397"/>
                </a:cubicBezTo>
                <a:cubicBezTo>
                  <a:pt x="1088900" y="60181"/>
                  <a:pt x="1430952" y="280809"/>
                  <a:pt x="1532358" y="629020"/>
                </a:cubicBezTo>
                <a:lnTo>
                  <a:pt x="1631350" y="629020"/>
                </a:lnTo>
                <a:lnTo>
                  <a:pt x="1457326" y="832757"/>
                </a:lnTo>
                <a:lnTo>
                  <a:pt x="1214972" y="629020"/>
                </a:lnTo>
                <a:lnTo>
                  <a:pt x="1311697" y="629020"/>
                </a:lnTo>
                <a:cubicBezTo>
                  <a:pt x="1214863" y="401386"/>
                  <a:pt x="971183" y="273361"/>
                  <a:pt x="728793" y="322774"/>
                </a:cubicBezTo>
                <a:cubicBezTo>
                  <a:pt x="486404" y="372187"/>
                  <a:pt x="312284" y="585383"/>
                  <a:pt x="312284" y="832758"/>
                </a:cubicBezTo>
                <a:lnTo>
                  <a:pt x="104095" y="8327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/>
        </p:nvSpPr>
        <p:spPr>
          <a:xfrm>
            <a:off x="6627376" y="1027688"/>
            <a:ext cx="70400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5688700" y="985066"/>
            <a:ext cx="9386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card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13" y="0"/>
            <a:ext cx="8353974" cy="518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4133" y="497862"/>
            <a:ext cx="17145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 txBox="1"/>
          <p:nvPr/>
        </p:nvSpPr>
        <p:spPr>
          <a:xfrm>
            <a:off x="7388028" y="1150798"/>
            <a:ext cx="6311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6692113" y="985066"/>
            <a:ext cx="5264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card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7805" y="1926845"/>
            <a:ext cx="3608010" cy="27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/>
        </p:nvSpPr>
        <p:spPr>
          <a:xfrm>
            <a:off x="552449" y="320040"/>
            <a:ext cx="6986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4: Additional Analysis and Conclusion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/>
          <p:nvPr/>
        </p:nvSpPr>
        <p:spPr>
          <a:xfrm rot="5400000">
            <a:off x="33351" y="241020"/>
            <a:ext cx="435000" cy="501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 flipH="1" rot="10800000">
            <a:off x="3935817" y="2579721"/>
            <a:ext cx="999217" cy="855656"/>
          </a:xfrm>
          <a:custGeom>
            <a:rect b="b" l="l" r="r" t="t"/>
            <a:pathLst>
              <a:path extrusionOk="0" h="1182" w="933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ctr" bIns="23275" lIns="46575" spcFirstLastPara="1" rIns="46575" wrap="square" tIns="23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/>
          <p:nvPr/>
        </p:nvSpPr>
        <p:spPr>
          <a:xfrm rot="-5400000">
            <a:off x="4255067" y="1996186"/>
            <a:ext cx="182561" cy="1187703"/>
          </a:xfrm>
          <a:custGeom>
            <a:rect b="b" l="l" r="r" t="t"/>
            <a:pathLst>
              <a:path extrusionOk="0" h="604" w="142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ctr" bIns="23275" lIns="46575" spcFirstLastPara="1" rIns="46575" wrap="square" tIns="23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"/>
          <p:cNvSpPr/>
          <p:nvPr/>
        </p:nvSpPr>
        <p:spPr>
          <a:xfrm>
            <a:off x="3928070" y="1646274"/>
            <a:ext cx="1001802" cy="990593"/>
          </a:xfrm>
          <a:custGeom>
            <a:rect b="b" l="l" r="r" t="t"/>
            <a:pathLst>
              <a:path extrusionOk="0" h="1182" w="933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ctr" bIns="23275" lIns="46575" spcFirstLastPara="1" rIns="46575" wrap="square" tIns="23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6187289" y="1427200"/>
            <a:ext cx="2420100" cy="673200"/>
          </a:xfrm>
          <a:prstGeom prst="roundRect">
            <a:avLst>
              <a:gd fmla="val 2485" name="adj"/>
            </a:avLst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75" lIns="46575" spcFirstLastPara="1" rIns="46575" wrap="square" tIns="23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Arial"/>
              <a:buNone/>
            </a:pPr>
            <a:r>
              <a:rPr lang="en" sz="1600">
                <a:solidFill>
                  <a:schemeClr val="accent1"/>
                </a:solidFill>
              </a:rPr>
              <a:t>Little effect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5051225" y="1424025"/>
            <a:ext cx="1135800" cy="676200"/>
          </a:xfrm>
          <a:prstGeom prst="roundRect">
            <a:avLst>
              <a:gd fmla="val 257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3275" lIns="46575" spcFirstLastPara="1" rIns="46575" wrap="square" tIns="232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</a:pPr>
            <a:r>
              <a:t/>
            </a:r>
            <a:endParaRPr b="1" sz="1600">
              <a:solidFill>
                <a:srgbClr val="F2F2F2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</a:pPr>
            <a:r>
              <a:rPr b="1" lang="en" sz="1600">
                <a:solidFill>
                  <a:srgbClr val="F2F2F2"/>
                </a:solidFill>
              </a:rPr>
              <a:t>Pick-up location</a:t>
            </a:r>
            <a:endParaRPr b="1" sz="1600">
              <a:solidFill>
                <a:srgbClr val="F2F2F2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6187289" y="2244746"/>
            <a:ext cx="2420100" cy="669900"/>
          </a:xfrm>
          <a:prstGeom prst="roundRect">
            <a:avLst>
              <a:gd fmla="val 2485" name="adj"/>
            </a:avLst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75" lIns="46575" spcFirstLastPara="1" rIns="46575" wrap="square" tIns="23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Arial"/>
              <a:buNone/>
            </a:pPr>
            <a:r>
              <a:rPr lang="en" sz="1600">
                <a:solidFill>
                  <a:srgbClr val="071F65"/>
                </a:solidFill>
              </a:rPr>
              <a:t>Does not have much influence</a:t>
            </a:r>
            <a:endParaRPr b="0" i="0" sz="16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5051225" y="2242358"/>
            <a:ext cx="1135800" cy="669900"/>
          </a:xfrm>
          <a:prstGeom prst="roundRect">
            <a:avLst>
              <a:gd fmla="val 257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3275" lIns="46575" spcFirstLastPara="1" rIns="46575" wrap="square" tIns="23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</a:pPr>
            <a:r>
              <a:rPr b="1" lang="en" sz="1600">
                <a:solidFill>
                  <a:srgbClr val="F2F2F2"/>
                </a:solidFill>
              </a:rPr>
              <a:t>Tips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5051225" y="3054379"/>
            <a:ext cx="1135800" cy="665100"/>
          </a:xfrm>
          <a:prstGeom prst="roundRect">
            <a:avLst>
              <a:gd fmla="val 257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3275" lIns="46575" spcFirstLastPara="1" rIns="46575" wrap="square" tIns="232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</a:pPr>
            <a:r>
              <a:rPr b="1" lang="en" sz="1600">
                <a:solidFill>
                  <a:srgbClr val="F2F2F2"/>
                </a:solidFill>
              </a:rPr>
              <a:t>Behavior </a:t>
            </a:r>
            <a:endParaRPr b="1" sz="1600">
              <a:solidFill>
                <a:srgbClr val="F2F2F2"/>
              </a:solidFill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2678400" y="2163346"/>
            <a:ext cx="1864800" cy="8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3275" lIns="46575" spcFirstLastPara="1" rIns="46575" wrap="square" tIns="23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" u="none" cap="none" strike="noStrike">
                <a:solidFill>
                  <a:srgbClr val="FFFFFF"/>
                </a:solidFill>
              </a:rPr>
              <a:t>Weather  </a:t>
            </a:r>
            <a:endParaRPr b="1" i="0" u="none" cap="none" strike="noStrike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" u="none" cap="none" strike="noStrike">
                <a:solidFill>
                  <a:srgbClr val="FFFFFF"/>
                </a:solidFill>
              </a:rPr>
              <a:t>Data in 2016 </a:t>
            </a:r>
            <a:endParaRPr b="1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 flipH="1" rot="-5400000">
            <a:off x="725400" y="1829425"/>
            <a:ext cx="1299900" cy="1645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FEFEF"/>
          </a:solidFill>
          <a:ln cap="flat" cmpd="sng" w="38100">
            <a:solidFill>
              <a:srgbClr val="071F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829" y="73950"/>
            <a:ext cx="636975" cy="6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/>
          <p:nvPr/>
        </p:nvSpPr>
        <p:spPr>
          <a:xfrm>
            <a:off x="6187289" y="3058991"/>
            <a:ext cx="2420100" cy="636900"/>
          </a:xfrm>
          <a:prstGeom prst="roundRect">
            <a:avLst>
              <a:gd fmla="val 2485" name="adj"/>
            </a:avLst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275" lIns="46575" spcFirstLastPara="1" rIns="46575" wrap="square" tIns="23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Arial"/>
              <a:buNone/>
            </a:pPr>
            <a:r>
              <a:rPr lang="en" sz="1600">
                <a:solidFill>
                  <a:schemeClr val="accent1"/>
                </a:solidFill>
              </a:rPr>
              <a:t>Tend to use taxi service during sunny days </a:t>
            </a:r>
            <a:endParaRPr sz="1600">
              <a:solidFill>
                <a:srgbClr val="071F65"/>
              </a:solidFill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524575" y="2163350"/>
            <a:ext cx="1645800" cy="1299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7 Weather types</a:t>
            </a:r>
            <a:endParaRPr b="1" i="0" sz="16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071F65"/>
                </a:solidFill>
              </a:rPr>
              <a:t>&amp;</a:t>
            </a:r>
            <a:endParaRPr b="1" sz="1600">
              <a:solidFill>
                <a:srgbClr val="071F65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071F65"/>
                </a:solidFill>
              </a:rPr>
              <a:t>No null values</a:t>
            </a:r>
            <a:endParaRPr b="1" sz="1600">
              <a:solidFill>
                <a:srgbClr val="071F65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8173375" y="4713125"/>
            <a:ext cx="728100" cy="297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/>
        </p:nvSpPr>
        <p:spPr>
          <a:xfrm>
            <a:off x="476249" y="320040"/>
            <a:ext cx="141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/>
          <p:nvPr/>
        </p:nvSpPr>
        <p:spPr>
          <a:xfrm rot="5400000">
            <a:off x="33351" y="241020"/>
            <a:ext cx="435000" cy="501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3966633" y="1773237"/>
            <a:ext cx="1037165" cy="687387"/>
          </a:xfrm>
          <a:custGeom>
            <a:rect b="b" l="l" r="r" t="t"/>
            <a:pathLst>
              <a:path extrusionOk="0" h="2365" w="2684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2935816" y="2460625"/>
            <a:ext cx="1028697" cy="742949"/>
          </a:xfrm>
          <a:custGeom>
            <a:rect b="b" l="l" r="r" t="t"/>
            <a:pathLst>
              <a:path extrusionOk="0" h="2553" w="2664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3528483" y="3203575"/>
            <a:ext cx="954616" cy="784222"/>
          </a:xfrm>
          <a:custGeom>
            <a:rect b="b" l="l" r="r" t="t"/>
            <a:pathLst>
              <a:path extrusionOk="0" h="2702" w="2476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4483100" y="3203575"/>
            <a:ext cx="958850" cy="784222"/>
          </a:xfrm>
          <a:custGeom>
            <a:rect b="b" l="l" r="r" t="t"/>
            <a:pathLst>
              <a:path extrusionOk="0" h="2702" w="2476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5003800" y="2460625"/>
            <a:ext cx="1028697" cy="742949"/>
          </a:xfrm>
          <a:custGeom>
            <a:rect b="b" l="l" r="r" t="t"/>
            <a:pathLst>
              <a:path extrusionOk="0" h="2553" w="2664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4303183" y="2087562"/>
            <a:ext cx="357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2"/>
          <p:cNvSpPr txBox="1"/>
          <p:nvPr/>
        </p:nvSpPr>
        <p:spPr>
          <a:xfrm>
            <a:off x="5264149" y="2601912"/>
            <a:ext cx="357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4904316" y="3455987"/>
            <a:ext cx="357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3647016" y="3467100"/>
            <a:ext cx="357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3348567" y="2608262"/>
            <a:ext cx="357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4804833" y="1431925"/>
            <a:ext cx="2571600" cy="3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The base price and price per mile of Uber are all cheaper than taxi.</a:t>
            </a:r>
            <a:endParaRPr b="0" i="0" sz="1100" u="none" cap="none" strike="noStrike">
              <a:solidFill>
                <a:schemeClr val="accent1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6138325" y="2578100"/>
            <a:ext cx="2110200" cy="8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Suggest Uber to maintain the competitive advantage, balance high demand at rush hours,  optimizing the whole operation 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1582650" y="4111075"/>
            <a:ext cx="2108100" cy="34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Tableau, SQL , shelles,  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pandas, Trifica, ect.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5600556" y="4053021"/>
            <a:ext cx="2108100" cy="51802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whole industry is quite competitive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775250" y="2100346"/>
            <a:ext cx="21081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When people tend to use taxis, which community area is popular destination, what is the pricing strategy,How weather influence consumer behavior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1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4804819" y="1227125"/>
            <a:ext cx="21870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How Uber impact the industry?</a:t>
            </a:r>
            <a:endParaRPr b="1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6138315" y="2335350"/>
            <a:ext cx="28209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What is the purpose of the analysis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1582646" y="3911588"/>
            <a:ext cx="1960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What tools we use? </a:t>
            </a:r>
            <a:endParaRPr b="1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5608351" y="3856175"/>
            <a:ext cx="16452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Porter’s 5 Forces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775250" y="1925550"/>
            <a:ext cx="20067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What we analyze?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4091516" y="2725737"/>
            <a:ext cx="8658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8173375" y="4713125"/>
            <a:ext cx="728100" cy="297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71F65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rgbClr val="071F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829" y="73950"/>
            <a:ext cx="636975" cy="6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050" y="-175925"/>
            <a:ext cx="9270627" cy="56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/>
          <p:nvPr/>
        </p:nvSpPr>
        <p:spPr>
          <a:xfrm>
            <a:off x="2680475" y="3438575"/>
            <a:ext cx="38241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5000">
                <a:solidFill>
                  <a:srgbClr val="FFFFFF"/>
                </a:solidFill>
              </a:rPr>
              <a:t>Thank you !</a:t>
            </a:r>
            <a:endParaRPr b="0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A000120140530A99PPBG">
  <a:themeElements>
    <a:clrScheme name="自定义 95">
      <a:dk1>
        <a:srgbClr val="000000"/>
      </a:dk1>
      <a:lt1>
        <a:srgbClr val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A000120140530A99PPBG">
  <a:themeElements>
    <a:clrScheme name="自定义 95">
      <a:dk1>
        <a:srgbClr val="000000"/>
      </a:dk1>
      <a:lt1>
        <a:srgbClr val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