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80" r:id="rId24"/>
    <p:sldId id="281" r:id="rId25"/>
    <p:sldId id="282" r:id="rId26"/>
    <p:sldId id="283" r:id="rId27"/>
    <p:sldId id="285" r:id="rId28"/>
    <p:sldId id="287" r:id="rId29"/>
    <p:sldId id="289" r:id="rId30"/>
    <p:sldId id="290" r:id="rId31"/>
    <p:sldId id="291" r:id="rId32"/>
    <p:sldId id="292" r:id="rId33"/>
    <p:sldId id="293" r:id="rId34"/>
    <p:sldId id="29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2028" autoAdjust="0"/>
  </p:normalViewPr>
  <p:slideViewPr>
    <p:cSldViewPr snapToGrid="0">
      <p:cViewPr varScale="1">
        <p:scale>
          <a:sx n="66" d="100"/>
          <a:sy n="66" d="100"/>
        </p:scale>
        <p:origin x="12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F0964-2BC3-47FF-82A9-93BC86572314}"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73DB2-B1C6-4169-BD53-20C1AE4AE443}" type="slidenum">
              <a:rPr lang="en-US" smtClean="0"/>
              <a:t>‹#›</a:t>
            </a:fld>
            <a:endParaRPr lang="en-US"/>
          </a:p>
        </p:txBody>
      </p:sp>
    </p:spTree>
    <p:extLst>
      <p:ext uri="{BB962C8B-B14F-4D97-AF65-F5344CB8AC3E}">
        <p14:creationId xmlns:p14="http://schemas.microsoft.com/office/powerpoint/2010/main" val="291752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1. ADT (Kiểu dữ liệu trừu tượng) là gì?</a:t>
            </a:r>
          </a:p>
          <a:p>
            <a:r>
              <a:rPr lang="vi-VN" dirty="0"/>
              <a:t>Kiểu dữ liệu trừu tượng (ADT) là một khái niệm lý thuyết định nghĩa một cấu trúc dữ liệu hoàn toàn dựa trên hành vi của nó theo quan điểm của người dùng—cách dữ liệu được lưu trữ và thao tác mà không cần xem xét cách dữ liệu được triển khai.</a:t>
            </a:r>
            <a:endParaRPr lang="en-US" dirty="0"/>
          </a:p>
          <a:p>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5</a:t>
            </a:fld>
            <a:endParaRPr lang="en-US"/>
          </a:p>
        </p:txBody>
      </p:sp>
    </p:spTree>
    <p:extLst>
      <p:ext uri="{BB962C8B-B14F-4D97-AF65-F5344CB8AC3E}">
        <p14:creationId xmlns:p14="http://schemas.microsoft.com/office/powerpoint/2010/main" val="358380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Insertion Sort</a:t>
            </a:r>
            <a:r>
              <a:rPr lang="vi-VN" dirty="0"/>
              <a:t> là thuật toán sắp xếp đơn giản, phù hợp với danh sách nhỏ hoặc gần sắp xếp. Nó sắp xếp từng phần tử bằng cách:</a:t>
            </a:r>
          </a:p>
          <a:p>
            <a:pPr>
              <a:buFont typeface="+mj-lt"/>
              <a:buAutoNum type="arabicPeriod"/>
            </a:pPr>
            <a:r>
              <a:rPr lang="vi-VN" dirty="0"/>
              <a:t>Lấy từng phần tử từ danh sách chưa sắp xếp.</a:t>
            </a:r>
          </a:p>
          <a:p>
            <a:pPr>
              <a:buFont typeface="+mj-lt"/>
              <a:buAutoNum type="arabicPeriod"/>
            </a:pPr>
            <a:r>
              <a:rPr lang="vi-VN" dirty="0"/>
              <a:t>Chèn vào đúng vị trí trong phần đã sắp xếp.</a:t>
            </a:r>
          </a:p>
          <a:p>
            <a:r>
              <a:rPr lang="vi-VN" b="1" dirty="0"/>
              <a:t>Đặc điểm:</a:t>
            </a:r>
          </a:p>
          <a:p>
            <a:pPr>
              <a:buFont typeface="Arial" panose="020B0604020202020204" pitchFamily="34" charset="0"/>
              <a:buChar char="•"/>
            </a:pPr>
            <a:r>
              <a:rPr lang="vi-VN" b="1" dirty="0"/>
              <a:t>Độ phức tạp</a:t>
            </a:r>
            <a:r>
              <a:rPr lang="vi-VN" dirty="0"/>
              <a:t>: O(n2)O(n^2)O(n2) (chậm với danh sách lớn).</a:t>
            </a:r>
          </a:p>
          <a:p>
            <a:pPr>
              <a:buFont typeface="Arial" panose="020B0604020202020204" pitchFamily="34" charset="0"/>
              <a:buChar char="•"/>
            </a:pPr>
            <a:r>
              <a:rPr lang="vi-VN" b="1" dirty="0"/>
              <a:t>Bộ nhớ</a:t>
            </a:r>
            <a:r>
              <a:rPr lang="vi-VN" dirty="0"/>
              <a:t>: Không cần thêm bộ nhớ.</a:t>
            </a:r>
          </a:p>
          <a:p>
            <a:pPr>
              <a:buFont typeface="Arial" panose="020B0604020202020204" pitchFamily="34" charset="0"/>
              <a:buChar char="•"/>
            </a:pPr>
            <a:r>
              <a:rPr lang="vi-VN" b="1" dirty="0"/>
              <a:t>Ổn định</a:t>
            </a:r>
            <a:r>
              <a:rPr lang="vi-VN" dirty="0"/>
              <a:t>: Giữ nguyên vị trí các phần tử bằng nhau.</a:t>
            </a:r>
          </a:p>
          <a:p>
            <a:pPr>
              <a:buFont typeface="Arial" panose="020B0604020202020204" pitchFamily="34" charset="0"/>
              <a:buChar char="•"/>
            </a:pPr>
            <a:endParaRPr lang="vi-VN" dirty="0"/>
          </a:p>
          <a:p>
            <a:pPr>
              <a:buFont typeface="Arial" panose="020B0604020202020204" pitchFamily="34" charset="0"/>
              <a:buChar char="•"/>
            </a:pPr>
            <a:endParaRPr lang="vi-VN" dirty="0"/>
          </a:p>
          <a:p>
            <a:pPr>
              <a:buFont typeface="Arial" panose="020B0604020202020204" pitchFamily="34" charset="0"/>
              <a:buChar char="•"/>
            </a:pPr>
            <a:r>
              <a:rPr lang="vi-VN" b="1" dirty="0"/>
              <a:t>Bubble Sort</a:t>
            </a:r>
            <a:r>
              <a:rPr lang="vi-VN" dirty="0"/>
              <a:t>: So sánh và hoán đổi các cặp phần tử liền kề, lặp đi lặp lại. Thường chậm hơn vì phải thực hiện nhiều phép so sánh và hoán đổi.</a:t>
            </a:r>
          </a:p>
          <a:p>
            <a:pPr>
              <a:buFont typeface="Arial" panose="020B0604020202020204" pitchFamily="34" charset="0"/>
              <a:buChar char="•"/>
            </a:pPr>
            <a:r>
              <a:rPr lang="vi-VN" b="1" dirty="0"/>
              <a:t>Insertion Sort</a:t>
            </a:r>
            <a:r>
              <a:rPr lang="vi-VN" dirty="0"/>
              <a:t>: Chèn từng phần tử vào đúng vị trí trong phần đã sắp xếp. Nhanh hơn Bubble Sort khi danh sách nhỏ hoặc gần như đã sắp xếp.</a:t>
            </a:r>
          </a:p>
        </p:txBody>
      </p:sp>
      <p:sp>
        <p:nvSpPr>
          <p:cNvPr id="4" name="Slide Number Placeholder 3"/>
          <p:cNvSpPr>
            <a:spLocks noGrp="1"/>
          </p:cNvSpPr>
          <p:nvPr>
            <p:ph type="sldNum" sz="quarter" idx="5"/>
          </p:nvPr>
        </p:nvSpPr>
        <p:spPr/>
        <p:txBody>
          <a:bodyPr/>
          <a:lstStyle/>
          <a:p>
            <a:fld id="{19873DB2-B1C6-4169-BD53-20C1AE4AE443}" type="slidenum">
              <a:rPr lang="en-US" smtClean="0"/>
              <a:t>21</a:t>
            </a:fld>
            <a:endParaRPr lang="en-US"/>
          </a:p>
        </p:txBody>
      </p:sp>
    </p:spTree>
    <p:extLst>
      <p:ext uri="{BB962C8B-B14F-4D97-AF65-F5344CB8AC3E}">
        <p14:creationId xmlns:p14="http://schemas.microsoft.com/office/powerpoint/2010/main" val="374603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Thuật toán Dijkstra là thuật toán tìm kiếm đồ thị tìm đường đi ngắn nhất từ ​​một nút bắt đầu đến tất cả các nút khác trong đồ thị có trọng số. </a:t>
            </a:r>
            <a:endParaRPr lang="en-US" dirty="0"/>
          </a:p>
          <a:p>
            <a:r>
              <a:rPr lang="vi-VN" dirty="0"/>
              <a:t>Thuật toán này hoạt động bằng cách duy trì một tập hợp các nút có khoảng cách ngắn nhất từ ​​nguồn được biết và liên tục chọn nút có khoảng cách nhỏ nhất được biết để khám phá các nút lân cận của nó. </a:t>
            </a:r>
            <a:endParaRPr lang="en-US" dirty="0"/>
          </a:p>
          <a:p>
            <a:r>
              <a:rPr lang="vi-VN" dirty="0"/>
              <a:t>Thuật toán cập nhật khoảng cách đến các nút lân cận và tiếp tục cho đến khi tất cả các nút đã được xử lý</a:t>
            </a:r>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25</a:t>
            </a:fld>
            <a:endParaRPr lang="en-US"/>
          </a:p>
        </p:txBody>
      </p:sp>
    </p:spTree>
    <p:extLst>
      <p:ext uri="{BB962C8B-B14F-4D97-AF65-F5344CB8AC3E}">
        <p14:creationId xmlns:p14="http://schemas.microsoft.com/office/powerpoint/2010/main" val="285113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Mục đích: Thuật toán của Prim tìm Cây bao trùm nhỏ nhất (MST), là tập hợp các cạnh nhỏ nhất kết nối tất cả các đỉnh trong một đồ thị có trọng số, không có hướng mà không có bất kỳ chu trình nào.</a:t>
            </a:r>
          </a:p>
          <a:p>
            <a:r>
              <a:rPr lang="vi-VN" dirty="0"/>
              <a:t>Mục tiêu: Kết nối tất cả các đỉnh có tổng trọng số cạnh nhỏ nhất.</a:t>
            </a:r>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27</a:t>
            </a:fld>
            <a:endParaRPr lang="en-US"/>
          </a:p>
        </p:txBody>
      </p:sp>
    </p:spTree>
    <p:extLst>
      <p:ext uri="{BB962C8B-B14F-4D97-AF65-F5344CB8AC3E}">
        <p14:creationId xmlns:p14="http://schemas.microsoft.com/office/powerpoint/2010/main" val="203096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29</a:t>
            </a:fld>
            <a:endParaRPr lang="en-US"/>
          </a:p>
        </p:txBody>
      </p:sp>
    </p:spTree>
    <p:extLst>
      <p:ext uri="{BB962C8B-B14F-4D97-AF65-F5344CB8AC3E}">
        <p14:creationId xmlns:p14="http://schemas.microsoft.com/office/powerpoint/2010/main" val="282528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6</a:t>
            </a:fld>
            <a:endParaRPr lang="en-US"/>
          </a:p>
        </p:txBody>
      </p:sp>
    </p:spTree>
    <p:extLst>
      <p:ext uri="{BB962C8B-B14F-4D97-AF65-F5344CB8AC3E}">
        <p14:creationId xmlns:p14="http://schemas.microsoft.com/office/powerpoint/2010/main" val="2749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Sự khác biệt giữa Stack và Queue</a:t>
            </a:r>
          </a:p>
          <a:p>
            <a:r>
              <a:rPr lang="vi-VN" dirty="0"/>
              <a:t>Stack: Một stack tuân theo nguyên tắc Last In, First Out (LIFO), trong đó phần tử cuối cùng được thêm vào là phần tử đầu tiên được lấy ra. Hãy nghĩ đến một chồng đĩa; bạn thêm và lấy đĩa từ trên cùng.</a:t>
            </a:r>
          </a:p>
          <a:p>
            <a:r>
              <a:rPr lang="vi-VN" dirty="0"/>
              <a:t>Queue: Một queue tuân theo nguyên tắc First In, First Out (FIFO), trong đó phần tử đầu tiên được thêm vào là phần tử đầu tiên được lấy ra. Hãy tưởng tượng một hàng đợi tại quầy thanh toán; người đầu tiên trong hàng đợi sẽ được phục vụ trước.</a:t>
            </a:r>
            <a:endParaRPr lang="en-US" dirty="0"/>
          </a:p>
          <a:p>
            <a:br>
              <a:rPr lang="vi-VN" dirty="0"/>
            </a:br>
            <a:br>
              <a:rPr lang="vi-VN" dirty="0"/>
            </a:br>
            <a:r>
              <a:rPr lang="en-US" b="1" dirty="0"/>
              <a:t>Push</a:t>
            </a:r>
            <a:r>
              <a:rPr lang="en-US" dirty="0"/>
              <a:t>: </a:t>
            </a:r>
            <a:r>
              <a:rPr lang="en-US" dirty="0" err="1"/>
              <a:t>Thêm</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đỉnh</a:t>
            </a:r>
            <a:r>
              <a:rPr lang="en-US" dirty="0"/>
              <a:t> </a:t>
            </a:r>
            <a:r>
              <a:rPr lang="en-US" dirty="0" err="1"/>
              <a:t>ngăn</a:t>
            </a:r>
            <a:r>
              <a:rPr lang="en-US" dirty="0"/>
              <a:t> </a:t>
            </a:r>
            <a:r>
              <a:rPr lang="en-US" dirty="0" err="1"/>
              <a:t>xếp</a:t>
            </a:r>
            <a:endParaRPr lang="vi-VN" dirty="0"/>
          </a:p>
          <a:p>
            <a:r>
              <a:rPr lang="en-US" dirty="0"/>
              <a:t>.</a:t>
            </a:r>
            <a:r>
              <a:rPr lang="en-US" b="1" dirty="0"/>
              <a:t>Pop</a:t>
            </a:r>
            <a:r>
              <a:rPr lang="en-US" dirty="0"/>
              <a:t>: </a:t>
            </a:r>
            <a:r>
              <a:rPr lang="en-US" dirty="0" err="1"/>
              <a:t>Loại</a:t>
            </a:r>
            <a:r>
              <a:rPr lang="en-US" dirty="0"/>
              <a:t> </a:t>
            </a:r>
            <a:r>
              <a:rPr lang="en-US" dirty="0" err="1"/>
              <a:t>bỏ</a:t>
            </a:r>
            <a:r>
              <a:rPr lang="en-US" dirty="0"/>
              <a:t> </a:t>
            </a:r>
            <a:r>
              <a:rPr lang="en-US" dirty="0" err="1"/>
              <a:t>và</a:t>
            </a:r>
            <a:r>
              <a:rPr lang="en-US" dirty="0"/>
              <a:t> </a:t>
            </a:r>
            <a:r>
              <a:rPr lang="en-US" dirty="0" err="1"/>
              <a:t>trả</a:t>
            </a:r>
            <a:r>
              <a:rPr lang="en-US" dirty="0"/>
              <a:t> </a:t>
            </a:r>
            <a:r>
              <a:rPr lang="en-US" dirty="0" err="1"/>
              <a:t>về</a:t>
            </a:r>
            <a:r>
              <a:rPr lang="en-US" dirty="0"/>
              <a:t> </a:t>
            </a:r>
            <a:r>
              <a:rPr lang="en-US" dirty="0" err="1"/>
              <a:t>phần</a:t>
            </a:r>
            <a:r>
              <a:rPr lang="en-US" dirty="0"/>
              <a:t> </a:t>
            </a:r>
            <a:r>
              <a:rPr lang="en-US" dirty="0" err="1"/>
              <a:t>tử</a:t>
            </a:r>
            <a:r>
              <a:rPr lang="en-US" dirty="0"/>
              <a:t> ở </a:t>
            </a:r>
            <a:r>
              <a:rPr lang="en-US" dirty="0" err="1"/>
              <a:t>đỉnh</a:t>
            </a:r>
            <a:r>
              <a:rPr lang="en-US" dirty="0"/>
              <a:t> </a:t>
            </a:r>
            <a:r>
              <a:rPr lang="en-US" dirty="0" err="1"/>
              <a:t>ngăn</a:t>
            </a:r>
            <a:r>
              <a:rPr lang="en-US" dirty="0"/>
              <a:t> </a:t>
            </a:r>
            <a:r>
              <a:rPr lang="en-US" dirty="0" err="1"/>
              <a:t>xếp</a:t>
            </a:r>
            <a:endParaRPr lang="vi-VN" dirty="0"/>
          </a:p>
          <a:p>
            <a:r>
              <a:rPr lang="en-US" dirty="0"/>
              <a:t>.</a:t>
            </a:r>
            <a:r>
              <a:rPr lang="en-US" b="1" dirty="0"/>
              <a:t>Peek</a:t>
            </a:r>
            <a:r>
              <a:rPr lang="en-US" dirty="0"/>
              <a:t>: </a:t>
            </a:r>
            <a:r>
              <a:rPr lang="en-US" dirty="0" err="1"/>
              <a:t>Xem</a:t>
            </a:r>
            <a:r>
              <a:rPr lang="en-US" dirty="0"/>
              <a:t> </a:t>
            </a:r>
            <a:r>
              <a:rPr lang="en-US" dirty="0" err="1"/>
              <a:t>phần</a:t>
            </a:r>
            <a:r>
              <a:rPr lang="en-US" dirty="0"/>
              <a:t> </a:t>
            </a:r>
            <a:r>
              <a:rPr lang="en-US" dirty="0" err="1"/>
              <a:t>tử</a:t>
            </a:r>
            <a:r>
              <a:rPr lang="en-US" dirty="0"/>
              <a:t> ở </a:t>
            </a:r>
            <a:r>
              <a:rPr lang="en-US" dirty="0" err="1"/>
              <a:t>đỉnh</a:t>
            </a:r>
            <a:r>
              <a:rPr lang="en-US" dirty="0"/>
              <a:t> </a:t>
            </a:r>
            <a:r>
              <a:rPr lang="en-US" dirty="0" err="1"/>
              <a:t>mà</a:t>
            </a:r>
            <a:r>
              <a:rPr lang="en-US" dirty="0"/>
              <a:t> </a:t>
            </a:r>
            <a:r>
              <a:rPr lang="en-US" dirty="0" err="1"/>
              <a:t>không</a:t>
            </a:r>
            <a:r>
              <a:rPr lang="en-US" dirty="0"/>
              <a:t> </a:t>
            </a:r>
            <a:r>
              <a:rPr lang="en-US" dirty="0" err="1"/>
              <a:t>thay</a:t>
            </a:r>
            <a:r>
              <a:rPr lang="en-US" dirty="0"/>
              <a:t> </a:t>
            </a:r>
            <a:r>
              <a:rPr lang="en-US" dirty="0" err="1"/>
              <a:t>đổi</a:t>
            </a:r>
            <a:r>
              <a:rPr lang="en-US" dirty="0"/>
              <a:t> </a:t>
            </a:r>
            <a:r>
              <a:rPr lang="en-US" dirty="0" err="1"/>
              <a:t>ngăn</a:t>
            </a:r>
            <a:r>
              <a:rPr lang="en-US" dirty="0"/>
              <a:t> </a:t>
            </a:r>
            <a:r>
              <a:rPr lang="en-US" dirty="0" err="1"/>
              <a:t>xếp</a:t>
            </a:r>
            <a:r>
              <a:rPr lang="en-US" dirty="0"/>
              <a:t>.</a:t>
            </a:r>
            <a:endParaRPr lang="vi-VN" dirty="0"/>
          </a:p>
          <a:p>
            <a:r>
              <a:rPr lang="en-US" b="1" dirty="0" err="1"/>
              <a:t>IsEmpty</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ngăn</a:t>
            </a:r>
            <a:r>
              <a:rPr lang="en-US" dirty="0"/>
              <a:t> </a:t>
            </a:r>
            <a:r>
              <a:rPr lang="en-US" dirty="0" err="1"/>
              <a:t>xếp</a:t>
            </a:r>
            <a:r>
              <a:rPr lang="en-US" dirty="0"/>
              <a:t> </a:t>
            </a:r>
            <a:r>
              <a:rPr lang="en-US" dirty="0" err="1"/>
              <a:t>có</a:t>
            </a:r>
            <a:r>
              <a:rPr lang="en-US" dirty="0"/>
              <a:t> </a:t>
            </a:r>
            <a:r>
              <a:rPr lang="en-US" dirty="0" err="1"/>
              <a:t>rỗng</a:t>
            </a:r>
            <a:r>
              <a:rPr lang="en-US" dirty="0"/>
              <a:t> </a:t>
            </a:r>
            <a:r>
              <a:rPr lang="en-US" dirty="0" err="1"/>
              <a:t>không</a:t>
            </a:r>
            <a:r>
              <a:rPr lang="en-US" dirty="0"/>
              <a:t>.</a:t>
            </a:r>
          </a:p>
        </p:txBody>
      </p:sp>
      <p:sp>
        <p:nvSpPr>
          <p:cNvPr id="4" name="Slide Number Placeholder 3"/>
          <p:cNvSpPr>
            <a:spLocks noGrp="1"/>
          </p:cNvSpPr>
          <p:nvPr>
            <p:ph type="sldNum" sz="quarter" idx="5"/>
          </p:nvPr>
        </p:nvSpPr>
        <p:spPr/>
        <p:txBody>
          <a:bodyPr/>
          <a:lstStyle/>
          <a:p>
            <a:fld id="{19873DB2-B1C6-4169-BD53-20C1AE4AE443}" type="slidenum">
              <a:rPr lang="en-US" smtClean="0"/>
              <a:t>7</a:t>
            </a:fld>
            <a:endParaRPr lang="en-US"/>
          </a:p>
        </p:txBody>
      </p:sp>
    </p:spTree>
    <p:extLst>
      <p:ext uri="{BB962C8B-B14F-4D97-AF65-F5344CB8AC3E}">
        <p14:creationId xmlns:p14="http://schemas.microsoft.com/office/powerpoint/2010/main" val="2071919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73DB2-B1C6-4169-BD53-20C1AE4AE443}" type="slidenum">
              <a:rPr lang="en-US" smtClean="0"/>
              <a:t>11</a:t>
            </a:fld>
            <a:endParaRPr lang="en-US"/>
          </a:p>
        </p:txBody>
      </p:sp>
    </p:spTree>
    <p:extLst>
      <p:ext uri="{BB962C8B-B14F-4D97-AF65-F5344CB8AC3E}">
        <p14:creationId xmlns:p14="http://schemas.microsoft.com/office/powerpoint/2010/main" val="351285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12</a:t>
            </a:fld>
            <a:endParaRPr lang="en-US"/>
          </a:p>
        </p:txBody>
      </p:sp>
    </p:spTree>
    <p:extLst>
      <p:ext uri="{BB962C8B-B14F-4D97-AF65-F5344CB8AC3E}">
        <p14:creationId xmlns:p14="http://schemas.microsoft.com/office/powerpoint/2010/main" val="1417359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Aft>
                <a:spcPts val="1800"/>
              </a:spcAft>
              <a:buFont typeface="Arial" panose="020B0604020202020204" pitchFamily="34" charset="0"/>
              <a:buChar char="•"/>
            </a:pPr>
            <a:r>
              <a:rPr lang="en-US" b="1" i="0" dirty="0" err="1">
                <a:solidFill>
                  <a:srgbClr val="273239"/>
                </a:solidFill>
                <a:effectLst/>
                <a:latin typeface="Nunito" panose="020F0502020204030204" pitchFamily="2" charset="0"/>
              </a:rPr>
              <a:t>Endque</a:t>
            </a:r>
            <a:endParaRPr lang="en-US" b="1" i="0" dirty="0">
              <a:solidFill>
                <a:srgbClr val="273239"/>
              </a:solidFill>
              <a:effectLst/>
              <a:latin typeface="Nunito" panose="020F0502020204030204"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anose="020F0502020204030204" pitchFamily="2" charset="0"/>
              </a:rPr>
              <a:t>add(element)</a:t>
            </a:r>
            <a:r>
              <a:rPr lang="en-US" b="0" i="0" dirty="0">
                <a:solidFill>
                  <a:srgbClr val="273239"/>
                </a:solidFill>
                <a:effectLst/>
                <a:latin typeface="Nunito" panose="020F0502020204030204" pitchFamily="2" charset="0"/>
              </a:rPr>
              <a:t> : </a:t>
            </a:r>
            <a:r>
              <a:rPr lang="en-US" b="0" i="0" dirty="0" err="1">
                <a:solidFill>
                  <a:srgbClr val="273239"/>
                </a:solidFill>
                <a:effectLst/>
                <a:latin typeface="Nunito" panose="020F0502020204030204" pitchFamily="2" charset="0"/>
              </a:rPr>
              <a:t>Thêm</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một</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phần</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tử</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vào</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cuối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Nếu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đầy</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sẽ</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ném</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ra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một</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ngoại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lệ</a:t>
            </a:r>
            <a:r>
              <a:rPr lang="en-US" b="0" i="0" dirty="0">
                <a:solidFill>
                  <a:srgbClr val="273239"/>
                </a:solidFill>
                <a:effectLst/>
                <a:latin typeface="Nunito" panose="020F0502020204030204" pitchFamily="2" charset="0"/>
              </a:rPr>
              <a:t>.</a:t>
            </a:r>
            <a:endParaRPr lang="vi-VN" b="0" i="0" dirty="0">
              <a:solidFill>
                <a:srgbClr val="273239"/>
              </a:solidFill>
              <a:effectLst/>
              <a:latin typeface="Nunito" panose="020F0502020204030204" pitchFamily="2" charset="0"/>
            </a:endParaRPr>
          </a:p>
          <a:p>
            <a:pPr algn="l" fontAlgn="base">
              <a:spcAft>
                <a:spcPts val="1800"/>
              </a:spcAft>
              <a:buFont typeface="Arial" panose="020B0604020202020204" pitchFamily="34" charset="0"/>
              <a:buChar char="•"/>
            </a:pPr>
            <a:r>
              <a:rPr lang="vi-VN" b="0" i="0" dirty="0">
                <a:solidFill>
                  <a:srgbClr val="273239"/>
                </a:solidFill>
                <a:effectLst/>
                <a:latin typeface="Nunito" panose="020F0502020204030204" pitchFamily="2" charset="0"/>
              </a:rPr>
              <a:t>(</a:t>
            </a:r>
            <a:r>
              <a:rPr lang="vi-VN" dirty="0"/>
              <a:t>Khi </a:t>
            </a:r>
            <a:r>
              <a:rPr lang="vi-VN" b="1" dirty="0"/>
              <a:t>add()</a:t>
            </a:r>
            <a:r>
              <a:rPr lang="vi-VN" dirty="0"/>
              <a:t> thành công, phần tử sẽ được thêm vào cuối hàng đợi, nhưng phương thức </a:t>
            </a:r>
            <a:r>
              <a:rPr lang="vi-VN" b="1" dirty="0"/>
              <a:t>không trả về giá trị gì</a:t>
            </a:r>
            <a:r>
              <a:rPr lang="vi-VN" dirty="0"/>
              <a:t> (không có thông báo "thành công").)</a:t>
            </a:r>
            <a:endParaRPr lang="en-US" b="0" i="0" dirty="0">
              <a:solidFill>
                <a:srgbClr val="273239"/>
              </a:solidFill>
              <a:effectLst/>
              <a:latin typeface="Nunito" panose="020F0502020204030204"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anose="020F0502020204030204" pitchFamily="2" charset="0"/>
              </a:rPr>
              <a:t>offer(element)</a:t>
            </a:r>
            <a:r>
              <a:rPr lang="en-US" b="0" i="0" dirty="0">
                <a:solidFill>
                  <a:srgbClr val="273239"/>
                </a:solidFill>
                <a:effectLst/>
                <a:latin typeface="Nunito" panose="020F0502020204030204" pitchFamily="2" charset="0"/>
              </a:rPr>
              <a:t> : </a:t>
            </a:r>
            <a:r>
              <a:rPr lang="en-US" b="0" i="0" dirty="0" err="1">
                <a:solidFill>
                  <a:srgbClr val="273239"/>
                </a:solidFill>
                <a:effectLst/>
                <a:latin typeface="Nunito" panose="020F0502020204030204" pitchFamily="2" charset="0"/>
              </a:rPr>
              <a:t>Thêm</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một</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phần</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tử</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vào</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cuối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Nếu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đầy</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false.</a:t>
            </a:r>
            <a:endParaRPr lang="vi-VN" b="0" i="0" dirty="0">
              <a:solidFill>
                <a:srgbClr val="273239"/>
              </a:solidFill>
              <a:effectLst/>
              <a:latin typeface="Nunito" panose="020F0502020204030204" pitchFamily="2" charset="0"/>
            </a:endParaRPr>
          </a:p>
          <a:p>
            <a:pPr algn="l" fontAlgn="base">
              <a:spcAft>
                <a:spcPts val="1800"/>
              </a:spcAft>
              <a:buFont typeface="Arial" panose="020B0604020202020204" pitchFamily="34" charset="0"/>
              <a:buChar char="•"/>
            </a:pPr>
            <a:r>
              <a:rPr lang="vi-VN" b="0" i="0" dirty="0">
                <a:solidFill>
                  <a:srgbClr val="273239"/>
                </a:solidFill>
                <a:effectLst/>
                <a:latin typeface="Nunito" panose="020F0502020204030204" pitchFamily="2" charset="0"/>
              </a:rPr>
              <a:t>(</a:t>
            </a:r>
            <a:r>
              <a:rPr lang="vi-VN" b="1" dirty="0"/>
              <a:t>Trường hợp thành công</a:t>
            </a:r>
            <a:r>
              <a:rPr lang="vi-VN" dirty="0"/>
              <a:t>: Nếu hàng đợi không đầy, phương thức sẽ thêm phần tử vào cuối hàng đợi và trả về </a:t>
            </a:r>
            <a:r>
              <a:rPr lang="vi-VN" b="1" dirty="0"/>
              <a:t>true</a:t>
            </a:r>
            <a:r>
              <a:rPr lang="vi-VN" dirty="0"/>
              <a:t>.</a:t>
            </a:r>
            <a:r>
              <a:rPr lang="vi-VN" b="1" dirty="0"/>
              <a:t>Trường hợp thất bại</a:t>
            </a:r>
            <a:r>
              <a:rPr lang="vi-VN" dirty="0"/>
              <a:t>: Nếu hàng đợi đầy, thay vì ném ngoại lệ như </a:t>
            </a:r>
            <a:r>
              <a:rPr lang="vi-VN" b="1" dirty="0"/>
              <a:t>add()</a:t>
            </a:r>
            <a:r>
              <a:rPr lang="vi-VN" dirty="0"/>
              <a:t>, phương thức này sẽ </a:t>
            </a:r>
            <a:r>
              <a:rPr lang="vi-VN" b="1" dirty="0"/>
              <a:t>trả về false</a:t>
            </a:r>
            <a:r>
              <a:rPr lang="vi-VN" dirty="0"/>
              <a:t> để chỉ ra rằng không thể thêm phần tử vì hàng đợi đã đầy.)</a:t>
            </a:r>
            <a:endParaRPr lang="en-US" b="0" i="0" dirty="0">
              <a:solidFill>
                <a:srgbClr val="273239"/>
              </a:solidFill>
              <a:effectLst/>
              <a:latin typeface="Nunito" panose="020F0502020204030204"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anose="020F0502020204030204" pitchFamily="2" charset="0"/>
              </a:rPr>
              <a:t>remove()</a:t>
            </a:r>
            <a:r>
              <a:rPr lang="en-US" b="0" i="0" dirty="0">
                <a:solidFill>
                  <a:srgbClr val="273239"/>
                </a:solidFill>
                <a:effectLst/>
                <a:latin typeface="Nunito" panose="020F0502020204030204" pitchFamily="2" charset="0"/>
              </a:rPr>
              <a:t> : </a:t>
            </a:r>
            <a:r>
              <a:rPr lang="en-US" b="0" i="0" dirty="0" err="1">
                <a:solidFill>
                  <a:srgbClr val="273239"/>
                </a:solidFill>
                <a:effectLst/>
                <a:latin typeface="Nunito" panose="020F0502020204030204" pitchFamily="2" charset="0"/>
              </a:rPr>
              <a:t>Xóa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và</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phần</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tử</a:t>
            </a:r>
            <a:r>
              <a:rPr lang="en-US" b="0" i="0" dirty="0">
                <a:solidFill>
                  <a:srgbClr val="273239"/>
                </a:solidFill>
                <a:effectLst/>
                <a:latin typeface="Nunito" panose="020F0502020204030204" pitchFamily="2" charset="0"/>
              </a:rPr>
              <a:t> ở </a:t>
            </a:r>
            <a:r>
              <a:rPr lang="en-US" b="0" i="0" dirty="0" err="1">
                <a:solidFill>
                  <a:srgbClr val="273239"/>
                </a:solidFill>
                <a:effectLst/>
                <a:latin typeface="Nunito" panose="020F0502020204030204" pitchFamily="2" charset="0"/>
              </a:rPr>
              <a:t>đầu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Nếu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trống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sẽ</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ném</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ra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ngoại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lệ</a:t>
            </a:r>
            <a:r>
              <a:rPr lang="en-US" b="0" i="0" dirty="0">
                <a:solidFill>
                  <a:srgbClr val="273239"/>
                </a:solidFill>
                <a:effectLst/>
                <a:latin typeface="Nunito" panose="020F0502020204030204" pitchFamily="2" charset="0"/>
              </a:rPr>
              <a:t>.</a:t>
            </a:r>
          </a:p>
          <a:p>
            <a:pPr algn="l" fontAlgn="base">
              <a:spcAft>
                <a:spcPts val="1800"/>
              </a:spcAft>
              <a:buFont typeface="Arial" panose="020B0604020202020204" pitchFamily="34" charset="0"/>
              <a:buChar char="•"/>
            </a:pPr>
            <a:r>
              <a:rPr lang="en-US" b="1" i="0" dirty="0">
                <a:solidFill>
                  <a:srgbClr val="273239"/>
                </a:solidFill>
                <a:effectLst/>
                <a:latin typeface="Nunito" panose="020F0502020204030204" pitchFamily="2" charset="0"/>
              </a:rPr>
              <a:t>poll()</a:t>
            </a:r>
            <a:r>
              <a:rPr lang="en-US" b="0" i="0" dirty="0">
                <a:solidFill>
                  <a:srgbClr val="273239"/>
                </a:solidFill>
                <a:effectLst/>
                <a:latin typeface="Nunito" panose="020F0502020204030204" pitchFamily="2" charset="0"/>
              </a:rPr>
              <a:t> : </a:t>
            </a:r>
            <a:r>
              <a:rPr lang="en-US" b="0" i="0" dirty="0" err="1">
                <a:solidFill>
                  <a:srgbClr val="273239"/>
                </a:solidFill>
                <a:effectLst/>
                <a:latin typeface="Nunito" panose="020F0502020204030204" pitchFamily="2" charset="0"/>
              </a:rPr>
              <a:t>Xóa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và</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phần</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tử</a:t>
            </a:r>
            <a:r>
              <a:rPr lang="en-US" b="0" i="0" dirty="0">
                <a:solidFill>
                  <a:srgbClr val="273239"/>
                </a:solidFill>
                <a:effectLst/>
                <a:latin typeface="Nunito" panose="020F0502020204030204" pitchFamily="2" charset="0"/>
              </a:rPr>
              <a:t> ở </a:t>
            </a:r>
            <a:r>
              <a:rPr lang="en-US" b="0" i="0" dirty="0" err="1">
                <a:solidFill>
                  <a:srgbClr val="273239"/>
                </a:solidFill>
                <a:effectLst/>
                <a:latin typeface="Nunito" panose="020F0502020204030204" pitchFamily="2" charset="0"/>
              </a:rPr>
              <a:t>đầu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Nếu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trống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null.</a:t>
            </a:r>
          </a:p>
          <a:p>
            <a:pPr algn="l" fontAlgn="base">
              <a:spcAft>
                <a:spcPts val="1800"/>
              </a:spcAft>
              <a:buFont typeface="Arial" panose="020B0604020202020204" pitchFamily="34" charset="0"/>
              <a:buChar char="•"/>
            </a:pPr>
            <a:r>
              <a:rPr lang="en-US" b="1" i="0" dirty="0">
                <a:solidFill>
                  <a:srgbClr val="273239"/>
                </a:solidFill>
                <a:effectLst/>
                <a:latin typeface="Nunito" panose="020F0502020204030204" pitchFamily="2" charset="0"/>
              </a:rPr>
              <a:t>element()</a:t>
            </a:r>
            <a:r>
              <a:rPr lang="en-US" b="0" i="0" dirty="0">
                <a:solidFill>
                  <a:srgbClr val="273239"/>
                </a:solidFill>
                <a:effectLst/>
                <a:latin typeface="Nunito" panose="020F0502020204030204" pitchFamily="2" charset="0"/>
              </a:rPr>
              <a:t> :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phần</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tử</a:t>
            </a:r>
            <a:r>
              <a:rPr lang="en-US" b="0" i="0" dirty="0">
                <a:solidFill>
                  <a:srgbClr val="273239"/>
                </a:solidFill>
                <a:effectLst/>
                <a:latin typeface="Nunito" panose="020F0502020204030204" pitchFamily="2" charset="0"/>
              </a:rPr>
              <a:t> ở </a:t>
            </a:r>
            <a:r>
              <a:rPr lang="en-US" b="0" i="0" dirty="0" err="1">
                <a:solidFill>
                  <a:srgbClr val="273239"/>
                </a:solidFill>
                <a:effectLst/>
                <a:latin typeface="Nunito" panose="020F0502020204030204" pitchFamily="2" charset="0"/>
              </a:rPr>
              <a:t>đầu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mà</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không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xóa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Nếu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trống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sẽ</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ném</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ra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ngoại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lệ</a:t>
            </a:r>
            <a:r>
              <a:rPr lang="en-US" b="0" i="0" dirty="0">
                <a:solidFill>
                  <a:srgbClr val="273239"/>
                </a:solidFill>
                <a:effectLst/>
                <a:latin typeface="Nunito" panose="020F0502020204030204" pitchFamily="2" charset="0"/>
              </a:rPr>
              <a:t>.</a:t>
            </a:r>
          </a:p>
          <a:p>
            <a:pPr algn="l" fontAlgn="base">
              <a:spcAft>
                <a:spcPts val="1800"/>
              </a:spcAft>
              <a:buFont typeface="Arial" panose="020B0604020202020204" pitchFamily="34" charset="0"/>
              <a:buChar char="•"/>
            </a:pPr>
            <a:r>
              <a:rPr lang="en-US" b="1" i="0" dirty="0">
                <a:solidFill>
                  <a:srgbClr val="273239"/>
                </a:solidFill>
                <a:effectLst/>
                <a:latin typeface="Nunito" panose="020F0502020204030204" pitchFamily="2" charset="0"/>
              </a:rPr>
              <a:t>peek()</a:t>
            </a:r>
            <a:r>
              <a:rPr lang="en-US" b="0" i="0" dirty="0">
                <a:solidFill>
                  <a:srgbClr val="273239"/>
                </a:solidFill>
                <a:effectLst/>
                <a:latin typeface="Nunito" panose="020F0502020204030204" pitchFamily="2" charset="0"/>
              </a:rPr>
              <a:t> :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phần</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tử</a:t>
            </a:r>
            <a:r>
              <a:rPr lang="en-US" b="0" i="0" dirty="0">
                <a:solidFill>
                  <a:srgbClr val="273239"/>
                </a:solidFill>
                <a:effectLst/>
                <a:latin typeface="Nunito" panose="020F0502020204030204" pitchFamily="2" charset="0"/>
              </a:rPr>
              <a:t> ở </a:t>
            </a:r>
            <a:r>
              <a:rPr lang="en-US" b="0" i="0" dirty="0" err="1">
                <a:solidFill>
                  <a:srgbClr val="273239"/>
                </a:solidFill>
                <a:effectLst/>
                <a:latin typeface="Nunito" panose="020F0502020204030204" pitchFamily="2" charset="0"/>
              </a:rPr>
              <a:t>đầu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mà</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không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xóa</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Nếu</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hàng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đợi</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rỗng</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nó</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trả</a:t>
            </a:r>
            <a:r>
              <a:rPr lang="en-US" b="0" i="0" dirty="0">
                <a:solidFill>
                  <a:srgbClr val="273239"/>
                </a:solidFill>
                <a:effectLst/>
                <a:latin typeface="Nunito" panose="020F0502020204030204" pitchFamily="2" charset="0"/>
              </a:rPr>
              <a:t> </a:t>
            </a:r>
            <a:r>
              <a:rPr lang="en-US" b="0" i="0" dirty="0" err="1">
                <a:solidFill>
                  <a:srgbClr val="273239"/>
                </a:solidFill>
                <a:effectLst/>
                <a:latin typeface="Nunito" panose="020F0502020204030204" pitchFamily="2" charset="0"/>
              </a:rPr>
              <a:t>về</a:t>
            </a:r>
            <a:r>
              <a:rPr lang="en-US" b="0" i="0" dirty="0">
                <a:solidFill>
                  <a:srgbClr val="273239"/>
                </a:solidFill>
                <a:effectLst/>
                <a:latin typeface="Nunito" panose="020F0502020204030204" pitchFamily="2" charset="0"/>
              </a:rPr>
              <a:t> null.</a:t>
            </a:r>
          </a:p>
          <a:p>
            <a:pPr algn="l" fontAlgn="base">
              <a:spcAft>
                <a:spcPts val="1800"/>
              </a:spcAft>
              <a:buFont typeface="Arial" panose="020B0604020202020204" pitchFamily="34" charset="0"/>
              <a:buChar char="•"/>
            </a:pPr>
            <a:r>
              <a:rPr lang="en-US" b="0" i="0" dirty="0">
                <a:solidFill>
                  <a:srgbClr val="273239"/>
                </a:solidFill>
                <a:effectLst/>
                <a:latin typeface="Nunito" panose="020F0502020204030204" pitchFamily="2" charset="0"/>
              </a:rPr>
              <a:t>Deque</a:t>
            </a:r>
            <a:br>
              <a:rPr lang="en-US" b="0" i="0" dirty="0">
                <a:solidFill>
                  <a:srgbClr val="273239"/>
                </a:solidFill>
                <a:effectLst/>
                <a:latin typeface="Nunito" panose="020F0502020204030204" pitchFamily="2" charset="0"/>
              </a:rPr>
            </a:br>
            <a:r>
              <a:rPr lang="vi-VN" b="0" i="0" dirty="0">
                <a:solidFill>
                  <a:srgbClr val="273239"/>
                </a:solidFill>
                <a:effectLst/>
                <a:latin typeface="Nunito" panose="020F0502020204030204" pitchFamily="2" charset="0"/>
              </a:rPr>
              <a:t>addFirst(e): Chèn phần tử đã chỉ định vào phía trước deque. Ném IllegalStateException nếu không có khoảng trống nào.(</a:t>
            </a:r>
          </a:p>
          <a:p>
            <a:pPr algn="l" fontAlgn="base">
              <a:spcAft>
                <a:spcPts val="1800"/>
              </a:spcAft>
              <a:buFont typeface="Arial" panose="020B0604020202020204" pitchFamily="34" charset="0"/>
              <a:buChar char="•"/>
            </a:pPr>
            <a:r>
              <a:rPr lang="vi-VN" b="0" i="0" dirty="0">
                <a:solidFill>
                  <a:srgbClr val="273239"/>
                </a:solidFill>
                <a:effectLst/>
                <a:latin typeface="Nunito" panose="020F0502020204030204" pitchFamily="2" charset="0"/>
              </a:rPr>
              <a:t>addLast(e): Chèn phần tử đã chỉ định vào cuối deque. Ném IllegalStateException nếu không có khoảng trống nào.</a:t>
            </a:r>
          </a:p>
          <a:p>
            <a:pPr algn="l" fontAlgn="base">
              <a:spcAft>
                <a:spcPts val="1800"/>
              </a:spcAft>
              <a:buFont typeface="Arial" panose="020B0604020202020204" pitchFamily="34" charset="0"/>
              <a:buChar char="•"/>
            </a:pPr>
            <a:r>
              <a:rPr lang="vi-VN" b="0" i="0" dirty="0">
                <a:solidFill>
                  <a:srgbClr val="273239"/>
                </a:solidFill>
                <a:effectLst/>
                <a:latin typeface="Nunito" panose="020F0502020204030204" pitchFamily="2" charset="0"/>
              </a:rPr>
              <a:t>offerFirst(e): Chèn phần tử đã chỉ định vào phía trước deque trừ khi nó vi phạm các hạn chế về dung lượng.</a:t>
            </a:r>
          </a:p>
          <a:p>
            <a:pPr algn="l" fontAlgn="base">
              <a:spcAft>
                <a:spcPts val="1800"/>
              </a:spcAft>
              <a:buFont typeface="Arial" panose="020B0604020202020204" pitchFamily="34" charset="0"/>
              <a:buChar char="•"/>
            </a:pPr>
            <a:r>
              <a:rPr lang="vi-VN" b="0" i="0" dirty="0">
                <a:solidFill>
                  <a:srgbClr val="273239"/>
                </a:solidFill>
                <a:effectLst/>
                <a:latin typeface="Nunito" panose="020F0502020204030204" pitchFamily="2" charset="0"/>
              </a:rPr>
              <a:t>offerLast(e): Chèn phần tử đã chỉ định vào cuối deque trừ khi nó vi phạm các hạn chế về dung lượng.</a:t>
            </a:r>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13</a:t>
            </a:fld>
            <a:endParaRPr lang="en-US"/>
          </a:p>
        </p:txBody>
      </p:sp>
    </p:spTree>
    <p:extLst>
      <p:ext uri="{BB962C8B-B14F-4D97-AF65-F5344CB8AC3E}">
        <p14:creationId xmlns:p14="http://schemas.microsoft.com/office/powerpoint/2010/main" val="263386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Quick Sort nhanh hơn Bubble Sort vì:</a:t>
            </a:r>
          </a:p>
          <a:p>
            <a:endParaRPr lang="vi-VN" dirty="0"/>
          </a:p>
          <a:p>
            <a:r>
              <a:rPr lang="vi-VN" dirty="0"/>
              <a:t>Chia để trị: Quick Sort chia danh sách thành các phần nhỏ hơn, sắp xếp chúng độc lập, giúp giảm số lượng thao tác.</a:t>
            </a:r>
            <a:endParaRPr lang="en-US"/>
          </a:p>
          <a:p>
            <a:endParaRPr lang="vi-VN" dirty="0"/>
          </a:p>
          <a:p>
            <a:r>
              <a:rPr lang="vi-VN" dirty="0"/>
              <a:t>Ít so sánh và hoán đổi hơn: Quick Sort giảm thiểu công việc không cần thiết bằng cách chỉ tập trung vào các phần chưa được sắp xếp.</a:t>
            </a:r>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18</a:t>
            </a:fld>
            <a:endParaRPr lang="en-US"/>
          </a:p>
        </p:txBody>
      </p:sp>
    </p:spTree>
    <p:extLst>
      <p:ext uri="{BB962C8B-B14F-4D97-AF65-F5344CB8AC3E}">
        <p14:creationId xmlns:p14="http://schemas.microsoft.com/office/powerpoint/2010/main" val="167250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Bubble Sort</a:t>
            </a:r>
            <a:r>
              <a:rPr lang="vi-VN" dirty="0"/>
              <a:t>: So sánh và hoán đổi các cặp phần tử liền kề, lặp đi lặp lại. Thường chậm hơn vì phải thực hiện nhiều phép so sánh và hoán đổi.</a:t>
            </a:r>
          </a:p>
          <a:p>
            <a:r>
              <a:rPr lang="vi-VN" b="1" dirty="0"/>
              <a:t>Insertion Sort</a:t>
            </a:r>
            <a:r>
              <a:rPr lang="vi-VN" dirty="0"/>
              <a:t>: Chèn từng phần tử vào đúng vị trí trong phần đã sắp xếp. Nhanh hơn Bubble Sort khi danh sách nhỏ hoặc gần như đã sắp xếp.</a:t>
            </a:r>
            <a:r>
              <a:rPr lang="vi-VN" b="1" dirty="0"/>
              <a:t> </a:t>
            </a:r>
          </a:p>
          <a:p>
            <a:endParaRPr lang="vi-VN" b="1" dirty="0"/>
          </a:p>
          <a:p>
            <a:endParaRPr lang="vi-VN" b="1" dirty="0"/>
          </a:p>
          <a:p>
            <a:r>
              <a:rPr lang="vi-VN" b="1" dirty="0"/>
              <a:t>Bubble Sort</a:t>
            </a:r>
            <a:r>
              <a:rPr lang="vi-VN" dirty="0"/>
              <a:t> là thuật toán sắp xếp đơn giản, so sánh và hoán đổi các cặp phần tử liền kề cho đến khi danh sách được sắp xếp.</a:t>
            </a:r>
          </a:p>
          <a:p>
            <a:r>
              <a:rPr lang="vi-VN" b="1" dirty="0"/>
              <a:t>Đặc điểm:</a:t>
            </a:r>
          </a:p>
          <a:p>
            <a:pPr>
              <a:buFont typeface="Arial" panose="020B0604020202020204" pitchFamily="34" charset="0"/>
              <a:buChar char="•"/>
            </a:pPr>
            <a:r>
              <a:rPr lang="vi-VN" b="1" dirty="0"/>
              <a:t>Độ phức tạp</a:t>
            </a:r>
            <a:r>
              <a:rPr lang="vi-VN" dirty="0"/>
              <a:t>: O(n2)O(n^2)O(n2) (chậm với danh sách lớn).</a:t>
            </a:r>
          </a:p>
          <a:p>
            <a:pPr>
              <a:buFont typeface="Arial" panose="020B0604020202020204" pitchFamily="34" charset="0"/>
              <a:buChar char="•"/>
            </a:pPr>
            <a:r>
              <a:rPr lang="vi-VN" b="1" dirty="0"/>
              <a:t>Bộ nhớ</a:t>
            </a:r>
            <a:r>
              <a:rPr lang="vi-VN" dirty="0"/>
              <a:t>: Sắp xếp tại chỗ, không cần bộ nhớ ngoài.</a:t>
            </a:r>
          </a:p>
          <a:p>
            <a:pPr>
              <a:buFont typeface="Arial" panose="020B0604020202020204" pitchFamily="34" charset="0"/>
              <a:buChar char="•"/>
            </a:pPr>
            <a:r>
              <a:rPr lang="vi-VN" b="1" dirty="0"/>
              <a:t>Ổn định</a:t>
            </a:r>
            <a:r>
              <a:rPr lang="vi-VN" dirty="0"/>
              <a:t>: Giữ vị trí các phần tử bằng nhau.</a:t>
            </a:r>
          </a:p>
          <a:p>
            <a:r>
              <a:rPr lang="vi-VN" b="1" dirty="0"/>
              <a:t>Khi dùng</a:t>
            </a:r>
            <a:r>
              <a:rPr lang="vi-VN" dirty="0"/>
              <a:t>: Thường dùng cho danh sách nhỏ hoặc minh họa thuật toán.</a:t>
            </a:r>
          </a:p>
          <a:p>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19</a:t>
            </a:fld>
            <a:endParaRPr lang="en-US"/>
          </a:p>
        </p:txBody>
      </p:sp>
    </p:spTree>
    <p:extLst>
      <p:ext uri="{BB962C8B-B14F-4D97-AF65-F5344CB8AC3E}">
        <p14:creationId xmlns:p14="http://schemas.microsoft.com/office/powerpoint/2010/main" val="280787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Bubble Sort</a:t>
            </a:r>
            <a:r>
              <a:rPr lang="vi-VN" dirty="0"/>
              <a:t>: So sánh và hoán đổi các cặp phần tử liền kề, lặp đi lặp lại. Thường chậm hơn vì phải thực hiện nhiều phép so sánh và hoán đổi</a:t>
            </a:r>
          </a:p>
          <a:p>
            <a:r>
              <a:rPr lang="vi-VN" b="1" dirty="0"/>
              <a:t>Insertion Sort</a:t>
            </a:r>
            <a:r>
              <a:rPr lang="vi-VN" dirty="0"/>
              <a:t>: Chèn từng phần tử vào đúng vị trí trong phần đã sắp xếp. Nhanh hơn Bubble Sort khi danh sách nhỏ hoặc gần như đã sắp xếp.</a:t>
            </a:r>
            <a:endParaRPr lang="en-US" dirty="0"/>
          </a:p>
        </p:txBody>
      </p:sp>
      <p:sp>
        <p:nvSpPr>
          <p:cNvPr id="4" name="Slide Number Placeholder 3"/>
          <p:cNvSpPr>
            <a:spLocks noGrp="1"/>
          </p:cNvSpPr>
          <p:nvPr>
            <p:ph type="sldNum" sz="quarter" idx="5"/>
          </p:nvPr>
        </p:nvSpPr>
        <p:spPr/>
        <p:txBody>
          <a:bodyPr/>
          <a:lstStyle/>
          <a:p>
            <a:fld id="{19873DB2-B1C6-4169-BD53-20C1AE4AE443}" type="slidenum">
              <a:rPr lang="en-US" smtClean="0"/>
              <a:t>20</a:t>
            </a:fld>
            <a:endParaRPr lang="en-US"/>
          </a:p>
        </p:txBody>
      </p:sp>
    </p:spTree>
    <p:extLst>
      <p:ext uri="{BB962C8B-B14F-4D97-AF65-F5344CB8AC3E}">
        <p14:creationId xmlns:p14="http://schemas.microsoft.com/office/powerpoint/2010/main" val="412840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25DCF10-009E-4688-8E6C-C685034A3C30}" type="datetimeFigureOut">
              <a:rPr lang="en-US" smtClean="0"/>
              <a:t>11/6/2024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41D9DB3-FB25-43D2-B74D-91C157A7E33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2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DCF10-009E-4688-8E6C-C685034A3C3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188785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DCF10-009E-4688-8E6C-C685034A3C3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370476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DCF10-009E-4688-8E6C-C685034A3C3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133258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DCF10-009E-4688-8E6C-C685034A3C3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D9DB3-FB25-43D2-B74D-91C157A7E33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14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5DCF10-009E-4688-8E6C-C685034A3C3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364310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DCF10-009E-4688-8E6C-C685034A3C30}"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195963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5DCF10-009E-4688-8E6C-C685034A3C30}"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330484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DCF10-009E-4688-8E6C-C685034A3C30}"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346099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5DCF10-009E-4688-8E6C-C685034A3C3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36931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5DCF10-009E-4688-8E6C-C685034A3C3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D9DB3-FB25-43D2-B74D-91C157A7E33F}" type="slidenum">
              <a:rPr lang="en-US" smtClean="0"/>
              <a:t>‹#›</a:t>
            </a:fld>
            <a:endParaRPr lang="en-US"/>
          </a:p>
        </p:txBody>
      </p:sp>
    </p:spTree>
    <p:extLst>
      <p:ext uri="{BB962C8B-B14F-4D97-AF65-F5344CB8AC3E}">
        <p14:creationId xmlns:p14="http://schemas.microsoft.com/office/powerpoint/2010/main" val="2196479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25DCF10-009E-4688-8E6C-C685034A3C30}" type="datetimeFigureOut">
              <a:rPr lang="en-US" smtClean="0"/>
              <a:t>11/6/2024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41D9DB3-FB25-43D2-B74D-91C157A7E33F}" type="slidenum">
              <a:rPr lang="en-US" smtClean="0"/>
              <a:t>‹#›</a:t>
            </a:fld>
            <a:endParaRPr lang="en-US"/>
          </a:p>
        </p:txBody>
      </p:sp>
    </p:spTree>
    <p:extLst>
      <p:ext uri="{BB962C8B-B14F-4D97-AF65-F5344CB8AC3E}">
        <p14:creationId xmlns:p14="http://schemas.microsoft.com/office/powerpoint/2010/main" val="35590882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BDDB-978C-67E0-1716-2243C922FCF7}"/>
              </a:ext>
            </a:extLst>
          </p:cNvPr>
          <p:cNvSpPr>
            <a:spLocks noGrp="1"/>
          </p:cNvSpPr>
          <p:nvPr>
            <p:ph type="ctrTitle"/>
          </p:nvPr>
        </p:nvSpPr>
        <p:spPr>
          <a:xfrm>
            <a:off x="1851251" y="989773"/>
            <a:ext cx="9600521" cy="2541431"/>
          </a:xfrm>
        </p:spPr>
        <p:txBody>
          <a:bodyPr>
            <a:normAutofit/>
          </a:bodyPr>
          <a:lstStyle/>
          <a:p>
            <a:r>
              <a:rPr lang="en-US" sz="6600" dirty="0"/>
              <a:t>Data Structures and Algorithms</a:t>
            </a:r>
            <a:endParaRPr lang="en-US" dirty="0"/>
          </a:p>
        </p:txBody>
      </p:sp>
      <p:sp>
        <p:nvSpPr>
          <p:cNvPr id="3" name="Subtitle 2">
            <a:extLst>
              <a:ext uri="{FF2B5EF4-FFF2-40B4-BE49-F238E27FC236}">
                <a16:creationId xmlns:a16="http://schemas.microsoft.com/office/drawing/2014/main" id="{DF4A7AB0-5BC0-D794-22B0-4900CC9E795E}"/>
              </a:ext>
            </a:extLst>
          </p:cNvPr>
          <p:cNvSpPr>
            <a:spLocks noGrp="1"/>
          </p:cNvSpPr>
          <p:nvPr>
            <p:ph type="subTitle" idx="1"/>
          </p:nvPr>
        </p:nvSpPr>
        <p:spPr>
          <a:xfrm>
            <a:off x="3089941" y="4759112"/>
            <a:ext cx="6012117" cy="1306285"/>
          </a:xfrm>
        </p:spPr>
        <p:txBody>
          <a:bodyPr>
            <a:normAutofit/>
          </a:bodyPr>
          <a:lstStyle/>
          <a:p>
            <a:endParaRPr lang="en-US" b="1" dirty="0"/>
          </a:p>
        </p:txBody>
      </p:sp>
    </p:spTree>
    <p:extLst>
      <p:ext uri="{BB962C8B-B14F-4D97-AF65-F5344CB8AC3E}">
        <p14:creationId xmlns:p14="http://schemas.microsoft.com/office/powerpoint/2010/main" val="1854540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0EEA-1169-098A-92D5-CD5BD28CE8DA}"/>
              </a:ext>
            </a:extLst>
          </p:cNvPr>
          <p:cNvSpPr>
            <a:spLocks noGrp="1"/>
          </p:cNvSpPr>
          <p:nvPr>
            <p:ph type="title"/>
          </p:nvPr>
        </p:nvSpPr>
        <p:spPr>
          <a:xfrm>
            <a:off x="1451578" y="1091902"/>
            <a:ext cx="9603275" cy="1049235"/>
          </a:xfrm>
        </p:spPr>
        <p:txBody>
          <a:bodyPr>
            <a:noAutofit/>
          </a:bodyPr>
          <a:lstStyle/>
          <a:p>
            <a:r>
              <a:rPr lang="en-US" sz="4000" dirty="0"/>
              <a:t>Array-Based Stack Implementation</a:t>
            </a:r>
            <a:br>
              <a:rPr lang="en-US" sz="4000" dirty="0"/>
            </a:br>
            <a:endParaRPr lang="en-US" sz="4000" dirty="0"/>
          </a:p>
        </p:txBody>
      </p:sp>
      <p:sp>
        <p:nvSpPr>
          <p:cNvPr id="6" name="Rectangle 3">
            <a:extLst>
              <a:ext uri="{FF2B5EF4-FFF2-40B4-BE49-F238E27FC236}">
                <a16:creationId xmlns:a16="http://schemas.microsoft.com/office/drawing/2014/main" id="{D2F806C5-20BA-78B1-34CE-91BC94E53266}"/>
              </a:ext>
            </a:extLst>
          </p:cNvPr>
          <p:cNvSpPr>
            <a:spLocks noGrp="1" noChangeArrowheads="1"/>
          </p:cNvSpPr>
          <p:nvPr>
            <p:ph idx="1"/>
          </p:nvPr>
        </p:nvSpPr>
        <p:spPr bwMode="auto">
          <a:xfrm>
            <a:off x="1451578" y="2429068"/>
            <a:ext cx="96032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an array-based stack, elements are stored in a fixed-size array. This is efficient in terms of access speed, but it has limited flexibility as the array size is fixed. For example, int[] stack = new int[5]; creates a stack with a maximum size of 5.” </a:t>
            </a:r>
          </a:p>
        </p:txBody>
      </p:sp>
    </p:spTree>
    <p:extLst>
      <p:ext uri="{BB962C8B-B14F-4D97-AF65-F5344CB8AC3E}">
        <p14:creationId xmlns:p14="http://schemas.microsoft.com/office/powerpoint/2010/main" val="83373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DD46-F2CC-4E02-9DCA-F939E384AA6C}"/>
              </a:ext>
            </a:extLst>
          </p:cNvPr>
          <p:cNvSpPr>
            <a:spLocks noGrp="1"/>
          </p:cNvSpPr>
          <p:nvPr>
            <p:ph type="title"/>
          </p:nvPr>
        </p:nvSpPr>
        <p:spPr>
          <a:xfrm>
            <a:off x="1181613" y="1109319"/>
            <a:ext cx="10557541" cy="1049235"/>
          </a:xfrm>
        </p:spPr>
        <p:txBody>
          <a:bodyPr>
            <a:noAutofit/>
          </a:bodyPr>
          <a:lstStyle/>
          <a:p>
            <a:r>
              <a:rPr lang="en-US" sz="4000" dirty="0"/>
              <a:t>Linked List-Based Stack Implementation</a:t>
            </a:r>
          </a:p>
        </p:txBody>
      </p:sp>
      <p:sp>
        <p:nvSpPr>
          <p:cNvPr id="4" name="Rectangle 1">
            <a:extLst>
              <a:ext uri="{FF2B5EF4-FFF2-40B4-BE49-F238E27FC236}">
                <a16:creationId xmlns:a16="http://schemas.microsoft.com/office/drawing/2014/main" id="{EF4919B8-3D5C-A78A-2E60-EC426569DE91}"/>
              </a:ext>
            </a:extLst>
          </p:cNvPr>
          <p:cNvSpPr>
            <a:spLocks noGrp="1" noChangeArrowheads="1"/>
          </p:cNvSpPr>
          <p:nvPr>
            <p:ph idx="1"/>
          </p:nvPr>
        </p:nvSpPr>
        <p:spPr bwMode="auto">
          <a:xfrm>
            <a:off x="1441564" y="2671913"/>
            <a:ext cx="95486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a linked list-based stack, elements are dynamically added as nodes in a linked structure. This allows the stack to grow as needed but requires additional memory to store pointers. Here, </a:t>
            </a:r>
            <a:r>
              <a:rPr kumimoji="0" lang="en-US" altLang="en-US" sz="2400" b="0" i="0" u="none" strike="noStrike" cap="none" normalizeH="0" baseline="0" dirty="0">
                <a:ln>
                  <a:noFill/>
                </a:ln>
                <a:solidFill>
                  <a:schemeClr val="tx1"/>
                </a:solidFill>
                <a:effectLst/>
                <a:latin typeface="Arial Unicode MS"/>
              </a:rPr>
              <a:t>Node </a:t>
            </a:r>
            <a:r>
              <a:rPr kumimoji="0" lang="en-US" altLang="en-US" sz="2400" b="0" i="0" u="none" strike="noStrike" cap="none" normalizeH="0" baseline="0" dirty="0" err="1">
                <a:ln>
                  <a:noFill/>
                </a:ln>
                <a:solidFill>
                  <a:schemeClr val="tx1"/>
                </a:solidFill>
                <a:effectLst/>
                <a:latin typeface="Arial Unicode MS"/>
              </a:rPr>
              <a:t>newNode</a:t>
            </a:r>
            <a:r>
              <a:rPr kumimoji="0" lang="en-US" altLang="en-US" sz="2400" b="0" i="0" u="none" strike="noStrike" cap="none" normalizeH="0" baseline="0" dirty="0">
                <a:ln>
                  <a:noFill/>
                </a:ln>
                <a:solidFill>
                  <a:schemeClr val="tx1"/>
                </a:solidFill>
                <a:effectLst/>
                <a:latin typeface="Arial Unicode MS"/>
              </a:rPr>
              <a:t> = new Node(value);</a:t>
            </a:r>
            <a:r>
              <a:rPr kumimoji="0" lang="en-US" altLang="en-US" sz="2400" b="0" i="0" u="none" strike="noStrike" cap="none" normalizeH="0" baseline="0" dirty="0">
                <a:ln>
                  <a:noFill/>
                </a:ln>
                <a:solidFill>
                  <a:schemeClr val="tx1"/>
                </a:solidFill>
                <a:effectLst/>
              </a:rPr>
              <a:t> adds a new element at the top.”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17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5A3E-6650-4C07-9900-728753625342}"/>
              </a:ext>
            </a:extLst>
          </p:cNvPr>
          <p:cNvSpPr>
            <a:spLocks noGrp="1"/>
          </p:cNvSpPr>
          <p:nvPr>
            <p:ph type="title"/>
          </p:nvPr>
        </p:nvSpPr>
        <p:spPr>
          <a:xfrm>
            <a:off x="1451579" y="1074485"/>
            <a:ext cx="9603275" cy="1049235"/>
          </a:xfrm>
        </p:spPr>
        <p:txBody>
          <a:bodyPr>
            <a:normAutofit/>
          </a:bodyPr>
          <a:lstStyle/>
          <a:p>
            <a:r>
              <a:rPr lang="en-US" sz="4000" dirty="0"/>
              <a:t>FIFO Queue Overview</a:t>
            </a:r>
          </a:p>
        </p:txBody>
      </p:sp>
      <p:sp>
        <p:nvSpPr>
          <p:cNvPr id="3" name="Content Placeholder 2">
            <a:extLst>
              <a:ext uri="{FF2B5EF4-FFF2-40B4-BE49-F238E27FC236}">
                <a16:creationId xmlns:a16="http://schemas.microsoft.com/office/drawing/2014/main" id="{19DE0EC8-E54F-45C9-E1DB-3C27B347F17C}"/>
              </a:ext>
            </a:extLst>
          </p:cNvPr>
          <p:cNvSpPr>
            <a:spLocks noGrp="1"/>
          </p:cNvSpPr>
          <p:nvPr>
            <p:ph idx="1"/>
          </p:nvPr>
        </p:nvSpPr>
        <p:spPr>
          <a:xfrm>
            <a:off x="1451579" y="2602868"/>
            <a:ext cx="9603275" cy="3450613"/>
          </a:xfrm>
        </p:spPr>
        <p:txBody>
          <a:bodyPr/>
          <a:lstStyle/>
          <a:p>
            <a:r>
              <a:rPr lang="en-US" sz="2400" dirty="0"/>
              <a:t>“A queue is a First-In-First-Out (FIFO) data structure, where the first element added is the first to be removed, like a line of people waiting for tickets. It’s useful for applications requiring ordered processing.”</a:t>
            </a:r>
          </a:p>
          <a:p>
            <a:endParaRPr lang="en-US" dirty="0"/>
          </a:p>
        </p:txBody>
      </p:sp>
    </p:spTree>
    <p:extLst>
      <p:ext uri="{BB962C8B-B14F-4D97-AF65-F5344CB8AC3E}">
        <p14:creationId xmlns:p14="http://schemas.microsoft.com/office/powerpoint/2010/main" val="32761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56A8-BA6D-1726-809C-995C4061A179}"/>
              </a:ext>
            </a:extLst>
          </p:cNvPr>
          <p:cNvSpPr>
            <a:spLocks noGrp="1"/>
          </p:cNvSpPr>
          <p:nvPr>
            <p:ph type="title"/>
          </p:nvPr>
        </p:nvSpPr>
        <p:spPr>
          <a:xfrm>
            <a:off x="1451579" y="1065776"/>
            <a:ext cx="9603275" cy="1049235"/>
          </a:xfrm>
        </p:spPr>
        <p:txBody>
          <a:bodyPr>
            <a:normAutofit/>
          </a:bodyPr>
          <a:lstStyle/>
          <a:p>
            <a:r>
              <a:rPr lang="en-US" sz="4000" dirty="0"/>
              <a:t>Queue ADT Operations</a:t>
            </a:r>
          </a:p>
        </p:txBody>
      </p:sp>
      <p:sp>
        <p:nvSpPr>
          <p:cNvPr id="90" name="Rectangle 87">
            <a:extLst>
              <a:ext uri="{FF2B5EF4-FFF2-40B4-BE49-F238E27FC236}">
                <a16:creationId xmlns:a16="http://schemas.microsoft.com/office/drawing/2014/main" id="{8AC29F88-6CE9-F2D9-4CE1-2B735BEB5926}"/>
              </a:ext>
            </a:extLst>
          </p:cNvPr>
          <p:cNvSpPr>
            <a:spLocks noGrp="1" noChangeArrowheads="1"/>
          </p:cNvSpPr>
          <p:nvPr>
            <p:ph idx="1"/>
          </p:nvPr>
        </p:nvSpPr>
        <p:spPr bwMode="auto">
          <a:xfrm>
            <a:off x="1451579" y="2254167"/>
            <a:ext cx="96032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Enqueue:</a:t>
            </a:r>
            <a:r>
              <a:rPr kumimoji="0" lang="en-US" altLang="en-US" sz="2400" b="0" i="0" u="none" strike="noStrike" cap="none" normalizeH="0" baseline="0" dirty="0">
                <a:ln>
                  <a:noFill/>
                </a:ln>
                <a:solidFill>
                  <a:schemeClr val="tx1"/>
                </a:solidFill>
                <a:effectLst/>
                <a:latin typeface="Arial" panose="020B0604020202020204" pitchFamily="34" charset="0"/>
              </a:rPr>
              <a:t> Adds an element to the end.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Dequeue:</a:t>
            </a:r>
            <a:r>
              <a:rPr kumimoji="0" lang="en-US" altLang="en-US" sz="2400" b="0" i="0" u="none" strike="noStrike" cap="none" normalizeH="0" baseline="0" dirty="0">
                <a:ln>
                  <a:noFill/>
                </a:ln>
                <a:solidFill>
                  <a:schemeClr val="tx1"/>
                </a:solidFill>
                <a:effectLst/>
                <a:latin typeface="Arial" panose="020B0604020202020204" pitchFamily="34" charset="0"/>
              </a:rPr>
              <a:t> Removes the front element.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Peek:</a:t>
            </a:r>
            <a:r>
              <a:rPr kumimoji="0" lang="en-US" altLang="en-US" sz="2400" b="0" i="0" u="none" strike="noStrike" cap="none" normalizeH="0" baseline="0" dirty="0">
                <a:ln>
                  <a:noFill/>
                </a:ln>
                <a:solidFill>
                  <a:schemeClr val="tx1"/>
                </a:solidFill>
                <a:effectLst/>
                <a:latin typeface="Arial" panose="020B0604020202020204" pitchFamily="34" charset="0"/>
              </a:rPr>
              <a:t> Views the front without removing.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IsEmpty</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Checks if the queue has elements.</a:t>
            </a:r>
          </a:p>
        </p:txBody>
      </p:sp>
    </p:spTree>
    <p:extLst>
      <p:ext uri="{BB962C8B-B14F-4D97-AF65-F5344CB8AC3E}">
        <p14:creationId xmlns:p14="http://schemas.microsoft.com/office/powerpoint/2010/main" val="3519588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66B5-EE65-EC72-2402-EAE941FF7E91}"/>
              </a:ext>
            </a:extLst>
          </p:cNvPr>
          <p:cNvSpPr>
            <a:spLocks noGrp="1"/>
          </p:cNvSpPr>
          <p:nvPr>
            <p:ph type="title"/>
          </p:nvPr>
        </p:nvSpPr>
        <p:spPr>
          <a:xfrm>
            <a:off x="1451579" y="1048359"/>
            <a:ext cx="9603275" cy="1049235"/>
          </a:xfrm>
        </p:spPr>
        <p:txBody>
          <a:bodyPr>
            <a:normAutofit/>
          </a:bodyPr>
          <a:lstStyle/>
          <a:p>
            <a:r>
              <a:rPr lang="en-US" sz="4000" dirty="0"/>
              <a:t>Queue ADT Use Cases</a:t>
            </a:r>
          </a:p>
        </p:txBody>
      </p:sp>
      <p:sp>
        <p:nvSpPr>
          <p:cNvPr id="4" name="Rectangle 1">
            <a:extLst>
              <a:ext uri="{FF2B5EF4-FFF2-40B4-BE49-F238E27FC236}">
                <a16:creationId xmlns:a16="http://schemas.microsoft.com/office/drawing/2014/main" id="{8793E178-26AA-945F-3A38-51BC78A68E7F}"/>
              </a:ext>
            </a:extLst>
          </p:cNvPr>
          <p:cNvSpPr>
            <a:spLocks noGrp="1" noChangeArrowheads="1"/>
          </p:cNvSpPr>
          <p:nvPr>
            <p:ph idx="1"/>
          </p:nvPr>
        </p:nvSpPr>
        <p:spPr bwMode="auto">
          <a:xfrm>
            <a:off x="1214307" y="2452083"/>
            <a:ext cx="97633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Task scheduling,</a:t>
            </a:r>
            <a:r>
              <a:rPr kumimoji="0" lang="en-US" altLang="en-US" sz="2400" b="0" i="0" u="none" strike="noStrike" cap="none" normalizeH="0" baseline="0" dirty="0">
                <a:ln>
                  <a:noFill/>
                </a:ln>
                <a:solidFill>
                  <a:schemeClr val="tx1"/>
                </a:solidFill>
                <a:effectLst/>
                <a:latin typeface="Arial" panose="020B0604020202020204" pitchFamily="34" charset="0"/>
              </a:rPr>
              <a:t> where tasks are executed in the order they arrive.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Buffering data</a:t>
            </a:r>
            <a:r>
              <a:rPr kumimoji="0" lang="en-US" altLang="en-US" sz="2400" b="0" i="0" u="none" strike="noStrike" cap="none" normalizeH="0" baseline="0" dirty="0">
                <a:ln>
                  <a:noFill/>
                </a:ln>
                <a:solidFill>
                  <a:schemeClr val="tx1"/>
                </a:solidFill>
                <a:effectLst/>
                <a:latin typeface="Arial" panose="020B0604020202020204" pitchFamily="34" charset="0"/>
              </a:rPr>
              <a:t> in streaming.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Printer queues,</a:t>
            </a:r>
            <a:r>
              <a:rPr kumimoji="0" lang="en-US" altLang="en-US" sz="2400" b="0" i="0" u="none" strike="noStrike" cap="none" normalizeH="0" baseline="0" dirty="0">
                <a:ln>
                  <a:noFill/>
                </a:ln>
                <a:solidFill>
                  <a:schemeClr val="tx1"/>
                </a:solidFill>
                <a:effectLst/>
                <a:latin typeface="Arial" panose="020B0604020202020204" pitchFamily="34" charset="0"/>
              </a:rPr>
              <a:t> where documents are printed in the order they were submitted.”  </a:t>
            </a:r>
          </a:p>
        </p:txBody>
      </p:sp>
    </p:spTree>
    <p:extLst>
      <p:ext uri="{BB962C8B-B14F-4D97-AF65-F5344CB8AC3E}">
        <p14:creationId xmlns:p14="http://schemas.microsoft.com/office/powerpoint/2010/main" val="108573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7CC6-5EA9-474C-774B-85AFD1223503}"/>
              </a:ext>
            </a:extLst>
          </p:cNvPr>
          <p:cNvSpPr>
            <a:spLocks noGrp="1"/>
          </p:cNvSpPr>
          <p:nvPr>
            <p:ph type="title"/>
          </p:nvPr>
        </p:nvSpPr>
        <p:spPr>
          <a:xfrm>
            <a:off x="1451578" y="1091902"/>
            <a:ext cx="9603275" cy="1049235"/>
          </a:xfrm>
        </p:spPr>
        <p:txBody>
          <a:bodyPr>
            <a:normAutofit/>
          </a:bodyPr>
          <a:lstStyle/>
          <a:p>
            <a:r>
              <a:rPr lang="en-US" sz="4000" dirty="0"/>
              <a:t>Queue Implementation Methods</a:t>
            </a:r>
          </a:p>
        </p:txBody>
      </p:sp>
      <p:sp>
        <p:nvSpPr>
          <p:cNvPr id="3" name="Content Placeholder 2">
            <a:extLst>
              <a:ext uri="{FF2B5EF4-FFF2-40B4-BE49-F238E27FC236}">
                <a16:creationId xmlns:a16="http://schemas.microsoft.com/office/drawing/2014/main" id="{75D41810-A327-F63B-1FF1-4B7F8436B00F}"/>
              </a:ext>
            </a:extLst>
          </p:cNvPr>
          <p:cNvSpPr>
            <a:spLocks noGrp="1"/>
          </p:cNvSpPr>
          <p:nvPr>
            <p:ph idx="1"/>
          </p:nvPr>
        </p:nvSpPr>
        <p:spPr>
          <a:xfrm>
            <a:off x="1451577" y="2315485"/>
            <a:ext cx="9603275" cy="3450613"/>
          </a:xfrm>
        </p:spPr>
        <p:txBody>
          <a:bodyPr>
            <a:normAutofit/>
          </a:bodyPr>
          <a:lstStyle/>
          <a:p>
            <a:r>
              <a:rPr lang="en-US" sz="2800" dirty="0"/>
              <a:t>“Like stacks, queues can also be implemented using arrays or linked lists. Arrays provide fast access but are fixed in size, while linked lists allow dynamic resizing with slightly more memory use.”</a:t>
            </a:r>
          </a:p>
        </p:txBody>
      </p:sp>
    </p:spTree>
    <p:extLst>
      <p:ext uri="{BB962C8B-B14F-4D97-AF65-F5344CB8AC3E}">
        <p14:creationId xmlns:p14="http://schemas.microsoft.com/office/powerpoint/2010/main" val="3981379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262D-F5A8-1F39-B9DD-43FD39C04275}"/>
              </a:ext>
            </a:extLst>
          </p:cNvPr>
          <p:cNvSpPr>
            <a:spLocks noGrp="1"/>
          </p:cNvSpPr>
          <p:nvPr>
            <p:ph type="title"/>
          </p:nvPr>
        </p:nvSpPr>
        <p:spPr>
          <a:xfrm>
            <a:off x="1477705" y="1109319"/>
            <a:ext cx="9603275" cy="1049235"/>
          </a:xfrm>
        </p:spPr>
        <p:txBody>
          <a:bodyPr>
            <a:normAutofit/>
          </a:bodyPr>
          <a:lstStyle/>
          <a:p>
            <a:r>
              <a:rPr lang="en-US" sz="4000" dirty="0"/>
              <a:t>Array-Based Queue Implementation</a:t>
            </a:r>
          </a:p>
        </p:txBody>
      </p:sp>
      <p:sp>
        <p:nvSpPr>
          <p:cNvPr id="4" name="Rectangle 1">
            <a:extLst>
              <a:ext uri="{FF2B5EF4-FFF2-40B4-BE49-F238E27FC236}">
                <a16:creationId xmlns:a16="http://schemas.microsoft.com/office/drawing/2014/main" id="{8644C61C-0AC5-4FF6-ACE0-76C5FE903E7C}"/>
              </a:ext>
            </a:extLst>
          </p:cNvPr>
          <p:cNvSpPr>
            <a:spLocks noGrp="1" noChangeArrowheads="1"/>
          </p:cNvSpPr>
          <p:nvPr>
            <p:ph idx="1"/>
          </p:nvPr>
        </p:nvSpPr>
        <p:spPr bwMode="auto">
          <a:xfrm rot="10800000" flipV="1">
            <a:off x="1759131" y="2521059"/>
            <a:ext cx="888274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“In an array-based queue, set a fixed array size, making it efficient in memory but limited in capacity. For example, </a:t>
            </a:r>
            <a:r>
              <a:rPr kumimoji="0" lang="en-US" altLang="en-US" sz="2800" b="0" i="0" u="none" strike="noStrike" cap="none" normalizeH="0" baseline="0" dirty="0">
                <a:ln>
                  <a:noFill/>
                </a:ln>
                <a:solidFill>
                  <a:schemeClr val="tx1"/>
                </a:solidFill>
                <a:effectLst/>
                <a:latin typeface="Arial Unicode MS"/>
              </a:rPr>
              <a:t>Queue </a:t>
            </a:r>
            <a:r>
              <a:rPr kumimoji="0" lang="en-US" altLang="en-US" sz="2800" b="0" i="0" u="none" strike="noStrike" cap="none" normalizeH="0" baseline="0" dirty="0" err="1">
                <a:ln>
                  <a:noFill/>
                </a:ln>
                <a:solidFill>
                  <a:schemeClr val="tx1"/>
                </a:solidFill>
                <a:effectLst/>
                <a:latin typeface="Arial Unicode MS"/>
              </a:rPr>
              <a:t>queue</a:t>
            </a:r>
            <a:r>
              <a:rPr kumimoji="0" lang="en-US" altLang="en-US" sz="2800" b="0" i="0" u="none" strike="noStrike" cap="none" normalizeH="0" baseline="0" dirty="0">
                <a:ln>
                  <a:noFill/>
                </a:ln>
                <a:solidFill>
                  <a:schemeClr val="tx1"/>
                </a:solidFill>
                <a:effectLst/>
                <a:latin typeface="Arial Unicode MS"/>
              </a:rPr>
              <a:t> = new Queue(5);</a:t>
            </a:r>
            <a:r>
              <a:rPr kumimoji="0" lang="en-US" altLang="en-US" sz="2800" b="0" i="0" u="none" strike="noStrike" cap="none" normalizeH="0" baseline="0" dirty="0">
                <a:ln>
                  <a:noFill/>
                </a:ln>
                <a:solidFill>
                  <a:schemeClr val="tx1"/>
                </a:solidFill>
                <a:effectLst/>
              </a:rPr>
              <a:t> would create a queue with a maximum size of 5.”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844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EF14-2A94-A6AD-63B7-BAF2635DED48}"/>
              </a:ext>
            </a:extLst>
          </p:cNvPr>
          <p:cNvSpPr>
            <a:spLocks noGrp="1"/>
          </p:cNvSpPr>
          <p:nvPr>
            <p:ph type="title"/>
          </p:nvPr>
        </p:nvSpPr>
        <p:spPr>
          <a:xfrm>
            <a:off x="868104" y="1126736"/>
            <a:ext cx="10992970" cy="1049235"/>
          </a:xfrm>
        </p:spPr>
        <p:txBody>
          <a:bodyPr>
            <a:noAutofit/>
          </a:bodyPr>
          <a:lstStyle/>
          <a:p>
            <a:r>
              <a:rPr lang="en-US" sz="4000" dirty="0"/>
              <a:t>Linked List-Based Queue Implementation</a:t>
            </a:r>
          </a:p>
        </p:txBody>
      </p:sp>
      <p:sp>
        <p:nvSpPr>
          <p:cNvPr id="4" name="Rectangle 1">
            <a:extLst>
              <a:ext uri="{FF2B5EF4-FFF2-40B4-BE49-F238E27FC236}">
                <a16:creationId xmlns:a16="http://schemas.microsoft.com/office/drawing/2014/main" id="{A994AB42-69CD-39FE-547A-420C7E6C0267}"/>
              </a:ext>
            </a:extLst>
          </p:cNvPr>
          <p:cNvSpPr>
            <a:spLocks noGrp="1" noChangeArrowheads="1"/>
          </p:cNvSpPr>
          <p:nvPr>
            <p:ph idx="1"/>
          </p:nvPr>
        </p:nvSpPr>
        <p:spPr bwMode="auto">
          <a:xfrm rot="10800000" flipV="1">
            <a:off x="1291625" y="2521059"/>
            <a:ext cx="960874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linked list-based queue allows dynamic resizing, meaning it can grow as needed, but it uses more memory. </a:t>
            </a:r>
            <a:r>
              <a:rPr kumimoji="0" lang="en-US" altLang="en-US" sz="2800" b="0" i="0" u="none" strike="noStrike" cap="none" normalizeH="0" baseline="0" dirty="0" err="1">
                <a:ln>
                  <a:noFill/>
                </a:ln>
                <a:solidFill>
                  <a:schemeClr val="tx1"/>
                </a:solidFill>
                <a:effectLst/>
                <a:latin typeface="Arial Unicode MS"/>
              </a:rPr>
              <a:t>QueueNode</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newNode</a:t>
            </a:r>
            <a:r>
              <a:rPr kumimoji="0" lang="en-US" altLang="en-US" sz="2800" b="0" i="0" u="none" strike="noStrike" cap="none" normalizeH="0" baseline="0" dirty="0">
                <a:ln>
                  <a:noFill/>
                </a:ln>
                <a:solidFill>
                  <a:schemeClr val="tx1"/>
                </a:solidFill>
                <a:effectLst/>
                <a:latin typeface="Arial Unicode MS"/>
              </a:rPr>
              <a:t> = new </a:t>
            </a:r>
            <a:r>
              <a:rPr kumimoji="0" lang="en-US" altLang="en-US" sz="2800" b="0" i="0" u="none" strike="noStrike" cap="none" normalizeH="0" baseline="0" dirty="0" err="1">
                <a:ln>
                  <a:noFill/>
                </a:ln>
                <a:solidFill>
                  <a:schemeClr val="tx1"/>
                </a:solidFill>
                <a:effectLst/>
                <a:latin typeface="Arial Unicode MS"/>
              </a:rPr>
              <a:t>QueueNode</a:t>
            </a:r>
            <a:r>
              <a:rPr kumimoji="0" lang="en-US" altLang="en-US" sz="2800" b="0" i="0" u="none" strike="noStrike" cap="none" normalizeH="0" baseline="0" dirty="0">
                <a:ln>
                  <a:noFill/>
                </a:ln>
                <a:solidFill>
                  <a:schemeClr val="tx1"/>
                </a:solidFill>
                <a:effectLst/>
                <a:latin typeface="Arial Unicode MS"/>
              </a:rPr>
              <a:t>(value);</a:t>
            </a:r>
            <a:r>
              <a:rPr kumimoji="0" lang="en-US" altLang="en-US" sz="2800" b="0" i="0" u="none" strike="noStrike" cap="none" normalizeH="0" baseline="0" dirty="0">
                <a:ln>
                  <a:noFill/>
                </a:ln>
                <a:solidFill>
                  <a:schemeClr val="tx1"/>
                </a:solidFill>
                <a:effectLst/>
              </a:rPr>
              <a:t> dynamically adds an element at the rear of the queue.”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77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C04A-2BE8-022C-92F9-82254D78B120}"/>
              </a:ext>
            </a:extLst>
          </p:cNvPr>
          <p:cNvSpPr>
            <a:spLocks noGrp="1"/>
          </p:cNvSpPr>
          <p:nvPr>
            <p:ph type="title"/>
          </p:nvPr>
        </p:nvSpPr>
        <p:spPr>
          <a:xfrm>
            <a:off x="1451579" y="1205113"/>
            <a:ext cx="9603275" cy="1049235"/>
          </a:xfrm>
        </p:spPr>
        <p:txBody>
          <a:bodyPr>
            <a:normAutofit/>
          </a:bodyPr>
          <a:lstStyle/>
          <a:p>
            <a:r>
              <a:rPr lang="en-US" sz="4000" dirty="0"/>
              <a:t>Sorting Algorithms Overview</a:t>
            </a:r>
          </a:p>
        </p:txBody>
      </p:sp>
      <p:sp>
        <p:nvSpPr>
          <p:cNvPr id="3" name="Content Placeholder 2">
            <a:extLst>
              <a:ext uri="{FF2B5EF4-FFF2-40B4-BE49-F238E27FC236}">
                <a16:creationId xmlns:a16="http://schemas.microsoft.com/office/drawing/2014/main" id="{B9866AFC-18A8-CC59-90D6-D3FF68212430}"/>
              </a:ext>
            </a:extLst>
          </p:cNvPr>
          <p:cNvSpPr>
            <a:spLocks noGrp="1"/>
          </p:cNvSpPr>
          <p:nvPr>
            <p:ph idx="1"/>
          </p:nvPr>
        </p:nvSpPr>
        <p:spPr>
          <a:xfrm>
            <a:off x="1451578" y="2416327"/>
            <a:ext cx="9603275" cy="3450613"/>
          </a:xfrm>
        </p:spPr>
        <p:txBody>
          <a:bodyPr>
            <a:normAutofit/>
          </a:bodyPr>
          <a:lstStyle/>
          <a:p>
            <a:r>
              <a:rPr lang="en-US" sz="2800" dirty="0"/>
              <a:t>“Sorting algorithms arrange data in a defined order. Sorting is essential for efficient data retrieval, quick searching, and orderly data processing.”</a:t>
            </a:r>
          </a:p>
        </p:txBody>
      </p:sp>
    </p:spTree>
    <p:extLst>
      <p:ext uri="{BB962C8B-B14F-4D97-AF65-F5344CB8AC3E}">
        <p14:creationId xmlns:p14="http://schemas.microsoft.com/office/powerpoint/2010/main" val="71398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2FBA-9D05-0AD9-C042-6009575052C7}"/>
              </a:ext>
            </a:extLst>
          </p:cNvPr>
          <p:cNvSpPr>
            <a:spLocks noGrp="1"/>
          </p:cNvSpPr>
          <p:nvPr>
            <p:ph type="title"/>
          </p:nvPr>
        </p:nvSpPr>
        <p:spPr>
          <a:xfrm>
            <a:off x="1451579" y="1144154"/>
            <a:ext cx="9603275" cy="1049235"/>
          </a:xfrm>
        </p:spPr>
        <p:txBody>
          <a:bodyPr>
            <a:normAutofit/>
          </a:bodyPr>
          <a:lstStyle/>
          <a:p>
            <a:r>
              <a:rPr lang="en-US" sz="4000" dirty="0"/>
              <a:t>Bubble Sort Overview</a:t>
            </a:r>
          </a:p>
        </p:txBody>
      </p:sp>
      <p:sp>
        <p:nvSpPr>
          <p:cNvPr id="3" name="Content Placeholder 2">
            <a:extLst>
              <a:ext uri="{FF2B5EF4-FFF2-40B4-BE49-F238E27FC236}">
                <a16:creationId xmlns:a16="http://schemas.microsoft.com/office/drawing/2014/main" id="{9CDBB900-50A8-34D3-4956-9921D2D43034}"/>
              </a:ext>
            </a:extLst>
          </p:cNvPr>
          <p:cNvSpPr>
            <a:spLocks noGrp="1"/>
          </p:cNvSpPr>
          <p:nvPr>
            <p:ph idx="1"/>
          </p:nvPr>
        </p:nvSpPr>
        <p:spPr>
          <a:xfrm>
            <a:off x="1451579" y="2433743"/>
            <a:ext cx="9603275" cy="3450613"/>
          </a:xfrm>
        </p:spPr>
        <p:txBody>
          <a:bodyPr>
            <a:normAutofit/>
          </a:bodyPr>
          <a:lstStyle/>
          <a:p>
            <a:r>
              <a:rPr lang="en-US" sz="2800" dirty="0"/>
              <a:t>“Bubble Sort is a simple comparison-based sorting algorithm that repeatedly steps through the list, comparing adjacent items and swapping them if they’re out of order. It’s best for small datasets.”</a:t>
            </a:r>
          </a:p>
        </p:txBody>
      </p:sp>
    </p:spTree>
    <p:extLst>
      <p:ext uri="{BB962C8B-B14F-4D97-AF65-F5344CB8AC3E}">
        <p14:creationId xmlns:p14="http://schemas.microsoft.com/office/powerpoint/2010/main" val="116516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FC9-2B50-A32D-CF1A-3ABD95AF6A5E}"/>
              </a:ext>
            </a:extLst>
          </p:cNvPr>
          <p:cNvSpPr>
            <a:spLocks noGrp="1"/>
          </p:cNvSpPr>
          <p:nvPr>
            <p:ph type="title"/>
          </p:nvPr>
        </p:nvSpPr>
        <p:spPr>
          <a:xfrm>
            <a:off x="1451579" y="1048359"/>
            <a:ext cx="9603275" cy="1049235"/>
          </a:xfrm>
        </p:spPr>
        <p:txBody>
          <a:bodyPr>
            <a:normAutofit/>
          </a:bodyPr>
          <a:lstStyle/>
          <a:p>
            <a:r>
              <a:rPr lang="en-US" sz="4400" dirty="0"/>
              <a:t>Introduction to Data Structures</a:t>
            </a:r>
          </a:p>
        </p:txBody>
      </p:sp>
      <p:sp>
        <p:nvSpPr>
          <p:cNvPr id="3" name="Content Placeholder 2">
            <a:extLst>
              <a:ext uri="{FF2B5EF4-FFF2-40B4-BE49-F238E27FC236}">
                <a16:creationId xmlns:a16="http://schemas.microsoft.com/office/drawing/2014/main" id="{3BE2861D-F767-58F8-8115-52700FC3A941}"/>
              </a:ext>
            </a:extLst>
          </p:cNvPr>
          <p:cNvSpPr>
            <a:spLocks noGrp="1"/>
          </p:cNvSpPr>
          <p:nvPr>
            <p:ph idx="1"/>
          </p:nvPr>
        </p:nvSpPr>
        <p:spPr>
          <a:xfrm>
            <a:off x="1451579" y="2294406"/>
            <a:ext cx="9603275" cy="3450613"/>
          </a:xfrm>
        </p:spPr>
        <p:txBody>
          <a:bodyPr>
            <a:normAutofit/>
          </a:bodyPr>
          <a:lstStyle/>
          <a:p>
            <a:r>
              <a:rPr lang="en-US" sz="2400" dirty="0"/>
              <a:t>“Data structures are ways to organize, store, and process data effectively. They provide efficient methods for accessing and manipulating data, making them essential for any software or computing task. Data structures are the foundation of algorithms, and understanding them helps us choose the right approach to solve specific problems.”</a:t>
            </a:r>
          </a:p>
        </p:txBody>
      </p:sp>
    </p:spTree>
    <p:extLst>
      <p:ext uri="{BB962C8B-B14F-4D97-AF65-F5344CB8AC3E}">
        <p14:creationId xmlns:p14="http://schemas.microsoft.com/office/powerpoint/2010/main" val="1299069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5739-0DE7-5C56-A949-4DFCBA0842AD}"/>
              </a:ext>
            </a:extLst>
          </p:cNvPr>
          <p:cNvSpPr>
            <a:spLocks noGrp="1"/>
          </p:cNvSpPr>
          <p:nvPr>
            <p:ph type="title"/>
          </p:nvPr>
        </p:nvSpPr>
        <p:spPr>
          <a:xfrm>
            <a:off x="1451577" y="1187696"/>
            <a:ext cx="9603275" cy="1049235"/>
          </a:xfrm>
        </p:spPr>
        <p:txBody>
          <a:bodyPr>
            <a:normAutofit/>
          </a:bodyPr>
          <a:lstStyle/>
          <a:p>
            <a:r>
              <a:rPr lang="en-US" sz="4000" dirty="0"/>
              <a:t>Bubble Sort Complexity</a:t>
            </a:r>
          </a:p>
        </p:txBody>
      </p:sp>
      <p:sp>
        <p:nvSpPr>
          <p:cNvPr id="4" name="Rectangle 1">
            <a:extLst>
              <a:ext uri="{FF2B5EF4-FFF2-40B4-BE49-F238E27FC236}">
                <a16:creationId xmlns:a16="http://schemas.microsoft.com/office/drawing/2014/main" id="{530BCE30-9629-D894-1AC4-0C316E78E515}"/>
              </a:ext>
            </a:extLst>
          </p:cNvPr>
          <p:cNvSpPr>
            <a:spLocks noGrp="1" noChangeArrowheads="1"/>
          </p:cNvSpPr>
          <p:nvPr>
            <p:ph idx="1"/>
          </p:nvPr>
        </p:nvSpPr>
        <p:spPr bwMode="auto">
          <a:xfrm>
            <a:off x="1451577" y="2274838"/>
            <a:ext cx="864165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Best Case:</a:t>
            </a:r>
            <a:r>
              <a:rPr kumimoji="0" lang="en-US" altLang="en-US" sz="2400" b="0" i="0" u="none" strike="noStrike" cap="none" normalizeH="0" baseline="0" dirty="0">
                <a:ln>
                  <a:noFill/>
                </a:ln>
                <a:solidFill>
                  <a:schemeClr val="tx1"/>
                </a:solidFill>
                <a:effectLst/>
                <a:latin typeface="Arial" panose="020B0604020202020204" pitchFamily="34" charset="0"/>
              </a:rPr>
              <a:t> O(n)O(n)O(n), when the array is already sorted.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Worst Case:</a:t>
            </a:r>
            <a:r>
              <a:rPr kumimoji="0" lang="en-US" altLang="en-US" sz="2400" b="0" i="0" u="none" strike="noStrike" cap="none" normalizeH="0" baseline="0" dirty="0">
                <a:ln>
                  <a:noFill/>
                </a:ln>
                <a:solidFill>
                  <a:schemeClr val="tx1"/>
                </a:solidFill>
                <a:effectLst/>
                <a:latin typeface="Arial" panose="020B0604020202020204" pitchFamily="34" charset="0"/>
              </a:rPr>
              <a:t> O(n2)O(n^2)O(n2), when the array is in reverse order.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Space Complexity:</a:t>
            </a:r>
            <a:r>
              <a:rPr kumimoji="0" lang="en-US" altLang="en-US" sz="2400" b="0" i="0" u="none" strike="noStrike" cap="none" normalizeH="0" baseline="0" dirty="0">
                <a:ln>
                  <a:noFill/>
                </a:ln>
                <a:solidFill>
                  <a:schemeClr val="tx1"/>
                </a:solidFill>
                <a:effectLst/>
                <a:latin typeface="Arial" panose="020B0604020202020204" pitchFamily="34" charset="0"/>
              </a:rPr>
              <a:t> O(1)O(1)O(1) since it operates in-place.” </a:t>
            </a:r>
          </a:p>
        </p:txBody>
      </p:sp>
    </p:spTree>
    <p:extLst>
      <p:ext uri="{BB962C8B-B14F-4D97-AF65-F5344CB8AC3E}">
        <p14:creationId xmlns:p14="http://schemas.microsoft.com/office/powerpoint/2010/main" val="389397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D363-0EB0-0C2C-D74D-8F76EACF82A0}"/>
              </a:ext>
            </a:extLst>
          </p:cNvPr>
          <p:cNvSpPr>
            <a:spLocks noGrp="1"/>
          </p:cNvSpPr>
          <p:nvPr>
            <p:ph type="title"/>
          </p:nvPr>
        </p:nvSpPr>
        <p:spPr>
          <a:xfrm>
            <a:off x="1451577" y="1118028"/>
            <a:ext cx="9603275" cy="1049235"/>
          </a:xfrm>
        </p:spPr>
        <p:txBody>
          <a:bodyPr>
            <a:normAutofit/>
          </a:bodyPr>
          <a:lstStyle/>
          <a:p>
            <a:r>
              <a:rPr lang="en-US" sz="4000" dirty="0"/>
              <a:t>Insertion Sort Overview</a:t>
            </a:r>
          </a:p>
        </p:txBody>
      </p:sp>
      <p:sp>
        <p:nvSpPr>
          <p:cNvPr id="3" name="Content Placeholder 2">
            <a:extLst>
              <a:ext uri="{FF2B5EF4-FFF2-40B4-BE49-F238E27FC236}">
                <a16:creationId xmlns:a16="http://schemas.microsoft.com/office/drawing/2014/main" id="{7412FA28-7887-EB7F-BE8C-02F7FCF7D02F}"/>
              </a:ext>
            </a:extLst>
          </p:cNvPr>
          <p:cNvSpPr>
            <a:spLocks noGrp="1"/>
          </p:cNvSpPr>
          <p:nvPr>
            <p:ph idx="1"/>
          </p:nvPr>
        </p:nvSpPr>
        <p:spPr>
          <a:xfrm>
            <a:off x="1451578" y="2529538"/>
            <a:ext cx="9603275" cy="3450613"/>
          </a:xfrm>
        </p:spPr>
        <p:txBody>
          <a:bodyPr>
            <a:normAutofit/>
          </a:bodyPr>
          <a:lstStyle/>
          <a:p>
            <a:r>
              <a:rPr lang="en-US" sz="2000" b="1" dirty="0"/>
              <a:t>Insertion Sort</a:t>
            </a:r>
            <a:r>
              <a:rPr lang="en-US" sz="2000" dirty="0"/>
              <a:t> is a simple sorting algorithm, ideal for small or nearly sorted lists. It sorts each element by:</a:t>
            </a:r>
          </a:p>
          <a:p>
            <a:pPr>
              <a:buFont typeface="+mj-lt"/>
              <a:buAutoNum type="arabicPeriod"/>
            </a:pPr>
            <a:r>
              <a:rPr lang="en-US" sz="2000" dirty="0"/>
              <a:t>Taking each element from the unsorted list.</a:t>
            </a:r>
          </a:p>
          <a:p>
            <a:pPr>
              <a:buFont typeface="+mj-lt"/>
              <a:buAutoNum type="arabicPeriod"/>
            </a:pPr>
            <a:r>
              <a:rPr lang="en-US" sz="2000" dirty="0"/>
              <a:t>Inserting it into the correct position within the sorted part of the list.</a:t>
            </a:r>
          </a:p>
          <a:p>
            <a:endParaRPr lang="en-US" sz="2400" dirty="0"/>
          </a:p>
        </p:txBody>
      </p:sp>
    </p:spTree>
    <p:extLst>
      <p:ext uri="{BB962C8B-B14F-4D97-AF65-F5344CB8AC3E}">
        <p14:creationId xmlns:p14="http://schemas.microsoft.com/office/powerpoint/2010/main" val="50683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A364-12A3-63AA-EEF6-AB752D263301}"/>
              </a:ext>
            </a:extLst>
          </p:cNvPr>
          <p:cNvSpPr>
            <a:spLocks noGrp="1"/>
          </p:cNvSpPr>
          <p:nvPr>
            <p:ph type="title"/>
          </p:nvPr>
        </p:nvSpPr>
        <p:spPr>
          <a:xfrm>
            <a:off x="1460288" y="1109137"/>
            <a:ext cx="9603275" cy="1049235"/>
          </a:xfrm>
        </p:spPr>
        <p:txBody>
          <a:bodyPr>
            <a:normAutofit/>
          </a:bodyPr>
          <a:lstStyle/>
          <a:p>
            <a:r>
              <a:rPr lang="en-US" sz="4000" dirty="0"/>
              <a:t>Quick Sort Complexity</a:t>
            </a:r>
          </a:p>
        </p:txBody>
      </p:sp>
      <p:sp>
        <p:nvSpPr>
          <p:cNvPr id="4" name="Rectangle 1">
            <a:extLst>
              <a:ext uri="{FF2B5EF4-FFF2-40B4-BE49-F238E27FC236}">
                <a16:creationId xmlns:a16="http://schemas.microsoft.com/office/drawing/2014/main" id="{5F792F98-CAAF-CE1D-74DA-29712D603493}"/>
              </a:ext>
            </a:extLst>
          </p:cNvPr>
          <p:cNvSpPr>
            <a:spLocks noGrp="1" noChangeArrowheads="1"/>
          </p:cNvSpPr>
          <p:nvPr>
            <p:ph idx="1"/>
          </p:nvPr>
        </p:nvSpPr>
        <p:spPr bwMode="auto">
          <a:xfrm>
            <a:off x="1460287" y="2454464"/>
            <a:ext cx="96032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Best/Average Case:</a:t>
            </a:r>
            <a:r>
              <a:rPr kumimoji="0" lang="en-US" altLang="en-US" sz="2400" b="0" i="0" u="none" strike="noStrike" cap="none" normalizeH="0" baseline="0" dirty="0">
                <a:ln>
                  <a:noFill/>
                </a:ln>
                <a:solidFill>
                  <a:schemeClr val="tx1"/>
                </a:solidFill>
                <a:effectLst/>
                <a:latin typeface="Arial" panose="020B0604020202020204" pitchFamily="34" charset="0"/>
              </a:rPr>
              <a:t> O(</a:t>
            </a:r>
            <a:r>
              <a:rPr kumimoji="0" lang="en-US" altLang="en-US" sz="2400" b="0" i="0" u="none" strike="noStrike" cap="none" normalizeH="0" baseline="0" dirty="0" err="1">
                <a:ln>
                  <a:noFill/>
                </a:ln>
                <a:solidFill>
                  <a:schemeClr val="tx1"/>
                </a:solidFill>
                <a:effectLst/>
                <a:latin typeface="Arial" panose="020B0604020202020204" pitchFamily="34" charset="0"/>
              </a:rPr>
              <a:t>nlog⁡n</a:t>
            </a:r>
            <a:r>
              <a:rPr kumimoji="0" lang="en-US" altLang="en-US" sz="2400" b="0" i="0" u="none" strike="noStrike" cap="none" normalizeH="0" baseline="0" dirty="0">
                <a:ln>
                  <a:noFill/>
                </a:ln>
                <a:solidFill>
                  <a:schemeClr val="tx1"/>
                </a:solidFill>
                <a:effectLst/>
                <a:latin typeface="Arial" panose="020B0604020202020204" pitchFamily="34" charset="0"/>
              </a:rPr>
              <a:t>)O(n \log n)O(</a:t>
            </a:r>
            <a:r>
              <a:rPr kumimoji="0" lang="en-US" altLang="en-US" sz="2400" b="0" i="0" u="none" strike="noStrike" cap="none" normalizeH="0" baseline="0" dirty="0" err="1">
                <a:ln>
                  <a:noFill/>
                </a:ln>
                <a:solidFill>
                  <a:schemeClr val="tx1"/>
                </a:solidFill>
                <a:effectLst/>
                <a:latin typeface="Arial" panose="020B0604020202020204" pitchFamily="34" charset="0"/>
              </a:rPr>
              <a:t>nlogn</a:t>
            </a:r>
            <a:r>
              <a:rPr kumimoji="0" lang="en-US" altLang="en-US" sz="2400" b="0" i="0" u="none" strike="noStrike" cap="none" normalizeH="0" baseline="0" dirty="0">
                <a:ln>
                  <a:noFill/>
                </a:ln>
                <a:solidFill>
                  <a:schemeClr val="tx1"/>
                </a:solidFill>
                <a:effectLst/>
                <a:latin typeface="Arial" panose="020B0604020202020204" pitchFamily="34" charset="0"/>
              </a:rPr>
              <a:t>), when pivots divide data well.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Worst Case:</a:t>
            </a:r>
            <a:r>
              <a:rPr kumimoji="0" lang="en-US" altLang="en-US" sz="2400" b="0" i="0" u="none" strike="noStrike" cap="none" normalizeH="0" baseline="0" dirty="0">
                <a:ln>
                  <a:noFill/>
                </a:ln>
                <a:solidFill>
                  <a:schemeClr val="tx1"/>
                </a:solidFill>
                <a:effectLst/>
                <a:latin typeface="Arial" panose="020B0604020202020204" pitchFamily="34" charset="0"/>
              </a:rPr>
              <a:t> O(n2)O(n^2)O(n2), if pivots consistently divide poorly.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Space Complexity:</a:t>
            </a:r>
            <a:r>
              <a:rPr kumimoji="0" lang="en-US" altLang="en-US" sz="2400" b="0" i="0" u="none" strike="noStrike" cap="none" normalizeH="0" baseline="0" dirty="0">
                <a:ln>
                  <a:noFill/>
                </a:ln>
                <a:solidFill>
                  <a:schemeClr val="tx1"/>
                </a:solidFill>
                <a:effectLst/>
                <a:latin typeface="Arial" panose="020B0604020202020204" pitchFamily="34" charset="0"/>
              </a:rPr>
              <a:t> O(</a:t>
            </a:r>
            <a:r>
              <a:rPr kumimoji="0" lang="en-US" altLang="en-US" sz="2400" b="0" i="0" u="none" strike="noStrike" cap="none" normalizeH="0" baseline="0" dirty="0" err="1">
                <a:ln>
                  <a:noFill/>
                </a:ln>
                <a:solidFill>
                  <a:schemeClr val="tx1"/>
                </a:solidFill>
                <a:effectLst/>
                <a:latin typeface="Arial" panose="020B0604020202020204" pitchFamily="34" charset="0"/>
              </a:rPr>
              <a:t>log⁡n</a:t>
            </a:r>
            <a:r>
              <a:rPr kumimoji="0" lang="en-US" altLang="en-US" sz="2400" b="0" i="0" u="none" strike="noStrike" cap="none" normalizeH="0" baseline="0" dirty="0">
                <a:ln>
                  <a:noFill/>
                </a:ln>
                <a:solidFill>
                  <a:schemeClr val="tx1"/>
                </a:solidFill>
                <a:effectLst/>
                <a:latin typeface="Arial" panose="020B0604020202020204" pitchFamily="34" charset="0"/>
              </a:rPr>
              <a:t>)O(\log n)O(</a:t>
            </a:r>
            <a:r>
              <a:rPr kumimoji="0" lang="en-US" altLang="en-US" sz="2400" b="0" i="0" u="none" strike="noStrike" cap="none" normalizeH="0" baseline="0" dirty="0" err="1">
                <a:ln>
                  <a:noFill/>
                </a:ln>
                <a:solidFill>
                  <a:schemeClr val="tx1"/>
                </a:solidFill>
                <a:effectLst/>
                <a:latin typeface="Arial" panose="020B0604020202020204" pitchFamily="34" charset="0"/>
              </a:rPr>
              <a:t>logn</a:t>
            </a:r>
            <a:r>
              <a:rPr kumimoji="0" lang="en-US" altLang="en-US" sz="2400" b="0" i="0" u="none" strike="noStrike" cap="none" normalizeH="0" baseline="0" dirty="0">
                <a:ln>
                  <a:noFill/>
                </a:ln>
                <a:solidFill>
                  <a:schemeClr val="tx1"/>
                </a:solidFill>
                <a:effectLst/>
                <a:latin typeface="Arial" panose="020B0604020202020204" pitchFamily="34" charset="0"/>
              </a:rPr>
              <a:t>), typically due to recursion stack.” </a:t>
            </a:r>
          </a:p>
        </p:txBody>
      </p:sp>
    </p:spTree>
    <p:extLst>
      <p:ext uri="{BB962C8B-B14F-4D97-AF65-F5344CB8AC3E}">
        <p14:creationId xmlns:p14="http://schemas.microsoft.com/office/powerpoint/2010/main" val="6698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86BE-5CAE-53B9-9A0F-6168C371B9EF}"/>
              </a:ext>
            </a:extLst>
          </p:cNvPr>
          <p:cNvSpPr>
            <a:spLocks noGrp="1"/>
          </p:cNvSpPr>
          <p:nvPr>
            <p:ph type="title"/>
          </p:nvPr>
        </p:nvSpPr>
        <p:spPr>
          <a:xfrm>
            <a:off x="1451578" y="1152862"/>
            <a:ext cx="9603275" cy="1049235"/>
          </a:xfrm>
        </p:spPr>
        <p:txBody>
          <a:bodyPr>
            <a:normAutofit/>
          </a:bodyPr>
          <a:lstStyle/>
          <a:p>
            <a:r>
              <a:rPr lang="en-US" sz="4000" dirty="0"/>
              <a:t>Sorting Algorithm Comparison</a:t>
            </a:r>
          </a:p>
        </p:txBody>
      </p:sp>
      <p:sp>
        <p:nvSpPr>
          <p:cNvPr id="3" name="Content Placeholder 2">
            <a:extLst>
              <a:ext uri="{FF2B5EF4-FFF2-40B4-BE49-F238E27FC236}">
                <a16:creationId xmlns:a16="http://schemas.microsoft.com/office/drawing/2014/main" id="{0612C3A5-5B34-2B63-6CF0-A34AED70AC63}"/>
              </a:ext>
            </a:extLst>
          </p:cNvPr>
          <p:cNvSpPr>
            <a:spLocks noGrp="1"/>
          </p:cNvSpPr>
          <p:nvPr>
            <p:ph idx="1"/>
          </p:nvPr>
        </p:nvSpPr>
        <p:spPr>
          <a:xfrm>
            <a:off x="1451579" y="2381492"/>
            <a:ext cx="9603275" cy="3450613"/>
          </a:xfrm>
        </p:spPr>
        <p:txBody>
          <a:bodyPr>
            <a:normAutofit/>
          </a:bodyPr>
          <a:lstStyle/>
          <a:p>
            <a:r>
              <a:rPr lang="en-US" sz="2400" dirty="0"/>
              <a:t>“ A comparison of Bubble Sort and Quick Sort. Quick Sort is faster for large datasets but is less stable than Bubble Sort, which maintains relative positions of equal elements.”</a:t>
            </a:r>
          </a:p>
        </p:txBody>
      </p:sp>
    </p:spTree>
    <p:extLst>
      <p:ext uri="{BB962C8B-B14F-4D97-AF65-F5344CB8AC3E}">
        <p14:creationId xmlns:p14="http://schemas.microsoft.com/office/powerpoint/2010/main" val="583576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058D-3B1B-BCE8-1703-74F410E062D0}"/>
              </a:ext>
            </a:extLst>
          </p:cNvPr>
          <p:cNvSpPr>
            <a:spLocks noGrp="1"/>
          </p:cNvSpPr>
          <p:nvPr>
            <p:ph type="title"/>
          </p:nvPr>
        </p:nvSpPr>
        <p:spPr>
          <a:xfrm>
            <a:off x="1451579" y="673890"/>
            <a:ext cx="10270158" cy="1049235"/>
          </a:xfrm>
        </p:spPr>
        <p:txBody>
          <a:bodyPr>
            <a:noAutofit/>
          </a:bodyPr>
          <a:lstStyle/>
          <a:p>
            <a:r>
              <a:rPr lang="en-US" sz="4000" dirty="0"/>
              <a:t>Introduction to Shortest Path Algorithms</a:t>
            </a:r>
          </a:p>
        </p:txBody>
      </p:sp>
      <p:sp>
        <p:nvSpPr>
          <p:cNvPr id="3" name="Content Placeholder 2">
            <a:extLst>
              <a:ext uri="{FF2B5EF4-FFF2-40B4-BE49-F238E27FC236}">
                <a16:creationId xmlns:a16="http://schemas.microsoft.com/office/drawing/2014/main" id="{D002F4BF-CEE4-9587-C0FF-CEE9E2AE8659}"/>
              </a:ext>
            </a:extLst>
          </p:cNvPr>
          <p:cNvSpPr>
            <a:spLocks noGrp="1"/>
          </p:cNvSpPr>
          <p:nvPr>
            <p:ph idx="1"/>
          </p:nvPr>
        </p:nvSpPr>
        <p:spPr>
          <a:xfrm>
            <a:off x="1451579" y="2564372"/>
            <a:ext cx="9603275" cy="3450613"/>
          </a:xfrm>
        </p:spPr>
        <p:txBody>
          <a:bodyPr>
            <a:normAutofit/>
          </a:bodyPr>
          <a:lstStyle/>
          <a:p>
            <a:r>
              <a:rPr lang="en-US" sz="2400" dirty="0"/>
              <a:t>“Shortest path algorithms find optimal paths between nodes in a graph. They are used in navigation, logistics, and networking to minimize distance, time, or cost.”</a:t>
            </a:r>
          </a:p>
        </p:txBody>
      </p:sp>
    </p:spTree>
    <p:extLst>
      <p:ext uri="{BB962C8B-B14F-4D97-AF65-F5344CB8AC3E}">
        <p14:creationId xmlns:p14="http://schemas.microsoft.com/office/powerpoint/2010/main" val="41647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6C14-5C0F-6E79-C4FD-D583992060A5}"/>
              </a:ext>
            </a:extLst>
          </p:cNvPr>
          <p:cNvSpPr>
            <a:spLocks noGrp="1"/>
          </p:cNvSpPr>
          <p:nvPr>
            <p:ph type="title"/>
          </p:nvPr>
        </p:nvSpPr>
        <p:spPr>
          <a:xfrm>
            <a:off x="1451578" y="1126736"/>
            <a:ext cx="9603275" cy="1049235"/>
          </a:xfrm>
        </p:spPr>
        <p:txBody>
          <a:bodyPr>
            <a:normAutofit/>
          </a:bodyPr>
          <a:lstStyle/>
          <a:p>
            <a:r>
              <a:rPr lang="en-US" sz="4000" dirty="0"/>
              <a:t>Dijkstra’s Algorithm Overview</a:t>
            </a:r>
          </a:p>
        </p:txBody>
      </p:sp>
      <p:sp>
        <p:nvSpPr>
          <p:cNvPr id="3" name="Content Placeholder 2">
            <a:extLst>
              <a:ext uri="{FF2B5EF4-FFF2-40B4-BE49-F238E27FC236}">
                <a16:creationId xmlns:a16="http://schemas.microsoft.com/office/drawing/2014/main" id="{4CDE058B-9B4E-B12B-C482-01E58DCF8615}"/>
              </a:ext>
            </a:extLst>
          </p:cNvPr>
          <p:cNvSpPr>
            <a:spLocks noGrp="1"/>
          </p:cNvSpPr>
          <p:nvPr>
            <p:ph idx="1"/>
          </p:nvPr>
        </p:nvSpPr>
        <p:spPr>
          <a:xfrm>
            <a:off x="1451578" y="2538247"/>
            <a:ext cx="9603275" cy="3450613"/>
          </a:xfrm>
        </p:spPr>
        <p:txBody>
          <a:bodyPr>
            <a:normAutofit/>
          </a:bodyPr>
          <a:lstStyle/>
          <a:p>
            <a:r>
              <a:rPr lang="en-US" sz="2400" dirty="0"/>
              <a:t>“Dijkstra’s Algorithm finds the shortest path from a source node to all other nodes in a weighted graph. It’s ideal for positive weights, like road networks with distance or time costs.”</a:t>
            </a:r>
          </a:p>
        </p:txBody>
      </p:sp>
    </p:spTree>
    <p:extLst>
      <p:ext uri="{BB962C8B-B14F-4D97-AF65-F5344CB8AC3E}">
        <p14:creationId xmlns:p14="http://schemas.microsoft.com/office/powerpoint/2010/main" val="2722776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1002-2DBA-617E-A020-4753CA7B4674}"/>
              </a:ext>
            </a:extLst>
          </p:cNvPr>
          <p:cNvSpPr>
            <a:spLocks noGrp="1"/>
          </p:cNvSpPr>
          <p:nvPr>
            <p:ph type="title"/>
          </p:nvPr>
        </p:nvSpPr>
        <p:spPr>
          <a:xfrm>
            <a:off x="1451579" y="1057067"/>
            <a:ext cx="9603275" cy="1049235"/>
          </a:xfrm>
        </p:spPr>
        <p:txBody>
          <a:bodyPr>
            <a:normAutofit/>
          </a:bodyPr>
          <a:lstStyle/>
          <a:p>
            <a:r>
              <a:rPr lang="en-US" sz="4000" dirty="0"/>
              <a:t>Dijkstra’s Algorithm Steps</a:t>
            </a:r>
          </a:p>
        </p:txBody>
      </p:sp>
      <p:sp>
        <p:nvSpPr>
          <p:cNvPr id="5" name="Rectangle 2">
            <a:extLst>
              <a:ext uri="{FF2B5EF4-FFF2-40B4-BE49-F238E27FC236}">
                <a16:creationId xmlns:a16="http://schemas.microsoft.com/office/drawing/2014/main" id="{39C828B0-A67A-37A9-BABE-7F34C4F929B1}"/>
              </a:ext>
            </a:extLst>
          </p:cNvPr>
          <p:cNvSpPr>
            <a:spLocks noGrp="1" noChangeArrowheads="1"/>
          </p:cNvSpPr>
          <p:nvPr>
            <p:ph idx="1"/>
          </p:nvPr>
        </p:nvSpPr>
        <p:spPr bwMode="auto">
          <a:xfrm>
            <a:off x="1450973" y="1918843"/>
            <a:ext cx="96032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Initialize the source’s distance to zero and others to infinity.</a:t>
            </a:r>
          </a:p>
          <a:p>
            <a:pPr eaLnBrk="0" fontAlgn="base" hangingPunct="0">
              <a:lnSpc>
                <a:spcPct val="100000"/>
              </a:lnSpc>
              <a:spcBef>
                <a:spcPct val="0"/>
              </a:spcBef>
              <a:spcAft>
                <a:spcPct val="0"/>
              </a:spcAft>
              <a:buClrTx/>
              <a:buSzTx/>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Visit the nearest unvisited node, updating its neighbors' distances.</a:t>
            </a:r>
          </a:p>
          <a:p>
            <a:pPr eaLnBrk="0" fontAlgn="base" hangingPunct="0">
              <a:lnSpc>
                <a:spcPct val="100000"/>
              </a:lnSpc>
              <a:spcBef>
                <a:spcPct val="0"/>
              </a:spcBef>
              <a:spcAft>
                <a:spcPct val="0"/>
              </a:spcAft>
              <a:buClrTx/>
              <a:buSzTx/>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Repeat until all nodes are visited or the shortest path is found. </a:t>
            </a:r>
          </a:p>
        </p:txBody>
      </p:sp>
    </p:spTree>
    <p:extLst>
      <p:ext uri="{BB962C8B-B14F-4D97-AF65-F5344CB8AC3E}">
        <p14:creationId xmlns:p14="http://schemas.microsoft.com/office/powerpoint/2010/main" val="11902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92FC-1B22-5F38-CC81-7520CE7997E4}"/>
              </a:ext>
            </a:extLst>
          </p:cNvPr>
          <p:cNvSpPr>
            <a:spLocks noGrp="1"/>
          </p:cNvSpPr>
          <p:nvPr>
            <p:ph type="title"/>
          </p:nvPr>
        </p:nvSpPr>
        <p:spPr>
          <a:xfrm>
            <a:off x="1451578" y="1109319"/>
            <a:ext cx="9603275" cy="1049235"/>
          </a:xfrm>
        </p:spPr>
        <p:txBody>
          <a:bodyPr>
            <a:normAutofit/>
          </a:bodyPr>
          <a:lstStyle/>
          <a:p>
            <a:r>
              <a:rPr lang="en-US" sz="4000" dirty="0"/>
              <a:t>Prim-</a:t>
            </a:r>
            <a:r>
              <a:rPr lang="en-US" sz="4000" dirty="0" err="1"/>
              <a:t>Jarnik</a:t>
            </a:r>
            <a:r>
              <a:rPr lang="en-US" sz="4000" dirty="0"/>
              <a:t> Algorithm Overview</a:t>
            </a:r>
          </a:p>
        </p:txBody>
      </p:sp>
      <p:sp>
        <p:nvSpPr>
          <p:cNvPr id="3" name="Content Placeholder 2">
            <a:extLst>
              <a:ext uri="{FF2B5EF4-FFF2-40B4-BE49-F238E27FC236}">
                <a16:creationId xmlns:a16="http://schemas.microsoft.com/office/drawing/2014/main" id="{77A0FD20-0F57-2F6C-8B71-EBDE618034A7}"/>
              </a:ext>
            </a:extLst>
          </p:cNvPr>
          <p:cNvSpPr>
            <a:spLocks noGrp="1"/>
          </p:cNvSpPr>
          <p:nvPr>
            <p:ph idx="1"/>
          </p:nvPr>
        </p:nvSpPr>
        <p:spPr>
          <a:xfrm>
            <a:off x="1451579" y="2425034"/>
            <a:ext cx="9603275" cy="3450613"/>
          </a:xfrm>
        </p:spPr>
        <p:txBody>
          <a:bodyPr>
            <a:normAutofit/>
          </a:bodyPr>
          <a:lstStyle/>
          <a:p>
            <a:r>
              <a:rPr lang="en-US" sz="2800" b="1" dirty="0"/>
              <a:t>Prim's Algorithm</a:t>
            </a:r>
            <a:r>
              <a:rPr lang="en-US" sz="2800" dirty="0"/>
              <a:t> finds a Minimum Spanning Tree (MST) for a graph, connecting all nodes with the minimum total edge weight.</a:t>
            </a:r>
            <a:endParaRPr lang="en-US" sz="3200" dirty="0"/>
          </a:p>
        </p:txBody>
      </p:sp>
    </p:spTree>
    <p:extLst>
      <p:ext uri="{BB962C8B-B14F-4D97-AF65-F5344CB8AC3E}">
        <p14:creationId xmlns:p14="http://schemas.microsoft.com/office/powerpoint/2010/main" val="36227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644E-EA02-46F8-E946-3D3A2FEF28F8}"/>
              </a:ext>
            </a:extLst>
          </p:cNvPr>
          <p:cNvSpPr>
            <a:spLocks noGrp="1"/>
          </p:cNvSpPr>
          <p:nvPr>
            <p:ph type="title"/>
          </p:nvPr>
        </p:nvSpPr>
        <p:spPr>
          <a:xfrm>
            <a:off x="1451579" y="987399"/>
            <a:ext cx="9552615" cy="1049235"/>
          </a:xfrm>
        </p:spPr>
        <p:txBody>
          <a:bodyPr>
            <a:normAutofit/>
          </a:bodyPr>
          <a:lstStyle/>
          <a:p>
            <a:r>
              <a:rPr lang="en-US" sz="4000" dirty="0"/>
              <a:t>Prim-</a:t>
            </a:r>
            <a:r>
              <a:rPr lang="en-US" sz="4000" dirty="0" err="1"/>
              <a:t>Jarnik</a:t>
            </a:r>
            <a:r>
              <a:rPr lang="en-US" sz="4000" dirty="0"/>
              <a:t> Algorithm Steps</a:t>
            </a:r>
          </a:p>
        </p:txBody>
      </p:sp>
      <p:sp>
        <p:nvSpPr>
          <p:cNvPr id="5" name="Rectangle 2">
            <a:extLst>
              <a:ext uri="{FF2B5EF4-FFF2-40B4-BE49-F238E27FC236}">
                <a16:creationId xmlns:a16="http://schemas.microsoft.com/office/drawing/2014/main" id="{FEF8D008-9D3D-0A2A-E5BA-01A4968A20BB}"/>
              </a:ext>
            </a:extLst>
          </p:cNvPr>
          <p:cNvSpPr>
            <a:spLocks noGrp="1" noChangeArrowheads="1"/>
          </p:cNvSpPr>
          <p:nvPr>
            <p:ph idx="1"/>
          </p:nvPr>
        </p:nvSpPr>
        <p:spPr bwMode="auto">
          <a:xfrm>
            <a:off x="1451579" y="2566603"/>
            <a:ext cx="955261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Start with an arbitrary node.</a:t>
            </a:r>
          </a:p>
          <a:p>
            <a:pPr eaLnBrk="0" fontAlgn="base" hangingPunct="0">
              <a:lnSpc>
                <a:spcPct val="100000"/>
              </a:lnSpc>
              <a:spcBef>
                <a:spcPct val="0"/>
              </a:spcBef>
              <a:spcAft>
                <a:spcPct val="0"/>
              </a:spcAft>
              <a:buClrTx/>
              <a:buSzTx/>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Add the shortest edge connecting the tree to a new node.</a:t>
            </a:r>
          </a:p>
          <a:p>
            <a:pPr eaLnBrk="0" fontAlgn="base" hangingPunct="0">
              <a:lnSpc>
                <a:spcPct val="100000"/>
              </a:lnSpc>
              <a:spcBef>
                <a:spcPct val="0"/>
              </a:spcBef>
              <a:spcAft>
                <a:spcPct val="0"/>
              </a:spcAft>
              <a:buClrTx/>
              <a:buSzTx/>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Repeat until all nodes are included. </a:t>
            </a:r>
          </a:p>
        </p:txBody>
      </p:sp>
    </p:spTree>
    <p:extLst>
      <p:ext uri="{BB962C8B-B14F-4D97-AF65-F5344CB8AC3E}">
        <p14:creationId xmlns:p14="http://schemas.microsoft.com/office/powerpoint/2010/main" val="365000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F8CA-23FF-664E-5F95-3CB50B1504F3}"/>
              </a:ext>
            </a:extLst>
          </p:cNvPr>
          <p:cNvSpPr>
            <a:spLocks noGrp="1"/>
          </p:cNvSpPr>
          <p:nvPr>
            <p:ph type="title"/>
          </p:nvPr>
        </p:nvSpPr>
        <p:spPr>
          <a:xfrm>
            <a:off x="1451579" y="1205113"/>
            <a:ext cx="9603275" cy="1049235"/>
          </a:xfrm>
        </p:spPr>
        <p:txBody>
          <a:bodyPr/>
          <a:lstStyle/>
          <a:p>
            <a:r>
              <a:rPr lang="en-US" dirty="0"/>
              <a:t>Dijkstra vs. Prim-</a:t>
            </a:r>
            <a:r>
              <a:rPr lang="en-US" dirty="0" err="1"/>
              <a:t>Jarnik</a:t>
            </a:r>
            <a:r>
              <a:rPr lang="en-US" dirty="0"/>
              <a:t> Comparison</a:t>
            </a:r>
          </a:p>
        </p:txBody>
      </p:sp>
      <p:sp>
        <p:nvSpPr>
          <p:cNvPr id="3" name="Content Placeholder 2">
            <a:extLst>
              <a:ext uri="{FF2B5EF4-FFF2-40B4-BE49-F238E27FC236}">
                <a16:creationId xmlns:a16="http://schemas.microsoft.com/office/drawing/2014/main" id="{394725DA-39E4-8A7D-4DBE-64271B2996C6}"/>
              </a:ext>
            </a:extLst>
          </p:cNvPr>
          <p:cNvSpPr>
            <a:spLocks noGrp="1"/>
          </p:cNvSpPr>
          <p:nvPr>
            <p:ph idx="1"/>
          </p:nvPr>
        </p:nvSpPr>
        <p:spPr>
          <a:xfrm>
            <a:off x="1451578" y="2332725"/>
            <a:ext cx="9603275" cy="3450613"/>
          </a:xfrm>
        </p:spPr>
        <p:txBody>
          <a:bodyPr>
            <a:normAutofit/>
          </a:bodyPr>
          <a:lstStyle/>
          <a:p>
            <a:r>
              <a:rPr lang="en-US" sz="2800" dirty="0"/>
              <a:t>“Dijkstra’s Algorithm is used for shortest paths, while Prim-</a:t>
            </a:r>
            <a:r>
              <a:rPr lang="en-US" sz="2800" dirty="0" err="1"/>
              <a:t>Jarnik</a:t>
            </a:r>
            <a:r>
              <a:rPr lang="en-US" sz="2800" dirty="0"/>
              <a:t> is used for minimum spanning trees. Dijkstra is suitable for navigation, while Prim is ideal for network layouts.”</a:t>
            </a:r>
          </a:p>
        </p:txBody>
      </p:sp>
    </p:spTree>
    <p:extLst>
      <p:ext uri="{BB962C8B-B14F-4D97-AF65-F5344CB8AC3E}">
        <p14:creationId xmlns:p14="http://schemas.microsoft.com/office/powerpoint/2010/main" val="1805311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6024-74DB-A22C-08DC-F89422E3F631}"/>
              </a:ext>
            </a:extLst>
          </p:cNvPr>
          <p:cNvSpPr>
            <a:spLocks noGrp="1"/>
          </p:cNvSpPr>
          <p:nvPr>
            <p:ph type="title"/>
          </p:nvPr>
        </p:nvSpPr>
        <p:spPr>
          <a:xfrm>
            <a:off x="1451579" y="1065775"/>
            <a:ext cx="9603275" cy="1049235"/>
          </a:xfrm>
        </p:spPr>
        <p:txBody>
          <a:bodyPr>
            <a:normAutofit/>
          </a:bodyPr>
          <a:lstStyle/>
          <a:p>
            <a:r>
              <a:rPr lang="en-US" sz="4000" dirty="0"/>
              <a:t>Why Data Structures Matter</a:t>
            </a:r>
          </a:p>
        </p:txBody>
      </p:sp>
      <p:sp>
        <p:nvSpPr>
          <p:cNvPr id="3" name="Content Placeholder 2">
            <a:extLst>
              <a:ext uri="{FF2B5EF4-FFF2-40B4-BE49-F238E27FC236}">
                <a16:creationId xmlns:a16="http://schemas.microsoft.com/office/drawing/2014/main" id="{7699C0CA-95C0-D56B-5A86-C9DFF3229033}"/>
              </a:ext>
            </a:extLst>
          </p:cNvPr>
          <p:cNvSpPr>
            <a:spLocks noGrp="1"/>
          </p:cNvSpPr>
          <p:nvPr>
            <p:ph idx="1"/>
          </p:nvPr>
        </p:nvSpPr>
        <p:spPr/>
        <p:txBody>
          <a:bodyPr>
            <a:normAutofit/>
          </a:bodyPr>
          <a:lstStyle/>
          <a:p>
            <a:r>
              <a:rPr lang="en-US" sz="2400" dirty="0"/>
              <a:t>“Data structures play a crucial role in software performance and scalability. By choosing the right data structure, we can improve the efficiency of data processing tasks and create systems that handle large amounts of data quickly and reliably. This makes it possible to optimize memory usage, reduce execution time, and improve the overall functionality of applications.”</a:t>
            </a:r>
          </a:p>
        </p:txBody>
      </p:sp>
    </p:spTree>
    <p:extLst>
      <p:ext uri="{BB962C8B-B14F-4D97-AF65-F5344CB8AC3E}">
        <p14:creationId xmlns:p14="http://schemas.microsoft.com/office/powerpoint/2010/main" val="190827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949D-3CE1-96B5-CC91-CAB418705D75}"/>
              </a:ext>
            </a:extLst>
          </p:cNvPr>
          <p:cNvSpPr>
            <a:spLocks noGrp="1"/>
          </p:cNvSpPr>
          <p:nvPr>
            <p:ph type="title"/>
          </p:nvPr>
        </p:nvSpPr>
        <p:spPr>
          <a:xfrm>
            <a:off x="1451579" y="1144153"/>
            <a:ext cx="9603275" cy="1049235"/>
          </a:xfrm>
        </p:spPr>
        <p:txBody>
          <a:bodyPr>
            <a:normAutofit/>
          </a:bodyPr>
          <a:lstStyle/>
          <a:p>
            <a:r>
              <a:rPr lang="en-US" sz="4000" dirty="0"/>
              <a:t>Complexity Analysis in Algorithms</a:t>
            </a:r>
          </a:p>
        </p:txBody>
      </p:sp>
      <p:sp>
        <p:nvSpPr>
          <p:cNvPr id="3" name="Content Placeholder 2">
            <a:extLst>
              <a:ext uri="{FF2B5EF4-FFF2-40B4-BE49-F238E27FC236}">
                <a16:creationId xmlns:a16="http://schemas.microsoft.com/office/drawing/2014/main" id="{E71B1058-41E2-6CF2-DE97-9D917169DD36}"/>
              </a:ext>
            </a:extLst>
          </p:cNvPr>
          <p:cNvSpPr>
            <a:spLocks noGrp="1"/>
          </p:cNvSpPr>
          <p:nvPr>
            <p:ph idx="1"/>
          </p:nvPr>
        </p:nvSpPr>
        <p:spPr>
          <a:xfrm>
            <a:off x="1451578" y="2433744"/>
            <a:ext cx="9603275" cy="3450613"/>
          </a:xfrm>
        </p:spPr>
        <p:txBody>
          <a:bodyPr>
            <a:normAutofit/>
          </a:bodyPr>
          <a:lstStyle/>
          <a:p>
            <a:r>
              <a:rPr lang="en-US" sz="2400" dirty="0"/>
              <a:t>“Complexity metrics like time and space complexity help evaluate an algorithm’s efficiency. Using Big O notation, analyze performance based on factors such as data size and operations needed.”</a:t>
            </a:r>
          </a:p>
        </p:txBody>
      </p:sp>
    </p:spTree>
    <p:extLst>
      <p:ext uri="{BB962C8B-B14F-4D97-AF65-F5344CB8AC3E}">
        <p14:creationId xmlns:p14="http://schemas.microsoft.com/office/powerpoint/2010/main" val="254535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E37B-F321-CB19-E64B-C5680F06ECF5}"/>
              </a:ext>
            </a:extLst>
          </p:cNvPr>
          <p:cNvSpPr>
            <a:spLocks noGrp="1"/>
          </p:cNvSpPr>
          <p:nvPr>
            <p:ph type="title"/>
          </p:nvPr>
        </p:nvSpPr>
        <p:spPr>
          <a:xfrm>
            <a:off x="1451579" y="621639"/>
            <a:ext cx="9603275" cy="1049235"/>
          </a:xfrm>
        </p:spPr>
        <p:txBody>
          <a:bodyPr>
            <a:noAutofit/>
          </a:bodyPr>
          <a:lstStyle/>
          <a:p>
            <a:r>
              <a:rPr lang="en-US" sz="4000" dirty="0"/>
              <a:t>Importance of Encapsulation in ADTs</a:t>
            </a:r>
          </a:p>
        </p:txBody>
      </p:sp>
      <p:sp>
        <p:nvSpPr>
          <p:cNvPr id="3" name="Content Placeholder 2">
            <a:extLst>
              <a:ext uri="{FF2B5EF4-FFF2-40B4-BE49-F238E27FC236}">
                <a16:creationId xmlns:a16="http://schemas.microsoft.com/office/drawing/2014/main" id="{E03C297A-8B9D-6907-5820-9B34BEDFE60F}"/>
              </a:ext>
            </a:extLst>
          </p:cNvPr>
          <p:cNvSpPr>
            <a:spLocks noGrp="1"/>
          </p:cNvSpPr>
          <p:nvPr>
            <p:ph idx="1"/>
          </p:nvPr>
        </p:nvSpPr>
        <p:spPr>
          <a:xfrm>
            <a:off x="1451579" y="2364075"/>
            <a:ext cx="9603275" cy="3450613"/>
          </a:xfrm>
        </p:spPr>
        <p:txBody>
          <a:bodyPr>
            <a:normAutofit/>
          </a:bodyPr>
          <a:lstStyle/>
          <a:p>
            <a:r>
              <a:rPr lang="en-US" sz="2400" dirty="0"/>
              <a:t>“Encapsulation in ADTs restricts direct access to data, allowing interaction only through defined methods. It ensures security, modularity, and promotes code reusability.”</a:t>
            </a:r>
          </a:p>
        </p:txBody>
      </p:sp>
    </p:spTree>
    <p:extLst>
      <p:ext uri="{BB962C8B-B14F-4D97-AF65-F5344CB8AC3E}">
        <p14:creationId xmlns:p14="http://schemas.microsoft.com/office/powerpoint/2010/main" val="2342547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8598-1B75-694A-0241-60D52469FEA3}"/>
              </a:ext>
            </a:extLst>
          </p:cNvPr>
          <p:cNvSpPr>
            <a:spLocks noGrp="1"/>
          </p:cNvSpPr>
          <p:nvPr>
            <p:ph type="title"/>
          </p:nvPr>
        </p:nvSpPr>
        <p:spPr>
          <a:xfrm>
            <a:off x="1451579" y="612930"/>
            <a:ext cx="9603275" cy="1049235"/>
          </a:xfrm>
        </p:spPr>
        <p:txBody>
          <a:bodyPr>
            <a:noAutofit/>
          </a:bodyPr>
          <a:lstStyle/>
          <a:p>
            <a:r>
              <a:rPr lang="en-US" sz="4000" dirty="0"/>
              <a:t>Information Hiding and Abstraction</a:t>
            </a:r>
          </a:p>
        </p:txBody>
      </p:sp>
      <p:sp>
        <p:nvSpPr>
          <p:cNvPr id="3" name="Content Placeholder 2">
            <a:extLst>
              <a:ext uri="{FF2B5EF4-FFF2-40B4-BE49-F238E27FC236}">
                <a16:creationId xmlns:a16="http://schemas.microsoft.com/office/drawing/2014/main" id="{6DD97EC9-E88A-3583-A46B-4639C2CCBAC1}"/>
              </a:ext>
            </a:extLst>
          </p:cNvPr>
          <p:cNvSpPr>
            <a:spLocks noGrp="1"/>
          </p:cNvSpPr>
          <p:nvPr>
            <p:ph idx="1"/>
          </p:nvPr>
        </p:nvSpPr>
        <p:spPr>
          <a:xfrm>
            <a:off x="1451579" y="2602868"/>
            <a:ext cx="9603275" cy="3450613"/>
          </a:xfrm>
        </p:spPr>
        <p:txBody>
          <a:bodyPr>
            <a:normAutofit/>
          </a:bodyPr>
          <a:lstStyle/>
          <a:p>
            <a:r>
              <a:rPr lang="en-US" sz="2400" dirty="0"/>
              <a:t>“Information hiding conceals internal details from users, allowing them to use a stack or queue through high-level operations without needing to know implementation details.”</a:t>
            </a:r>
          </a:p>
        </p:txBody>
      </p:sp>
    </p:spTree>
    <p:extLst>
      <p:ext uri="{BB962C8B-B14F-4D97-AF65-F5344CB8AC3E}">
        <p14:creationId xmlns:p14="http://schemas.microsoft.com/office/powerpoint/2010/main" val="2667974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15E-5FC1-A1E8-EDD6-2DD17D7CAD0D}"/>
              </a:ext>
            </a:extLst>
          </p:cNvPr>
          <p:cNvSpPr>
            <a:spLocks noGrp="1"/>
          </p:cNvSpPr>
          <p:nvPr>
            <p:ph type="title"/>
          </p:nvPr>
        </p:nvSpPr>
        <p:spPr>
          <a:xfrm>
            <a:off x="1451579" y="1126736"/>
            <a:ext cx="9603275" cy="1049235"/>
          </a:xfrm>
        </p:spPr>
        <p:txBody>
          <a:bodyPr>
            <a:noAutofit/>
          </a:bodyPr>
          <a:lstStyle/>
          <a:p>
            <a:r>
              <a:rPr lang="en-US" sz="4000" dirty="0"/>
              <a:t>Modular Design in Algorithms</a:t>
            </a:r>
            <a:br>
              <a:rPr lang="en-US" sz="4000" dirty="0"/>
            </a:br>
            <a:endParaRPr lang="en-US" sz="4000" dirty="0"/>
          </a:p>
        </p:txBody>
      </p:sp>
      <p:sp>
        <p:nvSpPr>
          <p:cNvPr id="3" name="Content Placeholder 2">
            <a:extLst>
              <a:ext uri="{FF2B5EF4-FFF2-40B4-BE49-F238E27FC236}">
                <a16:creationId xmlns:a16="http://schemas.microsoft.com/office/drawing/2014/main" id="{671B2E6C-48DA-61BB-A266-1D884F51B0AB}"/>
              </a:ext>
            </a:extLst>
          </p:cNvPr>
          <p:cNvSpPr>
            <a:spLocks noGrp="1"/>
          </p:cNvSpPr>
          <p:nvPr>
            <p:ph idx="1"/>
          </p:nvPr>
        </p:nvSpPr>
        <p:spPr>
          <a:xfrm>
            <a:off x="1451579" y="2385153"/>
            <a:ext cx="9603275" cy="3450613"/>
          </a:xfrm>
        </p:spPr>
        <p:txBody>
          <a:bodyPr>
            <a:normAutofit/>
          </a:bodyPr>
          <a:lstStyle/>
          <a:p>
            <a:r>
              <a:rPr lang="en-US" sz="2400" dirty="0"/>
              <a:t>“Modular design breaks down applications into independent parts, making debugging, updating, and maintenance easier. Modular components can be reused and updated independently.”</a:t>
            </a:r>
          </a:p>
        </p:txBody>
      </p:sp>
    </p:spTree>
    <p:extLst>
      <p:ext uri="{BB962C8B-B14F-4D97-AF65-F5344CB8AC3E}">
        <p14:creationId xmlns:p14="http://schemas.microsoft.com/office/powerpoint/2010/main" val="914732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89D8-70E0-C186-8D64-29F17552D1E1}"/>
              </a:ext>
            </a:extLst>
          </p:cNvPr>
          <p:cNvSpPr>
            <a:spLocks noGrp="1"/>
          </p:cNvSpPr>
          <p:nvPr>
            <p:ph type="title"/>
          </p:nvPr>
        </p:nvSpPr>
        <p:spPr>
          <a:xfrm>
            <a:off x="2684520" y="3216420"/>
            <a:ext cx="7286795" cy="1049235"/>
          </a:xfrm>
        </p:spPr>
        <p:txBody>
          <a:bodyPr>
            <a:normAutofit/>
          </a:bodyPr>
          <a:lstStyle/>
          <a:p>
            <a:r>
              <a:rPr lang="en-US" sz="4400" dirty="0"/>
              <a:t>Thanks for attention</a:t>
            </a:r>
          </a:p>
        </p:txBody>
      </p:sp>
      <p:sp>
        <p:nvSpPr>
          <p:cNvPr id="3" name="Content Placeholder 2">
            <a:extLst>
              <a:ext uri="{FF2B5EF4-FFF2-40B4-BE49-F238E27FC236}">
                <a16:creationId xmlns:a16="http://schemas.microsoft.com/office/drawing/2014/main" id="{A51C0548-FF87-F441-0FC8-EDE3969497D3}"/>
              </a:ext>
            </a:extLst>
          </p:cNvPr>
          <p:cNvSpPr>
            <a:spLocks noGrp="1"/>
          </p:cNvSpPr>
          <p:nvPr>
            <p:ph idx="1"/>
          </p:nvPr>
        </p:nvSpPr>
        <p:spPr>
          <a:xfrm flipV="1">
            <a:off x="-978111" y="6646356"/>
            <a:ext cx="385929" cy="211644"/>
          </a:xfrm>
        </p:spPr>
        <p:txBody>
          <a:bodyPr>
            <a:normAutofit fontScale="47500" lnSpcReduction="20000"/>
          </a:bodyPr>
          <a:lstStyle/>
          <a:p>
            <a:endParaRPr lang="en-US" dirty="0"/>
          </a:p>
        </p:txBody>
      </p:sp>
    </p:spTree>
    <p:extLst>
      <p:ext uri="{BB962C8B-B14F-4D97-AF65-F5344CB8AC3E}">
        <p14:creationId xmlns:p14="http://schemas.microsoft.com/office/powerpoint/2010/main" val="131205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2C08-BF33-6145-8B2F-B263192C5BB6}"/>
              </a:ext>
            </a:extLst>
          </p:cNvPr>
          <p:cNvSpPr>
            <a:spLocks noGrp="1"/>
          </p:cNvSpPr>
          <p:nvPr>
            <p:ph type="title"/>
          </p:nvPr>
        </p:nvSpPr>
        <p:spPr>
          <a:xfrm>
            <a:off x="1451579" y="1057069"/>
            <a:ext cx="9603275" cy="1049235"/>
          </a:xfrm>
        </p:spPr>
        <p:txBody>
          <a:bodyPr>
            <a:normAutofit/>
          </a:bodyPr>
          <a:lstStyle/>
          <a:p>
            <a:r>
              <a:rPr lang="en-US" sz="4000" dirty="0"/>
              <a:t>Common Data Structures</a:t>
            </a:r>
          </a:p>
        </p:txBody>
      </p:sp>
      <p:sp>
        <p:nvSpPr>
          <p:cNvPr id="4" name="Rectangle 1">
            <a:extLst>
              <a:ext uri="{FF2B5EF4-FFF2-40B4-BE49-F238E27FC236}">
                <a16:creationId xmlns:a16="http://schemas.microsoft.com/office/drawing/2014/main" id="{E28D3121-0045-323B-AE84-057E51554647}"/>
              </a:ext>
            </a:extLst>
          </p:cNvPr>
          <p:cNvSpPr>
            <a:spLocks noGrp="1" noChangeArrowheads="1"/>
          </p:cNvSpPr>
          <p:nvPr>
            <p:ph idx="1"/>
          </p:nvPr>
        </p:nvSpPr>
        <p:spPr bwMode="auto">
          <a:xfrm>
            <a:off x="934971" y="2271266"/>
            <a:ext cx="1032205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Arrays:</a:t>
            </a:r>
            <a:r>
              <a:rPr kumimoji="0" lang="en-US" altLang="en-US" sz="2400" b="0" i="0" u="none" strike="noStrike" cap="none" normalizeH="0" baseline="0" dirty="0">
                <a:ln>
                  <a:noFill/>
                </a:ln>
                <a:solidFill>
                  <a:schemeClr val="tx1"/>
                </a:solidFill>
                <a:effectLst/>
                <a:latin typeface="Arial" panose="020B0604020202020204" pitchFamily="34" charset="0"/>
              </a:rPr>
              <a:t> For fixed-size collections of elements.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Linked Lists:</a:t>
            </a:r>
            <a:r>
              <a:rPr kumimoji="0" lang="en-US" altLang="en-US" sz="2400" b="0" i="0" u="none" strike="noStrike" cap="none" normalizeH="0" baseline="0" dirty="0">
                <a:ln>
                  <a:noFill/>
                </a:ln>
                <a:solidFill>
                  <a:schemeClr val="tx1"/>
                </a:solidFill>
                <a:effectLst/>
                <a:latin typeface="Arial" panose="020B0604020202020204" pitchFamily="34" charset="0"/>
              </a:rPr>
              <a:t> Dynamic collections where each element points to the next.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Stacks and Queues:</a:t>
            </a:r>
            <a:r>
              <a:rPr kumimoji="0" lang="en-US" altLang="en-US" sz="2400" b="0" i="0" u="none" strike="noStrike" cap="none" normalizeH="0" baseline="0" dirty="0">
                <a:ln>
                  <a:noFill/>
                </a:ln>
                <a:solidFill>
                  <a:schemeClr val="tx1"/>
                </a:solidFill>
                <a:effectLst/>
                <a:latin typeface="Arial" panose="020B0604020202020204" pitchFamily="34" charset="0"/>
              </a:rPr>
              <a:t> Ordered collections with specific rules for adding and removing elements.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Trees and Graphs:</a:t>
            </a:r>
            <a:r>
              <a:rPr kumimoji="0" lang="en-US" altLang="en-US" sz="2400" b="0" i="0" u="none" strike="noStrike" cap="none" normalizeH="0" baseline="0" dirty="0">
                <a:ln>
                  <a:noFill/>
                </a:ln>
                <a:solidFill>
                  <a:schemeClr val="tx1"/>
                </a:solidFill>
                <a:effectLst/>
                <a:latin typeface="Arial" panose="020B0604020202020204" pitchFamily="34" charset="0"/>
              </a:rPr>
              <a:t> Hierarchical and network structures, respectively.” </a:t>
            </a:r>
          </a:p>
        </p:txBody>
      </p:sp>
    </p:spTree>
    <p:extLst>
      <p:ext uri="{BB962C8B-B14F-4D97-AF65-F5344CB8AC3E}">
        <p14:creationId xmlns:p14="http://schemas.microsoft.com/office/powerpoint/2010/main" val="149696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138B-A71B-3ECE-9BE2-5F4D22E63287}"/>
              </a:ext>
            </a:extLst>
          </p:cNvPr>
          <p:cNvSpPr>
            <a:spLocks noGrp="1"/>
          </p:cNvSpPr>
          <p:nvPr>
            <p:ph type="title"/>
          </p:nvPr>
        </p:nvSpPr>
        <p:spPr>
          <a:xfrm>
            <a:off x="1451579" y="639056"/>
            <a:ext cx="10287575" cy="1049235"/>
          </a:xfrm>
        </p:spPr>
        <p:txBody>
          <a:bodyPr>
            <a:noAutofit/>
          </a:bodyPr>
          <a:lstStyle/>
          <a:p>
            <a:r>
              <a:rPr lang="en-US" sz="4000" dirty="0"/>
              <a:t>Introduction to Abstract Data Types (ADTs)</a:t>
            </a:r>
          </a:p>
        </p:txBody>
      </p:sp>
      <p:sp>
        <p:nvSpPr>
          <p:cNvPr id="3" name="Content Placeholder 2">
            <a:extLst>
              <a:ext uri="{FF2B5EF4-FFF2-40B4-BE49-F238E27FC236}">
                <a16:creationId xmlns:a16="http://schemas.microsoft.com/office/drawing/2014/main" id="{893EC3D8-F3E8-BD68-AE33-AA3047C2CF96}"/>
              </a:ext>
            </a:extLst>
          </p:cNvPr>
          <p:cNvSpPr>
            <a:spLocks noGrp="1"/>
          </p:cNvSpPr>
          <p:nvPr>
            <p:ph idx="1"/>
          </p:nvPr>
        </p:nvSpPr>
        <p:spPr>
          <a:xfrm>
            <a:off x="1451579" y="2407618"/>
            <a:ext cx="9603275" cy="3450613"/>
          </a:xfrm>
        </p:spPr>
        <p:txBody>
          <a:bodyPr>
            <a:normAutofit/>
          </a:bodyPr>
          <a:lstStyle/>
          <a:p>
            <a:r>
              <a:rPr lang="en-US" sz="2400" dirty="0"/>
              <a:t>“Abstract Data Types, or ADTs, provide a conceptual model for a data structure's operations without focusing on its implementation. ADTs allow us to work with data structures at a high level, which promotes modularity and ease of use in complex programs.”</a:t>
            </a:r>
          </a:p>
        </p:txBody>
      </p:sp>
    </p:spTree>
    <p:extLst>
      <p:ext uri="{BB962C8B-B14F-4D97-AF65-F5344CB8AC3E}">
        <p14:creationId xmlns:p14="http://schemas.microsoft.com/office/powerpoint/2010/main" val="308834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A15A-6173-C22D-5090-4E6B9A2ECE91}"/>
              </a:ext>
            </a:extLst>
          </p:cNvPr>
          <p:cNvSpPr>
            <a:spLocks noGrp="1"/>
          </p:cNvSpPr>
          <p:nvPr>
            <p:ph type="title"/>
          </p:nvPr>
        </p:nvSpPr>
        <p:spPr>
          <a:xfrm>
            <a:off x="1451579" y="1126736"/>
            <a:ext cx="9603275" cy="1049235"/>
          </a:xfrm>
        </p:spPr>
        <p:txBody>
          <a:bodyPr>
            <a:normAutofit/>
          </a:bodyPr>
          <a:lstStyle/>
          <a:p>
            <a:r>
              <a:rPr lang="en-US" sz="4000" dirty="0"/>
              <a:t>Stack ADT Overview</a:t>
            </a:r>
          </a:p>
        </p:txBody>
      </p:sp>
      <p:sp>
        <p:nvSpPr>
          <p:cNvPr id="3" name="Content Placeholder 2">
            <a:extLst>
              <a:ext uri="{FF2B5EF4-FFF2-40B4-BE49-F238E27FC236}">
                <a16:creationId xmlns:a16="http://schemas.microsoft.com/office/drawing/2014/main" id="{E49FFEC5-083A-FE20-396F-88560622AF4A}"/>
              </a:ext>
            </a:extLst>
          </p:cNvPr>
          <p:cNvSpPr>
            <a:spLocks noGrp="1"/>
          </p:cNvSpPr>
          <p:nvPr>
            <p:ph idx="1"/>
          </p:nvPr>
        </p:nvSpPr>
        <p:spPr>
          <a:xfrm>
            <a:off x="1451578" y="2280651"/>
            <a:ext cx="9603275" cy="3450613"/>
          </a:xfrm>
        </p:spPr>
        <p:txBody>
          <a:bodyPr>
            <a:normAutofit/>
          </a:bodyPr>
          <a:lstStyle/>
          <a:p>
            <a:r>
              <a:rPr lang="en-US" sz="2400" dirty="0"/>
              <a:t>“A stack is a Last-In-First-Out (LIFO) data structure. It means that the last element added is the first one to be removed. This structure is commonly compared to a stack of plates where you add a plate on top and remove it from the top as well.”</a:t>
            </a:r>
          </a:p>
        </p:txBody>
      </p:sp>
    </p:spTree>
    <p:extLst>
      <p:ext uri="{BB962C8B-B14F-4D97-AF65-F5344CB8AC3E}">
        <p14:creationId xmlns:p14="http://schemas.microsoft.com/office/powerpoint/2010/main" val="4099779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1503-0156-005A-F021-72998CC1DFE6}"/>
              </a:ext>
            </a:extLst>
          </p:cNvPr>
          <p:cNvSpPr>
            <a:spLocks noGrp="1"/>
          </p:cNvSpPr>
          <p:nvPr>
            <p:ph type="title"/>
          </p:nvPr>
        </p:nvSpPr>
        <p:spPr>
          <a:xfrm>
            <a:off x="1451577" y="1152862"/>
            <a:ext cx="9603275" cy="1049235"/>
          </a:xfrm>
        </p:spPr>
        <p:txBody>
          <a:bodyPr>
            <a:normAutofit/>
          </a:bodyPr>
          <a:lstStyle/>
          <a:p>
            <a:r>
              <a:rPr lang="en-US" sz="4000" dirty="0"/>
              <a:t>Stack ADT Operations</a:t>
            </a:r>
          </a:p>
        </p:txBody>
      </p:sp>
      <p:sp>
        <p:nvSpPr>
          <p:cNvPr id="4" name="Rectangle 1">
            <a:extLst>
              <a:ext uri="{FF2B5EF4-FFF2-40B4-BE49-F238E27FC236}">
                <a16:creationId xmlns:a16="http://schemas.microsoft.com/office/drawing/2014/main" id="{C99B4845-ED0C-5233-5267-EAA12F988737}"/>
              </a:ext>
            </a:extLst>
          </p:cNvPr>
          <p:cNvSpPr>
            <a:spLocks noGrp="1" noChangeArrowheads="1"/>
          </p:cNvSpPr>
          <p:nvPr>
            <p:ph idx="1"/>
          </p:nvPr>
        </p:nvSpPr>
        <p:spPr bwMode="auto">
          <a:xfrm>
            <a:off x="1451577" y="2202097"/>
            <a:ext cx="696139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Push:</a:t>
            </a:r>
            <a:r>
              <a:rPr kumimoji="0" lang="en-US" altLang="en-US" sz="2400" b="0" i="0" u="none" strike="noStrike" cap="none" normalizeH="0" baseline="0" dirty="0">
                <a:ln>
                  <a:noFill/>
                </a:ln>
                <a:solidFill>
                  <a:schemeClr val="tx1"/>
                </a:solidFill>
                <a:effectLst/>
                <a:latin typeface="Arial" panose="020B0604020202020204" pitchFamily="34" charset="0"/>
              </a:rPr>
              <a:t> Adds an element to the top of the stack.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Pop:</a:t>
            </a:r>
            <a:r>
              <a:rPr kumimoji="0" lang="en-US" altLang="en-US" sz="2400" b="0" i="0" u="none" strike="noStrike" cap="none" normalizeH="0" baseline="0" dirty="0">
                <a:ln>
                  <a:noFill/>
                </a:ln>
                <a:solidFill>
                  <a:schemeClr val="tx1"/>
                </a:solidFill>
                <a:effectLst/>
                <a:latin typeface="Arial" panose="020B0604020202020204" pitchFamily="34" charset="0"/>
              </a:rPr>
              <a:t> Removes the element at the top.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Peek:</a:t>
            </a:r>
            <a:r>
              <a:rPr kumimoji="0" lang="en-US" altLang="en-US" sz="2400" b="0" i="0" u="none" strike="noStrike" cap="none" normalizeH="0" baseline="0" dirty="0">
                <a:ln>
                  <a:noFill/>
                </a:ln>
                <a:solidFill>
                  <a:schemeClr val="tx1"/>
                </a:solidFill>
                <a:effectLst/>
                <a:latin typeface="Arial" panose="020B0604020202020204" pitchFamily="34" charset="0"/>
              </a:rPr>
              <a:t> Views the top element without removing 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IsEmpty</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Checks if the stack is empty.</a:t>
            </a:r>
          </a:p>
        </p:txBody>
      </p:sp>
    </p:spTree>
    <p:extLst>
      <p:ext uri="{BB962C8B-B14F-4D97-AF65-F5344CB8AC3E}">
        <p14:creationId xmlns:p14="http://schemas.microsoft.com/office/powerpoint/2010/main" val="4231508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E214B-014E-8DEC-9A2A-3F47D418D345}"/>
              </a:ext>
            </a:extLst>
          </p:cNvPr>
          <p:cNvSpPr>
            <a:spLocks noGrp="1"/>
          </p:cNvSpPr>
          <p:nvPr>
            <p:ph type="title"/>
          </p:nvPr>
        </p:nvSpPr>
        <p:spPr>
          <a:xfrm>
            <a:off x="1451578" y="1091902"/>
            <a:ext cx="9603275" cy="1049235"/>
          </a:xfrm>
        </p:spPr>
        <p:txBody>
          <a:bodyPr>
            <a:normAutofit/>
          </a:bodyPr>
          <a:lstStyle/>
          <a:p>
            <a:r>
              <a:rPr lang="en-US" sz="4000" dirty="0"/>
              <a:t>Stack ADT Applications</a:t>
            </a:r>
          </a:p>
        </p:txBody>
      </p:sp>
      <p:sp>
        <p:nvSpPr>
          <p:cNvPr id="4" name="Rectangle 1">
            <a:extLst>
              <a:ext uri="{FF2B5EF4-FFF2-40B4-BE49-F238E27FC236}">
                <a16:creationId xmlns:a16="http://schemas.microsoft.com/office/drawing/2014/main" id="{7B9D0DF4-8DCE-B329-4F71-A53BCCCC1039}"/>
              </a:ext>
            </a:extLst>
          </p:cNvPr>
          <p:cNvSpPr>
            <a:spLocks noGrp="1" noChangeArrowheads="1"/>
          </p:cNvSpPr>
          <p:nvPr>
            <p:ph idx="1"/>
          </p:nvPr>
        </p:nvSpPr>
        <p:spPr bwMode="auto">
          <a:xfrm>
            <a:off x="1451577" y="2402212"/>
            <a:ext cx="96032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Function call management:</a:t>
            </a:r>
            <a:r>
              <a:rPr kumimoji="0" lang="en-US" altLang="en-US" sz="2400" b="0" i="0" u="none" strike="noStrike" cap="none" normalizeH="0" baseline="0" dirty="0">
                <a:ln>
                  <a:noFill/>
                </a:ln>
                <a:solidFill>
                  <a:schemeClr val="tx1"/>
                </a:solidFill>
                <a:effectLst/>
                <a:latin typeface="Arial" panose="020B0604020202020204" pitchFamily="34" charset="0"/>
              </a:rPr>
              <a:t> Where each function call is placed on top of a call stack.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Backtracking algorithms:</a:t>
            </a:r>
            <a:r>
              <a:rPr kumimoji="0" lang="en-US" altLang="en-US" sz="2400" b="0" i="0" u="none" strike="noStrike" cap="none" normalizeH="0" baseline="0" dirty="0">
                <a:ln>
                  <a:noFill/>
                </a:ln>
                <a:solidFill>
                  <a:schemeClr val="tx1"/>
                </a:solidFill>
                <a:effectLst/>
                <a:latin typeface="Arial" panose="020B0604020202020204" pitchFamily="34" charset="0"/>
              </a:rPr>
              <a:t> Like navigating a maze.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Undo functionality:</a:t>
            </a:r>
            <a:r>
              <a:rPr kumimoji="0" lang="en-US" altLang="en-US" sz="2400" b="0" i="0" u="none" strike="noStrike" cap="none" normalizeH="0" baseline="0" dirty="0">
                <a:ln>
                  <a:noFill/>
                </a:ln>
                <a:solidFill>
                  <a:schemeClr val="tx1"/>
                </a:solidFill>
                <a:effectLst/>
                <a:latin typeface="Arial" panose="020B0604020202020204" pitchFamily="34" charset="0"/>
              </a:rPr>
              <a:t> In text editors, where each action is stacked and can be reversed.” </a:t>
            </a:r>
          </a:p>
        </p:txBody>
      </p:sp>
    </p:spTree>
    <p:extLst>
      <p:ext uri="{BB962C8B-B14F-4D97-AF65-F5344CB8AC3E}">
        <p14:creationId xmlns:p14="http://schemas.microsoft.com/office/powerpoint/2010/main" val="45470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CB6E-D57B-5489-5021-5EB4F75B72CE}"/>
              </a:ext>
            </a:extLst>
          </p:cNvPr>
          <p:cNvSpPr>
            <a:spLocks noGrp="1"/>
          </p:cNvSpPr>
          <p:nvPr>
            <p:ph type="title"/>
          </p:nvPr>
        </p:nvSpPr>
        <p:spPr>
          <a:xfrm>
            <a:off x="1451579" y="1115237"/>
            <a:ext cx="9603275" cy="1049235"/>
          </a:xfrm>
        </p:spPr>
        <p:txBody>
          <a:bodyPr>
            <a:normAutofit/>
          </a:bodyPr>
          <a:lstStyle/>
          <a:p>
            <a:r>
              <a:rPr lang="en-US" sz="4000" dirty="0"/>
              <a:t>Stack ADT Implementation Methods</a:t>
            </a:r>
          </a:p>
        </p:txBody>
      </p:sp>
      <p:sp>
        <p:nvSpPr>
          <p:cNvPr id="3" name="Content Placeholder 2">
            <a:extLst>
              <a:ext uri="{FF2B5EF4-FFF2-40B4-BE49-F238E27FC236}">
                <a16:creationId xmlns:a16="http://schemas.microsoft.com/office/drawing/2014/main" id="{3D9870CE-B548-C6F0-5FB7-72A0B0BB0854}"/>
              </a:ext>
            </a:extLst>
          </p:cNvPr>
          <p:cNvSpPr>
            <a:spLocks noGrp="1"/>
          </p:cNvSpPr>
          <p:nvPr>
            <p:ph idx="1"/>
          </p:nvPr>
        </p:nvSpPr>
        <p:spPr>
          <a:xfrm>
            <a:off x="1451579" y="2602868"/>
            <a:ext cx="9603275" cy="3450613"/>
          </a:xfrm>
        </p:spPr>
        <p:txBody>
          <a:bodyPr>
            <a:normAutofit/>
          </a:bodyPr>
          <a:lstStyle/>
          <a:p>
            <a:r>
              <a:rPr lang="en-US" sz="2400" dirty="0"/>
              <a:t>“ Can implement stacks using arrays or linked lists. The choice depends on the specific needs of the application, like whether a fixed size or dynamic size is more beneficial.”</a:t>
            </a:r>
          </a:p>
        </p:txBody>
      </p:sp>
    </p:spTree>
    <p:extLst>
      <p:ext uri="{BB962C8B-B14F-4D97-AF65-F5344CB8AC3E}">
        <p14:creationId xmlns:p14="http://schemas.microsoft.com/office/powerpoint/2010/main" val="15959670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489</TotalTime>
  <Words>2667</Words>
  <Application>Microsoft Office PowerPoint</Application>
  <PresentationFormat>Widescreen</PresentationFormat>
  <Paragraphs>178</Paragraphs>
  <Slides>34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Unicode MS</vt:lpstr>
      <vt:lpstr>Calibri</vt:lpstr>
      <vt:lpstr>Corbel</vt:lpstr>
      <vt:lpstr>Nunito</vt:lpstr>
      <vt:lpstr>Times New Roman</vt:lpstr>
      <vt:lpstr>Basis</vt:lpstr>
      <vt:lpstr>Data Structures and Algorithms</vt:lpstr>
      <vt:lpstr>Introduction to Data Structures</vt:lpstr>
      <vt:lpstr>Why Data Structures Matter</vt:lpstr>
      <vt:lpstr>Common Data Structures</vt:lpstr>
      <vt:lpstr>Introduction to Abstract Data Types (ADTs)</vt:lpstr>
      <vt:lpstr>Stack ADT Overview</vt:lpstr>
      <vt:lpstr>Stack ADT Operations</vt:lpstr>
      <vt:lpstr>Stack ADT Applications</vt:lpstr>
      <vt:lpstr>Stack ADT Implementation Methods</vt:lpstr>
      <vt:lpstr>Array-Based Stack Implementation </vt:lpstr>
      <vt:lpstr>Linked List-Based Stack Implementation</vt:lpstr>
      <vt:lpstr>FIFO Queue Overview</vt:lpstr>
      <vt:lpstr>Queue ADT Operations</vt:lpstr>
      <vt:lpstr>Queue ADT Use Cases</vt:lpstr>
      <vt:lpstr>Queue Implementation Methods</vt:lpstr>
      <vt:lpstr>Array-Based Queue Implementation</vt:lpstr>
      <vt:lpstr>Linked List-Based Queue Implementation</vt:lpstr>
      <vt:lpstr>Sorting Algorithms Overview</vt:lpstr>
      <vt:lpstr>Bubble Sort Overview</vt:lpstr>
      <vt:lpstr>Bubble Sort Complexity</vt:lpstr>
      <vt:lpstr>Insertion Sort Overview</vt:lpstr>
      <vt:lpstr>Quick Sort Complexity</vt:lpstr>
      <vt:lpstr>Sorting Algorithm Comparison</vt:lpstr>
      <vt:lpstr>Introduction to Shortest Path Algorithms</vt:lpstr>
      <vt:lpstr>Dijkstra’s Algorithm Overview</vt:lpstr>
      <vt:lpstr>Dijkstra’s Algorithm Steps</vt:lpstr>
      <vt:lpstr>Prim-Jarnik Algorithm Overview</vt:lpstr>
      <vt:lpstr>Prim-Jarnik Algorithm Steps</vt:lpstr>
      <vt:lpstr>Dijkstra vs. Prim-Jarnik Comparison</vt:lpstr>
      <vt:lpstr>Complexity Analysis in Algorithms</vt:lpstr>
      <vt:lpstr>Importance of Encapsulation in ADTs</vt:lpstr>
      <vt:lpstr>Information Hiding and Abstraction</vt:lpstr>
      <vt:lpstr>Modular Design in Algorithms </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Lực Nguyễn</dc:creator>
  <cp:lastModifiedBy>Chính Đỗ</cp:lastModifiedBy>
  <cp:revision>7</cp:revision>
  <dcterms:created xsi:type="dcterms:W3CDTF">2024-10-27T13:58:51Z</dcterms:created>
  <dcterms:modified xsi:type="dcterms:W3CDTF">2024-11-06T09:07:19Z</dcterms:modified>
</cp:coreProperties>
</file>