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9" r:id="rId11"/>
    <p:sldId id="263" r:id="rId12"/>
    <p:sldId id="262" r:id="rId13"/>
    <p:sldId id="265" r:id="rId14"/>
    <p:sldId id="26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Hình ảnh 7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6BA8A67E-11D7-4D43-8AF1-1AE3C1E02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814" y="-106347"/>
            <a:ext cx="1228186" cy="12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5" y="2170300"/>
            <a:ext cx="9124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KHOÁ HỌC VIDEO LẬP TRÌNH </a:t>
            </a: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STM32 CƠ BẢN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383C26D-26A1-4FBA-A473-D63690F86DAD}"/>
              </a:ext>
            </a:extLst>
          </p:cNvPr>
          <p:cNvSpPr txBox="1"/>
          <p:nvPr/>
        </p:nvSpPr>
        <p:spPr>
          <a:xfrm>
            <a:off x="1533524" y="3631423"/>
            <a:ext cx="41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Mentor: </a:t>
            </a:r>
            <a:r>
              <a:rPr lang="en-US" sz="2400" dirty="0" err="1"/>
              <a:t>Ngô</a:t>
            </a:r>
            <a:r>
              <a:rPr lang="en-US" sz="2400" dirty="0"/>
              <a:t> </a:t>
            </a:r>
            <a:r>
              <a:rPr lang="en-US" sz="2400" dirty="0" err="1"/>
              <a:t>Vũ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Giang</a:t>
            </a:r>
          </a:p>
        </p:txBody>
      </p:sp>
      <p:pic>
        <p:nvPicPr>
          <p:cNvPr id="1028" name="Picture 4" descr="Kết quả hình ảnh cho facebook icon">
            <a:extLst>
              <a:ext uri="{FF2B5EF4-FFF2-40B4-BE49-F238E27FC236}">
                <a16:creationId xmlns:a16="http://schemas.microsoft.com/office/drawing/2014/main" id="{C42A1C7C-1A84-4D2E-8C60-D65C6407F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61912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9A3B8EA-9C5A-447D-8077-05F1A65DBEC3}"/>
              </a:ext>
            </a:extLst>
          </p:cNvPr>
          <p:cNvSpPr txBox="1"/>
          <p:nvPr/>
        </p:nvSpPr>
        <p:spPr>
          <a:xfrm>
            <a:off x="2600324" y="6334127"/>
            <a:ext cx="433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https://www.facebook.com/groups/deviot.vn</a:t>
            </a:r>
          </a:p>
        </p:txBody>
      </p:sp>
      <p:pic>
        <p:nvPicPr>
          <p:cNvPr id="1038" name="Picture 14" descr="Kết quả hình ảnh cho website icon transparent">
            <a:extLst>
              <a:ext uri="{FF2B5EF4-FFF2-40B4-BE49-F238E27FC236}">
                <a16:creationId xmlns:a16="http://schemas.microsoft.com/office/drawing/2014/main" id="{4BBB8815-C68C-4E77-9FF5-44B7BBC2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61912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55E3FF9D-741B-4AE7-8BBD-541DA93956C0}"/>
              </a:ext>
            </a:extLst>
          </p:cNvPr>
          <p:cNvSpPr txBox="1"/>
          <p:nvPr/>
        </p:nvSpPr>
        <p:spPr>
          <a:xfrm>
            <a:off x="7619999" y="6330435"/>
            <a:ext cx="1841242" cy="37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https://deviot.vn/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3FBA1D5F-DF06-45BD-9E57-071D1E7436B8}"/>
              </a:ext>
            </a:extLst>
          </p:cNvPr>
          <p:cNvSpPr txBox="1"/>
          <p:nvPr/>
        </p:nvSpPr>
        <p:spPr>
          <a:xfrm>
            <a:off x="647699" y="154541"/>
            <a:ext cx="505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Deviot</a:t>
            </a:r>
            <a:r>
              <a:rPr lang="en-US" sz="2400" dirty="0"/>
              <a:t> –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IOT</a:t>
            </a:r>
          </a:p>
        </p:txBody>
      </p:sp>
    </p:spTree>
    <p:extLst>
      <p:ext uri="{BB962C8B-B14F-4D97-AF65-F5344CB8AC3E}">
        <p14:creationId xmlns:p14="http://schemas.microsoft.com/office/powerpoint/2010/main" val="71736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5DF1CF9-BCC8-4000-B950-E820BF6CAADC}"/>
              </a:ext>
            </a:extLst>
          </p:cNvPr>
          <p:cNvSpPr txBox="1"/>
          <p:nvPr/>
        </p:nvSpPr>
        <p:spPr>
          <a:xfrm>
            <a:off x="1533525" y="138301"/>
            <a:ext cx="912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 NGUYÊN LÍ KIT BLUEPILL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BA0A64B-94EC-4326-A19B-606B1E19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13" y="820296"/>
            <a:ext cx="9043262" cy="58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207" descr="LED cấu tạo, phân loại và sử dụng">
            <a:extLst>
              <a:ext uri="{FF2B5EF4-FFF2-40B4-BE49-F238E27FC236}">
                <a16:creationId xmlns:a16="http://schemas.microsoft.com/office/drawing/2014/main" id="{5CF2C9AD-77BC-42A4-9569-25FAA1F2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412" y="1704341"/>
            <a:ext cx="3441635" cy="344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03377F6-F9AD-45BF-BE00-5AFFEA1B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" y="164857"/>
            <a:ext cx="105650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Bài tập :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Nhấp nháy led, đèn ở chân PC13 sáng trong 1s và tắt trong 1s.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9AB3FFF-13B0-471E-9445-A547119141A4}"/>
              </a:ext>
            </a:extLst>
          </p:cNvPr>
          <p:cNvSpPr txBox="1"/>
          <p:nvPr/>
        </p:nvSpPr>
        <p:spPr>
          <a:xfrm>
            <a:off x="774439" y="965964"/>
            <a:ext cx="7011815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mắc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led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D3833-9D3A-4094-B42A-39992BF5F969}"/>
              </a:ext>
            </a:extLst>
          </p:cNvPr>
          <p:cNvSpPr txBox="1"/>
          <p:nvPr/>
        </p:nvSpPr>
        <p:spPr>
          <a:xfrm>
            <a:off x="852487" y="189878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Cách</a:t>
            </a:r>
            <a:r>
              <a:rPr lang="en-US" sz="1800" dirty="0"/>
              <a:t>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CB6B0-196F-4D49-9677-1631B9BE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58" y="1730660"/>
            <a:ext cx="4752975" cy="2286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A7B2B3-8C5A-4048-92EC-CBF65CE8F13B}"/>
              </a:ext>
            </a:extLst>
          </p:cNvPr>
          <p:cNvSpPr txBox="1"/>
          <p:nvPr/>
        </p:nvSpPr>
        <p:spPr>
          <a:xfrm>
            <a:off x="852487" y="46769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Cách</a:t>
            </a:r>
            <a:r>
              <a:rPr lang="en-US" sz="1800" dirty="0"/>
              <a:t> 2: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19B40F-A0F8-40FF-A77D-3822751B2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859" y="4406237"/>
            <a:ext cx="4752974" cy="22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5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3" y="154542"/>
            <a:ext cx="986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CÁCH MẮC LED THEO KIỂU</a:t>
            </a:r>
          </a:p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 SINK DÒNG, SOURCE DÒNG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00553F6-1275-47CF-9DA4-84815EF47F43}"/>
              </a:ext>
            </a:extLst>
          </p:cNvPr>
          <p:cNvSpPr txBox="1"/>
          <p:nvPr/>
        </p:nvSpPr>
        <p:spPr>
          <a:xfrm>
            <a:off x="1315678" y="1583301"/>
            <a:ext cx="8819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Source dòng (Source current): </a:t>
            </a:r>
            <a:r>
              <a:rPr lang="en-US" sz="2400"/>
              <a:t>dòng sẽ đi từ chân vi điều khiển đi qua tải và xuống GND.</a:t>
            </a:r>
          </a:p>
          <a:p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Sink dòng (Sink current): </a:t>
            </a:r>
            <a:r>
              <a:rPr lang="en-US" sz="2400"/>
              <a:t>dòng sẽ đi từ nguồn qua tải về chân vi điều khiển và xuống đất</a:t>
            </a:r>
          </a:p>
          <a:p>
            <a:endParaRPr lang="en-US" sz="240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635D3CD-7C71-4D10-AF19-EC69FC42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29700"/>
            <a:ext cx="4031299" cy="2171700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2BDC40A-6589-4256-A15C-5EA45EF4AD15}"/>
              </a:ext>
            </a:extLst>
          </p:cNvPr>
          <p:cNvSpPr txBox="1"/>
          <p:nvPr/>
        </p:nvSpPr>
        <p:spPr>
          <a:xfrm>
            <a:off x="2835563" y="6016725"/>
            <a:ext cx="675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Câu hỏi : 2 mạch trên mạch nào là sink, mạch nào là source ?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7E16762E-E074-4D43-8C89-04D4C9644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4" y="3593074"/>
            <a:ext cx="3270566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8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PHÂN TÍCH KHỐI OUTPUT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4365F41-F24E-468E-A39D-F5D41540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893970"/>
            <a:ext cx="9029700" cy="58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2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OUTPUT PUSH-PULL , OPEN-DRAIN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2B21C6A-5804-438C-A9C5-460E4393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58" y="862427"/>
            <a:ext cx="2433061" cy="2811537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66E83261-B84E-4B83-BC1F-C9516485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82" y="862427"/>
            <a:ext cx="2170546" cy="279709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00553F6-1275-47CF-9DA4-84815EF47F43}"/>
              </a:ext>
            </a:extLst>
          </p:cNvPr>
          <p:cNvSpPr txBox="1"/>
          <p:nvPr/>
        </p:nvSpPr>
        <p:spPr>
          <a:xfrm>
            <a:off x="1097536" y="3681670"/>
            <a:ext cx="3952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Push-pull: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V_in =VDD: Q1 dẫn, Q2 tắt -&gt; V_out = 0V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V_in = 0V: Q1 tắt, Q2 dẫn -&gt; V_out = VDD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=&gt; Ở chế độ </a:t>
            </a:r>
            <a:r>
              <a:rPr lang="en-US" sz="2400">
                <a:solidFill>
                  <a:srgbClr val="FF0000"/>
                </a:solidFill>
              </a:rPr>
              <a:t>Push-Pull</a:t>
            </a:r>
            <a:r>
              <a:rPr lang="en-US" sz="2400"/>
              <a:t> chân IO sẽ </a:t>
            </a:r>
            <a:r>
              <a:rPr lang="en-US" sz="2400">
                <a:solidFill>
                  <a:srgbClr val="FF0000"/>
                </a:solidFill>
              </a:rPr>
              <a:t>xuất được cả mức 1 và mức 0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499486C-8212-4FD1-9C2C-88DB023FDE58}"/>
              </a:ext>
            </a:extLst>
          </p:cNvPr>
          <p:cNvSpPr txBox="1"/>
          <p:nvPr/>
        </p:nvSpPr>
        <p:spPr>
          <a:xfrm>
            <a:off x="6705598" y="3673964"/>
            <a:ext cx="3952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Open-drain: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V_in =VDD Q3 dẫn -&gt; V_out = 0V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V_in = 0V Q3 tắt -&gt; V_out = floating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=&gt; Ở chế độ </a:t>
            </a:r>
            <a:r>
              <a:rPr lang="en-US" sz="2400">
                <a:solidFill>
                  <a:srgbClr val="FF0000"/>
                </a:solidFill>
              </a:rPr>
              <a:t>Open-drain</a:t>
            </a:r>
            <a:r>
              <a:rPr lang="en-US" sz="2400"/>
              <a:t> chân IO </a:t>
            </a:r>
            <a:r>
              <a:rPr lang="en-US" sz="2400">
                <a:solidFill>
                  <a:srgbClr val="FF0000"/>
                </a:solidFill>
              </a:rPr>
              <a:t>chỉ xuất ra được mức 0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54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53BCF69-BFFE-42B1-A7FC-EF117761FA0F}"/>
              </a:ext>
            </a:extLst>
          </p:cNvPr>
          <p:cNvSpPr txBox="1"/>
          <p:nvPr/>
        </p:nvSpPr>
        <p:spPr>
          <a:xfrm>
            <a:off x="1533525" y="1080409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MỤC ĐÍCH CỦA KHÓA HỌC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49D0FD6-7C14-45DB-8109-1DA7F954830B}"/>
              </a:ext>
            </a:extLst>
          </p:cNvPr>
          <p:cNvSpPr txBox="1"/>
          <p:nvPr/>
        </p:nvSpPr>
        <p:spPr>
          <a:xfrm>
            <a:off x="1791854" y="3048000"/>
            <a:ext cx="7675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vi </a:t>
            </a:r>
            <a:r>
              <a:rPr lang="en-US" sz="2400" err="1"/>
              <a:t>của</a:t>
            </a:r>
            <a:r>
              <a:rPr lang="en-US" sz="2400"/>
              <a:t> STM32f103C8T6 </a:t>
            </a:r>
            <a:r>
              <a:rPr lang="en-US" sz="2400" dirty="0" err="1"/>
              <a:t>như</a:t>
            </a:r>
            <a:r>
              <a:rPr lang="en-US" sz="2400" dirty="0"/>
              <a:t> GPIO, EXTI, ADC, TIMER, PWM</a:t>
            </a:r>
            <a:r>
              <a:rPr lang="en-US" sz="2400"/>
              <a:t>, UART, I2C.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vi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tiễn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debug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8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53BCF69-BFFE-42B1-A7FC-EF117761FA0F}"/>
              </a:ext>
            </a:extLst>
          </p:cNvPr>
          <p:cNvSpPr txBox="1"/>
          <p:nvPr/>
        </p:nvSpPr>
        <p:spPr>
          <a:xfrm>
            <a:off x="1533525" y="1080409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HỌC LẬP TRÌNH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C774CFA-43C0-4451-97AE-C6F493AC8CD3}"/>
              </a:ext>
            </a:extLst>
          </p:cNvPr>
          <p:cNvSpPr txBox="1"/>
          <p:nvPr/>
        </p:nvSpPr>
        <p:spPr>
          <a:xfrm>
            <a:off x="1533524" y="2142836"/>
            <a:ext cx="9383857" cy="220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STM32F103  Datasheet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STM32F103 reference manual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STM32F103 blue pill schematic</a:t>
            </a:r>
          </a:p>
        </p:txBody>
      </p:sp>
    </p:spTree>
    <p:extLst>
      <p:ext uri="{BB962C8B-B14F-4D97-AF65-F5344CB8AC3E}">
        <p14:creationId xmlns:p14="http://schemas.microsoft.com/office/powerpoint/2010/main" val="166631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53BCF69-BFFE-42B1-A7FC-EF117761FA0F}"/>
              </a:ext>
            </a:extLst>
          </p:cNvPr>
          <p:cNvSpPr txBox="1"/>
          <p:nvPr/>
        </p:nvSpPr>
        <p:spPr>
          <a:xfrm>
            <a:off x="1533525" y="231227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CHUẨN BỊ PHẦN CỨNG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C774CFA-43C0-4451-97AE-C6F493AC8CD3}"/>
              </a:ext>
            </a:extLst>
          </p:cNvPr>
          <p:cNvSpPr txBox="1"/>
          <p:nvPr/>
        </p:nvSpPr>
        <p:spPr>
          <a:xfrm>
            <a:off x="1533523" y="1476152"/>
            <a:ext cx="938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Kit STM32 bluePill</a:t>
            </a:r>
          </a:p>
        </p:txBody>
      </p:sp>
      <p:pic>
        <p:nvPicPr>
          <p:cNvPr id="1026" name="Picture 2" descr="Bài 2: Tổng quan về KIT STM32F103C8T6 Blue Pill">
            <a:extLst>
              <a:ext uri="{FF2B5EF4-FFF2-40B4-BE49-F238E27FC236}">
                <a16:creationId xmlns:a16="http://schemas.microsoft.com/office/drawing/2014/main" id="{DBF3C17E-9421-4E46-B93D-C171ED239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09" y="1213375"/>
            <a:ext cx="3273136" cy="14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922F6EA-68D7-4D6A-80C5-9D2F60FA076A}"/>
              </a:ext>
            </a:extLst>
          </p:cNvPr>
          <p:cNvSpPr txBox="1"/>
          <p:nvPr/>
        </p:nvSpPr>
        <p:spPr>
          <a:xfrm>
            <a:off x="1533522" y="4040909"/>
            <a:ext cx="938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Mạch nạp stlink</a:t>
            </a:r>
          </a:p>
        </p:txBody>
      </p:sp>
      <p:pic>
        <p:nvPicPr>
          <p:cNvPr id="1028" name="Picture 4" descr="ST Liên Kết V2 Stlink Mini STM8STM32 STLINK Giả Lập Tải Về Lập Trình Với  Bao Da|st-link v2| - AliExpress">
            <a:extLst>
              <a:ext uri="{FF2B5EF4-FFF2-40B4-BE49-F238E27FC236}">
                <a16:creationId xmlns:a16="http://schemas.microsoft.com/office/drawing/2014/main" id="{F5509D71-07D8-4C76-A3E6-1B4CA69D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18" y="2833430"/>
            <a:ext cx="2007755" cy="20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5F90A1C-3B4C-48D4-AE32-5844F97F834A}"/>
              </a:ext>
            </a:extLst>
          </p:cNvPr>
          <p:cNvSpPr txBox="1"/>
          <p:nvPr/>
        </p:nvSpPr>
        <p:spPr>
          <a:xfrm>
            <a:off x="1533522" y="5633165"/>
            <a:ext cx="9383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linh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, module </a:t>
            </a:r>
            <a:r>
              <a:rPr lang="en-US" sz="2400" dirty="0" err="1"/>
              <a:t>như</a:t>
            </a:r>
            <a:r>
              <a:rPr lang="en-US" sz="2400" dirty="0"/>
              <a:t>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</a:t>
            </a:r>
            <a:r>
              <a:rPr lang="en-US" sz="2400" dirty="0" err="1"/>
              <a:t>cắm</a:t>
            </a:r>
            <a:r>
              <a:rPr lang="en-US" sz="2400" dirty="0"/>
              <a:t>, test </a:t>
            </a:r>
            <a:r>
              <a:rPr lang="en-US" sz="2400" dirty="0" err="1"/>
              <a:t>board,led</a:t>
            </a:r>
            <a:r>
              <a:rPr lang="en-US" sz="2400" dirty="0"/>
              <a:t>,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, </a:t>
            </a:r>
            <a:r>
              <a:rPr lang="en-US" sz="2400" dirty="0" err="1"/>
              <a:t>tụ</a:t>
            </a:r>
            <a:r>
              <a:rPr lang="en-US" sz="2400" dirty="0"/>
              <a:t>, module DS1307,</a:t>
            </a:r>
          </a:p>
          <a:p>
            <a:r>
              <a:rPr lang="en-US" sz="2400" dirty="0"/>
              <a:t>LCD, HC06…</a:t>
            </a:r>
          </a:p>
        </p:txBody>
      </p:sp>
      <p:pic>
        <p:nvPicPr>
          <p:cNvPr id="1030" name="Picture 6" descr="Cho Arduino Bộ Khởi Đầu Điện Trở/LED/Tụ Điện/Dây Nhảy Dây/Bo Mạch Bộ DIY  Điện tử UNO R3 Mini bo mạch LED Dây Nhảy Dây|Mạch Tích Hợp| - AliExpress">
            <a:extLst>
              <a:ext uri="{FF2B5EF4-FFF2-40B4-BE49-F238E27FC236}">
                <a16:creationId xmlns:a16="http://schemas.microsoft.com/office/drawing/2014/main" id="{CBA0CC8D-D7B0-471F-A58C-B12EB777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145" y="3584865"/>
            <a:ext cx="3273135" cy="3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0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53BCF69-BFFE-42B1-A7FC-EF117761FA0F}"/>
              </a:ext>
            </a:extLst>
          </p:cNvPr>
          <p:cNvSpPr txBox="1"/>
          <p:nvPr/>
        </p:nvSpPr>
        <p:spPr>
          <a:xfrm>
            <a:off x="1533525" y="535464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CHUẨN BỊ PHẦN MỀM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B9A4D8C-0C46-4252-BDEF-D72EAC012C8B}"/>
              </a:ext>
            </a:extLst>
          </p:cNvPr>
          <p:cNvSpPr txBox="1"/>
          <p:nvPr/>
        </p:nvSpPr>
        <p:spPr>
          <a:xfrm>
            <a:off x="1266825" y="1419225"/>
            <a:ext cx="10278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STM32CubeMX</a:t>
            </a:r>
            <a:r>
              <a:rPr lang="en-US" sz="2400" dirty="0"/>
              <a:t>: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, </a:t>
            </a:r>
            <a:r>
              <a:rPr lang="en-US" sz="2400" dirty="0" err="1"/>
              <a:t>tạo</a:t>
            </a:r>
            <a:r>
              <a:rPr lang="en-US" sz="2400" dirty="0"/>
              <a:t> project, </a:t>
            </a:r>
            <a:r>
              <a:rPr lang="en-US" sz="2400" dirty="0" err="1"/>
              <a:t>sinh</a:t>
            </a:r>
            <a:r>
              <a:rPr lang="en-US" sz="2400" dirty="0"/>
              <a:t> code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,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Keil C V5: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soạn</a:t>
            </a:r>
            <a:r>
              <a:rPr lang="en-US" sz="2400" dirty="0"/>
              <a:t> </a:t>
            </a:r>
            <a:r>
              <a:rPr lang="en-US" sz="2400" dirty="0" err="1"/>
              <a:t>thảo</a:t>
            </a:r>
            <a:r>
              <a:rPr lang="en-US" sz="2400" dirty="0"/>
              <a:t> code,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code </a:t>
            </a:r>
            <a:r>
              <a:rPr lang="en-US" sz="2400" dirty="0" err="1"/>
              <a:t>và</a:t>
            </a:r>
            <a:r>
              <a:rPr lang="en-US" sz="2400" dirty="0"/>
              <a:t> debug.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15928-3CBD-4092-A66D-A08FCCD2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27" y="3318583"/>
            <a:ext cx="4010025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08FD22-17A7-4CBC-B41D-58ADC229AA7D}"/>
              </a:ext>
            </a:extLst>
          </p:cNvPr>
          <p:cNvSpPr txBox="1"/>
          <p:nvPr/>
        </p:nvSpPr>
        <p:spPr>
          <a:xfrm>
            <a:off x="4401127" y="4739951"/>
            <a:ext cx="37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STM32 </a:t>
            </a:r>
            <a:r>
              <a:rPr lang="en-US" dirty="0" err="1"/>
              <a:t>CubeMX</a:t>
            </a:r>
            <a:r>
              <a:rPr lang="en-US" dirty="0"/>
              <a:t>	           </a:t>
            </a:r>
            <a:r>
              <a:rPr lang="en-US" dirty="0" err="1"/>
              <a:t>KeilC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1EC4992-C007-4F70-9201-700A8E76DB38}"/>
              </a:ext>
            </a:extLst>
          </p:cNvPr>
          <p:cNvSpPr txBox="1"/>
          <p:nvPr/>
        </p:nvSpPr>
        <p:spPr>
          <a:xfrm>
            <a:off x="1533525" y="535464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CHIP STM32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4BC4B76-AD25-488B-8E3D-BE3B7A9F8B50}"/>
              </a:ext>
            </a:extLst>
          </p:cNvPr>
          <p:cNvSpPr txBox="1"/>
          <p:nvPr/>
        </p:nvSpPr>
        <p:spPr>
          <a:xfrm>
            <a:off x="1533525" y="1736716"/>
            <a:ext cx="6477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2.0 → 3.6V</a:t>
            </a:r>
          </a:p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Tần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72Mhz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Flash : 64KB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RAM : 20KB</a:t>
            </a:r>
          </a:p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48</a:t>
            </a:r>
          </a:p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IO: 37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tm32f103 Stm32f103c8 Price Ic Microcontroller Arm Stm32 Lqfp Lqfp64  Stm32f103c8t6-Leather bag">
            <a:extLst>
              <a:ext uri="{FF2B5EF4-FFF2-40B4-BE49-F238E27FC236}">
                <a16:creationId xmlns:a16="http://schemas.microsoft.com/office/drawing/2014/main" id="{39FE0844-D80F-43D1-A889-95A84B252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14861" r="10555" b="20417"/>
          <a:stretch/>
        </p:blipFill>
        <p:spPr bwMode="auto">
          <a:xfrm>
            <a:off x="8531225" y="1415552"/>
            <a:ext cx="2628187" cy="21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D675A79-1FD1-4F2D-91FE-D49F9044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756" y="4005222"/>
            <a:ext cx="3136268" cy="25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1EC4992-C007-4F70-9201-700A8E76DB38}"/>
              </a:ext>
            </a:extLst>
          </p:cNvPr>
          <p:cNvSpPr txBox="1"/>
          <p:nvPr/>
        </p:nvSpPr>
        <p:spPr>
          <a:xfrm>
            <a:off x="1533525" y="535464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CHIP STM32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B9A7F-FFBC-4FBF-8865-491D0511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381" y="1626053"/>
            <a:ext cx="4076700" cy="4781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F6D94-F479-4AEE-9EC4-E8BF56C8A647}"/>
              </a:ext>
            </a:extLst>
          </p:cNvPr>
          <p:cNvSpPr txBox="1"/>
          <p:nvPr/>
        </p:nvSpPr>
        <p:spPr>
          <a:xfrm>
            <a:off x="1533525" y="1626053"/>
            <a:ext cx="6113884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1Hz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000" dirty="0"/>
              <a:t> 1s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1 </a:t>
            </a:r>
            <a:r>
              <a:rPr lang="en-US" sz="2000" dirty="0" err="1"/>
              <a:t>lệnh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10Hz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→ 1s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72Mhz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1s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72.000.000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0EE3F687-7E16-46DF-92B5-7749FE6B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28" y="1769288"/>
            <a:ext cx="5441590" cy="439112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8CC3706-2B1B-4395-9037-2FFEE41ADC04}"/>
              </a:ext>
            </a:extLst>
          </p:cNvPr>
          <p:cNvSpPr txBox="1"/>
          <p:nvPr/>
        </p:nvSpPr>
        <p:spPr>
          <a:xfrm>
            <a:off x="1533525" y="166010"/>
            <a:ext cx="912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TỐI THIỂU ĐỂ CHIP HOẠT ĐỘNG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52414CD-BB1E-4FD4-8953-99791581DA7B}"/>
              </a:ext>
            </a:extLst>
          </p:cNvPr>
          <p:cNvSpPr txBox="1"/>
          <p:nvPr/>
        </p:nvSpPr>
        <p:spPr>
          <a:xfrm>
            <a:off x="1385455" y="1357746"/>
            <a:ext cx="5115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Khi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kì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chip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4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dao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 reset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endParaRPr lang="en-US" sz="2400" dirty="0"/>
          </a:p>
          <a:p>
            <a:r>
              <a:rPr lang="en-US" sz="2400" dirty="0"/>
              <a:t> (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STM32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BOOT0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r>
              <a:rPr lang="en-US" sz="2400" dirty="0"/>
              <a:t> </a:t>
            </a:r>
            <a:r>
              <a:rPr lang="en-US" sz="2400" dirty="0" err="1"/>
              <a:t>đất</a:t>
            </a:r>
            <a:r>
              <a:rPr lang="en-US" sz="2400" dirty="0"/>
              <a:t> qua </a:t>
            </a:r>
            <a:r>
              <a:rPr lang="en-US" sz="2400" dirty="0" err="1"/>
              <a:t>trở</a:t>
            </a:r>
            <a:r>
              <a:rPr lang="en-US" sz="2400" dirty="0"/>
              <a:t> 10k)</a:t>
            </a:r>
          </a:p>
        </p:txBody>
      </p:sp>
    </p:spTree>
    <p:extLst>
      <p:ext uri="{BB962C8B-B14F-4D97-AF65-F5344CB8AC3E}">
        <p14:creationId xmlns:p14="http://schemas.microsoft.com/office/powerpoint/2010/main" val="215350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5DF1CF9-BCC8-4000-B950-E820BF6CAADC}"/>
              </a:ext>
            </a:extLst>
          </p:cNvPr>
          <p:cNvSpPr txBox="1"/>
          <p:nvPr/>
        </p:nvSpPr>
        <p:spPr>
          <a:xfrm>
            <a:off x="1533525" y="535464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KIT STM32 BLUEPILL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Getting Started with STM32F103C8T6 Blue Pill | Program with Arduino IDE">
            <a:extLst>
              <a:ext uri="{FF2B5EF4-FFF2-40B4-BE49-F238E27FC236}">
                <a16:creationId xmlns:a16="http://schemas.microsoft.com/office/drawing/2014/main" id="{78BE8F31-C3A5-441E-9273-CA30FBC4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96" y="1609725"/>
            <a:ext cx="8303207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4040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3" ma:contentTypeDescription="Tạo tài liệu mới." ma:contentTypeScope="" ma:versionID="fc6dfbbb1d32b1e680c157ffcdb23f6d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cdfb40a52d03670caa580ec33be24041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D801C9-6FC9-49DE-BD55-CE576F7643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4f5da-c9d6-4fa2-9bd4-f8b062bc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A0138E-F27E-452E-8B76-07B913B2B3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84FD-E597-416F-96D4-CC32998A64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537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Gill Sans Nova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Trịnh Ngọc Tuấn</dc:creator>
  <cp:lastModifiedBy>GIANG</cp:lastModifiedBy>
  <cp:revision>87</cp:revision>
  <dcterms:created xsi:type="dcterms:W3CDTF">2021-02-18T14:14:41Z</dcterms:created>
  <dcterms:modified xsi:type="dcterms:W3CDTF">2021-05-31T17:25:08Z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