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4"/>
  </p:sldMasterIdLst>
  <p:notesMasterIdLst>
    <p:notesMasterId r:id="rId17"/>
  </p:notesMasterIdLst>
  <p:sldIdLst>
    <p:sldId id="258" r:id="rId5"/>
    <p:sldId id="259" r:id="rId6"/>
    <p:sldId id="274" r:id="rId7"/>
    <p:sldId id="260" r:id="rId8"/>
    <p:sldId id="266" r:id="rId9"/>
    <p:sldId id="261" r:id="rId10"/>
    <p:sldId id="262" r:id="rId11"/>
    <p:sldId id="263" r:id="rId12"/>
    <p:sldId id="264" r:id="rId13"/>
    <p:sldId id="273"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ịnh Ngọc Tuấn" initials="TNT" lastIdx="2" clrIdx="0">
    <p:extLst>
      <p:ext uri="{19B8F6BF-5375-455C-9EA6-DF929625EA0E}">
        <p15:presenceInfo xmlns:p15="http://schemas.microsoft.com/office/powerpoint/2012/main" userId="10b9acce9b2af4c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hông có Kiểu, Lưới Bảng">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0E14D1-B867-4837-83AA-08C1C250B4FF}" type="datetimeFigureOut">
              <a:rPr lang="en-US" smtClean="0"/>
              <a:t>5/30/2021</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EDCCAD-EB3F-497A-982C-24FBA1AAF638}" type="slidenum">
              <a:rPr lang="en-US" smtClean="0"/>
              <a:t>‹#›</a:t>
            </a:fld>
            <a:endParaRPr lang="en-US"/>
          </a:p>
        </p:txBody>
      </p:sp>
    </p:spTree>
    <p:extLst>
      <p:ext uri="{BB962C8B-B14F-4D97-AF65-F5344CB8AC3E}">
        <p14:creationId xmlns:p14="http://schemas.microsoft.com/office/powerpoint/2010/main" val="3211382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5/30/2021</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966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5/30/2021</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3919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5/30/2021</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669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5/30/2021</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30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5/30/2021</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058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5/30/2021</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900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5/30/2021</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108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5/30/2021</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62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5/30/2021</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198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5/30/2021</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4505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5/30/2021</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697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5/30/2021</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pic>
        <p:nvPicPr>
          <p:cNvPr id="7" name="Hình ảnh 6">
            <a:extLst>
              <a:ext uri="{FF2B5EF4-FFF2-40B4-BE49-F238E27FC236}">
                <a16:creationId xmlns:a16="http://schemas.microsoft.com/office/drawing/2014/main" id="{C5F9E2BB-12A0-4B64-A6AF-A1BCDBCCD5C3}"/>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592521" y="0"/>
            <a:ext cx="1522558" cy="1522558"/>
          </a:xfrm>
          <a:prstGeom prst="rect">
            <a:avLst/>
          </a:prstGeom>
        </p:spPr>
      </p:pic>
    </p:spTree>
    <p:extLst>
      <p:ext uri="{BB962C8B-B14F-4D97-AF65-F5344CB8AC3E}">
        <p14:creationId xmlns:p14="http://schemas.microsoft.com/office/powerpoint/2010/main" val="1064185912"/>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22" r:id="rId7"/>
    <p:sldLayoutId id="2147483718" r:id="rId8"/>
    <p:sldLayoutId id="2147483719" r:id="rId9"/>
    <p:sldLayoutId id="2147483720" r:id="rId10"/>
    <p:sldLayoutId id="2147483721"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ộp Văn bản 5">
            <a:extLst>
              <a:ext uri="{FF2B5EF4-FFF2-40B4-BE49-F238E27FC236}">
                <a16:creationId xmlns:a16="http://schemas.microsoft.com/office/drawing/2014/main" id="{B33A5DF9-3190-4D89-B20A-BB9D1FD121CD}"/>
              </a:ext>
            </a:extLst>
          </p:cNvPr>
          <p:cNvSpPr txBox="1"/>
          <p:nvPr/>
        </p:nvSpPr>
        <p:spPr>
          <a:xfrm>
            <a:off x="914687" y="1093048"/>
            <a:ext cx="10196658" cy="1420261"/>
          </a:xfrm>
          <a:prstGeom prst="rect">
            <a:avLst/>
          </a:prstGeom>
          <a:noFill/>
        </p:spPr>
        <p:txBody>
          <a:bodyPr wrap="square">
            <a:spAutoFit/>
          </a:bodyPr>
          <a:lstStyle/>
          <a:p>
            <a:pPr marL="71755" indent="457200" algn="just">
              <a:lnSpc>
                <a:spcPct val="150000"/>
              </a:lnSpc>
              <a:spcAft>
                <a:spcPts val="800"/>
              </a:spcAft>
            </a:pPr>
            <a:r>
              <a:rPr lang="en-US" sz="2000">
                <a:effectLst/>
                <a:latin typeface="Cambria" panose="02040503050406030204" pitchFamily="18" charset="0"/>
                <a:ea typeface="Calibri" panose="020F0502020204030204" pitchFamily="34" charset="0"/>
                <a:cs typeface="Times New Roman" panose="02020603050405020304" pitchFamily="18" charset="0"/>
              </a:rPr>
              <a:t>I2C ( Inter – Integrated Circuit) là 1 giao thức giao tiếp nối tiếp đồng bộ được phát triển bởi Philips Semiconductors, sử dụng để truyền nhận dữ liệu giữa các IC với nhau chỉ sử dụng hai đường truyền tín hiệu.</a:t>
            </a:r>
          </a:p>
        </p:txBody>
      </p:sp>
      <p:sp>
        <p:nvSpPr>
          <p:cNvPr id="5" name="Hộp Văn bản 4">
            <a:extLst>
              <a:ext uri="{FF2B5EF4-FFF2-40B4-BE49-F238E27FC236}">
                <a16:creationId xmlns:a16="http://schemas.microsoft.com/office/drawing/2014/main" id="{C510E003-E21F-46C6-B932-1DE575D253CC}"/>
              </a:ext>
            </a:extLst>
          </p:cNvPr>
          <p:cNvSpPr txBox="1"/>
          <p:nvPr/>
        </p:nvSpPr>
        <p:spPr>
          <a:xfrm>
            <a:off x="1533524" y="154541"/>
            <a:ext cx="9124950" cy="707886"/>
          </a:xfrm>
          <a:prstGeom prst="rect">
            <a:avLst/>
          </a:prstGeom>
          <a:noFill/>
        </p:spPr>
        <p:txBody>
          <a:bodyPr wrap="square" rtlCol="0">
            <a:spAutoFit/>
          </a:bodyPr>
          <a:lstStyle/>
          <a:p>
            <a:pPr algn="ctr"/>
            <a:r>
              <a:rPr lang="en-US" sz="4000">
                <a:solidFill>
                  <a:schemeClr val="accent2">
                    <a:lumMod val="75000"/>
                  </a:schemeClr>
                </a:solidFill>
              </a:rPr>
              <a:t>GIAO TIẾP I2C</a:t>
            </a:r>
            <a:endParaRPr lang="en-US" sz="4000" dirty="0">
              <a:solidFill>
                <a:schemeClr val="accent2">
                  <a:lumMod val="75000"/>
                </a:schemeClr>
              </a:solidFill>
            </a:endParaRPr>
          </a:p>
        </p:txBody>
      </p:sp>
      <p:pic>
        <p:nvPicPr>
          <p:cNvPr id="4" name="Hình ảnh 3" descr="I2C Client Drivers trong Linux">
            <a:extLst>
              <a:ext uri="{FF2B5EF4-FFF2-40B4-BE49-F238E27FC236}">
                <a16:creationId xmlns:a16="http://schemas.microsoft.com/office/drawing/2014/main" id="{18F3B66B-3614-49C2-B6EF-88FC67D2F15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22252" y="3141131"/>
            <a:ext cx="5864948" cy="2917923"/>
          </a:xfrm>
          <a:prstGeom prst="rect">
            <a:avLst/>
          </a:prstGeom>
          <a:noFill/>
          <a:ln>
            <a:noFill/>
          </a:ln>
        </p:spPr>
      </p:pic>
      <p:sp>
        <p:nvSpPr>
          <p:cNvPr id="7" name="Hộp Văn bản 6">
            <a:extLst>
              <a:ext uri="{FF2B5EF4-FFF2-40B4-BE49-F238E27FC236}">
                <a16:creationId xmlns:a16="http://schemas.microsoft.com/office/drawing/2014/main" id="{D43A756D-6AF9-4DAC-B3F4-7E603F035223}"/>
              </a:ext>
            </a:extLst>
          </p:cNvPr>
          <p:cNvSpPr txBox="1"/>
          <p:nvPr/>
        </p:nvSpPr>
        <p:spPr>
          <a:xfrm>
            <a:off x="914686" y="3511591"/>
            <a:ext cx="4673313" cy="2088392"/>
          </a:xfrm>
          <a:prstGeom prst="rect">
            <a:avLst/>
          </a:prstGeom>
          <a:noFill/>
        </p:spPr>
        <p:txBody>
          <a:bodyPr wrap="square">
            <a:spAutoFit/>
          </a:bodyPr>
          <a:lstStyle/>
          <a:p>
            <a:pPr marL="0" marR="0" indent="228600" algn="l">
              <a:lnSpc>
                <a:spcPct val="115000"/>
              </a:lnSpc>
              <a:spcBef>
                <a:spcPts val="0"/>
              </a:spcBef>
              <a:spcAft>
                <a:spcPts val="1000"/>
              </a:spcAft>
            </a:pPr>
            <a:r>
              <a:rPr lang="en-US" sz="2000">
                <a:effectLst/>
                <a:latin typeface="Cambria" panose="02040503050406030204" pitchFamily="18" charset="0"/>
                <a:ea typeface="Calibri" panose="020F0502020204030204" pitchFamily="34" charset="0"/>
                <a:cs typeface="Times New Roman" panose="02020603050405020304" pitchFamily="18" charset="0"/>
              </a:rPr>
              <a:t>I2C sử dụng 2 đường truyền tín hiệu:</a:t>
            </a:r>
          </a:p>
          <a:p>
            <a:pPr marL="342900" marR="0" lvl="0" indent="-342900" algn="l">
              <a:lnSpc>
                <a:spcPct val="115000"/>
              </a:lnSpc>
              <a:spcBef>
                <a:spcPts val="0"/>
              </a:spcBef>
              <a:spcAft>
                <a:spcPts val="1000"/>
              </a:spcAft>
              <a:buFont typeface="Wingdings" panose="05000000000000000000" pitchFamily="2" charset="2"/>
              <a:buChar char=""/>
            </a:pPr>
            <a:r>
              <a:rPr lang="en-US" sz="2000">
                <a:effectLst/>
                <a:latin typeface="Cambria" panose="02040503050406030204" pitchFamily="18" charset="0"/>
                <a:ea typeface="Calibri" panose="020F0502020204030204" pitchFamily="34" charset="0"/>
                <a:cs typeface="Times New Roman" panose="02020603050405020304" pitchFamily="18" charset="0"/>
              </a:rPr>
              <a:t>SCL - Serial Clock Line : Tạo xung nhịp đồng hồ do Master phát đi</a:t>
            </a:r>
          </a:p>
          <a:p>
            <a:pPr marL="342900" marR="0" lvl="0" indent="-342900" algn="l">
              <a:lnSpc>
                <a:spcPct val="115000"/>
              </a:lnSpc>
              <a:spcBef>
                <a:spcPts val="0"/>
              </a:spcBef>
              <a:spcAft>
                <a:spcPts val="1000"/>
              </a:spcAft>
              <a:buFont typeface="Wingdings" panose="05000000000000000000" pitchFamily="2" charset="2"/>
              <a:buChar char=""/>
            </a:pPr>
            <a:r>
              <a:rPr lang="en-US" sz="2000">
                <a:effectLst/>
                <a:latin typeface="Cambria" panose="02040503050406030204" pitchFamily="18" charset="0"/>
                <a:ea typeface="Calibri" panose="020F0502020204030204" pitchFamily="34" charset="0"/>
                <a:cs typeface="Times New Roman" panose="02020603050405020304" pitchFamily="18" charset="0"/>
              </a:rPr>
              <a:t>SDA – Serial Data Line : Đường truyền nhận dữ liệu.</a:t>
            </a:r>
          </a:p>
        </p:txBody>
      </p:sp>
    </p:spTree>
    <p:extLst>
      <p:ext uri="{BB962C8B-B14F-4D97-AF65-F5344CB8AC3E}">
        <p14:creationId xmlns:p14="http://schemas.microsoft.com/office/powerpoint/2010/main" val="3073432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2C8677B4-3A9F-4A79-BC34-F9A3324EEA6E}"/>
              </a:ext>
            </a:extLst>
          </p:cNvPr>
          <p:cNvSpPr txBox="1"/>
          <p:nvPr/>
        </p:nvSpPr>
        <p:spPr>
          <a:xfrm>
            <a:off x="1533524" y="154541"/>
            <a:ext cx="9124950" cy="707886"/>
          </a:xfrm>
          <a:prstGeom prst="rect">
            <a:avLst/>
          </a:prstGeom>
          <a:noFill/>
        </p:spPr>
        <p:txBody>
          <a:bodyPr wrap="square" rtlCol="0">
            <a:spAutoFit/>
          </a:bodyPr>
          <a:lstStyle/>
          <a:p>
            <a:pPr algn="ctr"/>
            <a:r>
              <a:rPr lang="en-US" sz="4000">
                <a:solidFill>
                  <a:schemeClr val="accent2">
                    <a:lumMod val="75000"/>
                  </a:schemeClr>
                </a:solidFill>
              </a:rPr>
              <a:t>KẾT NỐI TỚI STM32</a:t>
            </a:r>
            <a:endParaRPr lang="en-US" sz="4000" dirty="0">
              <a:solidFill>
                <a:schemeClr val="accent2">
                  <a:lumMod val="75000"/>
                </a:schemeClr>
              </a:solidFill>
            </a:endParaRPr>
          </a:p>
        </p:txBody>
      </p:sp>
      <p:pic>
        <p:nvPicPr>
          <p:cNvPr id="5" name="Picture 4">
            <a:extLst>
              <a:ext uri="{FF2B5EF4-FFF2-40B4-BE49-F238E27FC236}">
                <a16:creationId xmlns:a16="http://schemas.microsoft.com/office/drawing/2014/main" id="{08F02CFA-DF70-4F8D-9CC3-CA2565E64709}"/>
              </a:ext>
            </a:extLst>
          </p:cNvPr>
          <p:cNvPicPr>
            <a:picLocks noChangeAspect="1"/>
          </p:cNvPicPr>
          <p:nvPr/>
        </p:nvPicPr>
        <p:blipFill>
          <a:blip r:embed="rId2"/>
          <a:stretch>
            <a:fillRect/>
          </a:stretch>
        </p:blipFill>
        <p:spPr>
          <a:xfrm>
            <a:off x="2221560" y="1184376"/>
            <a:ext cx="7748879" cy="5264631"/>
          </a:xfrm>
          <a:prstGeom prst="rect">
            <a:avLst/>
          </a:prstGeom>
        </p:spPr>
      </p:pic>
    </p:spTree>
    <p:extLst>
      <p:ext uri="{BB962C8B-B14F-4D97-AF65-F5344CB8AC3E}">
        <p14:creationId xmlns:p14="http://schemas.microsoft.com/office/powerpoint/2010/main" val="3895649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2C8677B4-3A9F-4A79-BC34-F9A3324EEA6E}"/>
              </a:ext>
            </a:extLst>
          </p:cNvPr>
          <p:cNvSpPr txBox="1"/>
          <p:nvPr/>
        </p:nvSpPr>
        <p:spPr>
          <a:xfrm>
            <a:off x="1533524" y="154541"/>
            <a:ext cx="9124950" cy="707886"/>
          </a:xfrm>
          <a:prstGeom prst="rect">
            <a:avLst/>
          </a:prstGeom>
          <a:noFill/>
        </p:spPr>
        <p:txBody>
          <a:bodyPr wrap="square" rtlCol="0">
            <a:spAutoFit/>
          </a:bodyPr>
          <a:lstStyle/>
          <a:p>
            <a:pPr algn="ctr"/>
            <a:r>
              <a:rPr lang="en-US" sz="4000">
                <a:solidFill>
                  <a:schemeClr val="accent2">
                    <a:lumMod val="75000"/>
                  </a:schemeClr>
                </a:solidFill>
              </a:rPr>
              <a:t>HỆ THỐNG THANH GHI DS3231</a:t>
            </a:r>
            <a:endParaRPr lang="en-US" sz="4000" dirty="0">
              <a:solidFill>
                <a:schemeClr val="accent2">
                  <a:lumMod val="75000"/>
                </a:schemeClr>
              </a:solidFill>
            </a:endParaRPr>
          </a:p>
        </p:txBody>
      </p:sp>
      <p:pic>
        <p:nvPicPr>
          <p:cNvPr id="5" name="Picture 4">
            <a:extLst>
              <a:ext uri="{FF2B5EF4-FFF2-40B4-BE49-F238E27FC236}">
                <a16:creationId xmlns:a16="http://schemas.microsoft.com/office/drawing/2014/main" id="{760E77B0-8A28-47A7-923A-A2B7E4A45508}"/>
              </a:ext>
            </a:extLst>
          </p:cNvPr>
          <p:cNvPicPr>
            <a:picLocks noChangeAspect="1"/>
          </p:cNvPicPr>
          <p:nvPr/>
        </p:nvPicPr>
        <p:blipFill>
          <a:blip r:embed="rId2"/>
          <a:stretch>
            <a:fillRect/>
          </a:stretch>
        </p:blipFill>
        <p:spPr>
          <a:xfrm>
            <a:off x="889327" y="1638604"/>
            <a:ext cx="11200035" cy="4043739"/>
          </a:xfrm>
          <a:prstGeom prst="rect">
            <a:avLst/>
          </a:prstGeom>
        </p:spPr>
      </p:pic>
    </p:spTree>
    <p:extLst>
      <p:ext uri="{BB962C8B-B14F-4D97-AF65-F5344CB8AC3E}">
        <p14:creationId xmlns:p14="http://schemas.microsoft.com/office/powerpoint/2010/main" val="1203334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2C8677B4-3A9F-4A79-BC34-F9A3324EEA6E}"/>
              </a:ext>
            </a:extLst>
          </p:cNvPr>
          <p:cNvSpPr txBox="1"/>
          <p:nvPr/>
        </p:nvSpPr>
        <p:spPr>
          <a:xfrm>
            <a:off x="1533524" y="154541"/>
            <a:ext cx="9124950" cy="707886"/>
          </a:xfrm>
          <a:prstGeom prst="rect">
            <a:avLst/>
          </a:prstGeom>
          <a:noFill/>
        </p:spPr>
        <p:txBody>
          <a:bodyPr wrap="square" rtlCol="0">
            <a:spAutoFit/>
          </a:bodyPr>
          <a:lstStyle/>
          <a:p>
            <a:pPr algn="ctr"/>
            <a:r>
              <a:rPr lang="en-US" sz="4000">
                <a:solidFill>
                  <a:schemeClr val="accent2">
                    <a:lumMod val="75000"/>
                  </a:schemeClr>
                </a:solidFill>
              </a:rPr>
              <a:t>CHUYỂN ĐỔI SỐ BCD</a:t>
            </a:r>
            <a:endParaRPr lang="en-US" sz="4000" dirty="0">
              <a:solidFill>
                <a:schemeClr val="accent2">
                  <a:lumMod val="75000"/>
                </a:schemeClr>
              </a:solidFill>
            </a:endParaRPr>
          </a:p>
        </p:txBody>
      </p:sp>
      <p:sp>
        <p:nvSpPr>
          <p:cNvPr id="3" name="Hộp Văn bản 2">
            <a:extLst>
              <a:ext uri="{FF2B5EF4-FFF2-40B4-BE49-F238E27FC236}">
                <a16:creationId xmlns:a16="http://schemas.microsoft.com/office/drawing/2014/main" id="{74CE875E-8B21-4B5E-87CB-577002B6EC09}"/>
              </a:ext>
            </a:extLst>
          </p:cNvPr>
          <p:cNvSpPr txBox="1"/>
          <p:nvPr/>
        </p:nvSpPr>
        <p:spPr>
          <a:xfrm>
            <a:off x="1038225" y="928789"/>
            <a:ext cx="8181975" cy="707886"/>
          </a:xfrm>
          <a:prstGeom prst="rect">
            <a:avLst/>
          </a:prstGeom>
          <a:noFill/>
        </p:spPr>
        <p:txBody>
          <a:bodyPr wrap="square" rtlCol="0">
            <a:spAutoFit/>
          </a:bodyPr>
          <a:lstStyle/>
          <a:p>
            <a:r>
              <a:rPr lang="en-US" sz="2000"/>
              <a:t>Giá trị trong thanh ghi của DS3231 được lưu dưới dạng mã BCD.</a:t>
            </a:r>
          </a:p>
          <a:p>
            <a:r>
              <a:rPr lang="en-US" sz="2000"/>
              <a:t>Mã BCD (Binary Decode Decimal) là số thập phân được mã hóa nhị phân.</a:t>
            </a:r>
          </a:p>
        </p:txBody>
      </p:sp>
      <p:sp>
        <p:nvSpPr>
          <p:cNvPr id="7" name="Hộp Văn bản 6">
            <a:extLst>
              <a:ext uri="{FF2B5EF4-FFF2-40B4-BE49-F238E27FC236}">
                <a16:creationId xmlns:a16="http://schemas.microsoft.com/office/drawing/2014/main" id="{7DF7F546-BF0B-4D4D-9545-DD65186495A1}"/>
              </a:ext>
            </a:extLst>
          </p:cNvPr>
          <p:cNvSpPr txBox="1"/>
          <p:nvPr/>
        </p:nvSpPr>
        <p:spPr>
          <a:xfrm>
            <a:off x="1133475" y="1828800"/>
            <a:ext cx="6810375" cy="707886"/>
          </a:xfrm>
          <a:prstGeom prst="rect">
            <a:avLst/>
          </a:prstGeom>
          <a:noFill/>
        </p:spPr>
        <p:txBody>
          <a:bodyPr wrap="square" rtlCol="0">
            <a:spAutoFit/>
          </a:bodyPr>
          <a:lstStyle/>
          <a:p>
            <a:r>
              <a:rPr lang="en-US" sz="2000" b="1"/>
              <a:t>Ví dụ: </a:t>
            </a:r>
            <a:r>
              <a:rPr lang="en-US" sz="2000"/>
              <a:t>đổi số thập phân 15 sang dạng mã BCD</a:t>
            </a:r>
          </a:p>
          <a:p>
            <a:endParaRPr lang="en-US" sz="2000"/>
          </a:p>
        </p:txBody>
      </p:sp>
      <p:graphicFrame>
        <p:nvGraphicFramePr>
          <p:cNvPr id="8" name="Bảng 8">
            <a:extLst>
              <a:ext uri="{FF2B5EF4-FFF2-40B4-BE49-F238E27FC236}">
                <a16:creationId xmlns:a16="http://schemas.microsoft.com/office/drawing/2014/main" id="{C5607016-6AEF-4FC2-8EBB-419117BC1122}"/>
              </a:ext>
            </a:extLst>
          </p:cNvPr>
          <p:cNvGraphicFramePr>
            <a:graphicFrameLocks noGrp="1"/>
          </p:cNvGraphicFramePr>
          <p:nvPr>
            <p:extLst>
              <p:ext uri="{D42A27DB-BD31-4B8C-83A1-F6EECF244321}">
                <p14:modId xmlns:p14="http://schemas.microsoft.com/office/powerpoint/2010/main" val="3305385413"/>
              </p:ext>
            </p:extLst>
          </p:nvPr>
        </p:nvGraphicFramePr>
        <p:xfrm>
          <a:off x="1797821" y="2728811"/>
          <a:ext cx="1654176" cy="451865"/>
        </p:xfrm>
        <a:graphic>
          <a:graphicData uri="http://schemas.openxmlformats.org/drawingml/2006/table">
            <a:tbl>
              <a:tblPr firstRow="1" bandRow="1">
                <a:tableStyleId>{5940675A-B579-460E-94D1-54222C63F5DA}</a:tableStyleId>
              </a:tblPr>
              <a:tblGrid>
                <a:gridCol w="827088">
                  <a:extLst>
                    <a:ext uri="{9D8B030D-6E8A-4147-A177-3AD203B41FA5}">
                      <a16:colId xmlns:a16="http://schemas.microsoft.com/office/drawing/2014/main" val="1884012898"/>
                    </a:ext>
                  </a:extLst>
                </a:gridCol>
                <a:gridCol w="827088">
                  <a:extLst>
                    <a:ext uri="{9D8B030D-6E8A-4147-A177-3AD203B41FA5}">
                      <a16:colId xmlns:a16="http://schemas.microsoft.com/office/drawing/2014/main" val="329598753"/>
                    </a:ext>
                  </a:extLst>
                </a:gridCol>
              </a:tblGrid>
              <a:tr h="451865">
                <a:tc>
                  <a:txBody>
                    <a:bodyPr/>
                    <a:lstStyle/>
                    <a:p>
                      <a:r>
                        <a:rPr lang="en-US"/>
                        <a:t>0001</a:t>
                      </a:r>
                    </a:p>
                  </a:txBody>
                  <a:tcPr/>
                </a:tc>
                <a:tc>
                  <a:txBody>
                    <a:bodyPr/>
                    <a:lstStyle/>
                    <a:p>
                      <a:r>
                        <a:rPr lang="en-US"/>
                        <a:t>0101</a:t>
                      </a:r>
                    </a:p>
                  </a:txBody>
                  <a:tcPr/>
                </a:tc>
                <a:extLst>
                  <a:ext uri="{0D108BD9-81ED-4DB2-BD59-A6C34878D82A}">
                    <a16:rowId xmlns:a16="http://schemas.microsoft.com/office/drawing/2014/main" val="898622957"/>
                  </a:ext>
                </a:extLst>
              </a:tr>
            </a:tbl>
          </a:graphicData>
        </a:graphic>
      </p:graphicFrame>
      <p:sp>
        <p:nvSpPr>
          <p:cNvPr id="9" name="Hộp Văn bản 8">
            <a:extLst>
              <a:ext uri="{FF2B5EF4-FFF2-40B4-BE49-F238E27FC236}">
                <a16:creationId xmlns:a16="http://schemas.microsoft.com/office/drawing/2014/main" id="{3F6956AB-DC19-461B-A858-8C6BA976B862}"/>
              </a:ext>
            </a:extLst>
          </p:cNvPr>
          <p:cNvSpPr txBox="1"/>
          <p:nvPr/>
        </p:nvSpPr>
        <p:spPr>
          <a:xfrm>
            <a:off x="2016897" y="2348547"/>
            <a:ext cx="1654176" cy="400110"/>
          </a:xfrm>
          <a:prstGeom prst="rect">
            <a:avLst/>
          </a:prstGeom>
          <a:noFill/>
        </p:spPr>
        <p:txBody>
          <a:bodyPr wrap="square" rtlCol="0">
            <a:spAutoFit/>
          </a:bodyPr>
          <a:lstStyle/>
          <a:p>
            <a:r>
              <a:rPr lang="en-US" sz="2000"/>
              <a:t>1	5</a:t>
            </a:r>
          </a:p>
        </p:txBody>
      </p:sp>
      <p:sp>
        <p:nvSpPr>
          <p:cNvPr id="10" name="Hộp Văn bản 9">
            <a:extLst>
              <a:ext uri="{FF2B5EF4-FFF2-40B4-BE49-F238E27FC236}">
                <a16:creationId xmlns:a16="http://schemas.microsoft.com/office/drawing/2014/main" id="{3944F86E-0A9E-4644-BF7A-53C72DF37B8B}"/>
              </a:ext>
            </a:extLst>
          </p:cNvPr>
          <p:cNvSpPr txBox="1"/>
          <p:nvPr/>
        </p:nvSpPr>
        <p:spPr>
          <a:xfrm>
            <a:off x="1133474" y="4408045"/>
            <a:ext cx="6810375" cy="1015663"/>
          </a:xfrm>
          <a:prstGeom prst="rect">
            <a:avLst/>
          </a:prstGeom>
          <a:noFill/>
        </p:spPr>
        <p:txBody>
          <a:bodyPr wrap="square" rtlCol="0">
            <a:spAutoFit/>
          </a:bodyPr>
          <a:lstStyle/>
          <a:p>
            <a:r>
              <a:rPr lang="en-US" sz="2000" b="1"/>
              <a:t>Ví dụ: </a:t>
            </a:r>
            <a:r>
              <a:rPr lang="en-US" sz="2000"/>
              <a:t>đổi số 0101 0110 BCD sang số thập phân. </a:t>
            </a:r>
          </a:p>
          <a:p>
            <a:endParaRPr lang="en-US" sz="2000"/>
          </a:p>
          <a:p>
            <a:r>
              <a:rPr lang="en-US" sz="2000"/>
              <a:t> </a:t>
            </a:r>
          </a:p>
        </p:txBody>
      </p:sp>
      <p:graphicFrame>
        <p:nvGraphicFramePr>
          <p:cNvPr id="13" name="Bảng 8">
            <a:extLst>
              <a:ext uri="{FF2B5EF4-FFF2-40B4-BE49-F238E27FC236}">
                <a16:creationId xmlns:a16="http://schemas.microsoft.com/office/drawing/2014/main" id="{E03E2336-6C93-427C-9EB4-82849F054363}"/>
              </a:ext>
            </a:extLst>
          </p:cNvPr>
          <p:cNvGraphicFramePr>
            <a:graphicFrameLocks noGrp="1"/>
          </p:cNvGraphicFramePr>
          <p:nvPr>
            <p:extLst>
              <p:ext uri="{D42A27DB-BD31-4B8C-83A1-F6EECF244321}">
                <p14:modId xmlns:p14="http://schemas.microsoft.com/office/powerpoint/2010/main" val="4288040337"/>
              </p:ext>
            </p:extLst>
          </p:nvPr>
        </p:nvGraphicFramePr>
        <p:xfrm>
          <a:off x="1797821" y="5000354"/>
          <a:ext cx="1654176" cy="451865"/>
        </p:xfrm>
        <a:graphic>
          <a:graphicData uri="http://schemas.openxmlformats.org/drawingml/2006/table">
            <a:tbl>
              <a:tblPr firstRow="1" bandRow="1">
                <a:tableStyleId>{5940675A-B579-460E-94D1-54222C63F5DA}</a:tableStyleId>
              </a:tblPr>
              <a:tblGrid>
                <a:gridCol w="827088">
                  <a:extLst>
                    <a:ext uri="{9D8B030D-6E8A-4147-A177-3AD203B41FA5}">
                      <a16:colId xmlns:a16="http://schemas.microsoft.com/office/drawing/2014/main" val="1884012898"/>
                    </a:ext>
                  </a:extLst>
                </a:gridCol>
                <a:gridCol w="827088">
                  <a:extLst>
                    <a:ext uri="{9D8B030D-6E8A-4147-A177-3AD203B41FA5}">
                      <a16:colId xmlns:a16="http://schemas.microsoft.com/office/drawing/2014/main" val="329598753"/>
                    </a:ext>
                  </a:extLst>
                </a:gridCol>
              </a:tblGrid>
              <a:tr h="451865">
                <a:tc>
                  <a:txBody>
                    <a:bodyPr/>
                    <a:lstStyle/>
                    <a:p>
                      <a:r>
                        <a:rPr lang="en-US"/>
                        <a:t>0101</a:t>
                      </a:r>
                    </a:p>
                  </a:txBody>
                  <a:tcPr/>
                </a:tc>
                <a:tc>
                  <a:txBody>
                    <a:bodyPr/>
                    <a:lstStyle/>
                    <a:p>
                      <a:r>
                        <a:rPr lang="en-US"/>
                        <a:t>0110</a:t>
                      </a:r>
                    </a:p>
                  </a:txBody>
                  <a:tcPr/>
                </a:tc>
                <a:extLst>
                  <a:ext uri="{0D108BD9-81ED-4DB2-BD59-A6C34878D82A}">
                    <a16:rowId xmlns:a16="http://schemas.microsoft.com/office/drawing/2014/main" val="898622957"/>
                  </a:ext>
                </a:extLst>
              </a:tr>
            </a:tbl>
          </a:graphicData>
        </a:graphic>
      </p:graphicFrame>
      <p:sp>
        <p:nvSpPr>
          <p:cNvPr id="14" name="Hộp Văn bản 13">
            <a:extLst>
              <a:ext uri="{FF2B5EF4-FFF2-40B4-BE49-F238E27FC236}">
                <a16:creationId xmlns:a16="http://schemas.microsoft.com/office/drawing/2014/main" id="{5F32A01C-C402-4003-A6DF-6A4853FBB0DB}"/>
              </a:ext>
            </a:extLst>
          </p:cNvPr>
          <p:cNvSpPr txBox="1"/>
          <p:nvPr/>
        </p:nvSpPr>
        <p:spPr>
          <a:xfrm>
            <a:off x="1882775" y="5459658"/>
            <a:ext cx="1654176" cy="400110"/>
          </a:xfrm>
          <a:prstGeom prst="rect">
            <a:avLst/>
          </a:prstGeom>
          <a:noFill/>
        </p:spPr>
        <p:txBody>
          <a:bodyPr wrap="square" rtlCol="0">
            <a:spAutoFit/>
          </a:bodyPr>
          <a:lstStyle/>
          <a:p>
            <a:r>
              <a:rPr lang="en-US" sz="2000"/>
              <a:t>5	6</a:t>
            </a:r>
          </a:p>
        </p:txBody>
      </p:sp>
      <p:sp>
        <p:nvSpPr>
          <p:cNvPr id="17" name="Hộp Văn bản 16">
            <a:extLst>
              <a:ext uri="{FF2B5EF4-FFF2-40B4-BE49-F238E27FC236}">
                <a16:creationId xmlns:a16="http://schemas.microsoft.com/office/drawing/2014/main" id="{AA47D6CB-1E04-43E5-B9B0-5F896D89CD22}"/>
              </a:ext>
            </a:extLst>
          </p:cNvPr>
          <p:cNvSpPr txBox="1"/>
          <p:nvPr/>
        </p:nvSpPr>
        <p:spPr>
          <a:xfrm>
            <a:off x="6095999" y="2502869"/>
            <a:ext cx="5562601" cy="1323439"/>
          </a:xfrm>
          <a:prstGeom prst="rect">
            <a:avLst/>
          </a:prstGeom>
          <a:noFill/>
        </p:spPr>
        <p:txBody>
          <a:bodyPr wrap="square">
            <a:spAutoFit/>
          </a:bodyPr>
          <a:lstStyle/>
          <a:p>
            <a:r>
              <a:rPr lang="pt-BR" sz="2000">
                <a:solidFill>
                  <a:srgbClr val="8000FF"/>
                </a:solidFill>
                <a:effectLst/>
                <a:latin typeface="Courier New" panose="02070309020205020404" pitchFamily="49" charset="0"/>
              </a:rPr>
              <a:t>uint8_t</a:t>
            </a:r>
            <a:r>
              <a:rPr lang="pt-BR" sz="2000">
                <a:solidFill>
                  <a:srgbClr val="000000"/>
                </a:solidFill>
                <a:effectLst/>
                <a:latin typeface="Courier New" panose="02070309020205020404" pitchFamily="49" charset="0"/>
              </a:rPr>
              <a:t> Decimal2BCD</a:t>
            </a:r>
            <a:r>
              <a:rPr lang="pt-BR" sz="2000" b="1">
                <a:solidFill>
                  <a:srgbClr val="000080"/>
                </a:solidFill>
                <a:effectLst/>
                <a:latin typeface="Courier New" panose="02070309020205020404" pitchFamily="49" charset="0"/>
              </a:rPr>
              <a:t>(</a:t>
            </a:r>
            <a:r>
              <a:rPr lang="pt-BR" sz="2000">
                <a:solidFill>
                  <a:srgbClr val="8000FF"/>
                </a:solidFill>
                <a:effectLst/>
                <a:latin typeface="Courier New" panose="02070309020205020404" pitchFamily="49" charset="0"/>
              </a:rPr>
              <a:t>uint8_t</a:t>
            </a:r>
            <a:r>
              <a:rPr lang="pt-BR" sz="2000">
                <a:solidFill>
                  <a:srgbClr val="000000"/>
                </a:solidFill>
                <a:effectLst/>
                <a:latin typeface="Courier New" panose="02070309020205020404" pitchFamily="49" charset="0"/>
              </a:rPr>
              <a:t> num</a:t>
            </a:r>
            <a:r>
              <a:rPr lang="pt-BR" sz="2000" b="1">
                <a:solidFill>
                  <a:srgbClr val="000080"/>
                </a:solidFill>
                <a:effectLst/>
                <a:latin typeface="Courier New" panose="02070309020205020404" pitchFamily="49" charset="0"/>
              </a:rPr>
              <a:t>)</a:t>
            </a:r>
          </a:p>
          <a:p>
            <a:r>
              <a:rPr lang="pt-BR" sz="2000" b="1">
                <a:solidFill>
                  <a:srgbClr val="000080"/>
                </a:solidFill>
                <a:effectLst/>
                <a:latin typeface="Courier New" panose="02070309020205020404" pitchFamily="49" charset="0"/>
              </a:rPr>
              <a:t>{</a:t>
            </a:r>
            <a:r>
              <a:rPr lang="pt-BR" sz="2000">
                <a:solidFill>
                  <a:srgbClr val="000000"/>
                </a:solidFill>
                <a:effectLst/>
                <a:latin typeface="Courier New" panose="02070309020205020404" pitchFamily="49" charset="0"/>
              </a:rPr>
              <a:t> </a:t>
            </a:r>
          </a:p>
          <a:p>
            <a:r>
              <a:rPr lang="pt-BR" sz="2000" b="1">
                <a:solidFill>
                  <a:srgbClr val="0000FF"/>
                </a:solidFill>
                <a:effectLst/>
                <a:latin typeface="Courier New" panose="02070309020205020404" pitchFamily="49" charset="0"/>
              </a:rPr>
              <a:t>  return</a:t>
            </a:r>
            <a:r>
              <a:rPr lang="pt-BR" sz="2000">
                <a:solidFill>
                  <a:srgbClr val="000000"/>
                </a:solidFill>
                <a:effectLst/>
                <a:latin typeface="Courier New" panose="02070309020205020404" pitchFamily="49" charset="0"/>
              </a:rPr>
              <a:t> </a:t>
            </a:r>
            <a:r>
              <a:rPr lang="pt-BR" sz="2000" b="1">
                <a:solidFill>
                  <a:srgbClr val="000080"/>
                </a:solidFill>
                <a:effectLst/>
                <a:latin typeface="Courier New" panose="02070309020205020404" pitchFamily="49" charset="0"/>
              </a:rPr>
              <a:t>(</a:t>
            </a:r>
            <a:r>
              <a:rPr lang="pt-BR" sz="2000">
                <a:solidFill>
                  <a:srgbClr val="000000"/>
                </a:solidFill>
                <a:effectLst/>
                <a:latin typeface="Courier New" panose="02070309020205020404" pitchFamily="49" charset="0"/>
              </a:rPr>
              <a:t>num</a:t>
            </a:r>
            <a:r>
              <a:rPr lang="pt-BR" sz="2000" b="1">
                <a:solidFill>
                  <a:srgbClr val="000080"/>
                </a:solidFill>
                <a:effectLst/>
                <a:latin typeface="Courier New" panose="02070309020205020404" pitchFamily="49" charset="0"/>
              </a:rPr>
              <a:t>/</a:t>
            </a:r>
            <a:r>
              <a:rPr lang="pt-BR" sz="2000">
                <a:solidFill>
                  <a:srgbClr val="FF8000"/>
                </a:solidFill>
                <a:effectLst/>
                <a:latin typeface="Courier New" panose="02070309020205020404" pitchFamily="49" charset="0"/>
              </a:rPr>
              <a:t>10</a:t>
            </a:r>
            <a:r>
              <a:rPr lang="pt-BR" sz="2000" b="1">
                <a:solidFill>
                  <a:srgbClr val="000080"/>
                </a:solidFill>
                <a:effectLst/>
                <a:latin typeface="Courier New" panose="02070309020205020404" pitchFamily="49" charset="0"/>
              </a:rPr>
              <a:t>)&lt;&lt;</a:t>
            </a:r>
            <a:r>
              <a:rPr lang="pt-BR" sz="2000">
                <a:solidFill>
                  <a:srgbClr val="FF8000"/>
                </a:solidFill>
                <a:effectLst/>
                <a:latin typeface="Courier New" panose="02070309020205020404" pitchFamily="49" charset="0"/>
              </a:rPr>
              <a:t>4</a:t>
            </a:r>
            <a:r>
              <a:rPr lang="pt-BR" sz="2000" b="1">
                <a:solidFill>
                  <a:srgbClr val="000080"/>
                </a:solidFill>
                <a:effectLst/>
                <a:latin typeface="Courier New" panose="02070309020205020404" pitchFamily="49" charset="0"/>
              </a:rPr>
              <a:t>|(</a:t>
            </a:r>
            <a:r>
              <a:rPr lang="pt-BR" sz="2000">
                <a:solidFill>
                  <a:srgbClr val="000000"/>
                </a:solidFill>
                <a:effectLst/>
                <a:latin typeface="Courier New" panose="02070309020205020404" pitchFamily="49" charset="0"/>
              </a:rPr>
              <a:t>num</a:t>
            </a:r>
            <a:r>
              <a:rPr lang="pt-BR" sz="2000" b="1">
                <a:solidFill>
                  <a:srgbClr val="000080"/>
                </a:solidFill>
                <a:effectLst/>
                <a:latin typeface="Courier New" panose="02070309020205020404" pitchFamily="49" charset="0"/>
              </a:rPr>
              <a:t>%</a:t>
            </a:r>
            <a:r>
              <a:rPr lang="pt-BR" sz="2000">
                <a:solidFill>
                  <a:srgbClr val="FF8000"/>
                </a:solidFill>
                <a:effectLst/>
                <a:latin typeface="Courier New" panose="02070309020205020404" pitchFamily="49" charset="0"/>
              </a:rPr>
              <a:t>10</a:t>
            </a:r>
            <a:r>
              <a:rPr lang="pt-BR" sz="2000" b="1">
                <a:solidFill>
                  <a:srgbClr val="000080"/>
                </a:solidFill>
                <a:effectLst/>
                <a:latin typeface="Courier New" panose="02070309020205020404" pitchFamily="49" charset="0"/>
              </a:rPr>
              <a:t>);</a:t>
            </a:r>
          </a:p>
          <a:p>
            <a:r>
              <a:rPr lang="pt-BR" sz="2000" b="1">
                <a:solidFill>
                  <a:srgbClr val="000080"/>
                </a:solidFill>
                <a:effectLst/>
                <a:latin typeface="Courier New" panose="02070309020205020404" pitchFamily="49" charset="0"/>
              </a:rPr>
              <a:t>}</a:t>
            </a:r>
            <a:endParaRPr lang="pt-BR" sz="2000">
              <a:effectLst/>
            </a:endParaRPr>
          </a:p>
        </p:txBody>
      </p:sp>
      <p:sp>
        <p:nvSpPr>
          <p:cNvPr id="22" name="Hộp Văn bản 21">
            <a:extLst>
              <a:ext uri="{FF2B5EF4-FFF2-40B4-BE49-F238E27FC236}">
                <a16:creationId xmlns:a16="http://schemas.microsoft.com/office/drawing/2014/main" id="{20078E44-3DE3-48E4-B348-3D1655F60838}"/>
              </a:ext>
            </a:extLst>
          </p:cNvPr>
          <p:cNvSpPr txBox="1"/>
          <p:nvPr/>
        </p:nvSpPr>
        <p:spPr>
          <a:xfrm>
            <a:off x="6095999" y="5039420"/>
            <a:ext cx="5229226" cy="1323439"/>
          </a:xfrm>
          <a:prstGeom prst="rect">
            <a:avLst/>
          </a:prstGeom>
          <a:noFill/>
        </p:spPr>
        <p:txBody>
          <a:bodyPr wrap="square">
            <a:spAutoFit/>
          </a:bodyPr>
          <a:lstStyle/>
          <a:p>
            <a:r>
              <a:rPr lang="pt-BR" sz="2000">
                <a:solidFill>
                  <a:srgbClr val="8000FF"/>
                </a:solidFill>
                <a:effectLst/>
                <a:latin typeface="Courier New" panose="02070309020205020404" pitchFamily="49" charset="0"/>
              </a:rPr>
              <a:t>uint8_t</a:t>
            </a:r>
            <a:r>
              <a:rPr lang="pt-BR" sz="2000">
                <a:solidFill>
                  <a:srgbClr val="000000"/>
                </a:solidFill>
                <a:effectLst/>
                <a:latin typeface="Courier New" panose="02070309020205020404" pitchFamily="49" charset="0"/>
              </a:rPr>
              <a:t> BCD2Decimal</a:t>
            </a:r>
            <a:r>
              <a:rPr lang="pt-BR" sz="2000" b="1">
                <a:solidFill>
                  <a:srgbClr val="000080"/>
                </a:solidFill>
                <a:effectLst/>
                <a:latin typeface="Courier New" panose="02070309020205020404" pitchFamily="49" charset="0"/>
              </a:rPr>
              <a:t>(</a:t>
            </a:r>
            <a:r>
              <a:rPr lang="pt-BR" sz="2000">
                <a:solidFill>
                  <a:srgbClr val="8000FF"/>
                </a:solidFill>
                <a:effectLst/>
                <a:latin typeface="Courier New" panose="02070309020205020404" pitchFamily="49" charset="0"/>
              </a:rPr>
              <a:t>uint8_t</a:t>
            </a:r>
            <a:r>
              <a:rPr lang="pt-BR" sz="2000">
                <a:solidFill>
                  <a:srgbClr val="000000"/>
                </a:solidFill>
                <a:effectLst/>
                <a:latin typeface="Courier New" panose="02070309020205020404" pitchFamily="49" charset="0"/>
              </a:rPr>
              <a:t> num</a:t>
            </a:r>
            <a:r>
              <a:rPr lang="pt-BR" sz="2000" b="1">
                <a:solidFill>
                  <a:srgbClr val="000080"/>
                </a:solidFill>
                <a:effectLst/>
                <a:latin typeface="Courier New" panose="02070309020205020404" pitchFamily="49" charset="0"/>
              </a:rPr>
              <a:t>)</a:t>
            </a:r>
            <a:r>
              <a:rPr lang="pt-BR" sz="2000">
                <a:solidFill>
                  <a:srgbClr val="000000"/>
                </a:solidFill>
                <a:effectLst/>
                <a:latin typeface="Courier New" panose="02070309020205020404" pitchFamily="49" charset="0"/>
              </a:rPr>
              <a:t> </a:t>
            </a:r>
            <a:r>
              <a:rPr lang="pt-BR" sz="2000" b="1">
                <a:solidFill>
                  <a:srgbClr val="000080"/>
                </a:solidFill>
                <a:effectLst/>
                <a:latin typeface="Courier New" panose="02070309020205020404" pitchFamily="49" charset="0"/>
              </a:rPr>
              <a:t>{</a:t>
            </a:r>
          </a:p>
          <a:p>
            <a:r>
              <a:rPr lang="pt-BR" sz="2000">
                <a:solidFill>
                  <a:srgbClr val="000000"/>
                </a:solidFill>
                <a:effectLst/>
                <a:latin typeface="Courier New" panose="02070309020205020404" pitchFamily="49" charset="0"/>
              </a:rPr>
              <a:t> </a:t>
            </a:r>
            <a:r>
              <a:rPr lang="pt-BR" sz="2000" b="1">
                <a:solidFill>
                  <a:srgbClr val="0000FF"/>
                </a:solidFill>
                <a:effectLst/>
                <a:latin typeface="Courier New" panose="02070309020205020404" pitchFamily="49" charset="0"/>
              </a:rPr>
              <a:t>return </a:t>
            </a:r>
            <a:r>
              <a:rPr lang="pt-BR" sz="2000" b="1">
                <a:solidFill>
                  <a:srgbClr val="000080"/>
                </a:solidFill>
                <a:effectLst/>
                <a:latin typeface="Courier New" panose="02070309020205020404" pitchFamily="49" charset="0"/>
              </a:rPr>
              <a:t>(</a:t>
            </a:r>
            <a:r>
              <a:rPr lang="pt-BR" sz="2000">
                <a:solidFill>
                  <a:srgbClr val="000000"/>
                </a:solidFill>
                <a:effectLst/>
                <a:latin typeface="Courier New" panose="02070309020205020404" pitchFamily="49" charset="0"/>
              </a:rPr>
              <a:t>num</a:t>
            </a:r>
            <a:r>
              <a:rPr lang="pt-BR" sz="2000" b="1">
                <a:solidFill>
                  <a:srgbClr val="000080"/>
                </a:solidFill>
                <a:effectLst/>
                <a:latin typeface="Courier New" panose="02070309020205020404" pitchFamily="49" charset="0"/>
              </a:rPr>
              <a:t>&gt;&gt;</a:t>
            </a:r>
            <a:r>
              <a:rPr lang="pt-BR" sz="2000">
                <a:solidFill>
                  <a:srgbClr val="FF8000"/>
                </a:solidFill>
                <a:effectLst/>
                <a:latin typeface="Courier New" panose="02070309020205020404" pitchFamily="49" charset="0"/>
              </a:rPr>
              <a:t>4</a:t>
            </a:r>
            <a:r>
              <a:rPr lang="pt-BR" sz="2000" b="1">
                <a:solidFill>
                  <a:srgbClr val="000080"/>
                </a:solidFill>
                <a:effectLst/>
                <a:latin typeface="Courier New" panose="02070309020205020404" pitchFamily="49" charset="0"/>
              </a:rPr>
              <a:t>)*</a:t>
            </a:r>
            <a:r>
              <a:rPr lang="pt-BR" sz="2000">
                <a:solidFill>
                  <a:srgbClr val="FF8000"/>
                </a:solidFill>
                <a:effectLst/>
                <a:latin typeface="Courier New" panose="02070309020205020404" pitchFamily="49" charset="0"/>
              </a:rPr>
              <a:t>10</a:t>
            </a:r>
            <a:r>
              <a:rPr lang="pt-BR" sz="2000" b="1">
                <a:solidFill>
                  <a:srgbClr val="000080"/>
                </a:solidFill>
                <a:effectLst/>
                <a:latin typeface="Courier New" panose="02070309020205020404" pitchFamily="49" charset="0"/>
              </a:rPr>
              <a:t>+(</a:t>
            </a:r>
            <a:r>
              <a:rPr lang="pt-BR" sz="2000">
                <a:solidFill>
                  <a:srgbClr val="000000"/>
                </a:solidFill>
                <a:effectLst/>
                <a:latin typeface="Courier New" panose="02070309020205020404" pitchFamily="49" charset="0"/>
              </a:rPr>
              <a:t>num</a:t>
            </a:r>
            <a:r>
              <a:rPr lang="pt-BR" sz="2000" b="1">
                <a:solidFill>
                  <a:srgbClr val="000080"/>
                </a:solidFill>
                <a:effectLst/>
                <a:latin typeface="Courier New" panose="02070309020205020404" pitchFamily="49" charset="0"/>
              </a:rPr>
              <a:t>&amp;</a:t>
            </a:r>
            <a:r>
              <a:rPr lang="pt-BR" sz="2000">
                <a:solidFill>
                  <a:srgbClr val="FF8000"/>
                </a:solidFill>
                <a:effectLst/>
                <a:latin typeface="Courier New" panose="02070309020205020404" pitchFamily="49" charset="0"/>
              </a:rPr>
              <a:t>0x0F</a:t>
            </a:r>
            <a:r>
              <a:rPr lang="pt-BR" sz="2000" b="1">
                <a:solidFill>
                  <a:srgbClr val="000080"/>
                </a:solidFill>
                <a:effectLst/>
                <a:latin typeface="Courier New" panose="02070309020205020404" pitchFamily="49" charset="0"/>
              </a:rPr>
              <a:t>);</a:t>
            </a:r>
          </a:p>
          <a:p>
            <a:r>
              <a:rPr lang="pt-BR" sz="2000" b="1">
                <a:solidFill>
                  <a:srgbClr val="000080"/>
                </a:solidFill>
                <a:effectLst/>
                <a:latin typeface="Courier New" panose="02070309020205020404" pitchFamily="49" charset="0"/>
              </a:rPr>
              <a:t>}</a:t>
            </a:r>
            <a:endParaRPr lang="pt-BR" sz="2000">
              <a:effectLst/>
            </a:endParaRPr>
          </a:p>
        </p:txBody>
      </p:sp>
    </p:spTree>
    <p:extLst>
      <p:ext uri="{BB962C8B-B14F-4D97-AF65-F5344CB8AC3E}">
        <p14:creationId xmlns:p14="http://schemas.microsoft.com/office/powerpoint/2010/main" val="2638477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C510E003-E21F-46C6-B932-1DE575D253CC}"/>
              </a:ext>
            </a:extLst>
          </p:cNvPr>
          <p:cNvSpPr txBox="1"/>
          <p:nvPr/>
        </p:nvSpPr>
        <p:spPr>
          <a:xfrm>
            <a:off x="1533524" y="154541"/>
            <a:ext cx="9124950" cy="707886"/>
          </a:xfrm>
          <a:prstGeom prst="rect">
            <a:avLst/>
          </a:prstGeom>
          <a:noFill/>
        </p:spPr>
        <p:txBody>
          <a:bodyPr wrap="square" rtlCol="0">
            <a:spAutoFit/>
          </a:bodyPr>
          <a:lstStyle/>
          <a:p>
            <a:pPr algn="ctr"/>
            <a:r>
              <a:rPr lang="en-US" sz="4000">
                <a:solidFill>
                  <a:schemeClr val="accent2">
                    <a:lumMod val="75000"/>
                  </a:schemeClr>
                </a:solidFill>
              </a:rPr>
              <a:t>PROTOCOL I2C</a:t>
            </a:r>
            <a:endParaRPr lang="en-US" sz="4000" dirty="0">
              <a:solidFill>
                <a:schemeClr val="accent2">
                  <a:lumMod val="75000"/>
                </a:schemeClr>
              </a:solidFill>
            </a:endParaRPr>
          </a:p>
        </p:txBody>
      </p:sp>
      <p:pic>
        <p:nvPicPr>
          <p:cNvPr id="3" name="Hình ảnh 2">
            <a:extLst>
              <a:ext uri="{FF2B5EF4-FFF2-40B4-BE49-F238E27FC236}">
                <a16:creationId xmlns:a16="http://schemas.microsoft.com/office/drawing/2014/main" id="{F0C8704D-8047-4440-AC28-9B79F6F80ADE}"/>
              </a:ext>
            </a:extLst>
          </p:cNvPr>
          <p:cNvPicPr>
            <a:picLocks noChangeAspect="1"/>
          </p:cNvPicPr>
          <p:nvPr/>
        </p:nvPicPr>
        <p:blipFill>
          <a:blip r:embed="rId2"/>
          <a:stretch>
            <a:fillRect/>
          </a:stretch>
        </p:blipFill>
        <p:spPr>
          <a:xfrm>
            <a:off x="1941253" y="885754"/>
            <a:ext cx="7380029" cy="3080907"/>
          </a:xfrm>
          <a:prstGeom prst="rect">
            <a:avLst/>
          </a:prstGeom>
        </p:spPr>
      </p:pic>
      <p:sp>
        <p:nvSpPr>
          <p:cNvPr id="2" name="TextBox 1">
            <a:extLst>
              <a:ext uri="{FF2B5EF4-FFF2-40B4-BE49-F238E27FC236}">
                <a16:creationId xmlns:a16="http://schemas.microsoft.com/office/drawing/2014/main" id="{FB8D7A8E-5E11-43BA-B7FF-EE9A7E48956E}"/>
              </a:ext>
            </a:extLst>
          </p:cNvPr>
          <p:cNvSpPr txBox="1"/>
          <p:nvPr/>
        </p:nvSpPr>
        <p:spPr>
          <a:xfrm>
            <a:off x="6615405" y="1380931"/>
            <a:ext cx="746449" cy="276999"/>
          </a:xfrm>
          <a:prstGeom prst="rect">
            <a:avLst/>
          </a:prstGeom>
          <a:noFill/>
        </p:spPr>
        <p:txBody>
          <a:bodyPr wrap="square" rtlCol="0">
            <a:spAutoFit/>
          </a:bodyPr>
          <a:lstStyle/>
          <a:p>
            <a:r>
              <a:rPr lang="en-US" sz="1200" dirty="0"/>
              <a:t>LSB</a:t>
            </a:r>
            <a:endParaRPr lang="en-US" sz="1400" dirty="0"/>
          </a:p>
        </p:txBody>
      </p:sp>
      <p:sp>
        <p:nvSpPr>
          <p:cNvPr id="6" name="TextBox 5">
            <a:extLst>
              <a:ext uri="{FF2B5EF4-FFF2-40B4-BE49-F238E27FC236}">
                <a16:creationId xmlns:a16="http://schemas.microsoft.com/office/drawing/2014/main" id="{98308D21-41C6-4BDA-B74F-DA7DF2CE3BA8}"/>
              </a:ext>
            </a:extLst>
          </p:cNvPr>
          <p:cNvSpPr txBox="1"/>
          <p:nvPr/>
        </p:nvSpPr>
        <p:spPr>
          <a:xfrm>
            <a:off x="1108009" y="4105364"/>
            <a:ext cx="10256675" cy="2308324"/>
          </a:xfrm>
          <a:prstGeom prst="rect">
            <a:avLst/>
          </a:prstGeom>
          <a:noFill/>
        </p:spPr>
        <p:txBody>
          <a:bodyPr wrap="square">
            <a:spAutoFit/>
          </a:bodyPr>
          <a:lstStyle/>
          <a:p>
            <a:pPr algn="just"/>
            <a:r>
              <a:rPr lang="vi-VN" b="1" i="0" dirty="0">
                <a:solidFill>
                  <a:srgbClr val="0000FF"/>
                </a:solidFill>
                <a:effectLst/>
                <a:latin typeface="Times New Roman" panose="02020603050405020304" pitchFamily="18" charset="0"/>
              </a:rPr>
              <a:t>START Condition</a:t>
            </a:r>
            <a:r>
              <a:rPr lang="vi-VN" b="0" i="0" dirty="0">
                <a:solidFill>
                  <a:srgbClr val="333333"/>
                </a:solidFill>
                <a:effectLst/>
                <a:latin typeface="Times New Roman" panose="02020603050405020304" pitchFamily="18" charset="0"/>
              </a:rPr>
              <a:t>-Điều kiện bắt đầu: từ trạng thái nghỉ, khi cả SDA và SCL ở mức cao nếu Master muốn thực hiện một “cuộc gọi”, Master sẽ kéo chân SDA xuống thấp trong khi SCL vẫn cao. Trạng thái này gọi là START Condition (chúng ta gọi tắt là S).</a:t>
            </a:r>
            <a:endParaRPr lang="en-US" b="0" i="0" dirty="0">
              <a:solidFill>
                <a:srgbClr val="333333"/>
              </a:solidFill>
              <a:effectLst/>
              <a:latin typeface="Times New Roman" panose="02020603050405020304" pitchFamily="18" charset="0"/>
            </a:endParaRPr>
          </a:p>
          <a:p>
            <a:pPr algn="just"/>
            <a:endParaRPr lang="en-US" b="0" i="0" dirty="0">
              <a:solidFill>
                <a:srgbClr val="333333"/>
              </a:solidFill>
              <a:effectLst/>
              <a:latin typeface="Times New Roman" panose="02020603050405020304" pitchFamily="18" charset="0"/>
            </a:endParaRPr>
          </a:p>
          <a:p>
            <a:pPr algn="just"/>
            <a:r>
              <a:rPr lang="vi-VN" b="1" i="0" dirty="0">
                <a:solidFill>
                  <a:srgbClr val="0000FF"/>
                </a:solidFill>
                <a:effectLst/>
                <a:latin typeface="Times New Roman" panose="02020603050405020304" pitchFamily="18" charset="0"/>
              </a:rPr>
              <a:t>STOP Condition</a:t>
            </a:r>
            <a:r>
              <a:rPr lang="vi-VN" b="0" i="0" dirty="0">
                <a:solidFill>
                  <a:srgbClr val="333333"/>
                </a:solidFill>
                <a:effectLst/>
                <a:latin typeface="Times New Roman" panose="02020603050405020304" pitchFamily="18" charset="0"/>
              </a:rPr>
              <a:t>-Điều kiện kết thúc: sau khi thực hiện truyền/nhận dữ liệu, nếu Master muốn kết thúc quá trình nó sẽ tạo ra một STOP condition. STOP condition được Master thực hiện bằng cách kéo chân SDA lên cao khi đường SCL đang ở mức cao. STOP condition chỉ được tạo ra sau khi địa chỉ hoặc dữ liệu đã được truyền/nhận.</a:t>
            </a:r>
            <a:endParaRPr lang="en-US" dirty="0"/>
          </a:p>
        </p:txBody>
      </p:sp>
    </p:spTree>
    <p:extLst>
      <p:ext uri="{BB962C8B-B14F-4D97-AF65-F5344CB8AC3E}">
        <p14:creationId xmlns:p14="http://schemas.microsoft.com/office/powerpoint/2010/main" val="2338276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C510E003-E21F-46C6-B932-1DE575D253CC}"/>
              </a:ext>
            </a:extLst>
          </p:cNvPr>
          <p:cNvSpPr txBox="1"/>
          <p:nvPr/>
        </p:nvSpPr>
        <p:spPr>
          <a:xfrm>
            <a:off x="1533524" y="154541"/>
            <a:ext cx="9124950" cy="707886"/>
          </a:xfrm>
          <a:prstGeom prst="rect">
            <a:avLst/>
          </a:prstGeom>
          <a:noFill/>
        </p:spPr>
        <p:txBody>
          <a:bodyPr wrap="square" rtlCol="0">
            <a:spAutoFit/>
          </a:bodyPr>
          <a:lstStyle/>
          <a:p>
            <a:pPr algn="ctr"/>
            <a:r>
              <a:rPr lang="en-US" sz="4000">
                <a:solidFill>
                  <a:schemeClr val="accent2">
                    <a:lumMod val="75000"/>
                  </a:schemeClr>
                </a:solidFill>
              </a:rPr>
              <a:t>PROTOCOL I2C</a:t>
            </a:r>
            <a:endParaRPr lang="en-US" sz="4000" dirty="0">
              <a:solidFill>
                <a:schemeClr val="accent2">
                  <a:lumMod val="75000"/>
                </a:schemeClr>
              </a:solidFill>
            </a:endParaRPr>
          </a:p>
        </p:txBody>
      </p:sp>
      <p:sp>
        <p:nvSpPr>
          <p:cNvPr id="7" name="TextBox 6">
            <a:extLst>
              <a:ext uri="{FF2B5EF4-FFF2-40B4-BE49-F238E27FC236}">
                <a16:creationId xmlns:a16="http://schemas.microsoft.com/office/drawing/2014/main" id="{8CECD406-F7C2-4BD0-9AE6-14E225A3527E}"/>
              </a:ext>
            </a:extLst>
          </p:cNvPr>
          <p:cNvSpPr txBox="1"/>
          <p:nvPr/>
        </p:nvSpPr>
        <p:spPr>
          <a:xfrm>
            <a:off x="1222310" y="1136818"/>
            <a:ext cx="9610531" cy="3693319"/>
          </a:xfrm>
          <a:prstGeom prst="rect">
            <a:avLst/>
          </a:prstGeom>
          <a:noFill/>
        </p:spPr>
        <p:txBody>
          <a:bodyPr wrap="square">
            <a:spAutoFit/>
          </a:bodyPr>
          <a:lstStyle/>
          <a:p>
            <a:r>
              <a:rPr lang="vi-VN" b="0" i="0" dirty="0">
                <a:solidFill>
                  <a:srgbClr val="333333"/>
                </a:solidFill>
                <a:effectLst/>
                <a:latin typeface="Times New Roman" panose="02020603050405020304" pitchFamily="18" charset="0"/>
              </a:rPr>
              <a:t>Do bit địa chỉ có độ dài 7 bits nên về mặt lý thuyết, trên 1 mạng TWI (I2C) có thể tồn tại tối đa 2^7=128 thiết bị có địa chỉ riêng biệt. Tuy nhiên, có một số địa chỉ không được sử dụng như các địa chỉ có định dạng 1111xxx (tức các địa chỉ lớn hơn hoặc bằng 120 không được dùng). Riêng địa chỉ 0 được dùng cho “cuộc gọi chung” (General call). Bit READ/WRITE (R/W) được truyền tiếp sau 7 bit địa chỉ là bit báo cho Slave biết Master muốn “đọc” hay “ghi” vào Slave. Nếu bit này bằng 0 (gọi là W) thì quá trình “Ghi” dữ liệu từ Master đến Slave được yêu cầu, nếu bit này bằng 1 (gọi là R) thì Master muốn “đọc” dữ liệu từ Slave về. Tám bits trên (SLA+R/W) được Master phát ra sau khi phát START condition, nếu một Slave trên mạng nhận ra rằng địa chỉ mà Master yêu cầu trùng khớp với Device address của chính mình, nó sẽ “đáp trả” lại Master bằng cách phát ra 1 tín hiệu “xác nhận” ACK bằng cách kéo chân SDA xuống thấp trong xung thứ 9. Ngược lại, nếu không có Slave đáp ứng lại, chân SDA vẫn ở mức cao trong xung giữ nhịp thứ 9 thì gọi là tín hiệu “không xác nhận” – NOT ACK, lúc này Master cần có những ứng xử phù hợp tùy theo mỗi trường hợp cụ thể, ví dụ Master có thể gởi STOP condition và sau đó phát lại địa chỉ Slave khác</a:t>
            </a:r>
            <a:r>
              <a:rPr lang="en-US" b="0" i="0" dirty="0">
                <a:solidFill>
                  <a:srgbClr val="333333"/>
                </a:solidFill>
                <a:effectLst/>
                <a:latin typeface="Times New Roman" panose="02020603050405020304" pitchFamily="18" charset="0"/>
              </a:rPr>
              <a:t>.</a:t>
            </a:r>
            <a:endParaRPr lang="en-US" dirty="0"/>
          </a:p>
        </p:txBody>
      </p:sp>
    </p:spTree>
    <p:extLst>
      <p:ext uri="{BB962C8B-B14F-4D97-AF65-F5344CB8AC3E}">
        <p14:creationId xmlns:p14="http://schemas.microsoft.com/office/powerpoint/2010/main" val="1068901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id="{2276142A-4116-4A95-A36A-FE7A65381459}"/>
              </a:ext>
            </a:extLst>
          </p:cNvPr>
          <p:cNvSpPr txBox="1"/>
          <p:nvPr/>
        </p:nvSpPr>
        <p:spPr>
          <a:xfrm>
            <a:off x="744391" y="0"/>
            <a:ext cx="10760077" cy="1200329"/>
          </a:xfrm>
          <a:prstGeom prst="rect">
            <a:avLst/>
          </a:prstGeom>
          <a:noFill/>
        </p:spPr>
        <p:txBody>
          <a:bodyPr wrap="square" rtlCol="0">
            <a:spAutoFit/>
          </a:bodyPr>
          <a:lstStyle/>
          <a:p>
            <a:pPr algn="ctr"/>
            <a:r>
              <a:rPr lang="en-US" sz="3600">
                <a:solidFill>
                  <a:schemeClr val="accent2">
                    <a:lumMod val="75000"/>
                  </a:schemeClr>
                </a:solidFill>
              </a:rPr>
              <a:t>QÚA TRÌNH TRUYỀN DỮ LIỆU</a:t>
            </a:r>
          </a:p>
          <a:p>
            <a:pPr algn="ctr"/>
            <a:r>
              <a:rPr lang="en-US" sz="3600">
                <a:solidFill>
                  <a:schemeClr val="accent2">
                    <a:lumMod val="75000"/>
                  </a:schemeClr>
                </a:solidFill>
              </a:rPr>
              <a:t> ĐẾN THIẾT BỊ I2C</a:t>
            </a:r>
            <a:endParaRPr lang="en-US" sz="3600" dirty="0">
              <a:solidFill>
                <a:schemeClr val="accent2">
                  <a:lumMod val="75000"/>
                </a:schemeClr>
              </a:solidFill>
            </a:endParaRPr>
          </a:p>
        </p:txBody>
      </p:sp>
      <p:sp>
        <p:nvSpPr>
          <p:cNvPr id="5" name="Hộp Văn bản 4">
            <a:extLst>
              <a:ext uri="{FF2B5EF4-FFF2-40B4-BE49-F238E27FC236}">
                <a16:creationId xmlns:a16="http://schemas.microsoft.com/office/drawing/2014/main" id="{1379D2E6-413F-4422-BF3A-65CD30559DB0}"/>
              </a:ext>
            </a:extLst>
          </p:cNvPr>
          <p:cNvSpPr txBox="1"/>
          <p:nvPr/>
        </p:nvSpPr>
        <p:spPr>
          <a:xfrm>
            <a:off x="1119043" y="1537084"/>
            <a:ext cx="10261600" cy="2355260"/>
          </a:xfrm>
          <a:prstGeom prst="rect">
            <a:avLst/>
          </a:prstGeom>
          <a:noFill/>
        </p:spPr>
        <p:txBody>
          <a:bodyPr wrap="square" rtlCol="0">
            <a:spAutoFit/>
          </a:bodyPr>
          <a:lstStyle/>
          <a:p>
            <a:pPr>
              <a:lnSpc>
                <a:spcPct val="150000"/>
              </a:lnSpc>
            </a:pPr>
            <a:r>
              <a:rPr lang="en-US" sz="2000" b="1"/>
              <a:t>Bước 1: Master </a:t>
            </a:r>
            <a:r>
              <a:rPr lang="en-US" sz="2000"/>
              <a:t>gửi tín hiệu start I2C</a:t>
            </a:r>
          </a:p>
          <a:p>
            <a:pPr>
              <a:lnSpc>
                <a:spcPct val="150000"/>
              </a:lnSpc>
            </a:pPr>
            <a:r>
              <a:rPr lang="en-US" sz="2000" b="1"/>
              <a:t>Bước 2: Master </a:t>
            </a:r>
            <a:r>
              <a:rPr lang="en-US" sz="2000"/>
              <a:t>gửi địa chỉ của thiết bị I2C (7 bit) kèm bit </a:t>
            </a:r>
            <a:r>
              <a:rPr lang="en-US" sz="2000" b="1"/>
              <a:t>Write</a:t>
            </a:r>
            <a:r>
              <a:rPr lang="en-US" sz="2000"/>
              <a:t> (bit 0);</a:t>
            </a:r>
          </a:p>
          <a:p>
            <a:pPr>
              <a:lnSpc>
                <a:spcPct val="150000"/>
              </a:lnSpc>
            </a:pPr>
            <a:r>
              <a:rPr lang="en-US" sz="2000" b="1"/>
              <a:t>Bước 3: Master </a:t>
            </a:r>
            <a:r>
              <a:rPr lang="en-US" sz="2000"/>
              <a:t>gửi địa chỉ của thanh ghi dữ liệu của </a:t>
            </a:r>
            <a:r>
              <a:rPr lang="en-US" sz="2000" b="1"/>
              <a:t>Slave</a:t>
            </a:r>
            <a:r>
              <a:rPr lang="en-US" sz="2000"/>
              <a:t> muốn ghi giá trị.</a:t>
            </a:r>
          </a:p>
          <a:p>
            <a:pPr>
              <a:lnSpc>
                <a:spcPct val="150000"/>
              </a:lnSpc>
            </a:pPr>
            <a:r>
              <a:rPr lang="en-US" sz="2000" b="1"/>
              <a:t>Bước 4: Master </a:t>
            </a:r>
            <a:r>
              <a:rPr lang="en-US" sz="2000"/>
              <a:t>gửi giá trị mà muốn ghi vào thành ghi ở bước 3.</a:t>
            </a:r>
          </a:p>
          <a:p>
            <a:pPr>
              <a:lnSpc>
                <a:spcPct val="150000"/>
              </a:lnSpc>
            </a:pPr>
            <a:r>
              <a:rPr lang="en-US" sz="2000" b="1"/>
              <a:t>Bước 5: Master </a:t>
            </a:r>
            <a:r>
              <a:rPr lang="en-US" sz="2000"/>
              <a:t>tạo tín hiệu stop.</a:t>
            </a:r>
          </a:p>
        </p:txBody>
      </p:sp>
      <p:pic>
        <p:nvPicPr>
          <p:cNvPr id="6" name="Hình ảnh 5">
            <a:extLst>
              <a:ext uri="{FF2B5EF4-FFF2-40B4-BE49-F238E27FC236}">
                <a16:creationId xmlns:a16="http://schemas.microsoft.com/office/drawing/2014/main" id="{A464718E-B1ED-42F7-ACF3-8E8254F467FF}"/>
              </a:ext>
            </a:extLst>
          </p:cNvPr>
          <p:cNvPicPr>
            <a:picLocks noChangeAspect="1"/>
          </p:cNvPicPr>
          <p:nvPr/>
        </p:nvPicPr>
        <p:blipFill>
          <a:blip r:embed="rId2"/>
          <a:stretch>
            <a:fillRect/>
          </a:stretch>
        </p:blipFill>
        <p:spPr>
          <a:xfrm>
            <a:off x="1119043" y="4229099"/>
            <a:ext cx="10010775" cy="2628900"/>
          </a:xfrm>
          <a:prstGeom prst="rect">
            <a:avLst/>
          </a:prstGeom>
        </p:spPr>
      </p:pic>
    </p:spTree>
    <p:extLst>
      <p:ext uri="{BB962C8B-B14F-4D97-AF65-F5344CB8AC3E}">
        <p14:creationId xmlns:p14="http://schemas.microsoft.com/office/powerpoint/2010/main" val="3496665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ộp Văn bản 5">
            <a:extLst>
              <a:ext uri="{FF2B5EF4-FFF2-40B4-BE49-F238E27FC236}">
                <a16:creationId xmlns:a16="http://schemas.microsoft.com/office/drawing/2014/main" id="{9B808112-FE89-44EE-A66F-A9B0A15047AA}"/>
              </a:ext>
            </a:extLst>
          </p:cNvPr>
          <p:cNvSpPr txBox="1"/>
          <p:nvPr/>
        </p:nvSpPr>
        <p:spPr>
          <a:xfrm>
            <a:off x="965200" y="1073740"/>
            <a:ext cx="10261600" cy="3278590"/>
          </a:xfrm>
          <a:prstGeom prst="rect">
            <a:avLst/>
          </a:prstGeom>
          <a:noFill/>
        </p:spPr>
        <p:txBody>
          <a:bodyPr wrap="square" rtlCol="0">
            <a:spAutoFit/>
          </a:bodyPr>
          <a:lstStyle/>
          <a:p>
            <a:pPr>
              <a:lnSpc>
                <a:spcPct val="150000"/>
              </a:lnSpc>
            </a:pPr>
            <a:r>
              <a:rPr lang="en-US" sz="2000" b="1"/>
              <a:t>Bước 1: Master </a:t>
            </a:r>
            <a:r>
              <a:rPr lang="en-US" sz="2000"/>
              <a:t>gửi tín hiệu start I2C</a:t>
            </a:r>
          </a:p>
          <a:p>
            <a:pPr>
              <a:lnSpc>
                <a:spcPct val="150000"/>
              </a:lnSpc>
            </a:pPr>
            <a:r>
              <a:rPr lang="en-US" sz="2000" b="1"/>
              <a:t>Bước 2: Master </a:t>
            </a:r>
            <a:r>
              <a:rPr lang="en-US" sz="2000"/>
              <a:t>gửi địa chỉ của thiết bị I2C (7 bit) kèm bit </a:t>
            </a:r>
            <a:r>
              <a:rPr lang="en-US" sz="2000" b="1"/>
              <a:t>Write</a:t>
            </a:r>
            <a:r>
              <a:rPr lang="en-US" sz="2000"/>
              <a:t> (bit 0);</a:t>
            </a:r>
          </a:p>
          <a:p>
            <a:pPr>
              <a:lnSpc>
                <a:spcPct val="150000"/>
              </a:lnSpc>
            </a:pPr>
            <a:r>
              <a:rPr lang="en-US" sz="2000" b="1"/>
              <a:t>Bước 3: Master</a:t>
            </a:r>
            <a:r>
              <a:rPr lang="en-US" sz="2000"/>
              <a:t> gửi đia chỉ thanh ghi của </a:t>
            </a:r>
            <a:r>
              <a:rPr lang="en-US" sz="2000" b="1"/>
              <a:t>Slave</a:t>
            </a:r>
            <a:r>
              <a:rPr lang="en-US" sz="2000"/>
              <a:t> mà muốn đọc dữ liệu.</a:t>
            </a:r>
          </a:p>
          <a:p>
            <a:pPr>
              <a:lnSpc>
                <a:spcPct val="150000"/>
              </a:lnSpc>
            </a:pPr>
            <a:r>
              <a:rPr lang="en-US" sz="2000" b="1"/>
              <a:t>Bước 4: Master</a:t>
            </a:r>
            <a:r>
              <a:rPr lang="en-US" sz="2000"/>
              <a:t> gửi tín hiệu </a:t>
            </a:r>
            <a:r>
              <a:rPr lang="en-US" sz="2000" b="1"/>
              <a:t>Repeated Start</a:t>
            </a:r>
          </a:p>
          <a:p>
            <a:pPr>
              <a:lnSpc>
                <a:spcPct val="150000"/>
              </a:lnSpc>
            </a:pPr>
            <a:r>
              <a:rPr lang="en-US" sz="2000" b="1"/>
              <a:t>Bước 5: Master </a:t>
            </a:r>
            <a:r>
              <a:rPr lang="en-US" sz="2000"/>
              <a:t>gửi địa chỉ của thiết bị I2C (7 bit) kèm bit </a:t>
            </a:r>
            <a:r>
              <a:rPr lang="en-US" sz="2000" b="1"/>
              <a:t>Read</a:t>
            </a:r>
            <a:r>
              <a:rPr lang="en-US" sz="2000"/>
              <a:t> (bit 1);</a:t>
            </a:r>
            <a:endParaRPr lang="en-US" sz="2000" b="1"/>
          </a:p>
          <a:p>
            <a:pPr>
              <a:lnSpc>
                <a:spcPct val="150000"/>
              </a:lnSpc>
            </a:pPr>
            <a:r>
              <a:rPr lang="en-US" sz="2000" b="1"/>
              <a:t>Bước 6: Master </a:t>
            </a:r>
            <a:r>
              <a:rPr lang="en-US" sz="2000"/>
              <a:t>đọc dữ liệu chứa trong thanh ghi ở </a:t>
            </a:r>
            <a:r>
              <a:rPr lang="en-US" sz="2000" b="1"/>
              <a:t>bước 3</a:t>
            </a:r>
            <a:r>
              <a:rPr lang="en-US" sz="2000"/>
              <a:t> từ Slave gửi về .</a:t>
            </a:r>
          </a:p>
          <a:p>
            <a:pPr>
              <a:lnSpc>
                <a:spcPct val="150000"/>
              </a:lnSpc>
            </a:pPr>
            <a:r>
              <a:rPr lang="en-US" sz="2000" b="1"/>
              <a:t>Bước 7: Master </a:t>
            </a:r>
            <a:r>
              <a:rPr lang="en-US" sz="2000"/>
              <a:t>tạo tín hiệu Stop.</a:t>
            </a:r>
          </a:p>
        </p:txBody>
      </p:sp>
      <p:sp>
        <p:nvSpPr>
          <p:cNvPr id="9" name="Hộp Văn bản 8">
            <a:extLst>
              <a:ext uri="{FF2B5EF4-FFF2-40B4-BE49-F238E27FC236}">
                <a16:creationId xmlns:a16="http://schemas.microsoft.com/office/drawing/2014/main" id="{31AB41AA-6B9C-4D83-9BAF-8301EDFF05C0}"/>
              </a:ext>
            </a:extLst>
          </p:cNvPr>
          <p:cNvSpPr txBox="1"/>
          <p:nvPr/>
        </p:nvSpPr>
        <p:spPr>
          <a:xfrm>
            <a:off x="744391" y="0"/>
            <a:ext cx="10760077" cy="1200329"/>
          </a:xfrm>
          <a:prstGeom prst="rect">
            <a:avLst/>
          </a:prstGeom>
          <a:noFill/>
        </p:spPr>
        <p:txBody>
          <a:bodyPr wrap="square" rtlCol="0">
            <a:spAutoFit/>
          </a:bodyPr>
          <a:lstStyle/>
          <a:p>
            <a:pPr algn="ctr"/>
            <a:r>
              <a:rPr lang="en-US" sz="3600">
                <a:solidFill>
                  <a:schemeClr val="accent2">
                    <a:lumMod val="75000"/>
                  </a:schemeClr>
                </a:solidFill>
              </a:rPr>
              <a:t>QÚA TRÌNH NHẬN DỮ LIỆU</a:t>
            </a:r>
          </a:p>
          <a:p>
            <a:pPr algn="ctr"/>
            <a:r>
              <a:rPr lang="en-US" sz="3600">
                <a:solidFill>
                  <a:schemeClr val="accent2">
                    <a:lumMod val="75000"/>
                  </a:schemeClr>
                </a:solidFill>
              </a:rPr>
              <a:t> TỪ THIẾT BỊ I2C</a:t>
            </a:r>
            <a:endParaRPr lang="en-US" sz="3600" dirty="0">
              <a:solidFill>
                <a:schemeClr val="accent2">
                  <a:lumMod val="75000"/>
                </a:schemeClr>
              </a:solidFill>
            </a:endParaRPr>
          </a:p>
        </p:txBody>
      </p:sp>
      <p:pic>
        <p:nvPicPr>
          <p:cNvPr id="12" name="Hình ảnh 11">
            <a:extLst>
              <a:ext uri="{FF2B5EF4-FFF2-40B4-BE49-F238E27FC236}">
                <a16:creationId xmlns:a16="http://schemas.microsoft.com/office/drawing/2014/main" id="{2DBB4FF8-565E-446C-B960-542DD006B498}"/>
              </a:ext>
            </a:extLst>
          </p:cNvPr>
          <p:cNvPicPr>
            <a:picLocks noChangeAspect="1"/>
          </p:cNvPicPr>
          <p:nvPr/>
        </p:nvPicPr>
        <p:blipFill>
          <a:blip r:embed="rId2"/>
          <a:stretch>
            <a:fillRect/>
          </a:stretch>
        </p:blipFill>
        <p:spPr>
          <a:xfrm>
            <a:off x="2573624" y="4425740"/>
            <a:ext cx="7207685" cy="2384221"/>
          </a:xfrm>
          <a:prstGeom prst="rect">
            <a:avLst/>
          </a:prstGeom>
        </p:spPr>
      </p:pic>
    </p:spTree>
    <p:extLst>
      <p:ext uri="{BB962C8B-B14F-4D97-AF65-F5344CB8AC3E}">
        <p14:creationId xmlns:p14="http://schemas.microsoft.com/office/powerpoint/2010/main" val="3117432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CB940151-0423-40D0-B38D-C6000029AFF0}"/>
              </a:ext>
            </a:extLst>
          </p:cNvPr>
          <p:cNvSpPr txBox="1"/>
          <p:nvPr/>
        </p:nvSpPr>
        <p:spPr>
          <a:xfrm>
            <a:off x="1533524" y="154541"/>
            <a:ext cx="9124950" cy="707886"/>
          </a:xfrm>
          <a:prstGeom prst="rect">
            <a:avLst/>
          </a:prstGeom>
          <a:noFill/>
        </p:spPr>
        <p:txBody>
          <a:bodyPr wrap="square" rtlCol="0">
            <a:spAutoFit/>
          </a:bodyPr>
          <a:lstStyle/>
          <a:p>
            <a:pPr algn="ctr"/>
            <a:r>
              <a:rPr lang="en-US" sz="4000">
                <a:solidFill>
                  <a:schemeClr val="accent2">
                    <a:lumMod val="75000"/>
                  </a:schemeClr>
                </a:solidFill>
              </a:rPr>
              <a:t>CẤU HÌNH TRONG CUBE</a:t>
            </a:r>
            <a:endParaRPr lang="en-US" sz="4000" dirty="0">
              <a:solidFill>
                <a:schemeClr val="accent2">
                  <a:lumMod val="75000"/>
                </a:schemeClr>
              </a:solidFill>
            </a:endParaRPr>
          </a:p>
        </p:txBody>
      </p:sp>
      <p:pic>
        <p:nvPicPr>
          <p:cNvPr id="13" name="Hình ảnh 12">
            <a:extLst>
              <a:ext uri="{FF2B5EF4-FFF2-40B4-BE49-F238E27FC236}">
                <a16:creationId xmlns:a16="http://schemas.microsoft.com/office/drawing/2014/main" id="{61FAF296-4890-4976-92B1-812663DD63C3}"/>
              </a:ext>
            </a:extLst>
          </p:cNvPr>
          <p:cNvPicPr>
            <a:picLocks noChangeAspect="1"/>
          </p:cNvPicPr>
          <p:nvPr/>
        </p:nvPicPr>
        <p:blipFill>
          <a:blip r:embed="rId2"/>
          <a:stretch>
            <a:fillRect/>
          </a:stretch>
        </p:blipFill>
        <p:spPr>
          <a:xfrm>
            <a:off x="3080616" y="862427"/>
            <a:ext cx="6381750" cy="5829300"/>
          </a:xfrm>
          <a:prstGeom prst="rect">
            <a:avLst/>
          </a:prstGeom>
        </p:spPr>
      </p:pic>
    </p:spTree>
    <p:extLst>
      <p:ext uri="{BB962C8B-B14F-4D97-AF65-F5344CB8AC3E}">
        <p14:creationId xmlns:p14="http://schemas.microsoft.com/office/powerpoint/2010/main" val="70410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B43773DB-F255-4592-A4A6-0E3FA8A1D526}"/>
              </a:ext>
            </a:extLst>
          </p:cNvPr>
          <p:cNvSpPr txBox="1"/>
          <p:nvPr/>
        </p:nvSpPr>
        <p:spPr>
          <a:xfrm>
            <a:off x="1533524" y="154541"/>
            <a:ext cx="9124950" cy="707886"/>
          </a:xfrm>
          <a:prstGeom prst="rect">
            <a:avLst/>
          </a:prstGeom>
          <a:noFill/>
        </p:spPr>
        <p:txBody>
          <a:bodyPr wrap="square" rtlCol="0">
            <a:spAutoFit/>
          </a:bodyPr>
          <a:lstStyle/>
          <a:p>
            <a:pPr algn="ctr"/>
            <a:r>
              <a:rPr lang="en-US" sz="4000">
                <a:solidFill>
                  <a:schemeClr val="accent2">
                    <a:lumMod val="75000"/>
                  </a:schemeClr>
                </a:solidFill>
              </a:rPr>
              <a:t>CÁC HÀM QUAN TRỌNG</a:t>
            </a:r>
            <a:endParaRPr lang="en-US" sz="4000" dirty="0">
              <a:solidFill>
                <a:schemeClr val="accent2">
                  <a:lumMod val="75000"/>
                </a:schemeClr>
              </a:solidFill>
            </a:endParaRPr>
          </a:p>
        </p:txBody>
      </p:sp>
      <p:sp>
        <p:nvSpPr>
          <p:cNvPr id="4" name="Hộp Văn bản 3">
            <a:extLst>
              <a:ext uri="{FF2B5EF4-FFF2-40B4-BE49-F238E27FC236}">
                <a16:creationId xmlns:a16="http://schemas.microsoft.com/office/drawing/2014/main" id="{132242E9-818B-46EB-8B78-23FBCE92F871}"/>
              </a:ext>
            </a:extLst>
          </p:cNvPr>
          <p:cNvSpPr txBox="1"/>
          <p:nvPr/>
        </p:nvSpPr>
        <p:spPr>
          <a:xfrm>
            <a:off x="1163782" y="1131607"/>
            <a:ext cx="9494692" cy="2154436"/>
          </a:xfrm>
          <a:prstGeom prst="rect">
            <a:avLst/>
          </a:prstGeom>
          <a:noFill/>
        </p:spPr>
        <p:txBody>
          <a:bodyPr wrap="square">
            <a:spAutoFit/>
          </a:bodyPr>
          <a:lstStyle/>
          <a:p>
            <a:r>
              <a:rPr lang="en-US" sz="2400" b="1"/>
              <a:t>Hàm truyền dữ liệu:</a:t>
            </a:r>
          </a:p>
          <a:p>
            <a:r>
              <a:rPr lang="en-US" sz="1800">
                <a:solidFill>
                  <a:srgbClr val="000000"/>
                </a:solidFill>
                <a:effectLst/>
                <a:latin typeface="Courier New" panose="02070309020205020404" pitchFamily="49" charset="0"/>
              </a:rPr>
              <a:t>HAL_I2C_Master_Transmit</a:t>
            </a:r>
            <a:r>
              <a:rPr lang="en-US" sz="1800" b="1">
                <a:solidFill>
                  <a:srgbClr val="000080"/>
                </a:solidFill>
                <a:effectLst/>
                <a:latin typeface="Courier New" panose="02070309020205020404" pitchFamily="49" charset="0"/>
              </a:rPr>
              <a:t>(</a:t>
            </a:r>
            <a:r>
              <a:rPr lang="en-US" sz="1800">
                <a:solidFill>
                  <a:srgbClr val="000000"/>
                </a:solidFill>
                <a:effectLst/>
                <a:latin typeface="Courier New" panose="02070309020205020404" pitchFamily="49" charset="0"/>
              </a:rPr>
              <a:t>    I2C_HandleTypeDef </a:t>
            </a:r>
            <a:r>
              <a:rPr lang="en-US" sz="1800" b="1">
                <a:solidFill>
                  <a:srgbClr val="000080"/>
                </a:solidFill>
                <a:effectLst/>
                <a:latin typeface="Courier New" panose="02070309020205020404" pitchFamily="49" charset="0"/>
              </a:rPr>
              <a:t>*</a:t>
            </a:r>
            <a:r>
              <a:rPr lang="en-US" sz="1800">
                <a:solidFill>
                  <a:srgbClr val="000000"/>
                </a:solidFill>
                <a:effectLst/>
                <a:latin typeface="Courier New" panose="02070309020205020404" pitchFamily="49" charset="0"/>
              </a:rPr>
              <a:t>hi2c</a:t>
            </a:r>
            <a:r>
              <a:rPr lang="en-US" sz="1800" b="1">
                <a:solidFill>
                  <a:srgbClr val="000080"/>
                </a:solidFill>
                <a:effectLst/>
                <a:latin typeface="Courier New" panose="02070309020205020404" pitchFamily="49" charset="0"/>
              </a:rPr>
              <a:t>,</a:t>
            </a:r>
          </a:p>
          <a:p>
            <a:r>
              <a:rPr lang="en-US" b="1">
                <a:solidFill>
                  <a:srgbClr val="000080"/>
                </a:solidFill>
                <a:latin typeface="Courier New" panose="02070309020205020404" pitchFamily="49" charset="0"/>
              </a:rPr>
              <a:t>				</a:t>
            </a:r>
            <a:r>
              <a:rPr lang="en-US" sz="1800">
                <a:solidFill>
                  <a:srgbClr val="000000"/>
                </a:solidFill>
                <a:effectLst/>
                <a:latin typeface="Courier New" panose="02070309020205020404" pitchFamily="49" charset="0"/>
              </a:rPr>
              <a:t> </a:t>
            </a:r>
            <a:r>
              <a:rPr lang="en-US" sz="1800">
                <a:solidFill>
                  <a:srgbClr val="8000FF"/>
                </a:solidFill>
                <a:effectLst/>
                <a:latin typeface="Courier New" panose="02070309020205020404" pitchFamily="49" charset="0"/>
              </a:rPr>
              <a:t>uint16_t</a:t>
            </a:r>
            <a:r>
              <a:rPr lang="en-US" sz="1800">
                <a:solidFill>
                  <a:srgbClr val="000000"/>
                </a:solidFill>
                <a:effectLst/>
                <a:latin typeface="Courier New" panose="02070309020205020404" pitchFamily="49" charset="0"/>
              </a:rPr>
              <a:t> DevAddress</a:t>
            </a:r>
            <a:r>
              <a:rPr lang="en-US" sz="1800" b="1">
                <a:solidFill>
                  <a:srgbClr val="000080"/>
                </a:solidFill>
                <a:effectLst/>
                <a:latin typeface="Courier New" panose="02070309020205020404" pitchFamily="49" charset="0"/>
              </a:rPr>
              <a:t>,</a:t>
            </a:r>
          </a:p>
          <a:p>
            <a:r>
              <a:rPr lang="en-US" b="1">
                <a:solidFill>
                  <a:srgbClr val="000080"/>
                </a:solidFill>
                <a:latin typeface="Courier New" panose="02070309020205020404" pitchFamily="49" charset="0"/>
              </a:rPr>
              <a:t>				</a:t>
            </a:r>
            <a:r>
              <a:rPr lang="en-US" sz="1800">
                <a:solidFill>
                  <a:srgbClr val="000000"/>
                </a:solidFill>
                <a:effectLst/>
                <a:latin typeface="Courier New" panose="02070309020205020404" pitchFamily="49" charset="0"/>
              </a:rPr>
              <a:t> </a:t>
            </a:r>
            <a:r>
              <a:rPr lang="en-US" sz="1800">
                <a:solidFill>
                  <a:srgbClr val="8000FF"/>
                </a:solidFill>
                <a:effectLst/>
                <a:latin typeface="Courier New" panose="02070309020205020404" pitchFamily="49" charset="0"/>
              </a:rPr>
              <a:t>uint8_t</a:t>
            </a:r>
            <a:r>
              <a:rPr lang="en-US" sz="1800">
                <a:solidFill>
                  <a:srgbClr val="000000"/>
                </a:solidFill>
                <a:effectLst/>
                <a:latin typeface="Courier New" panose="02070309020205020404" pitchFamily="49" charset="0"/>
              </a:rPr>
              <a:t> </a:t>
            </a:r>
            <a:r>
              <a:rPr lang="en-US" sz="1800" b="1">
                <a:solidFill>
                  <a:srgbClr val="000080"/>
                </a:solidFill>
                <a:effectLst/>
                <a:latin typeface="Courier New" panose="02070309020205020404" pitchFamily="49" charset="0"/>
              </a:rPr>
              <a:t>*</a:t>
            </a:r>
            <a:r>
              <a:rPr lang="en-US" sz="1800">
                <a:solidFill>
                  <a:srgbClr val="000000"/>
                </a:solidFill>
                <a:effectLst/>
                <a:latin typeface="Courier New" panose="02070309020205020404" pitchFamily="49" charset="0"/>
              </a:rPr>
              <a:t>pData</a:t>
            </a:r>
            <a:r>
              <a:rPr lang="en-US" sz="1800" b="1">
                <a:solidFill>
                  <a:srgbClr val="000080"/>
                </a:solidFill>
                <a:effectLst/>
                <a:latin typeface="Courier New" panose="02070309020205020404" pitchFamily="49" charset="0"/>
              </a:rPr>
              <a:t>,</a:t>
            </a:r>
          </a:p>
          <a:p>
            <a:r>
              <a:rPr lang="en-US" b="1">
                <a:solidFill>
                  <a:srgbClr val="000080"/>
                </a:solidFill>
                <a:latin typeface="Courier New" panose="02070309020205020404" pitchFamily="49" charset="0"/>
              </a:rPr>
              <a:t>				</a:t>
            </a:r>
            <a:r>
              <a:rPr lang="en-US" sz="1800">
                <a:solidFill>
                  <a:srgbClr val="000000"/>
                </a:solidFill>
                <a:effectLst/>
                <a:latin typeface="Courier New" panose="02070309020205020404" pitchFamily="49" charset="0"/>
              </a:rPr>
              <a:t> </a:t>
            </a:r>
            <a:r>
              <a:rPr lang="en-US" sz="1800">
                <a:solidFill>
                  <a:srgbClr val="8000FF"/>
                </a:solidFill>
                <a:effectLst/>
                <a:latin typeface="Courier New" panose="02070309020205020404" pitchFamily="49" charset="0"/>
              </a:rPr>
              <a:t>uint16_t</a:t>
            </a:r>
            <a:r>
              <a:rPr lang="en-US" sz="1800">
                <a:solidFill>
                  <a:srgbClr val="000000"/>
                </a:solidFill>
                <a:effectLst/>
                <a:latin typeface="Courier New" panose="02070309020205020404" pitchFamily="49" charset="0"/>
              </a:rPr>
              <a:t> Size</a:t>
            </a:r>
            <a:r>
              <a:rPr lang="en-US" sz="1800" b="1">
                <a:solidFill>
                  <a:srgbClr val="000080"/>
                </a:solidFill>
                <a:effectLst/>
                <a:latin typeface="Courier New" panose="02070309020205020404" pitchFamily="49" charset="0"/>
              </a:rPr>
              <a:t>,</a:t>
            </a:r>
            <a:r>
              <a:rPr lang="en-US" sz="1800">
                <a:solidFill>
                  <a:srgbClr val="000000"/>
                </a:solidFill>
                <a:effectLst/>
                <a:latin typeface="Courier New" panose="02070309020205020404" pitchFamily="49" charset="0"/>
              </a:rPr>
              <a:t> </a:t>
            </a:r>
          </a:p>
          <a:p>
            <a:r>
              <a:rPr lang="en-US" sz="1800">
                <a:solidFill>
                  <a:srgbClr val="8000FF"/>
                </a:solidFill>
                <a:effectLst/>
                <a:latin typeface="Courier New" panose="02070309020205020404" pitchFamily="49" charset="0"/>
              </a:rPr>
              <a:t>				 uint32_t</a:t>
            </a:r>
            <a:r>
              <a:rPr lang="en-US" sz="1800">
                <a:solidFill>
                  <a:srgbClr val="000000"/>
                </a:solidFill>
                <a:effectLst/>
                <a:latin typeface="Courier New" panose="02070309020205020404" pitchFamily="49" charset="0"/>
              </a:rPr>
              <a:t> Timeout</a:t>
            </a:r>
            <a:r>
              <a:rPr lang="en-US" sz="1800" b="1">
                <a:solidFill>
                  <a:srgbClr val="000080"/>
                </a:solidFill>
                <a:effectLst/>
                <a:latin typeface="Courier New" panose="02070309020205020404" pitchFamily="49" charset="0"/>
              </a:rPr>
              <a:t>);</a:t>
            </a:r>
            <a:endParaRPr lang="en-US" sz="2000">
              <a:effectLst/>
            </a:endParaRPr>
          </a:p>
          <a:p>
            <a:endParaRPr lang="en-US" sz="2000" b="1"/>
          </a:p>
        </p:txBody>
      </p:sp>
      <p:sp>
        <p:nvSpPr>
          <p:cNvPr id="6" name="Hộp Văn bản 5">
            <a:extLst>
              <a:ext uri="{FF2B5EF4-FFF2-40B4-BE49-F238E27FC236}">
                <a16:creationId xmlns:a16="http://schemas.microsoft.com/office/drawing/2014/main" id="{8050EFE9-6DE0-4A02-80AB-DF915533CC88}"/>
              </a:ext>
            </a:extLst>
          </p:cNvPr>
          <p:cNvSpPr txBox="1"/>
          <p:nvPr/>
        </p:nvSpPr>
        <p:spPr>
          <a:xfrm>
            <a:off x="1163781" y="3283678"/>
            <a:ext cx="8789843" cy="2000548"/>
          </a:xfrm>
          <a:prstGeom prst="rect">
            <a:avLst/>
          </a:prstGeom>
          <a:noFill/>
        </p:spPr>
        <p:txBody>
          <a:bodyPr wrap="square">
            <a:spAutoFit/>
          </a:bodyPr>
          <a:lstStyle/>
          <a:p>
            <a:r>
              <a:rPr lang="en-US" sz="2400" b="1"/>
              <a:t>Hàm nhận dữ liệu:</a:t>
            </a:r>
            <a:endParaRPr lang="en-US" sz="2400"/>
          </a:p>
          <a:p>
            <a:r>
              <a:rPr lang="en-US" sz="2000">
                <a:solidFill>
                  <a:srgbClr val="000000"/>
                </a:solidFill>
                <a:effectLst/>
                <a:latin typeface="Courier New" panose="02070309020205020404" pitchFamily="49" charset="0"/>
              </a:rPr>
              <a:t>HAL_I2C_Master_Receive</a:t>
            </a:r>
            <a:r>
              <a:rPr lang="en-US" sz="2000" b="1">
                <a:solidFill>
                  <a:srgbClr val="000080"/>
                </a:solidFill>
                <a:effectLst/>
                <a:latin typeface="Courier New" panose="02070309020205020404" pitchFamily="49" charset="0"/>
              </a:rPr>
              <a:t>(</a:t>
            </a:r>
            <a:r>
              <a:rPr lang="en-US" sz="2000">
                <a:solidFill>
                  <a:srgbClr val="000000"/>
                </a:solidFill>
                <a:effectLst/>
                <a:latin typeface="Courier New" panose="02070309020205020404" pitchFamily="49" charset="0"/>
              </a:rPr>
              <a:t> I2C_HandleTypeDef </a:t>
            </a:r>
            <a:r>
              <a:rPr lang="en-US" sz="2000" b="1">
                <a:solidFill>
                  <a:srgbClr val="000080"/>
                </a:solidFill>
                <a:effectLst/>
                <a:latin typeface="Courier New" panose="02070309020205020404" pitchFamily="49" charset="0"/>
              </a:rPr>
              <a:t>*</a:t>
            </a:r>
            <a:r>
              <a:rPr lang="en-US" sz="2000">
                <a:solidFill>
                  <a:srgbClr val="000000"/>
                </a:solidFill>
                <a:effectLst/>
                <a:latin typeface="Courier New" panose="02070309020205020404" pitchFamily="49" charset="0"/>
              </a:rPr>
              <a:t>hi2c</a:t>
            </a:r>
            <a:r>
              <a:rPr lang="en-US" sz="2000" b="1">
                <a:solidFill>
                  <a:srgbClr val="000080"/>
                </a:solidFill>
                <a:effectLst/>
                <a:latin typeface="Courier New" panose="02070309020205020404" pitchFamily="49" charset="0"/>
              </a:rPr>
              <a:t>,</a:t>
            </a:r>
            <a:r>
              <a:rPr lang="en-US" sz="2000">
                <a:solidFill>
                  <a:srgbClr val="000000"/>
                </a:solidFill>
                <a:effectLst/>
                <a:latin typeface="Courier New" panose="02070309020205020404" pitchFamily="49" charset="0"/>
              </a:rPr>
              <a:t> 					</a:t>
            </a:r>
            <a:r>
              <a:rPr lang="en-US" sz="2000">
                <a:solidFill>
                  <a:srgbClr val="8000FF"/>
                </a:solidFill>
                <a:effectLst/>
                <a:latin typeface="Courier New" panose="02070309020205020404" pitchFamily="49" charset="0"/>
              </a:rPr>
              <a:t>uint16_t</a:t>
            </a:r>
            <a:r>
              <a:rPr lang="en-US" sz="2000">
                <a:solidFill>
                  <a:srgbClr val="000000"/>
                </a:solidFill>
                <a:effectLst/>
                <a:latin typeface="Courier New" panose="02070309020205020404" pitchFamily="49" charset="0"/>
              </a:rPr>
              <a:t> DevAddress</a:t>
            </a:r>
            <a:r>
              <a:rPr lang="en-US" sz="2000" b="1">
                <a:solidFill>
                  <a:srgbClr val="000080"/>
                </a:solidFill>
                <a:effectLst/>
                <a:latin typeface="Courier New" panose="02070309020205020404" pitchFamily="49" charset="0"/>
              </a:rPr>
              <a:t>,</a:t>
            </a:r>
            <a:r>
              <a:rPr lang="en-US" sz="2000">
                <a:solidFill>
                  <a:srgbClr val="000000"/>
                </a:solidFill>
                <a:effectLst/>
                <a:latin typeface="Courier New" panose="02070309020205020404" pitchFamily="49" charset="0"/>
              </a:rPr>
              <a:t> </a:t>
            </a:r>
          </a:p>
          <a:p>
            <a:r>
              <a:rPr lang="en-US" sz="2000">
                <a:solidFill>
                  <a:srgbClr val="000000"/>
                </a:solidFill>
                <a:latin typeface="Courier New" panose="02070309020205020404" pitchFamily="49" charset="0"/>
              </a:rPr>
              <a:t>				</a:t>
            </a:r>
            <a:r>
              <a:rPr lang="en-US" sz="2000">
                <a:solidFill>
                  <a:srgbClr val="8000FF"/>
                </a:solidFill>
                <a:effectLst/>
                <a:latin typeface="Courier New" panose="02070309020205020404" pitchFamily="49" charset="0"/>
              </a:rPr>
              <a:t>uint8_t</a:t>
            </a:r>
            <a:r>
              <a:rPr lang="en-US" sz="2000">
                <a:solidFill>
                  <a:srgbClr val="000000"/>
                </a:solidFill>
                <a:effectLst/>
                <a:latin typeface="Courier New" panose="02070309020205020404" pitchFamily="49" charset="0"/>
              </a:rPr>
              <a:t> </a:t>
            </a:r>
            <a:r>
              <a:rPr lang="en-US" sz="2000" b="1">
                <a:solidFill>
                  <a:srgbClr val="000080"/>
                </a:solidFill>
                <a:effectLst/>
                <a:latin typeface="Courier New" panose="02070309020205020404" pitchFamily="49" charset="0"/>
              </a:rPr>
              <a:t>*</a:t>
            </a:r>
            <a:r>
              <a:rPr lang="en-US" sz="2000">
                <a:solidFill>
                  <a:srgbClr val="000000"/>
                </a:solidFill>
                <a:effectLst/>
                <a:latin typeface="Courier New" panose="02070309020205020404" pitchFamily="49" charset="0"/>
              </a:rPr>
              <a:t>pData</a:t>
            </a:r>
            <a:r>
              <a:rPr lang="en-US" sz="2000" b="1">
                <a:solidFill>
                  <a:srgbClr val="000080"/>
                </a:solidFill>
                <a:effectLst/>
                <a:latin typeface="Courier New" panose="02070309020205020404" pitchFamily="49" charset="0"/>
              </a:rPr>
              <a:t>,</a:t>
            </a:r>
            <a:r>
              <a:rPr lang="en-US" sz="2000">
                <a:solidFill>
                  <a:srgbClr val="000000"/>
                </a:solidFill>
                <a:effectLst/>
                <a:latin typeface="Courier New" panose="02070309020205020404" pitchFamily="49" charset="0"/>
              </a:rPr>
              <a:t> </a:t>
            </a:r>
          </a:p>
          <a:p>
            <a:r>
              <a:rPr lang="en-US" sz="2000">
                <a:solidFill>
                  <a:srgbClr val="000000"/>
                </a:solidFill>
                <a:latin typeface="Courier New" panose="02070309020205020404" pitchFamily="49" charset="0"/>
              </a:rPr>
              <a:t>				</a:t>
            </a:r>
            <a:r>
              <a:rPr lang="en-US" sz="2000">
                <a:solidFill>
                  <a:srgbClr val="8000FF"/>
                </a:solidFill>
                <a:effectLst/>
                <a:latin typeface="Courier New" panose="02070309020205020404" pitchFamily="49" charset="0"/>
              </a:rPr>
              <a:t>uint16_t</a:t>
            </a:r>
            <a:r>
              <a:rPr lang="en-US" sz="2000">
                <a:solidFill>
                  <a:srgbClr val="000000"/>
                </a:solidFill>
                <a:effectLst/>
                <a:latin typeface="Courier New" panose="02070309020205020404" pitchFamily="49" charset="0"/>
              </a:rPr>
              <a:t> Size</a:t>
            </a:r>
            <a:r>
              <a:rPr lang="en-US" sz="2000" b="1">
                <a:solidFill>
                  <a:srgbClr val="000080"/>
                </a:solidFill>
                <a:effectLst/>
                <a:latin typeface="Courier New" panose="02070309020205020404" pitchFamily="49" charset="0"/>
              </a:rPr>
              <a:t>,</a:t>
            </a:r>
            <a:r>
              <a:rPr lang="en-US" sz="2000">
                <a:solidFill>
                  <a:srgbClr val="000000"/>
                </a:solidFill>
                <a:effectLst/>
                <a:latin typeface="Courier New" panose="02070309020205020404" pitchFamily="49" charset="0"/>
              </a:rPr>
              <a:t> </a:t>
            </a:r>
          </a:p>
          <a:p>
            <a:r>
              <a:rPr lang="en-US" sz="2000">
                <a:solidFill>
                  <a:srgbClr val="000000"/>
                </a:solidFill>
                <a:latin typeface="Courier New" panose="02070309020205020404" pitchFamily="49" charset="0"/>
              </a:rPr>
              <a:t>				</a:t>
            </a:r>
            <a:r>
              <a:rPr lang="en-US" sz="2000">
                <a:solidFill>
                  <a:srgbClr val="8000FF"/>
                </a:solidFill>
                <a:effectLst/>
                <a:latin typeface="Courier New" panose="02070309020205020404" pitchFamily="49" charset="0"/>
              </a:rPr>
              <a:t>uint32_t</a:t>
            </a:r>
            <a:r>
              <a:rPr lang="en-US" sz="2000">
                <a:solidFill>
                  <a:srgbClr val="000000"/>
                </a:solidFill>
                <a:effectLst/>
                <a:latin typeface="Courier New" panose="02070309020205020404" pitchFamily="49" charset="0"/>
              </a:rPr>
              <a:t> Timeout</a:t>
            </a:r>
            <a:r>
              <a:rPr lang="en-US" sz="2000" b="1">
                <a:solidFill>
                  <a:srgbClr val="000080"/>
                </a:solidFill>
                <a:effectLst/>
                <a:latin typeface="Courier New" panose="02070309020205020404" pitchFamily="49" charset="0"/>
              </a:rPr>
              <a:t>);</a:t>
            </a:r>
            <a:endParaRPr lang="en-US" sz="2400">
              <a:effectLst/>
            </a:endParaRPr>
          </a:p>
        </p:txBody>
      </p:sp>
    </p:spTree>
    <p:extLst>
      <p:ext uri="{BB962C8B-B14F-4D97-AF65-F5344CB8AC3E}">
        <p14:creationId xmlns:p14="http://schemas.microsoft.com/office/powerpoint/2010/main" val="3808519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2C6AA0E8-58A4-4DF2-9AB9-954849CA3175}"/>
              </a:ext>
            </a:extLst>
          </p:cNvPr>
          <p:cNvSpPr txBox="1"/>
          <p:nvPr/>
        </p:nvSpPr>
        <p:spPr>
          <a:xfrm>
            <a:off x="1533524" y="154541"/>
            <a:ext cx="9124950" cy="707886"/>
          </a:xfrm>
          <a:prstGeom prst="rect">
            <a:avLst/>
          </a:prstGeom>
          <a:noFill/>
        </p:spPr>
        <p:txBody>
          <a:bodyPr wrap="square" rtlCol="0">
            <a:spAutoFit/>
          </a:bodyPr>
          <a:lstStyle/>
          <a:p>
            <a:pPr algn="ctr"/>
            <a:r>
              <a:rPr lang="en-US" sz="4000">
                <a:solidFill>
                  <a:schemeClr val="accent2">
                    <a:lumMod val="75000"/>
                  </a:schemeClr>
                </a:solidFill>
              </a:rPr>
              <a:t>VÍ DỤ ĐỌC GHI DỮ LIỆU SỬ HAL</a:t>
            </a:r>
            <a:endParaRPr lang="en-US" sz="4000" dirty="0">
              <a:solidFill>
                <a:schemeClr val="accent2">
                  <a:lumMod val="75000"/>
                </a:schemeClr>
              </a:solidFill>
            </a:endParaRPr>
          </a:p>
        </p:txBody>
      </p:sp>
      <p:sp>
        <p:nvSpPr>
          <p:cNvPr id="4" name="Hộp Văn bản 3">
            <a:extLst>
              <a:ext uri="{FF2B5EF4-FFF2-40B4-BE49-F238E27FC236}">
                <a16:creationId xmlns:a16="http://schemas.microsoft.com/office/drawing/2014/main" id="{4A38451E-B6A7-42F7-9396-334E9825F5ED}"/>
              </a:ext>
            </a:extLst>
          </p:cNvPr>
          <p:cNvSpPr txBox="1"/>
          <p:nvPr/>
        </p:nvSpPr>
        <p:spPr>
          <a:xfrm>
            <a:off x="762000" y="809200"/>
            <a:ext cx="10270835" cy="1015663"/>
          </a:xfrm>
          <a:prstGeom prst="rect">
            <a:avLst/>
          </a:prstGeom>
          <a:noFill/>
        </p:spPr>
        <p:txBody>
          <a:bodyPr wrap="square" rtlCol="0">
            <a:spAutoFit/>
          </a:bodyPr>
          <a:lstStyle/>
          <a:p>
            <a:r>
              <a:rPr lang="en-US" sz="2000" b="1"/>
              <a:t>Ví dụ: </a:t>
            </a:r>
            <a:r>
              <a:rPr lang="en-US" sz="2000"/>
              <a:t>Có một thiết I2C (RAM, ROM, RTC ) có địa chỉ là 0x31, thanh ghi dữ liệu </a:t>
            </a:r>
          </a:p>
          <a:p>
            <a:r>
              <a:rPr lang="en-US" sz="2000"/>
              <a:t>có địa chỉ 0x00.</a:t>
            </a:r>
          </a:p>
          <a:p>
            <a:r>
              <a:rPr lang="en-US" sz="2000"/>
              <a:t>  </a:t>
            </a:r>
          </a:p>
        </p:txBody>
      </p:sp>
      <p:graphicFrame>
        <p:nvGraphicFramePr>
          <p:cNvPr id="5" name="Bảng 6">
            <a:extLst>
              <a:ext uri="{FF2B5EF4-FFF2-40B4-BE49-F238E27FC236}">
                <a16:creationId xmlns:a16="http://schemas.microsoft.com/office/drawing/2014/main" id="{9AE3E9D4-E2C2-4E42-973B-82D0DF66B8DA}"/>
              </a:ext>
            </a:extLst>
          </p:cNvPr>
          <p:cNvGraphicFramePr>
            <a:graphicFrameLocks noGrp="1"/>
          </p:cNvGraphicFramePr>
          <p:nvPr>
            <p:extLst>
              <p:ext uri="{D42A27DB-BD31-4B8C-83A1-F6EECF244321}">
                <p14:modId xmlns:p14="http://schemas.microsoft.com/office/powerpoint/2010/main" val="1088623848"/>
              </p:ext>
            </p:extLst>
          </p:nvPr>
        </p:nvGraphicFramePr>
        <p:xfrm>
          <a:off x="9707560" y="1766615"/>
          <a:ext cx="1901826" cy="1463512"/>
        </p:xfrm>
        <a:graphic>
          <a:graphicData uri="http://schemas.openxmlformats.org/drawingml/2006/table">
            <a:tbl>
              <a:tblPr firstRow="1" bandRow="1">
                <a:tableStyleId>{5940675A-B579-460E-94D1-54222C63F5DA}</a:tableStyleId>
              </a:tblPr>
              <a:tblGrid>
                <a:gridCol w="950913">
                  <a:extLst>
                    <a:ext uri="{9D8B030D-6E8A-4147-A177-3AD203B41FA5}">
                      <a16:colId xmlns:a16="http://schemas.microsoft.com/office/drawing/2014/main" val="1867368001"/>
                    </a:ext>
                  </a:extLst>
                </a:gridCol>
                <a:gridCol w="950913">
                  <a:extLst>
                    <a:ext uri="{9D8B030D-6E8A-4147-A177-3AD203B41FA5}">
                      <a16:colId xmlns:a16="http://schemas.microsoft.com/office/drawing/2014/main" val="2656241871"/>
                    </a:ext>
                  </a:extLst>
                </a:gridCol>
              </a:tblGrid>
              <a:tr h="966837">
                <a:tc>
                  <a:txBody>
                    <a:bodyPr/>
                    <a:lstStyle/>
                    <a:p>
                      <a:pPr algn="ctr"/>
                      <a:r>
                        <a:rPr lang="en-US"/>
                        <a:t>Địa chỉ</a:t>
                      </a:r>
                    </a:p>
                    <a:p>
                      <a:pPr algn="ctr"/>
                      <a:r>
                        <a:rPr lang="en-US"/>
                        <a:t> thanh ghi</a:t>
                      </a:r>
                    </a:p>
                  </a:txBody>
                  <a:tcPr/>
                </a:tc>
                <a:tc>
                  <a:txBody>
                    <a:bodyPr/>
                    <a:lstStyle/>
                    <a:p>
                      <a:pPr algn="ctr"/>
                      <a:r>
                        <a:rPr lang="en-US"/>
                        <a:t>value</a:t>
                      </a:r>
                    </a:p>
                  </a:txBody>
                  <a:tcPr/>
                </a:tc>
                <a:extLst>
                  <a:ext uri="{0D108BD9-81ED-4DB2-BD59-A6C34878D82A}">
                    <a16:rowId xmlns:a16="http://schemas.microsoft.com/office/drawing/2014/main" val="907188093"/>
                  </a:ext>
                </a:extLst>
              </a:tr>
              <a:tr h="496675">
                <a:tc>
                  <a:txBody>
                    <a:bodyPr/>
                    <a:lstStyle/>
                    <a:p>
                      <a:pPr algn="ctr"/>
                      <a:r>
                        <a:rPr lang="en-US"/>
                        <a:t>0x00</a:t>
                      </a:r>
                    </a:p>
                  </a:txBody>
                  <a:tcPr/>
                </a:tc>
                <a:tc>
                  <a:txBody>
                    <a:bodyPr/>
                    <a:lstStyle/>
                    <a:p>
                      <a:pPr algn="ctr"/>
                      <a:r>
                        <a:rPr lang="en-US"/>
                        <a:t>12</a:t>
                      </a:r>
                    </a:p>
                  </a:txBody>
                  <a:tcPr/>
                </a:tc>
                <a:extLst>
                  <a:ext uri="{0D108BD9-81ED-4DB2-BD59-A6C34878D82A}">
                    <a16:rowId xmlns:a16="http://schemas.microsoft.com/office/drawing/2014/main" val="3209389609"/>
                  </a:ext>
                </a:extLst>
              </a:tr>
            </a:tbl>
          </a:graphicData>
        </a:graphic>
      </p:graphicFrame>
      <p:grpSp>
        <p:nvGrpSpPr>
          <p:cNvPr id="10" name="Nhóm 9">
            <a:extLst>
              <a:ext uri="{FF2B5EF4-FFF2-40B4-BE49-F238E27FC236}">
                <a16:creationId xmlns:a16="http://schemas.microsoft.com/office/drawing/2014/main" id="{BC897324-9A43-4DDD-A2E2-E01F7036DB33}"/>
              </a:ext>
            </a:extLst>
          </p:cNvPr>
          <p:cNvGrpSpPr/>
          <p:nvPr/>
        </p:nvGrpSpPr>
        <p:grpSpPr>
          <a:xfrm>
            <a:off x="9173006" y="1247434"/>
            <a:ext cx="2970935" cy="2598016"/>
            <a:chOff x="3553690" y="2142449"/>
            <a:chExt cx="5084619" cy="3667224"/>
          </a:xfrm>
        </p:grpSpPr>
        <p:sp>
          <p:nvSpPr>
            <p:cNvPr id="6" name="Hình chữ nhật: Góc Tròn 5">
              <a:extLst>
                <a:ext uri="{FF2B5EF4-FFF2-40B4-BE49-F238E27FC236}">
                  <a16:creationId xmlns:a16="http://schemas.microsoft.com/office/drawing/2014/main" id="{90C31BD5-0E83-45C6-8AD3-78FA7EFD419C}"/>
                </a:ext>
              </a:extLst>
            </p:cNvPr>
            <p:cNvSpPr/>
            <p:nvPr/>
          </p:nvSpPr>
          <p:spPr>
            <a:xfrm>
              <a:off x="3553690" y="2142449"/>
              <a:ext cx="5084619" cy="3667224"/>
            </a:xfrm>
            <a:prstGeom prst="roundRect">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7" name="Hộp Văn bản 6">
              <a:extLst>
                <a:ext uri="{FF2B5EF4-FFF2-40B4-BE49-F238E27FC236}">
                  <a16:creationId xmlns:a16="http://schemas.microsoft.com/office/drawing/2014/main" id="{04A6185D-BC2C-4E02-976B-74BDAE14E267}"/>
                </a:ext>
              </a:extLst>
            </p:cNvPr>
            <p:cNvSpPr txBox="1"/>
            <p:nvPr/>
          </p:nvSpPr>
          <p:spPr>
            <a:xfrm>
              <a:off x="4063998" y="2225576"/>
              <a:ext cx="3254888" cy="521330"/>
            </a:xfrm>
            <a:prstGeom prst="rect">
              <a:avLst/>
            </a:prstGeom>
            <a:noFill/>
          </p:spPr>
          <p:txBody>
            <a:bodyPr wrap="square" rtlCol="0">
              <a:spAutoFit/>
            </a:bodyPr>
            <a:lstStyle/>
            <a:p>
              <a:r>
                <a:rPr lang="en-US"/>
                <a:t>Địa chỉ I2C : 0x31</a:t>
              </a:r>
            </a:p>
          </p:txBody>
        </p:sp>
      </p:grpSp>
      <p:sp>
        <p:nvSpPr>
          <p:cNvPr id="13" name="Hộp Văn bản 12">
            <a:extLst>
              <a:ext uri="{FF2B5EF4-FFF2-40B4-BE49-F238E27FC236}">
                <a16:creationId xmlns:a16="http://schemas.microsoft.com/office/drawing/2014/main" id="{0E2B0345-471E-4521-8ABB-C87DD27A4C85}"/>
              </a:ext>
            </a:extLst>
          </p:cNvPr>
          <p:cNvSpPr txBox="1"/>
          <p:nvPr/>
        </p:nvSpPr>
        <p:spPr>
          <a:xfrm>
            <a:off x="818996" y="1675657"/>
            <a:ext cx="11373003" cy="5078313"/>
          </a:xfrm>
          <a:prstGeom prst="rect">
            <a:avLst/>
          </a:prstGeom>
          <a:noFill/>
        </p:spPr>
        <p:txBody>
          <a:bodyPr wrap="square">
            <a:spAutoFit/>
          </a:bodyPr>
          <a:lstStyle/>
          <a:p>
            <a:r>
              <a:rPr lang="en-US">
                <a:solidFill>
                  <a:srgbClr val="804000"/>
                </a:solidFill>
                <a:effectLst/>
                <a:latin typeface="Courier New" panose="02070309020205020404" pitchFamily="49" charset="0"/>
              </a:rPr>
              <a:t>#define ADDRESS_DEVICE 0x31&lt;&lt;1</a:t>
            </a:r>
          </a:p>
          <a:p>
            <a:r>
              <a:rPr lang="en-US">
                <a:solidFill>
                  <a:srgbClr val="804000"/>
                </a:solidFill>
                <a:effectLst/>
                <a:latin typeface="Courier New" panose="02070309020205020404" pitchFamily="49" charset="0"/>
              </a:rPr>
              <a:t>#define ADDRESS_RES 0x00 </a:t>
            </a:r>
            <a:endParaRPr lang="en-US" b="1"/>
          </a:p>
          <a:p>
            <a:pPr marL="285750" indent="-285750">
              <a:buFont typeface="Wingdings" panose="05000000000000000000" pitchFamily="2" charset="2"/>
              <a:buChar char="Ø"/>
            </a:pPr>
            <a:endParaRPr lang="en-US" sz="2000" b="1"/>
          </a:p>
          <a:p>
            <a:pPr marL="285750" indent="-285750">
              <a:buFont typeface="Wingdings" panose="05000000000000000000" pitchFamily="2" charset="2"/>
              <a:buChar char="Ø"/>
            </a:pPr>
            <a:r>
              <a:rPr lang="en-US" sz="2000" b="1"/>
              <a:t>Ghi giá trị 10 và ô nhớ 0x00</a:t>
            </a:r>
            <a:endParaRPr lang="en-US" sz="2000">
              <a:solidFill>
                <a:srgbClr val="804000"/>
              </a:solidFill>
              <a:effectLst/>
              <a:latin typeface="Courier New" panose="02070309020205020404" pitchFamily="49" charset="0"/>
            </a:endParaRPr>
          </a:p>
          <a:p>
            <a:endParaRPr lang="en-US" sz="2000">
              <a:solidFill>
                <a:srgbClr val="8000FF"/>
              </a:solidFill>
              <a:effectLst/>
              <a:latin typeface="Courier New" panose="02070309020205020404" pitchFamily="49" charset="0"/>
            </a:endParaRPr>
          </a:p>
          <a:p>
            <a:r>
              <a:rPr lang="en-US">
                <a:solidFill>
                  <a:srgbClr val="8000FF"/>
                </a:solidFill>
                <a:effectLst/>
                <a:latin typeface="Courier New" panose="02070309020205020404" pitchFamily="49" charset="0"/>
              </a:rPr>
              <a:t>uint8_t</a:t>
            </a:r>
            <a:r>
              <a:rPr lang="en-US">
                <a:solidFill>
                  <a:srgbClr val="000000"/>
                </a:solidFill>
                <a:effectLst/>
                <a:latin typeface="Courier New" panose="02070309020205020404" pitchFamily="49" charset="0"/>
              </a:rPr>
              <a:t> buff</a:t>
            </a:r>
            <a:r>
              <a:rPr lang="en-US" b="1">
                <a:solidFill>
                  <a:srgbClr val="000080"/>
                </a:solidFill>
                <a:effectLst/>
                <a:latin typeface="Courier New" panose="02070309020205020404" pitchFamily="49" charset="0"/>
              </a:rPr>
              <a:t>[</a:t>
            </a:r>
            <a:r>
              <a:rPr lang="en-US">
                <a:solidFill>
                  <a:srgbClr val="FF8000"/>
                </a:solidFill>
                <a:effectLst/>
                <a:latin typeface="Courier New" panose="02070309020205020404" pitchFamily="49" charset="0"/>
              </a:rPr>
              <a:t>2</a:t>
            </a:r>
            <a:r>
              <a:rPr lang="en-US" b="1">
                <a:solidFill>
                  <a:srgbClr val="000080"/>
                </a:solidFill>
                <a:effectLst/>
                <a:latin typeface="Courier New" panose="02070309020205020404" pitchFamily="49" charset="0"/>
              </a:rPr>
              <a:t>];</a:t>
            </a:r>
            <a:r>
              <a:rPr lang="en-US">
                <a:solidFill>
                  <a:srgbClr val="000000"/>
                </a:solidFill>
                <a:effectLst/>
                <a:latin typeface="Courier New" panose="02070309020205020404" pitchFamily="49" charset="0"/>
              </a:rPr>
              <a:t> </a:t>
            </a:r>
          </a:p>
          <a:p>
            <a:r>
              <a:rPr lang="en-US">
                <a:solidFill>
                  <a:srgbClr val="000000"/>
                </a:solidFill>
                <a:effectLst/>
                <a:latin typeface="Courier New" panose="02070309020205020404" pitchFamily="49" charset="0"/>
              </a:rPr>
              <a:t>buff</a:t>
            </a:r>
            <a:r>
              <a:rPr lang="en-US" b="1">
                <a:solidFill>
                  <a:srgbClr val="000080"/>
                </a:solidFill>
                <a:effectLst/>
                <a:latin typeface="Courier New" panose="02070309020205020404" pitchFamily="49" charset="0"/>
              </a:rPr>
              <a:t>[</a:t>
            </a:r>
            <a:r>
              <a:rPr lang="en-US">
                <a:solidFill>
                  <a:srgbClr val="FF8000"/>
                </a:solidFill>
                <a:effectLst/>
                <a:latin typeface="Courier New" panose="02070309020205020404" pitchFamily="49" charset="0"/>
              </a:rPr>
              <a:t>0</a:t>
            </a:r>
            <a:r>
              <a:rPr lang="en-US" b="1">
                <a:solidFill>
                  <a:srgbClr val="000080"/>
                </a:solidFill>
                <a:effectLst/>
                <a:latin typeface="Courier New" panose="02070309020205020404" pitchFamily="49" charset="0"/>
              </a:rPr>
              <a:t>]=</a:t>
            </a:r>
            <a:r>
              <a:rPr lang="en-US">
                <a:solidFill>
                  <a:srgbClr val="000000"/>
                </a:solidFill>
                <a:effectLst/>
                <a:latin typeface="Courier New" panose="02070309020205020404" pitchFamily="49" charset="0"/>
              </a:rPr>
              <a:t> </a:t>
            </a:r>
            <a:r>
              <a:rPr lang="en-US">
                <a:solidFill>
                  <a:srgbClr val="804000"/>
                </a:solidFill>
                <a:effectLst/>
                <a:latin typeface="Courier New" panose="02070309020205020404" pitchFamily="49" charset="0"/>
              </a:rPr>
              <a:t>ADDRESS_RES</a:t>
            </a:r>
            <a:r>
              <a:rPr lang="en-US" b="1">
                <a:solidFill>
                  <a:srgbClr val="000080"/>
                </a:solidFill>
                <a:effectLst/>
                <a:latin typeface="Courier New" panose="02070309020205020404" pitchFamily="49" charset="0"/>
              </a:rPr>
              <a:t>;</a:t>
            </a:r>
          </a:p>
          <a:p>
            <a:r>
              <a:rPr lang="en-US">
                <a:solidFill>
                  <a:srgbClr val="000000"/>
                </a:solidFill>
                <a:effectLst/>
                <a:latin typeface="Courier New" panose="02070309020205020404" pitchFamily="49" charset="0"/>
              </a:rPr>
              <a:t>buff</a:t>
            </a:r>
            <a:r>
              <a:rPr lang="en-US" b="1">
                <a:solidFill>
                  <a:srgbClr val="000080"/>
                </a:solidFill>
                <a:effectLst/>
                <a:latin typeface="Courier New" panose="02070309020205020404" pitchFamily="49" charset="0"/>
              </a:rPr>
              <a:t>[</a:t>
            </a:r>
            <a:r>
              <a:rPr lang="en-US">
                <a:solidFill>
                  <a:srgbClr val="FF8000"/>
                </a:solidFill>
                <a:effectLst/>
                <a:latin typeface="Courier New" panose="02070309020205020404" pitchFamily="49" charset="0"/>
              </a:rPr>
              <a:t>1</a:t>
            </a:r>
            <a:r>
              <a:rPr lang="en-US" b="1">
                <a:solidFill>
                  <a:srgbClr val="000080"/>
                </a:solidFill>
                <a:effectLst/>
                <a:latin typeface="Courier New" panose="02070309020205020404" pitchFamily="49" charset="0"/>
              </a:rPr>
              <a:t>]=</a:t>
            </a:r>
            <a:r>
              <a:rPr lang="en-US">
                <a:solidFill>
                  <a:srgbClr val="FF8000"/>
                </a:solidFill>
                <a:effectLst/>
                <a:latin typeface="Courier New" panose="02070309020205020404" pitchFamily="49" charset="0"/>
              </a:rPr>
              <a:t>10</a:t>
            </a:r>
            <a:r>
              <a:rPr lang="en-US" b="1">
                <a:solidFill>
                  <a:srgbClr val="000080"/>
                </a:solidFill>
                <a:effectLst/>
                <a:latin typeface="Courier New" panose="02070309020205020404" pitchFamily="49" charset="0"/>
              </a:rPr>
              <a:t>;</a:t>
            </a:r>
            <a:endParaRPr lang="en-US">
              <a:solidFill>
                <a:srgbClr val="000000"/>
              </a:solidFill>
              <a:effectLst/>
              <a:latin typeface="Courier New" panose="02070309020205020404" pitchFamily="49" charset="0"/>
            </a:endParaRPr>
          </a:p>
          <a:p>
            <a:r>
              <a:rPr lang="en-US">
                <a:solidFill>
                  <a:srgbClr val="000000"/>
                </a:solidFill>
                <a:effectLst/>
                <a:latin typeface="Courier New" panose="02070309020205020404" pitchFamily="49" charset="0"/>
              </a:rPr>
              <a:t>HAL_I2C_Master_Transmit</a:t>
            </a:r>
            <a:r>
              <a:rPr lang="en-US" b="1">
                <a:solidFill>
                  <a:srgbClr val="000080"/>
                </a:solidFill>
                <a:effectLst/>
                <a:latin typeface="Courier New" panose="02070309020205020404" pitchFamily="49" charset="0"/>
              </a:rPr>
              <a:t>(&amp;</a:t>
            </a:r>
            <a:r>
              <a:rPr lang="en-US">
                <a:solidFill>
                  <a:srgbClr val="000000"/>
                </a:solidFill>
                <a:effectLst/>
                <a:latin typeface="Courier New" panose="02070309020205020404" pitchFamily="49" charset="0"/>
              </a:rPr>
              <a:t>hi2c1</a:t>
            </a:r>
            <a:r>
              <a:rPr lang="en-US" b="1">
                <a:solidFill>
                  <a:srgbClr val="000080"/>
                </a:solidFill>
                <a:effectLst/>
                <a:latin typeface="Courier New" panose="02070309020205020404" pitchFamily="49" charset="0"/>
              </a:rPr>
              <a:t>,</a:t>
            </a:r>
            <a:r>
              <a:rPr lang="en-US">
                <a:solidFill>
                  <a:srgbClr val="000000"/>
                </a:solidFill>
                <a:effectLst/>
                <a:latin typeface="Courier New" panose="02070309020205020404" pitchFamily="49" charset="0"/>
              </a:rPr>
              <a:t> </a:t>
            </a:r>
            <a:r>
              <a:rPr lang="en-US">
                <a:solidFill>
                  <a:srgbClr val="804000"/>
                </a:solidFill>
                <a:latin typeface="Courier New" panose="02070309020205020404" pitchFamily="49" charset="0"/>
              </a:rPr>
              <a:t>ADDRESS_DEVICE</a:t>
            </a:r>
            <a:r>
              <a:rPr lang="en-US" b="1">
                <a:solidFill>
                  <a:srgbClr val="000080"/>
                </a:solidFill>
                <a:effectLst/>
                <a:latin typeface="Courier New" panose="02070309020205020404" pitchFamily="49" charset="0"/>
              </a:rPr>
              <a:t>,</a:t>
            </a:r>
            <a:r>
              <a:rPr lang="en-US">
                <a:solidFill>
                  <a:srgbClr val="000000"/>
                </a:solidFill>
                <a:effectLst/>
                <a:latin typeface="Courier New" panose="02070309020205020404" pitchFamily="49" charset="0"/>
              </a:rPr>
              <a:t> buff</a:t>
            </a:r>
            <a:r>
              <a:rPr lang="en-US" b="1">
                <a:solidFill>
                  <a:srgbClr val="000080"/>
                </a:solidFill>
                <a:effectLst/>
                <a:latin typeface="Courier New" panose="02070309020205020404" pitchFamily="49" charset="0"/>
              </a:rPr>
              <a:t>,</a:t>
            </a:r>
            <a:r>
              <a:rPr lang="en-US">
                <a:solidFill>
                  <a:srgbClr val="FF8000"/>
                </a:solidFill>
                <a:effectLst/>
                <a:latin typeface="Courier New" panose="02070309020205020404" pitchFamily="49" charset="0"/>
              </a:rPr>
              <a:t>2</a:t>
            </a:r>
            <a:r>
              <a:rPr lang="en-US" b="1">
                <a:solidFill>
                  <a:srgbClr val="000080"/>
                </a:solidFill>
                <a:effectLst/>
                <a:latin typeface="Courier New" panose="02070309020205020404" pitchFamily="49" charset="0"/>
              </a:rPr>
              <a:t>,</a:t>
            </a:r>
            <a:r>
              <a:rPr lang="en-US">
                <a:solidFill>
                  <a:srgbClr val="000000"/>
                </a:solidFill>
                <a:effectLst/>
                <a:latin typeface="Courier New" panose="02070309020205020404" pitchFamily="49" charset="0"/>
              </a:rPr>
              <a:t> </a:t>
            </a:r>
            <a:r>
              <a:rPr lang="en-US">
                <a:solidFill>
                  <a:srgbClr val="FF8000"/>
                </a:solidFill>
                <a:effectLst/>
                <a:latin typeface="Courier New" panose="02070309020205020404" pitchFamily="49" charset="0"/>
              </a:rPr>
              <a:t>200</a:t>
            </a:r>
            <a:r>
              <a:rPr lang="en-US" b="1">
                <a:solidFill>
                  <a:srgbClr val="000080"/>
                </a:solidFill>
                <a:effectLst/>
                <a:latin typeface="Courier New" panose="02070309020205020404" pitchFamily="49" charset="0"/>
              </a:rPr>
              <a:t>);</a:t>
            </a:r>
          </a:p>
          <a:p>
            <a:r>
              <a:rPr lang="en-US" sz="2000">
                <a:effectLst/>
              </a:rPr>
              <a:t>Ghi chú: </a:t>
            </a:r>
            <a:r>
              <a:rPr lang="en-US" sz="2000">
                <a:solidFill>
                  <a:srgbClr val="000000"/>
                </a:solidFill>
                <a:effectLst/>
                <a:latin typeface="Courier New" panose="02070309020205020404" pitchFamily="49" charset="0"/>
              </a:rPr>
              <a:t>buff là bộ đệm truyền.</a:t>
            </a:r>
          </a:p>
          <a:p>
            <a:endParaRPr lang="en-US" sz="2000">
              <a:effectLst/>
            </a:endParaRPr>
          </a:p>
          <a:p>
            <a:pPr marL="285750" indent="-285750">
              <a:buFont typeface="Wingdings" panose="05000000000000000000" pitchFamily="2" charset="2"/>
              <a:buChar char="Ø"/>
            </a:pPr>
            <a:r>
              <a:rPr lang="en-US" sz="2000" b="1"/>
              <a:t>Đọc giá trị từ ô nhớ 0x00</a:t>
            </a:r>
          </a:p>
          <a:p>
            <a:pPr marL="285750" indent="-285750">
              <a:buFont typeface="Wingdings" panose="05000000000000000000" pitchFamily="2" charset="2"/>
              <a:buChar char="Ø"/>
            </a:pPr>
            <a:endParaRPr lang="en-US" sz="2000" b="1"/>
          </a:p>
          <a:p>
            <a:r>
              <a:rPr lang="en-US" sz="2000">
                <a:solidFill>
                  <a:srgbClr val="8000FF"/>
                </a:solidFill>
                <a:effectLst/>
                <a:latin typeface="Courier New" panose="02070309020205020404" pitchFamily="49" charset="0"/>
              </a:rPr>
              <a:t>uint8_t</a:t>
            </a:r>
            <a:r>
              <a:rPr lang="en-US" sz="2000">
                <a:solidFill>
                  <a:srgbClr val="000000"/>
                </a:solidFill>
                <a:effectLst/>
                <a:latin typeface="Courier New" panose="02070309020205020404" pitchFamily="49" charset="0"/>
              </a:rPr>
              <a:t> buff</a:t>
            </a:r>
            <a:r>
              <a:rPr lang="en-US" sz="2000" b="1">
                <a:solidFill>
                  <a:srgbClr val="000080"/>
                </a:solidFill>
                <a:effectLst/>
                <a:latin typeface="Courier New" panose="02070309020205020404" pitchFamily="49" charset="0"/>
              </a:rPr>
              <a:t>[</a:t>
            </a:r>
            <a:r>
              <a:rPr lang="en-US" sz="2000">
                <a:solidFill>
                  <a:srgbClr val="FF8000"/>
                </a:solidFill>
                <a:effectLst/>
                <a:latin typeface="Courier New" panose="02070309020205020404" pitchFamily="49" charset="0"/>
              </a:rPr>
              <a:t>2</a:t>
            </a:r>
            <a:r>
              <a:rPr lang="en-US" sz="2000" b="1">
                <a:solidFill>
                  <a:srgbClr val="000080"/>
                </a:solidFill>
                <a:effectLst/>
                <a:latin typeface="Courier New" panose="02070309020205020404" pitchFamily="49" charset="0"/>
              </a:rPr>
              <a:t>];</a:t>
            </a:r>
            <a:r>
              <a:rPr lang="en-US" sz="2000">
                <a:solidFill>
                  <a:srgbClr val="000000"/>
                </a:solidFill>
                <a:effectLst/>
                <a:latin typeface="Courier New" panose="02070309020205020404" pitchFamily="49" charset="0"/>
              </a:rPr>
              <a:t> </a:t>
            </a:r>
            <a:endParaRPr lang="en-US" sz="2000" b="1"/>
          </a:p>
          <a:p>
            <a:r>
              <a:rPr lang="en-US">
                <a:solidFill>
                  <a:srgbClr val="000000"/>
                </a:solidFill>
                <a:effectLst/>
                <a:latin typeface="Courier New" panose="02070309020205020404" pitchFamily="49" charset="0"/>
              </a:rPr>
              <a:t>HAL_I2C_Master_Transmit</a:t>
            </a:r>
            <a:r>
              <a:rPr lang="en-US" b="1">
                <a:solidFill>
                  <a:srgbClr val="000080"/>
                </a:solidFill>
                <a:effectLst/>
                <a:latin typeface="Courier New" panose="02070309020205020404" pitchFamily="49" charset="0"/>
              </a:rPr>
              <a:t>(&amp;</a:t>
            </a:r>
            <a:r>
              <a:rPr lang="en-US">
                <a:solidFill>
                  <a:srgbClr val="000000"/>
                </a:solidFill>
                <a:effectLst/>
                <a:latin typeface="Courier New" panose="02070309020205020404" pitchFamily="49" charset="0"/>
              </a:rPr>
              <a:t>hi2c1</a:t>
            </a:r>
            <a:r>
              <a:rPr lang="en-US" b="1">
                <a:solidFill>
                  <a:srgbClr val="000080"/>
                </a:solidFill>
                <a:effectLst/>
                <a:latin typeface="Courier New" panose="02070309020205020404" pitchFamily="49" charset="0"/>
              </a:rPr>
              <a:t>,</a:t>
            </a:r>
            <a:r>
              <a:rPr lang="en-US">
                <a:solidFill>
                  <a:srgbClr val="000000"/>
                </a:solidFill>
                <a:effectLst/>
                <a:latin typeface="Courier New" panose="02070309020205020404" pitchFamily="49" charset="0"/>
              </a:rPr>
              <a:t> </a:t>
            </a:r>
            <a:r>
              <a:rPr lang="en-US">
                <a:solidFill>
                  <a:srgbClr val="804000"/>
                </a:solidFill>
                <a:latin typeface="Courier New" panose="02070309020205020404" pitchFamily="49" charset="0"/>
              </a:rPr>
              <a:t>ADDRESS_DEVICE</a:t>
            </a:r>
            <a:r>
              <a:rPr lang="en-US" b="1">
                <a:solidFill>
                  <a:srgbClr val="000080"/>
                </a:solidFill>
                <a:effectLst/>
                <a:latin typeface="Courier New" panose="02070309020205020404" pitchFamily="49" charset="0"/>
              </a:rPr>
              <a:t>,</a:t>
            </a:r>
            <a:r>
              <a:rPr lang="en-US">
                <a:solidFill>
                  <a:srgbClr val="000000"/>
                </a:solidFill>
                <a:effectLst/>
                <a:latin typeface="Courier New" panose="02070309020205020404" pitchFamily="49" charset="0"/>
              </a:rPr>
              <a:t> (</a:t>
            </a:r>
            <a:r>
              <a:rPr lang="en-US" sz="1800">
                <a:solidFill>
                  <a:srgbClr val="8000FF"/>
                </a:solidFill>
                <a:effectLst/>
                <a:latin typeface="Courier New" panose="02070309020205020404" pitchFamily="49" charset="0"/>
              </a:rPr>
              <a:t>uint8_t</a:t>
            </a:r>
            <a:r>
              <a:rPr lang="en-US" sz="1800">
                <a:solidFill>
                  <a:srgbClr val="000000"/>
                </a:solidFill>
                <a:effectLst/>
                <a:latin typeface="Courier New" panose="02070309020205020404" pitchFamily="49" charset="0"/>
              </a:rPr>
              <a:t> *</a:t>
            </a:r>
            <a:r>
              <a:rPr lang="en-US">
                <a:solidFill>
                  <a:srgbClr val="000000"/>
                </a:solidFill>
                <a:effectLst/>
                <a:latin typeface="Courier New" panose="02070309020205020404" pitchFamily="49" charset="0"/>
              </a:rPr>
              <a:t>)</a:t>
            </a:r>
            <a:r>
              <a:rPr lang="en-US">
                <a:solidFill>
                  <a:srgbClr val="804000"/>
                </a:solidFill>
                <a:effectLst/>
                <a:latin typeface="Courier New" panose="02070309020205020404" pitchFamily="49" charset="0"/>
              </a:rPr>
              <a:t>ADDRESS_RES </a:t>
            </a:r>
            <a:r>
              <a:rPr lang="en-US" b="1">
                <a:solidFill>
                  <a:srgbClr val="000080"/>
                </a:solidFill>
                <a:effectLst/>
                <a:latin typeface="Courier New" panose="02070309020205020404" pitchFamily="49" charset="0"/>
              </a:rPr>
              <a:t>,</a:t>
            </a:r>
            <a:r>
              <a:rPr lang="en-US">
                <a:solidFill>
                  <a:srgbClr val="FF8000"/>
                </a:solidFill>
                <a:effectLst/>
                <a:latin typeface="Courier New" panose="02070309020205020404" pitchFamily="49" charset="0"/>
              </a:rPr>
              <a:t>1</a:t>
            </a:r>
            <a:r>
              <a:rPr lang="en-US" b="1">
                <a:solidFill>
                  <a:srgbClr val="000080"/>
                </a:solidFill>
                <a:effectLst/>
                <a:latin typeface="Courier New" panose="02070309020205020404" pitchFamily="49" charset="0"/>
              </a:rPr>
              <a:t>,</a:t>
            </a:r>
            <a:r>
              <a:rPr lang="en-US">
                <a:solidFill>
                  <a:srgbClr val="000000"/>
                </a:solidFill>
                <a:effectLst/>
                <a:latin typeface="Courier New" panose="02070309020205020404" pitchFamily="49" charset="0"/>
              </a:rPr>
              <a:t> </a:t>
            </a:r>
            <a:r>
              <a:rPr lang="en-US">
                <a:solidFill>
                  <a:srgbClr val="FF8000"/>
                </a:solidFill>
                <a:effectLst/>
                <a:latin typeface="Courier New" panose="02070309020205020404" pitchFamily="49" charset="0"/>
              </a:rPr>
              <a:t>200</a:t>
            </a:r>
            <a:r>
              <a:rPr lang="en-US" b="1">
                <a:solidFill>
                  <a:srgbClr val="000080"/>
                </a:solidFill>
                <a:effectLst/>
                <a:latin typeface="Courier New" panose="02070309020205020404" pitchFamily="49" charset="0"/>
              </a:rPr>
              <a:t>);</a:t>
            </a:r>
          </a:p>
          <a:p>
            <a:r>
              <a:rPr lang="en-US">
                <a:solidFill>
                  <a:srgbClr val="000000"/>
                </a:solidFill>
                <a:effectLst/>
                <a:latin typeface="Courier New" panose="02070309020205020404" pitchFamily="49" charset="0"/>
              </a:rPr>
              <a:t>HAL_I2C_Master_Receive</a:t>
            </a:r>
            <a:r>
              <a:rPr lang="en-US" b="1">
                <a:solidFill>
                  <a:srgbClr val="000080"/>
                </a:solidFill>
                <a:effectLst/>
                <a:latin typeface="Courier New" panose="02070309020205020404" pitchFamily="49" charset="0"/>
              </a:rPr>
              <a:t>(&amp;</a:t>
            </a:r>
            <a:r>
              <a:rPr lang="en-US">
                <a:solidFill>
                  <a:srgbClr val="000000"/>
                </a:solidFill>
                <a:effectLst/>
                <a:latin typeface="Courier New" panose="02070309020205020404" pitchFamily="49" charset="0"/>
              </a:rPr>
              <a:t>hi2c1</a:t>
            </a:r>
            <a:r>
              <a:rPr lang="en-US" b="1">
                <a:solidFill>
                  <a:srgbClr val="000080"/>
                </a:solidFill>
                <a:effectLst/>
                <a:latin typeface="Courier New" panose="02070309020205020404" pitchFamily="49" charset="0"/>
              </a:rPr>
              <a:t>,</a:t>
            </a:r>
            <a:r>
              <a:rPr lang="en-US">
                <a:solidFill>
                  <a:srgbClr val="000000"/>
                </a:solidFill>
                <a:effectLst/>
                <a:latin typeface="Courier New" panose="02070309020205020404" pitchFamily="49" charset="0"/>
              </a:rPr>
              <a:t> </a:t>
            </a:r>
            <a:r>
              <a:rPr lang="en-US">
                <a:solidFill>
                  <a:srgbClr val="804000"/>
                </a:solidFill>
                <a:latin typeface="Courier New" panose="02070309020205020404" pitchFamily="49" charset="0"/>
              </a:rPr>
              <a:t>ADDRESS_DEVICE</a:t>
            </a:r>
            <a:r>
              <a:rPr lang="en-US">
                <a:solidFill>
                  <a:srgbClr val="000000"/>
                </a:solidFill>
                <a:effectLst/>
                <a:latin typeface="Courier New" panose="02070309020205020404" pitchFamily="49" charset="0"/>
              </a:rPr>
              <a:t>, buff, 1, 200);</a:t>
            </a:r>
            <a:endParaRPr lang="en-US"/>
          </a:p>
          <a:p>
            <a:r>
              <a:rPr lang="en-US" sz="2000">
                <a:effectLst/>
              </a:rPr>
              <a:t>Ghi chú: </a:t>
            </a:r>
            <a:r>
              <a:rPr lang="en-US" sz="2000">
                <a:solidFill>
                  <a:srgbClr val="000000"/>
                </a:solidFill>
                <a:effectLst/>
                <a:latin typeface="Courier New" panose="02070309020205020404" pitchFamily="49" charset="0"/>
              </a:rPr>
              <a:t>buff là bộ đệm nhận.</a:t>
            </a:r>
          </a:p>
        </p:txBody>
      </p:sp>
    </p:spTree>
    <p:extLst>
      <p:ext uri="{BB962C8B-B14F-4D97-AF65-F5344CB8AC3E}">
        <p14:creationId xmlns:p14="http://schemas.microsoft.com/office/powerpoint/2010/main" val="3020086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2C8677B4-3A9F-4A79-BC34-F9A3324EEA6E}"/>
              </a:ext>
            </a:extLst>
          </p:cNvPr>
          <p:cNvSpPr txBox="1"/>
          <p:nvPr/>
        </p:nvSpPr>
        <p:spPr>
          <a:xfrm>
            <a:off x="1533524" y="154541"/>
            <a:ext cx="9124950" cy="707886"/>
          </a:xfrm>
          <a:prstGeom prst="rect">
            <a:avLst/>
          </a:prstGeom>
          <a:noFill/>
        </p:spPr>
        <p:txBody>
          <a:bodyPr wrap="square" rtlCol="0">
            <a:spAutoFit/>
          </a:bodyPr>
          <a:lstStyle/>
          <a:p>
            <a:pPr algn="ctr"/>
            <a:r>
              <a:rPr lang="en-US" sz="4000">
                <a:solidFill>
                  <a:schemeClr val="accent2">
                    <a:lumMod val="75000"/>
                  </a:schemeClr>
                </a:solidFill>
              </a:rPr>
              <a:t>GIÓI THIỆU 1 SỐ IC THỜI GIAN</a:t>
            </a:r>
            <a:endParaRPr lang="en-US" sz="4000" dirty="0">
              <a:solidFill>
                <a:schemeClr val="accent2">
                  <a:lumMod val="75000"/>
                </a:schemeClr>
              </a:solidFill>
            </a:endParaRPr>
          </a:p>
        </p:txBody>
      </p:sp>
      <p:pic>
        <p:nvPicPr>
          <p:cNvPr id="1032" name="Picture 8" descr="DS1302 - DIP – Linh kiện điện tử ST - Website: linhkienst.com">
            <a:extLst>
              <a:ext uri="{FF2B5EF4-FFF2-40B4-BE49-F238E27FC236}">
                <a16:creationId xmlns:a16="http://schemas.microsoft.com/office/drawing/2014/main" id="{17300A43-05EC-45A8-950E-D15B3ADA1D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221" r="3415" b="12914"/>
          <a:stretch/>
        </p:blipFill>
        <p:spPr bwMode="auto">
          <a:xfrm>
            <a:off x="3457573" y="1238250"/>
            <a:ext cx="2424113"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New Gốc Chất Lượng Cao Ds1307 Dip8 Hlf Ic (điện Tử Các Thành Phần) - Buy  64x8 Nối Tiếp I2c Real-time Clock Ic Ds1307 Dip8,New Gốc Ic Ds1307  Dip8,Điện Tử Linh Kiện">
            <a:extLst>
              <a:ext uri="{FF2B5EF4-FFF2-40B4-BE49-F238E27FC236}">
                <a16:creationId xmlns:a16="http://schemas.microsoft.com/office/drawing/2014/main" id="{C668CCFC-3F6D-4302-BC91-20999828B1F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12821" r="-1831"/>
          <a:stretch/>
        </p:blipFill>
        <p:spPr bwMode="auto">
          <a:xfrm>
            <a:off x="9920613" y="2841011"/>
            <a:ext cx="2018649" cy="1728195"/>
          </a:xfrm>
          <a:prstGeom prst="rect">
            <a:avLst/>
          </a:prstGeom>
          <a:noFill/>
          <a:extLst>
            <a:ext uri="{909E8E84-426E-40DD-AFC4-6F175D3DCCD1}">
              <a14:hiddenFill xmlns:a14="http://schemas.microsoft.com/office/drawing/2010/main">
                <a:solidFill>
                  <a:srgbClr val="FFFFFF"/>
                </a:solidFill>
              </a14:hiddenFill>
            </a:ext>
          </a:extLst>
        </p:spPr>
      </p:pic>
      <p:sp>
        <p:nvSpPr>
          <p:cNvPr id="5" name="Hộp Văn bản 4">
            <a:extLst>
              <a:ext uri="{FF2B5EF4-FFF2-40B4-BE49-F238E27FC236}">
                <a16:creationId xmlns:a16="http://schemas.microsoft.com/office/drawing/2014/main" id="{0E3434D5-8851-4525-847B-E8CC1B978984}"/>
              </a:ext>
            </a:extLst>
          </p:cNvPr>
          <p:cNvSpPr txBox="1"/>
          <p:nvPr/>
        </p:nvSpPr>
        <p:spPr>
          <a:xfrm>
            <a:off x="1018142" y="1363683"/>
            <a:ext cx="2638426" cy="1477328"/>
          </a:xfrm>
          <a:prstGeom prst="rect">
            <a:avLst/>
          </a:prstGeom>
          <a:noFill/>
        </p:spPr>
        <p:txBody>
          <a:bodyPr wrap="square" rtlCol="0">
            <a:spAutoFit/>
          </a:bodyPr>
          <a:lstStyle/>
          <a:p>
            <a:r>
              <a:rPr lang="en-US"/>
              <a:t>DS1302</a:t>
            </a:r>
          </a:p>
          <a:p>
            <a:pPr marL="285750" indent="-285750">
              <a:buFont typeface="Arial" panose="020B0604020202020204" pitchFamily="34" charset="0"/>
              <a:buChar char="•"/>
            </a:pPr>
            <a:r>
              <a:rPr lang="en-US"/>
              <a:t>Giao tiếp SPI</a:t>
            </a:r>
          </a:p>
          <a:p>
            <a:pPr marL="285750" indent="-285750">
              <a:buFont typeface="Arial" panose="020B0604020202020204" pitchFamily="34" charset="0"/>
              <a:buChar char="•"/>
            </a:pPr>
            <a:r>
              <a:rPr lang="en-US"/>
              <a:t>Cần thạch anh ngoài</a:t>
            </a:r>
          </a:p>
          <a:p>
            <a:pPr marL="285750" indent="-285750">
              <a:buFont typeface="Arial" panose="020B0604020202020204" pitchFamily="34" charset="0"/>
              <a:buChar char="•"/>
            </a:pPr>
            <a:r>
              <a:rPr lang="en-US"/>
              <a:t>Sai số thời gian lớn</a:t>
            </a:r>
          </a:p>
          <a:p>
            <a:pPr marL="285750" indent="-285750">
              <a:buFont typeface="Arial" panose="020B0604020202020204" pitchFamily="34" charset="0"/>
              <a:buChar char="•"/>
            </a:pPr>
            <a:r>
              <a:rPr lang="en-US"/>
              <a:t>Giá thành rẻ</a:t>
            </a:r>
          </a:p>
        </p:txBody>
      </p:sp>
      <p:sp>
        <p:nvSpPr>
          <p:cNvPr id="11" name="Hộp Văn bản 10">
            <a:extLst>
              <a:ext uri="{FF2B5EF4-FFF2-40B4-BE49-F238E27FC236}">
                <a16:creationId xmlns:a16="http://schemas.microsoft.com/office/drawing/2014/main" id="{48CBE1CC-FAF4-4A8F-A4D3-578C1E0D2522}"/>
              </a:ext>
            </a:extLst>
          </p:cNvPr>
          <p:cNvSpPr txBox="1"/>
          <p:nvPr/>
        </p:nvSpPr>
        <p:spPr>
          <a:xfrm>
            <a:off x="7086599" y="2841011"/>
            <a:ext cx="2638426" cy="1477328"/>
          </a:xfrm>
          <a:prstGeom prst="rect">
            <a:avLst/>
          </a:prstGeom>
          <a:noFill/>
        </p:spPr>
        <p:txBody>
          <a:bodyPr wrap="square" rtlCol="0">
            <a:spAutoFit/>
          </a:bodyPr>
          <a:lstStyle/>
          <a:p>
            <a:r>
              <a:rPr lang="en-US"/>
              <a:t>DS1307</a:t>
            </a:r>
          </a:p>
          <a:p>
            <a:pPr marL="285750" indent="-285750">
              <a:buFont typeface="Arial" panose="020B0604020202020204" pitchFamily="34" charset="0"/>
              <a:buChar char="•"/>
            </a:pPr>
            <a:r>
              <a:rPr lang="en-US"/>
              <a:t>Giao tiếp I2C</a:t>
            </a:r>
          </a:p>
          <a:p>
            <a:pPr marL="285750" indent="-285750">
              <a:buFont typeface="Arial" panose="020B0604020202020204" pitchFamily="34" charset="0"/>
              <a:buChar char="•"/>
            </a:pPr>
            <a:r>
              <a:rPr lang="en-US"/>
              <a:t>Cần thạch anh ngoài</a:t>
            </a:r>
          </a:p>
          <a:p>
            <a:pPr marL="285750" indent="-285750">
              <a:buFont typeface="Arial" panose="020B0604020202020204" pitchFamily="34" charset="0"/>
              <a:buChar char="•"/>
            </a:pPr>
            <a:r>
              <a:rPr lang="en-US"/>
              <a:t>Sai số thời gian lớn</a:t>
            </a:r>
          </a:p>
          <a:p>
            <a:pPr marL="285750" indent="-285750">
              <a:buFont typeface="Arial" panose="020B0604020202020204" pitchFamily="34" charset="0"/>
              <a:buChar char="•"/>
            </a:pPr>
            <a:r>
              <a:rPr lang="en-US"/>
              <a:t>Giá thành rẻ</a:t>
            </a:r>
          </a:p>
        </p:txBody>
      </p:sp>
      <p:sp>
        <p:nvSpPr>
          <p:cNvPr id="12" name="Hộp Văn bản 11">
            <a:extLst>
              <a:ext uri="{FF2B5EF4-FFF2-40B4-BE49-F238E27FC236}">
                <a16:creationId xmlns:a16="http://schemas.microsoft.com/office/drawing/2014/main" id="{76CA3C97-42FD-4861-808D-762DBF4716EB}"/>
              </a:ext>
            </a:extLst>
          </p:cNvPr>
          <p:cNvSpPr txBox="1"/>
          <p:nvPr/>
        </p:nvSpPr>
        <p:spPr>
          <a:xfrm>
            <a:off x="1104899" y="4881085"/>
            <a:ext cx="2638426" cy="1754326"/>
          </a:xfrm>
          <a:prstGeom prst="rect">
            <a:avLst/>
          </a:prstGeom>
          <a:noFill/>
        </p:spPr>
        <p:txBody>
          <a:bodyPr wrap="square" rtlCol="0">
            <a:spAutoFit/>
          </a:bodyPr>
          <a:lstStyle/>
          <a:p>
            <a:r>
              <a:rPr lang="en-US"/>
              <a:t>DS3231:</a:t>
            </a:r>
          </a:p>
          <a:p>
            <a:pPr marL="285750" indent="-285750">
              <a:buFont typeface="Arial" panose="020B0604020202020204" pitchFamily="34" charset="0"/>
              <a:buChar char="•"/>
            </a:pPr>
            <a:r>
              <a:rPr lang="en-US"/>
              <a:t>Giao tiếp I2C</a:t>
            </a:r>
          </a:p>
          <a:p>
            <a:pPr marL="285750" indent="-285750">
              <a:buFont typeface="Arial" panose="020B0604020202020204" pitchFamily="34" charset="0"/>
              <a:buChar char="•"/>
            </a:pPr>
            <a:r>
              <a:rPr lang="en-US"/>
              <a:t>Có thạch anh nội</a:t>
            </a:r>
          </a:p>
          <a:p>
            <a:pPr marL="285750" indent="-285750">
              <a:buFont typeface="Arial" panose="020B0604020202020204" pitchFamily="34" charset="0"/>
              <a:buChar char="•"/>
            </a:pPr>
            <a:r>
              <a:rPr lang="en-US"/>
              <a:t>Độ chính xác lớn do có bộ bù nhiệt.</a:t>
            </a:r>
          </a:p>
          <a:p>
            <a:pPr marL="285750" indent="-285750">
              <a:buFont typeface="Arial" panose="020B0604020202020204" pitchFamily="34" charset="0"/>
              <a:buChar char="•"/>
            </a:pPr>
            <a:r>
              <a:rPr lang="en-US"/>
              <a:t>Giá thành đắt</a:t>
            </a:r>
          </a:p>
        </p:txBody>
      </p:sp>
      <p:pic>
        <p:nvPicPr>
          <p:cNvPr id="1036" name="Picture 12" descr="Getting to grips with a Real Time Clock | Home Coder">
            <a:extLst>
              <a:ext uri="{FF2B5EF4-FFF2-40B4-BE49-F238E27FC236}">
                <a16:creationId xmlns:a16="http://schemas.microsoft.com/office/drawing/2014/main" id="{F416742F-BE7A-47F1-93B3-CFA315DB30E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780" t="13333" r="16110" b="18877"/>
          <a:stretch/>
        </p:blipFill>
        <p:spPr bwMode="auto">
          <a:xfrm>
            <a:off x="3729036" y="4766370"/>
            <a:ext cx="2638426" cy="1937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4971651"/>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Tài liệu" ma:contentTypeID="0x010100F1E4B5ECFB153C4C8D32F9A4CE3FEA67" ma:contentTypeVersion="3" ma:contentTypeDescription="Tạo tài liệu mới." ma:contentTypeScope="" ma:versionID="fc6dfbbb1d32b1e680c157ffcdb23f6d">
  <xsd:schema xmlns:xsd="http://www.w3.org/2001/XMLSchema" xmlns:xs="http://www.w3.org/2001/XMLSchema" xmlns:p="http://schemas.microsoft.com/office/2006/metadata/properties" xmlns:ns2="8dc4f5da-c9d6-4fa2-9bd4-f8b062bc8f4a" targetNamespace="http://schemas.microsoft.com/office/2006/metadata/properties" ma:root="true" ma:fieldsID="cdfb40a52d03670caa580ec33be24041" ns2:_="">
    <xsd:import namespace="8dc4f5da-c9d6-4fa2-9bd4-f8b062bc8f4a"/>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c4f5da-c9d6-4fa2-9bd4-f8b062bc8f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F35D41-B952-47ED-A4AD-033FF85DE02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77D2480-8226-49FD-BEF9-FC8976A5C3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c4f5da-c9d6-4fa2-9bd4-f8b062bc8f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7CBF47-246C-4F65-9717-EA3B3A6D1BE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TotalTime>3487</TotalTime>
  <Words>1247</Words>
  <Application>Microsoft Office PowerPoint</Application>
  <PresentationFormat>Widescreen</PresentationFormat>
  <Paragraphs>106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Cambria</vt:lpstr>
      <vt:lpstr>Courier New</vt:lpstr>
      <vt:lpstr>Gill Sans Nova</vt:lpstr>
      <vt:lpstr>Times New Roman</vt:lpstr>
      <vt:lpstr>Wingdings</vt:lpstr>
      <vt:lpstr>GradientVTI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Trịnh Ngọc Tuấn</dc:creator>
  <cp:lastModifiedBy>GIANG</cp:lastModifiedBy>
  <cp:revision>619</cp:revision>
  <dcterms:created xsi:type="dcterms:W3CDTF">2021-02-18T14:14:41Z</dcterms:created>
  <dcterms:modified xsi:type="dcterms:W3CDTF">2021-05-30T16:44:50Z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0x010100F1E4B5ECFB153C4C8D32F9A4CE3FEA67</vt:lpwstr>
  </property>
</Properties>
</file>