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12"/>
  </p:notesMasterIdLst>
  <p:sldIdLst>
    <p:sldId id="258" r:id="rId5"/>
    <p:sldId id="259" r:id="rId6"/>
    <p:sldId id="261" r:id="rId7"/>
    <p:sldId id="262" r:id="rId8"/>
    <p:sldId id="257" r:id="rId9"/>
    <p:sldId id="26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gọc Tuấn" initials="TNT" lastIdx="1" clrIdx="0">
    <p:extLst>
      <p:ext uri="{19B8F6BF-5375-455C-9EA6-DF929625EA0E}">
        <p15:presenceInfo xmlns:p15="http://schemas.microsoft.com/office/powerpoint/2012/main" userId="10b9acce9b2a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F1C75-1477-4FF6-8FF1-2A55BB2F93DE}" v="7" dt="2021-05-11T17:05:42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ường Giang" userId="S::truonggiangbkak58_gmail.com#ext#@deviot447.onmicrosoft.com::d6e8f29a-ac70-4767-86f5-d309303c49e2" providerId="AD" clId="Web-{95EF1C75-1477-4FF6-8FF1-2A55BB2F93DE}"/>
    <pc:docChg chg="addSld delSld">
      <pc:chgData name="Trường Giang" userId="S::truonggiangbkak58_gmail.com#ext#@deviot447.onmicrosoft.com::d6e8f29a-ac70-4767-86f5-d309303c49e2" providerId="AD" clId="Web-{95EF1C75-1477-4FF6-8FF1-2A55BB2F93DE}" dt="2021-05-11T17:05:40.478" v="1"/>
      <pc:docMkLst>
        <pc:docMk/>
      </pc:docMkLst>
      <pc:sldChg chg="add del">
        <pc:chgData name="Trường Giang" userId="S::truonggiangbkak58_gmail.com#ext#@deviot447.onmicrosoft.com::d6e8f29a-ac70-4767-86f5-d309303c49e2" providerId="AD" clId="Web-{95EF1C75-1477-4FF6-8FF1-2A55BB2F93DE}" dt="2021-05-11T17:05:40.478" v="1"/>
        <pc:sldMkLst>
          <pc:docMk/>
          <pc:sldMk cId="1113899455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14D1-B867-4837-83AA-08C1C250B4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CCAD-EB3F-497A-982C-24FBA1AA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F3C-480D-4E27-AE86-CC4283EF52AE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439174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6589-E64C-44CA-A664-CAE943103E1E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71EB-E10B-4990-BBB8-194D45722CB9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5F0B-6CA5-4D6A-A097-C520576CEB47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18A-C422-494D-9F24-5EA93A8DF67F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E9A1-61A5-40FE-9492-3C8A1DAE6891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0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9672-159D-4607-9F19-EA5DC4E465B2}" type="datetime1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A188-F8AD-4D79-A000-FE2723522221}" type="datetime1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79D3-16AC-4624-B389-DC20B9E6B8B0}" type="datetime1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24D6-84DB-430F-935B-0FC3F4D8EA21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67FA-56B6-4525-97F2-18EC2A1421CA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Ngọc Tuấn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0264-C348-4295-88EF-B45B4552788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Ngọc Tuấn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5F9E2BB-12A0-4B64-A6AF-A1BCDBCCD5C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442" y="0"/>
            <a:ext cx="1522558" cy="1522558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BA31DEA-1609-4794-B1CF-D4E5F0630BCC}"/>
              </a:ext>
            </a:extLst>
          </p:cNvPr>
          <p:cNvSpPr txBox="1"/>
          <p:nvPr userDrawn="1"/>
        </p:nvSpPr>
        <p:spPr>
          <a:xfrm>
            <a:off x="10120222" y="63521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Ngọc Tuấn</a:t>
            </a:r>
          </a:p>
        </p:txBody>
      </p:sp>
    </p:spTree>
    <p:extLst>
      <p:ext uri="{BB962C8B-B14F-4D97-AF65-F5344CB8AC3E}">
        <p14:creationId xmlns:p14="http://schemas.microsoft.com/office/powerpoint/2010/main" val="10641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33A5DF9-3190-4D89-B20A-BB9D1FD121CD}"/>
              </a:ext>
            </a:extLst>
          </p:cNvPr>
          <p:cNvSpPr txBox="1"/>
          <p:nvPr/>
        </p:nvSpPr>
        <p:spPr>
          <a:xfrm>
            <a:off x="1122361" y="1064301"/>
            <a:ext cx="9947276" cy="334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(Interrupt)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tạm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nhảy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(ISR: Interrupt Service Routine). Sau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CPU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dang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dở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10E003-E21F-46C6-B932-1DE575D253CC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NGẮT LÀ GÌ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3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6D4F3AFE-E7D0-4F42-8268-931993A6EA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85528" y="1399308"/>
            <a:ext cx="5514109" cy="4719782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8A4EB7C-4AFC-4684-B9AE-F648DC2BF1E0}"/>
              </a:ext>
            </a:extLst>
          </p:cNvPr>
          <p:cNvSpPr txBox="1"/>
          <p:nvPr/>
        </p:nvSpPr>
        <p:spPr>
          <a:xfrm>
            <a:off x="738910" y="1229146"/>
            <a:ext cx="6040581" cy="334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nốt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"/>
            </a:pP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Quay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192D1BF-0B38-4B59-A630-4821369AEC1C}"/>
              </a:ext>
            </a:extLst>
          </p:cNvPr>
          <p:cNvSpPr/>
          <p:nvPr/>
        </p:nvSpPr>
        <p:spPr>
          <a:xfrm>
            <a:off x="7296728" y="1752973"/>
            <a:ext cx="1293090" cy="2520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9246201-2BF4-40C8-A5DB-49A3E08FAA2D}"/>
              </a:ext>
            </a:extLst>
          </p:cNvPr>
          <p:cNvSpPr txBox="1"/>
          <p:nvPr/>
        </p:nvSpPr>
        <p:spPr>
          <a:xfrm>
            <a:off x="1533525" y="140202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 ĐỘNG CỦA NGẮT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E2B3B38E-B720-4A03-9FE3-06DA671D49B3}"/>
              </a:ext>
            </a:extLst>
          </p:cNvPr>
          <p:cNvGrpSpPr/>
          <p:nvPr/>
        </p:nvGrpSpPr>
        <p:grpSpPr>
          <a:xfrm>
            <a:off x="1079280" y="4785041"/>
            <a:ext cx="4849091" cy="1520448"/>
            <a:chOff x="923637" y="4843407"/>
            <a:chExt cx="4849091" cy="1520448"/>
          </a:xfrm>
        </p:grpSpPr>
        <p:sp>
          <p:nvSpPr>
            <p:cNvPr id="2" name="Hình chữ nhật 1">
              <a:extLst>
                <a:ext uri="{FF2B5EF4-FFF2-40B4-BE49-F238E27FC236}">
                  <a16:creationId xmlns:a16="http://schemas.microsoft.com/office/drawing/2014/main" id="{8AACCAD1-64B7-4BF1-802A-86B36FCD6CDB}"/>
                </a:ext>
              </a:extLst>
            </p:cNvPr>
            <p:cNvSpPr/>
            <p:nvPr/>
          </p:nvSpPr>
          <p:spPr>
            <a:xfrm>
              <a:off x="923637" y="5874327"/>
              <a:ext cx="2013527" cy="4895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MAIN</a:t>
              </a:r>
            </a:p>
          </p:txBody>
        </p:sp>
        <p:sp>
          <p:nvSpPr>
            <p:cNvPr id="3" name="Hình chữ nhật 2">
              <a:extLst>
                <a:ext uri="{FF2B5EF4-FFF2-40B4-BE49-F238E27FC236}">
                  <a16:creationId xmlns:a16="http://schemas.microsoft.com/office/drawing/2014/main" id="{31F0EB79-B94E-47F2-9FD2-514BBE653BED}"/>
                </a:ext>
              </a:extLst>
            </p:cNvPr>
            <p:cNvSpPr/>
            <p:nvPr/>
          </p:nvSpPr>
          <p:spPr>
            <a:xfrm>
              <a:off x="2937164" y="4843407"/>
              <a:ext cx="794327" cy="453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ISR</a:t>
              </a:r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438F92D4-7B27-4509-8CA7-1CFF115AE4B5}"/>
                </a:ext>
              </a:extLst>
            </p:cNvPr>
            <p:cNvSpPr/>
            <p:nvPr/>
          </p:nvSpPr>
          <p:spPr>
            <a:xfrm>
              <a:off x="3749964" y="5850883"/>
              <a:ext cx="2022764" cy="5129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cxnSp>
          <p:nvCxnSpPr>
            <p:cNvPr id="11" name="Đường kết nối Mũi tên Thẳng 10">
              <a:extLst>
                <a:ext uri="{FF2B5EF4-FFF2-40B4-BE49-F238E27FC236}">
                  <a16:creationId xmlns:a16="http://schemas.microsoft.com/office/drawing/2014/main" id="{A71F8D59-95F8-4986-B34F-A6F6D9071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691" y="5296699"/>
              <a:ext cx="0" cy="554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ờng kết nối Mũi tên Thẳng 13">
              <a:extLst>
                <a:ext uri="{FF2B5EF4-FFF2-40B4-BE49-F238E27FC236}">
                  <a16:creationId xmlns:a16="http://schemas.microsoft.com/office/drawing/2014/main" id="{8CBBC787-CE6C-49D8-B567-4500D8B2237B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91" y="5296699"/>
              <a:ext cx="0" cy="5776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C1EC6C7-F3FB-48BB-8911-0A2713CB2D9E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NGẮT NGOÀI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748F4BF-256E-4846-89A0-409E5E0D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88" y="809571"/>
            <a:ext cx="7086024" cy="60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5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C1EC6C7-F3FB-48BB-8911-0A2713CB2D9E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NGẮT NGOÀI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8212E1D-01B6-48D6-A9CF-47AC82A94DFC}"/>
              </a:ext>
            </a:extLst>
          </p:cNvPr>
          <p:cNvSpPr txBox="1"/>
          <p:nvPr/>
        </p:nvSpPr>
        <p:spPr>
          <a:xfrm>
            <a:off x="932869" y="1074509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000" b="1" i="0" dirty="0">
                <a:solidFill>
                  <a:srgbClr val="000000"/>
                </a:solidFill>
                <a:effectLst/>
                <a:latin typeface="Nunito"/>
              </a:rPr>
              <a:t>STM32F103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Nunito"/>
              </a:rPr>
              <a:t> có 16 line ngắt ngoài riêng biệt.</a:t>
            </a:r>
          </a:p>
          <a:p>
            <a:pPr algn="l"/>
            <a:r>
              <a:rPr lang="vi-VN" sz="2000" b="0" i="0" dirty="0">
                <a:solidFill>
                  <a:srgbClr val="000000"/>
                </a:solidFill>
                <a:effectLst/>
                <a:latin typeface="Nunito"/>
              </a:rPr>
              <a:t>LineX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 (EXTI0)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Nunito"/>
              </a:rPr>
              <a:t> sẽ chứa ngắt cho các chân Px của các Port.</a:t>
            </a:r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l"/>
            <a:r>
              <a:rPr lang="vi-VN" sz="2000" b="1" i="0" dirty="0">
                <a:solidFill>
                  <a:srgbClr val="000000"/>
                </a:solidFill>
                <a:effectLst/>
                <a:latin typeface="Nunito"/>
              </a:rPr>
              <a:t>Ví dụ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/>
              </a:rPr>
              <a:t>: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Nunito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Nunito"/>
              </a:rPr>
              <a:t>Line0 bao gồm ngắt ở các chân PA0, PB0, …, Line1 bao gồm các chân PA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Nunito"/>
              </a:rPr>
              <a:t>, PB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Nunito"/>
              </a:rPr>
              <a:t>,…</a:t>
            </a:r>
            <a:endParaRPr lang="en-US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l"/>
            <a:endParaRPr lang="vi-VN" sz="2000" b="0" i="0" dirty="0">
              <a:solidFill>
                <a:srgbClr val="000000"/>
              </a:solidFill>
              <a:effectLst/>
              <a:latin typeface="Nunito"/>
            </a:endParaRPr>
          </a:p>
          <a:p>
            <a:r>
              <a:rPr lang="vi-VN" sz="2000" dirty="0">
                <a:solidFill>
                  <a:srgbClr val="000000"/>
                </a:solidFill>
                <a:latin typeface="Nunito"/>
              </a:rPr>
              <a:t>Các Line0, Line1, Line2, Line3, Line4 sẽ được phân vào các vector ngắt riêng biệt EXTI0, EXTI1, EXTI2, EXTI3, EXTI4, còn từ Line5-&gt;Line9 sẽ được phân vào vector ngắt EXTI9_5, Line10-&gt;Line15 được phân vào vecotr EXTI15_10.</a:t>
            </a:r>
            <a:endParaRPr lang="en-US" sz="2000" dirty="0">
              <a:solidFill>
                <a:srgbClr val="000000"/>
              </a:solidFill>
              <a:latin typeface="Nunito"/>
            </a:endParaRPr>
          </a:p>
          <a:p>
            <a:pPr algn="l"/>
            <a:br>
              <a:rPr lang="vi-VN" sz="2000" b="0" i="0" dirty="0">
                <a:solidFill>
                  <a:srgbClr val="000000"/>
                </a:solidFill>
                <a:effectLst/>
                <a:latin typeface="Nunito"/>
              </a:rPr>
            </a:br>
            <a:r>
              <a:rPr lang="vi-VN" sz="2000" b="1" i="0" dirty="0">
                <a:solidFill>
                  <a:srgbClr val="000000"/>
                </a:solidFill>
                <a:effectLst/>
                <a:latin typeface="Nunito"/>
              </a:rPr>
              <a:t>Lưu ý rằng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Nunito"/>
              </a:rPr>
              <a:t>: Mỗi Line chỉ được phép có được 1 chân ngắt ngoài, nghĩa là nếu đã chọn PA0 làm ngắt thì những chân 0 của các Port khác không được phép chọn làm ngắt ngoài.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94DCA03-8D46-49BB-8877-C3FBCA25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473" y="862427"/>
            <a:ext cx="4812147" cy="56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2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C1EC6C7-F3FB-48BB-8911-0A2713CB2D9E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NGẮT NGOÀI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746F8072-8195-4BB2-BEFF-DB7A1BA86E42}"/>
              </a:ext>
            </a:extLst>
          </p:cNvPr>
          <p:cNvGrpSpPr/>
          <p:nvPr/>
        </p:nvGrpSpPr>
        <p:grpSpPr>
          <a:xfrm>
            <a:off x="2235200" y="2654387"/>
            <a:ext cx="4156357" cy="1603472"/>
            <a:chOff x="923637" y="4843407"/>
            <a:chExt cx="4156360" cy="1520447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13CC288D-2B5D-4B7D-BBC1-CD843B4938D9}"/>
                </a:ext>
              </a:extLst>
            </p:cNvPr>
            <p:cNvSpPr/>
            <p:nvPr/>
          </p:nvSpPr>
          <p:spPr>
            <a:xfrm>
              <a:off x="923637" y="5874327"/>
              <a:ext cx="2013527" cy="4895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MAIN</a:t>
              </a:r>
            </a:p>
          </p:txBody>
        </p:sp>
        <p:sp>
          <p:nvSpPr>
            <p:cNvPr id="7" name="Hình chữ nhật 6">
              <a:extLst>
                <a:ext uri="{FF2B5EF4-FFF2-40B4-BE49-F238E27FC236}">
                  <a16:creationId xmlns:a16="http://schemas.microsoft.com/office/drawing/2014/main" id="{BC2EF631-58E5-4B8E-AD54-93AB263E2BE7}"/>
                </a:ext>
              </a:extLst>
            </p:cNvPr>
            <p:cNvSpPr/>
            <p:nvPr/>
          </p:nvSpPr>
          <p:spPr>
            <a:xfrm>
              <a:off x="2937163" y="4843407"/>
              <a:ext cx="1209948" cy="453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ISR</a:t>
              </a:r>
            </a:p>
          </p:txBody>
        </p:sp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B298C19C-42D1-498F-AD94-F1669B33A475}"/>
                </a:ext>
              </a:extLst>
            </p:cNvPr>
            <p:cNvSpPr/>
            <p:nvPr/>
          </p:nvSpPr>
          <p:spPr>
            <a:xfrm>
              <a:off x="4147129" y="5850882"/>
              <a:ext cx="932868" cy="4977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MAIN</a:t>
              </a:r>
            </a:p>
          </p:txBody>
        </p:sp>
        <p:cxnSp>
          <p:nvCxnSpPr>
            <p:cNvPr id="9" name="Đường kết nối Mũi tên Thẳng 8">
              <a:extLst>
                <a:ext uri="{FF2B5EF4-FFF2-40B4-BE49-F238E27FC236}">
                  <a16:creationId xmlns:a16="http://schemas.microsoft.com/office/drawing/2014/main" id="{C0BD1D51-9B98-4FB2-AE6A-EC64A65AC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691" y="5296699"/>
              <a:ext cx="0" cy="554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128AE4B8-3832-4FEE-8161-E6AEFC7BD82E}"/>
                </a:ext>
              </a:extLst>
            </p:cNvPr>
            <p:cNvCxnSpPr>
              <a:cxnSpLocks/>
            </p:cNvCxnSpPr>
            <p:nvPr/>
          </p:nvCxnSpPr>
          <p:spPr>
            <a:xfrm>
              <a:off x="4147126" y="5284976"/>
              <a:ext cx="0" cy="5776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4458EFE-D477-4D5E-B9C1-586156767974}"/>
              </a:ext>
            </a:extLst>
          </p:cNvPr>
          <p:cNvSpPr txBox="1"/>
          <p:nvPr/>
        </p:nvSpPr>
        <p:spPr>
          <a:xfrm>
            <a:off x="1440873" y="1145309"/>
            <a:ext cx="10113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Khi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logic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chân</a:t>
            </a:r>
            <a:r>
              <a:rPr lang="en-US" sz="2000" dirty="0"/>
              <a:t> </a:t>
            </a:r>
            <a:r>
              <a:rPr lang="en-US" sz="2000" dirty="0" err="1"/>
              <a:t>chân</a:t>
            </a:r>
            <a:r>
              <a:rPr lang="en-US" sz="2000" dirty="0"/>
              <a:t> </a:t>
            </a:r>
            <a:r>
              <a:rPr lang="en-US" sz="2000" dirty="0" err="1"/>
              <a:t>ngắt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ngắt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ra. Khi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NVIC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ngắt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ra ở line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ngắt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E47694F8-0875-4C4C-B4E9-E956CA1F5CE6}"/>
              </a:ext>
            </a:extLst>
          </p:cNvPr>
          <p:cNvCxnSpPr>
            <a:cxnSpLocks/>
          </p:cNvCxnSpPr>
          <p:nvPr/>
        </p:nvCxnSpPr>
        <p:spPr>
          <a:xfrm>
            <a:off x="2318320" y="5006108"/>
            <a:ext cx="1911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83859930-7BEF-427D-81E6-6A1E96D9999A}"/>
              </a:ext>
            </a:extLst>
          </p:cNvPr>
          <p:cNvCxnSpPr/>
          <p:nvPr/>
        </p:nvCxnSpPr>
        <p:spPr>
          <a:xfrm>
            <a:off x="4230245" y="4488872"/>
            <a:ext cx="0" cy="51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BE665692-5B52-4C39-AA9F-1805F67D5429}"/>
              </a:ext>
            </a:extLst>
          </p:cNvPr>
          <p:cNvCxnSpPr>
            <a:cxnSpLocks/>
          </p:cNvCxnSpPr>
          <p:nvPr/>
        </p:nvCxnSpPr>
        <p:spPr>
          <a:xfrm>
            <a:off x="4230245" y="4493490"/>
            <a:ext cx="249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E75A2F49-CA63-47A7-B279-69B2CDAC60B8}"/>
              </a:ext>
            </a:extLst>
          </p:cNvPr>
          <p:cNvCxnSpPr/>
          <p:nvPr/>
        </p:nvCxnSpPr>
        <p:spPr>
          <a:xfrm>
            <a:off x="4484245" y="4488872"/>
            <a:ext cx="0" cy="51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CBFD315F-67A0-4B11-854D-3C8C578CCED0}"/>
              </a:ext>
            </a:extLst>
          </p:cNvPr>
          <p:cNvCxnSpPr>
            <a:cxnSpLocks/>
          </p:cNvCxnSpPr>
          <p:nvPr/>
        </p:nvCxnSpPr>
        <p:spPr>
          <a:xfrm>
            <a:off x="4479627" y="5019962"/>
            <a:ext cx="1911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2C2B9FDE-223D-4588-9C26-7F6A9656FFB7}"/>
              </a:ext>
            </a:extLst>
          </p:cNvPr>
          <p:cNvCxnSpPr/>
          <p:nvPr/>
        </p:nvCxnSpPr>
        <p:spPr>
          <a:xfrm>
            <a:off x="6396173" y="4502726"/>
            <a:ext cx="0" cy="51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37E48FBF-1863-43B5-9AB8-F19F95ADA3F7}"/>
              </a:ext>
            </a:extLst>
          </p:cNvPr>
          <p:cNvCxnSpPr>
            <a:cxnSpLocks/>
          </p:cNvCxnSpPr>
          <p:nvPr/>
        </p:nvCxnSpPr>
        <p:spPr>
          <a:xfrm>
            <a:off x="6396173" y="4507344"/>
            <a:ext cx="249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23DCFA0C-9611-4D82-9062-C58FD5F2B41E}"/>
              </a:ext>
            </a:extLst>
          </p:cNvPr>
          <p:cNvCxnSpPr/>
          <p:nvPr/>
        </p:nvCxnSpPr>
        <p:spPr>
          <a:xfrm>
            <a:off x="6650173" y="4502726"/>
            <a:ext cx="0" cy="51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FFD49992-A911-482A-9E6F-C5C1D5EEFE4C}"/>
              </a:ext>
            </a:extLst>
          </p:cNvPr>
          <p:cNvCxnSpPr>
            <a:cxnSpLocks/>
          </p:cNvCxnSpPr>
          <p:nvPr/>
        </p:nvCxnSpPr>
        <p:spPr>
          <a:xfrm>
            <a:off x="6645555" y="5001489"/>
            <a:ext cx="1911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1A045653-6E00-4336-B842-9B9FA60DDE7E}"/>
              </a:ext>
            </a:extLst>
          </p:cNvPr>
          <p:cNvSpPr/>
          <p:nvPr/>
        </p:nvSpPr>
        <p:spPr>
          <a:xfrm>
            <a:off x="6391557" y="2649464"/>
            <a:ext cx="1209947" cy="47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ISR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33F6DDE-6080-405A-B6A3-3EF1B774D698}"/>
              </a:ext>
            </a:extLst>
          </p:cNvPr>
          <p:cNvCxnSpPr>
            <a:cxnSpLocks/>
          </p:cNvCxnSpPr>
          <p:nvPr/>
        </p:nvCxnSpPr>
        <p:spPr>
          <a:xfrm flipV="1">
            <a:off x="6396177" y="3144794"/>
            <a:ext cx="0" cy="584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9BBDAF67-9776-4E33-BF28-D0879DF9A98D}"/>
              </a:ext>
            </a:extLst>
          </p:cNvPr>
          <p:cNvCxnSpPr>
            <a:cxnSpLocks/>
          </p:cNvCxnSpPr>
          <p:nvPr/>
        </p:nvCxnSpPr>
        <p:spPr>
          <a:xfrm>
            <a:off x="7624611" y="3132431"/>
            <a:ext cx="0" cy="609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9CB7DE47-A81C-44E9-BC8E-76AC86DEA913}"/>
              </a:ext>
            </a:extLst>
          </p:cNvPr>
          <p:cNvSpPr/>
          <p:nvPr/>
        </p:nvSpPr>
        <p:spPr>
          <a:xfrm>
            <a:off x="7624613" y="3741601"/>
            <a:ext cx="932867" cy="524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</a:t>
            </a:r>
          </a:p>
        </p:txBody>
      </p: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2815DC30-B6A3-44A4-9F9C-8DF4DE90C0B9}"/>
              </a:ext>
            </a:extLst>
          </p:cNvPr>
          <p:cNvCxnSpPr>
            <a:cxnSpLocks/>
          </p:cNvCxnSpPr>
          <p:nvPr/>
        </p:nvCxnSpPr>
        <p:spPr>
          <a:xfrm>
            <a:off x="2336810" y="5643417"/>
            <a:ext cx="1911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073DD333-14C6-4080-8C61-86FB14951D86}"/>
              </a:ext>
            </a:extLst>
          </p:cNvPr>
          <p:cNvCxnSpPr/>
          <p:nvPr/>
        </p:nvCxnSpPr>
        <p:spPr>
          <a:xfrm>
            <a:off x="4225627" y="5629563"/>
            <a:ext cx="0" cy="51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8924A92B-EEBE-4AA8-9F05-C88D51C3070B}"/>
              </a:ext>
            </a:extLst>
          </p:cNvPr>
          <p:cNvCxnSpPr>
            <a:cxnSpLocks/>
          </p:cNvCxnSpPr>
          <p:nvPr/>
        </p:nvCxnSpPr>
        <p:spPr>
          <a:xfrm>
            <a:off x="4234873" y="6142180"/>
            <a:ext cx="249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5916DA26-5680-4F74-95DF-218D788A4EB8}"/>
              </a:ext>
            </a:extLst>
          </p:cNvPr>
          <p:cNvCxnSpPr/>
          <p:nvPr/>
        </p:nvCxnSpPr>
        <p:spPr>
          <a:xfrm>
            <a:off x="4479627" y="5629563"/>
            <a:ext cx="0" cy="51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38D664FD-2618-46ED-8A48-43196F63F700}"/>
              </a:ext>
            </a:extLst>
          </p:cNvPr>
          <p:cNvCxnSpPr>
            <a:cxnSpLocks/>
          </p:cNvCxnSpPr>
          <p:nvPr/>
        </p:nvCxnSpPr>
        <p:spPr>
          <a:xfrm>
            <a:off x="4479627" y="5643417"/>
            <a:ext cx="1911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7A4D17D9-F72D-4B0E-9556-C41416FA5BCC}"/>
              </a:ext>
            </a:extLst>
          </p:cNvPr>
          <p:cNvCxnSpPr/>
          <p:nvPr/>
        </p:nvCxnSpPr>
        <p:spPr>
          <a:xfrm>
            <a:off x="6391555" y="5643417"/>
            <a:ext cx="0" cy="51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4BF9BBE7-C6C2-44D1-97D7-ED57C2DF1797}"/>
              </a:ext>
            </a:extLst>
          </p:cNvPr>
          <p:cNvCxnSpPr>
            <a:cxnSpLocks/>
          </p:cNvCxnSpPr>
          <p:nvPr/>
        </p:nvCxnSpPr>
        <p:spPr>
          <a:xfrm>
            <a:off x="6373073" y="6142180"/>
            <a:ext cx="249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7D20DAF8-972F-4B19-B0DA-78956DC06023}"/>
              </a:ext>
            </a:extLst>
          </p:cNvPr>
          <p:cNvCxnSpPr/>
          <p:nvPr/>
        </p:nvCxnSpPr>
        <p:spPr>
          <a:xfrm>
            <a:off x="6645555" y="5643417"/>
            <a:ext cx="0" cy="517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A8970807-EC13-4850-AC37-DC6367E0F61C}"/>
              </a:ext>
            </a:extLst>
          </p:cNvPr>
          <p:cNvCxnSpPr>
            <a:cxnSpLocks/>
          </p:cNvCxnSpPr>
          <p:nvPr/>
        </p:nvCxnSpPr>
        <p:spPr>
          <a:xfrm>
            <a:off x="6668658" y="5643417"/>
            <a:ext cx="1911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EEEEB1C7-A780-405C-BB6A-CC1DAE074DFE}"/>
              </a:ext>
            </a:extLst>
          </p:cNvPr>
          <p:cNvSpPr txBox="1"/>
          <p:nvPr/>
        </p:nvSpPr>
        <p:spPr>
          <a:xfrm>
            <a:off x="9125526" y="4655129"/>
            <a:ext cx="236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Ngắt ở chế độ RISING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9EC37711-E17A-4B44-AF09-5C690B521E32}"/>
              </a:ext>
            </a:extLst>
          </p:cNvPr>
          <p:cNvSpPr txBox="1"/>
          <p:nvPr/>
        </p:nvSpPr>
        <p:spPr>
          <a:xfrm>
            <a:off x="9125525" y="5403398"/>
            <a:ext cx="296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Ngắt ở chế độ FALLING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7D6BD149-7114-44D2-B095-C5FC880B5CB9}"/>
              </a:ext>
            </a:extLst>
          </p:cNvPr>
          <p:cNvSpPr txBox="1"/>
          <p:nvPr/>
        </p:nvSpPr>
        <p:spPr>
          <a:xfrm>
            <a:off x="2521815" y="4655129"/>
            <a:ext cx="60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24B2F544-9588-4582-B60D-3A16A2663574}"/>
              </a:ext>
            </a:extLst>
          </p:cNvPr>
          <p:cNvSpPr txBox="1"/>
          <p:nvPr/>
        </p:nvSpPr>
        <p:spPr>
          <a:xfrm>
            <a:off x="3911890" y="4541631"/>
            <a:ext cx="60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11A4D31C-BA6C-4A78-AB6D-3314687DF94E}"/>
              </a:ext>
            </a:extLst>
          </p:cNvPr>
          <p:cNvSpPr txBox="1"/>
          <p:nvPr/>
        </p:nvSpPr>
        <p:spPr>
          <a:xfrm>
            <a:off x="2521815" y="5275983"/>
            <a:ext cx="60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1BD4B3FD-0038-4750-BF96-6880397D6099}"/>
              </a:ext>
            </a:extLst>
          </p:cNvPr>
          <p:cNvSpPr txBox="1"/>
          <p:nvPr/>
        </p:nvSpPr>
        <p:spPr>
          <a:xfrm>
            <a:off x="3911889" y="5738562"/>
            <a:ext cx="60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B85A7169-0317-4840-AF8A-DBD7858DB6C5}"/>
              </a:ext>
            </a:extLst>
          </p:cNvPr>
          <p:cNvSpPr txBox="1"/>
          <p:nvPr/>
        </p:nvSpPr>
        <p:spPr>
          <a:xfrm>
            <a:off x="808503" y="4983232"/>
            <a:ext cx="115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Tín hiệu ở chân ngắt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8F44C298-60B7-47BA-8CE1-38C541C7F33C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967636" y="5056826"/>
            <a:ext cx="554179" cy="249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kết nối Mũi tên Thẳng 49">
            <a:extLst>
              <a:ext uri="{FF2B5EF4-FFF2-40B4-BE49-F238E27FC236}">
                <a16:creationId xmlns:a16="http://schemas.microsoft.com/office/drawing/2014/main" id="{0953DC5E-22B0-494B-BC07-A366D29A6ED9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967636" y="5306398"/>
            <a:ext cx="521845" cy="31718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3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F3E056D-CDCF-4FC4-9143-BA6720BE1109}"/>
              </a:ext>
            </a:extLst>
          </p:cNvPr>
          <p:cNvSpPr txBox="1"/>
          <p:nvPr/>
        </p:nvSpPr>
        <p:spPr>
          <a:xfrm>
            <a:off x="1764433" y="200723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CÁC MỨC ƯU TIÊN NGẮT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186EEE4-D130-439F-9710-0BF10B2D647E}"/>
              </a:ext>
            </a:extLst>
          </p:cNvPr>
          <p:cNvSpPr txBox="1"/>
          <p:nvPr/>
        </p:nvSpPr>
        <p:spPr>
          <a:xfrm>
            <a:off x="1218623" y="1089891"/>
            <a:ext cx="9236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STM32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ngắt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NVIC (Nested </a:t>
            </a:r>
            <a:r>
              <a:rPr lang="en-US" sz="2000" dirty="0" err="1"/>
              <a:t>Vetor</a:t>
            </a:r>
            <a:r>
              <a:rPr lang="en-US" sz="2000" dirty="0"/>
              <a:t> Interrupt Controller).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ngắt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ngắt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ra ?</a:t>
            </a:r>
          </a:p>
          <a:p>
            <a:pPr algn="just"/>
            <a:r>
              <a:rPr lang="en-US" sz="2000" dirty="0" err="1"/>
              <a:t>Có</a:t>
            </a:r>
            <a:r>
              <a:rPr lang="en-US" sz="2000" dirty="0"/>
              <a:t> 4 bit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16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ngắt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/>
              <a:t>làm</a:t>
            </a:r>
            <a:r>
              <a:rPr lang="en-US" sz="2000" dirty="0"/>
              <a:t> 2 </a:t>
            </a:r>
            <a:r>
              <a:rPr lang="en-US" sz="2000" dirty="0" err="1"/>
              <a:t>loại</a:t>
            </a:r>
            <a:r>
              <a:rPr lang="en-US" sz="20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Preemption Priority: </a:t>
            </a:r>
            <a:r>
              <a:rPr lang="vi-VN" sz="2000" dirty="0"/>
              <a:t>Ưu tiên ngắt chính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Sub Priority Priority: </a:t>
            </a:r>
            <a:r>
              <a:rPr lang="vi-VN" sz="2000" dirty="0"/>
              <a:t>Ưu tiên ngắt </a:t>
            </a:r>
            <a:r>
              <a:rPr lang="en-US" sz="2000" dirty="0" err="1"/>
              <a:t>phụ</a:t>
            </a:r>
            <a:endParaRPr lang="en-US" sz="2000" dirty="0"/>
          </a:p>
        </p:txBody>
      </p:sp>
      <p:pic>
        <p:nvPicPr>
          <p:cNvPr id="4100" name="Picture 4" descr="STM32F103, Having trouble nesting interrupts - Electrical Engineering Stack  Exchange">
            <a:extLst>
              <a:ext uri="{FF2B5EF4-FFF2-40B4-BE49-F238E27FC236}">
                <a16:creationId xmlns:a16="http://schemas.microsoft.com/office/drawing/2014/main" id="{CC5A4F0D-6F72-416C-9D54-07AE0B8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23" y="3752428"/>
            <a:ext cx="7613021" cy="21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9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F3E056D-CDCF-4FC4-9143-BA6720BE1109}"/>
              </a:ext>
            </a:extLst>
          </p:cNvPr>
          <p:cNvSpPr txBox="1"/>
          <p:nvPr/>
        </p:nvSpPr>
        <p:spPr>
          <a:xfrm>
            <a:off x="1764433" y="200723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CÁC MỨC ƯU TIÊN NGẮT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186EEE4-D130-439F-9710-0BF10B2D647E}"/>
              </a:ext>
            </a:extLst>
          </p:cNvPr>
          <p:cNvSpPr txBox="1"/>
          <p:nvPr/>
        </p:nvSpPr>
        <p:spPr>
          <a:xfrm>
            <a:off x="1218623" y="1089891"/>
            <a:ext cx="9236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Khi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ngắt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ra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- </a:t>
            </a:r>
            <a:r>
              <a:rPr lang="vi-VN" sz="2000" dirty="0"/>
              <a:t>Mặc định thì ngắt nào có Preemtion Priority cao hơn thì sẽ được thực hiện trước.</a:t>
            </a:r>
          </a:p>
          <a:p>
            <a:pPr algn="just"/>
            <a:r>
              <a:rPr lang="en-US" sz="2000" dirty="0"/>
              <a:t>- </a:t>
            </a:r>
            <a:r>
              <a:rPr lang="vi-VN" sz="2000" dirty="0"/>
              <a:t>Khi 2 ngắt có cùng mức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vi-VN" sz="2000" dirty="0"/>
              <a:t>Preemption Priority thì ngắt nào có Sub Priority cao hơn thì ngắt đó được thực hiện trước.</a:t>
            </a:r>
          </a:p>
          <a:p>
            <a:pPr algn="just"/>
            <a:r>
              <a:rPr lang="en-US" sz="2000" dirty="0"/>
              <a:t>-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vi-VN" sz="2000" dirty="0"/>
              <a:t>trường hợp 2 ngắt có cùng mức 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vi-VN" sz="2000" dirty="0"/>
              <a:t>Preemption và Sub Priority thì ngắt nào đến trước được thực hiện trước.</a:t>
            </a:r>
            <a:endParaRPr lang="en-US" sz="2000" dirty="0"/>
          </a:p>
          <a:p>
            <a:pPr algn="just"/>
            <a:r>
              <a:rPr lang="en-US" sz="2000" b="1" dirty="0" err="1"/>
              <a:t>Lưu</a:t>
            </a:r>
            <a:r>
              <a:rPr lang="en-US" sz="2000" b="1" dirty="0"/>
              <a:t> ý</a:t>
            </a:r>
            <a:r>
              <a:rPr lang="en-US" sz="2000" dirty="0"/>
              <a:t>: </a:t>
            </a:r>
            <a:r>
              <a:rPr lang="vi-VN" sz="2000" dirty="0"/>
              <a:t>Giá trị càng thấp thì mức ưu tiên càng cao, giá trị 0 sẽ là mức ưu tiên lớn nhất</a:t>
            </a:r>
            <a:r>
              <a:rPr lang="vi-VN" sz="2000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.</a:t>
            </a:r>
            <a:endParaRPr lang="vi-VN" sz="2000" dirty="0"/>
          </a:p>
          <a:p>
            <a:pPr algn="just"/>
            <a:endParaRPr lang="en-US" sz="2000" dirty="0"/>
          </a:p>
        </p:txBody>
      </p:sp>
      <p:pic>
        <p:nvPicPr>
          <p:cNvPr id="4098" name="Picture 2" descr="What is nested vector interrupt control (NVIC)?">
            <a:extLst>
              <a:ext uri="{FF2B5EF4-FFF2-40B4-BE49-F238E27FC236}">
                <a16:creationId xmlns:a16="http://schemas.microsoft.com/office/drawing/2014/main" id="{1D15E948-A4B5-49FF-A75D-CB5B3879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714" y="3359671"/>
            <a:ext cx="6100572" cy="329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948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6" ma:contentTypeDescription="Tạo tài liệu mới." ma:contentTypeScope="" ma:versionID="2c7d8b5ad7118928efedf6976a1944b1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5f46a7713ac26c90cc5feb462c23ea24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0EA79-9CD7-489D-8812-6636A57283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C4E756-C01E-4BCE-B27F-5B5AAAEEC4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4f5da-c9d6-4fa2-9bd4-f8b062bc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E5FFFF-2243-4CB2-9B57-20975C008A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1395</TotalTime>
  <Words>561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Gill Sans Nova</vt:lpstr>
      <vt:lpstr>Lato</vt:lpstr>
      <vt:lpstr>Nunito</vt:lpstr>
      <vt:lpstr>Symbol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Trịnh Ngọc Tuấn</dc:creator>
  <cp:lastModifiedBy>GIANG</cp:lastModifiedBy>
  <cp:revision>266</cp:revision>
  <dcterms:created xsi:type="dcterms:W3CDTF">2021-02-18T14:14:41Z</dcterms:created>
  <dcterms:modified xsi:type="dcterms:W3CDTF">2021-05-30T14:40:01Z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