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14"/>
  </p:notesMasterIdLst>
  <p:sldIdLst>
    <p:sldId id="269" r:id="rId5"/>
    <p:sldId id="258" r:id="rId6"/>
    <p:sldId id="260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gọc Tuấn" initials="TNT" lastIdx="2" clrIdx="0">
    <p:extLst>
      <p:ext uri="{19B8F6BF-5375-455C-9EA6-DF929625EA0E}">
        <p15:presenceInfo xmlns:p15="http://schemas.microsoft.com/office/powerpoint/2012/main" userId="10b9acce9b2a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0C544-851B-437C-9E98-2F60DE4F4ACB}" v="1" dt="2021-04-19T03:04:31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uan Anh" userId="S::anh.tt172949_sis.hust.edu.vn#ext#@deviot447.onmicrosoft.com::14a435c4-0de1-4db0-80fb-a0096e2461ad" providerId="AD" clId="Web-{B1A0C544-851B-437C-9E98-2F60DE4F4ACB}"/>
    <pc:docChg chg="modSld">
      <pc:chgData name="Tran Tuan Anh" userId="S::anh.tt172949_sis.hust.edu.vn#ext#@deviot447.onmicrosoft.com::14a435c4-0de1-4db0-80fb-a0096e2461ad" providerId="AD" clId="Web-{B1A0C544-851B-437C-9E98-2F60DE4F4ACB}" dt="2021-04-19T03:04:31.935" v="1" actId="1076"/>
      <pc:docMkLst>
        <pc:docMk/>
      </pc:docMkLst>
      <pc:sldChg chg="modSp">
        <pc:chgData name="Tran Tuan Anh" userId="S::anh.tt172949_sis.hust.edu.vn#ext#@deviot447.onmicrosoft.com::14a435c4-0de1-4db0-80fb-a0096e2461ad" providerId="AD" clId="Web-{B1A0C544-851B-437C-9E98-2F60DE4F4ACB}" dt="2021-04-19T03:04:31.935" v="1" actId="1076"/>
        <pc:sldMkLst>
          <pc:docMk/>
          <pc:sldMk cId="3121376197" sldId="260"/>
        </pc:sldMkLst>
        <pc:grpChg chg="mod">
          <ac:chgData name="Tran Tuan Anh" userId="S::anh.tt172949_sis.hust.edu.vn#ext#@deviot447.onmicrosoft.com::14a435c4-0de1-4db0-80fb-a0096e2461ad" providerId="AD" clId="Web-{B1A0C544-851B-437C-9E98-2F60DE4F4ACB}" dt="2021-04-19T03:04:31.935" v="1" actId="1076"/>
          <ac:grpSpMkLst>
            <pc:docMk/>
            <pc:sldMk cId="3121376197" sldId="260"/>
            <ac:grpSpMk id="8" creationId="{9A97AA98-E4D0-46A6-A1CD-0DE39FB787A0}"/>
          </ac:grpSpMkLst>
        </pc:grpChg>
        <pc:graphicFrameChg chg="mod">
          <ac:chgData name="Tran Tuan Anh" userId="S::anh.tt172949_sis.hust.edu.vn#ext#@deviot447.onmicrosoft.com::14a435c4-0de1-4db0-80fb-a0096e2461ad" providerId="AD" clId="Web-{B1A0C544-851B-437C-9E98-2F60DE4F4ACB}" dt="2021-04-19T03:04:28.200" v="0" actId="1076"/>
          <ac:graphicFrameMkLst>
            <pc:docMk/>
            <pc:sldMk cId="3121376197" sldId="260"/>
            <ac:graphicFrameMk id="10" creationId="{3190FA65-A43E-428A-A973-28D496D8210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Đồ</a:t>
            </a:r>
            <a:r>
              <a:rPr lang="en-US" baseline="0"/>
              <a:t> thị đặc tính Vôn - ADC</a:t>
            </a:r>
            <a:endParaRPr lang="en-US"/>
          </a:p>
        </c:rich>
      </c:tx>
      <c:layout>
        <c:manualLayout>
          <c:xMode val="edge"/>
          <c:yMode val="edge"/>
          <c:x val="0.5460693946012312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Chuỗi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0.22563135055489389"/>
                  <c:y val="-3.80718206677531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83620248801049"/>
                      <c:h val="0.1001962356201876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059-4650-A00F-CC7ACF5B2D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Trang_tính1!$A$2:$A$5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1.65</c:v>
                </c:pt>
                <c:pt idx="3">
                  <c:v>3.3</c:v>
                </c:pt>
              </c:numCache>
            </c:numRef>
          </c:xVal>
          <c:yVal>
            <c:numRef>
              <c:f>Trang_tính1!$B$2:$B$5</c:f>
              <c:numCache>
                <c:formatCode>General</c:formatCode>
                <c:ptCount val="4"/>
                <c:pt idx="0">
                  <c:v>0</c:v>
                </c:pt>
                <c:pt idx="1">
                  <c:v>1241.2121212121212</c:v>
                </c:pt>
                <c:pt idx="2">
                  <c:v>2048</c:v>
                </c:pt>
                <c:pt idx="3">
                  <c:v>4096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8C-4DB0-8A09-784396190AF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72846400"/>
        <c:axId val="2072833920"/>
      </c:scatterChart>
      <c:valAx>
        <c:axId val="207284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Điện</a:t>
                </a:r>
                <a:r>
                  <a:rPr lang="en-US" baseline="0"/>
                  <a:t> áp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833920"/>
        <c:crosses val="autoZero"/>
        <c:crossBetween val="midCat"/>
      </c:valAx>
      <c:valAx>
        <c:axId val="207283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84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14D1-B867-4837-83AA-08C1C250B4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CCAD-EB3F-497A-982C-24FBA1AA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CCAD-EB3F-497A-982C-24FBA1AAF6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CCAD-EB3F-497A-982C-24FBA1AAF6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0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5F9E2BB-12A0-4B64-A6AF-A1BCDBCCD5C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442" y="0"/>
            <a:ext cx="1522558" cy="15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591D30D-AD25-4715-A69B-9984050A2842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ADC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5B2CDF2-F0A7-4575-841D-6ADB5275C474}"/>
              </a:ext>
            </a:extLst>
          </p:cNvPr>
          <p:cNvSpPr txBox="1"/>
          <p:nvPr/>
        </p:nvSpPr>
        <p:spPr>
          <a:xfrm>
            <a:off x="951346" y="1034473"/>
            <a:ext cx="10723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Đặt</a:t>
            </a:r>
            <a:r>
              <a:rPr lang="en-US" sz="2000" b="1" dirty="0"/>
              <a:t> </a:t>
            </a:r>
            <a:r>
              <a:rPr lang="en-US" sz="2000" b="1" dirty="0" err="1"/>
              <a:t>vấn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dirty="0"/>
              <a:t>: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ta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2V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ta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? Theo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GPIO ta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GPIO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0v (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logic 0), 3.3v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logic 1.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048B262-B98E-4808-8ED4-8993864EC875}"/>
              </a:ext>
            </a:extLst>
          </p:cNvPr>
          <p:cNvSpPr/>
          <p:nvPr/>
        </p:nvSpPr>
        <p:spPr>
          <a:xfrm>
            <a:off x="8682182" y="2660073"/>
            <a:ext cx="2308801" cy="339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6B9749E-72ED-48A8-A2CF-7D3DAA6907A3}"/>
              </a:ext>
            </a:extLst>
          </p:cNvPr>
          <p:cNvSpPr/>
          <p:nvPr/>
        </p:nvSpPr>
        <p:spPr>
          <a:xfrm>
            <a:off x="8312727" y="4128654"/>
            <a:ext cx="369455" cy="31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B44199DD-2FBB-4E65-83E1-E9DBEDAC285C}"/>
              </a:ext>
            </a:extLst>
          </p:cNvPr>
          <p:cNvCxnSpPr/>
          <p:nvPr/>
        </p:nvCxnSpPr>
        <p:spPr>
          <a:xfrm flipV="1">
            <a:off x="6530107" y="4652819"/>
            <a:ext cx="9237" cy="7065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2C8FC5C3-078B-49D9-BB87-662F0B2561B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945745" y="4255655"/>
            <a:ext cx="1366982" cy="32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2BD8FDA3-0976-47D8-9E94-E40978F0F0D0}"/>
              </a:ext>
            </a:extLst>
          </p:cNvPr>
          <p:cNvCxnSpPr>
            <a:cxnSpLocks/>
          </p:cNvCxnSpPr>
          <p:nvPr/>
        </p:nvCxnSpPr>
        <p:spPr>
          <a:xfrm flipH="1">
            <a:off x="6317670" y="5599546"/>
            <a:ext cx="3971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83A7E0C6-EFD3-4FEA-B9BB-64A03D41A211}"/>
              </a:ext>
            </a:extLst>
          </p:cNvPr>
          <p:cNvCxnSpPr>
            <a:cxnSpLocks/>
          </p:cNvCxnSpPr>
          <p:nvPr/>
        </p:nvCxnSpPr>
        <p:spPr>
          <a:xfrm flipH="1">
            <a:off x="6132944" y="5474855"/>
            <a:ext cx="7666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C4BFC331-08EF-40F8-B98E-0527087ED741}"/>
              </a:ext>
            </a:extLst>
          </p:cNvPr>
          <p:cNvCxnSpPr>
            <a:cxnSpLocks/>
          </p:cNvCxnSpPr>
          <p:nvPr/>
        </p:nvCxnSpPr>
        <p:spPr>
          <a:xfrm flipH="1">
            <a:off x="6031344" y="5359401"/>
            <a:ext cx="10344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2959C447-C46D-469C-A569-EF0EB317C312}"/>
              </a:ext>
            </a:extLst>
          </p:cNvPr>
          <p:cNvSpPr/>
          <p:nvPr/>
        </p:nvSpPr>
        <p:spPr>
          <a:xfrm>
            <a:off x="6188363" y="3890821"/>
            <a:ext cx="761998" cy="761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2V</a:t>
            </a:r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42BE7E74-531C-4292-8518-C3668EA56EB8}"/>
              </a:ext>
            </a:extLst>
          </p:cNvPr>
          <p:cNvSpPr/>
          <p:nvPr/>
        </p:nvSpPr>
        <p:spPr>
          <a:xfrm>
            <a:off x="1817400" y="2847449"/>
            <a:ext cx="3384838" cy="2394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do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ta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 </a:t>
            </a:r>
            <a:r>
              <a:rPr lang="en-US" sz="2000" dirty="0" err="1"/>
              <a:t>bộ</a:t>
            </a:r>
            <a:r>
              <a:rPr lang="en-US" sz="2000" dirty="0"/>
              <a:t> ADC. </a:t>
            </a:r>
            <a:r>
              <a:rPr lang="en-US" sz="2000" dirty="0" err="1"/>
              <a:t>Bộ</a:t>
            </a:r>
            <a:r>
              <a:rPr lang="en-US" sz="2000" dirty="0"/>
              <a:t> ADC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1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kì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0 -&gt; 3.3V</a:t>
            </a:r>
          </a:p>
        </p:txBody>
      </p:sp>
      <p:sp>
        <p:nvSpPr>
          <p:cNvPr id="32" name="Mũi tên: Phải 31">
            <a:extLst>
              <a:ext uri="{FF2B5EF4-FFF2-40B4-BE49-F238E27FC236}">
                <a16:creationId xmlns:a16="http://schemas.microsoft.com/office/drawing/2014/main" id="{2280F1EB-1295-4CA1-8108-548B7795C523}"/>
              </a:ext>
            </a:extLst>
          </p:cNvPr>
          <p:cNvSpPr/>
          <p:nvPr/>
        </p:nvSpPr>
        <p:spPr>
          <a:xfrm>
            <a:off x="831275" y="3859140"/>
            <a:ext cx="687677" cy="40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B33A5DF9-3190-4D89-B20A-BB9D1FD121CD}"/>
                  </a:ext>
                </a:extLst>
              </p:cNvPr>
              <p:cNvSpPr txBox="1"/>
              <p:nvPr/>
            </p:nvSpPr>
            <p:spPr>
              <a:xfrm>
                <a:off x="1219488" y="862427"/>
                <a:ext cx="10196658" cy="5252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1755" marR="0" indent="457200" algn="just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ADC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(Analog To Digital Converter)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sang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1755" marR="0" indent="457200" algn="just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1 </a:t>
                </a:r>
                <a:r>
                  <a:rPr lang="en-US" sz="24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ADC:</a:t>
                </a:r>
                <a:endParaRPr lang="en-US" sz="2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14655" marR="0" indent="-342900" algn="just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𝐕𝐨𝐥𝐭𝐚𝐠𝐞</m:t>
                    </m:r>
                    <m:r>
                      <a:rPr lang="en-US" sz="2400" b="1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𝐫𝐞𝐟𝐞𝐫𝐞𝐧𝐜𝐞</m:t>
                    </m:r>
                    <m:r>
                      <a:rPr lang="en-US" sz="2400" b="1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𝐫𝐞𝐟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áp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tham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chiếu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áp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dùng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làm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mốc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so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áp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).  0&lt;=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&lt;=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14655" marR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(n):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bit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dùng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hết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ADC.</a:t>
                </a:r>
              </a:p>
              <a:p>
                <a:pPr marL="414655" indent="-34290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Sample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𝒔𝒂𝒎𝒑𝒍𝒆</m:t>
                        </m:r>
                      </m:sub>
                    </m:sSub>
                  </m:oMath>
                </a14:m>
                <a:r>
                  <a:rPr lang="en-US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):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mẫu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 Hay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xem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tốc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mẫu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1755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B33A5DF9-3190-4D89-B20A-BB9D1FD12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88" y="862427"/>
                <a:ext cx="10196658" cy="5252848"/>
              </a:xfrm>
              <a:prstGeom prst="rect">
                <a:avLst/>
              </a:prstGeom>
              <a:blipFill>
                <a:blip r:embed="rId2"/>
                <a:stretch>
                  <a:fillRect l="-179" t="-1044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10E003-E21F-46C6-B932-1DE575D253CC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ADC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10E003-E21F-46C6-B932-1DE575D253CC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ADC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8943126E-4010-4702-B942-55A806C0A108}"/>
                  </a:ext>
                </a:extLst>
              </p:cNvPr>
              <p:cNvSpPr txBox="1"/>
              <p:nvPr/>
            </p:nvSpPr>
            <p:spPr>
              <a:xfrm>
                <a:off x="3225525" y="5577408"/>
                <a:ext cx="9222330" cy="896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Điện áp đầu vào Vin thay đổi từ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2400"/>
                  <a:t> thì Value ADC = 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/>
                  <a:t>Value ADC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/>
                  <a:t> </a:t>
                </a:r>
              </a:p>
            </p:txBody>
          </p:sp>
        </mc:Choice>
        <mc:Fallback xmlns="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8943126E-4010-4702-B942-55A806C0A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25" y="5577408"/>
                <a:ext cx="9222330" cy="896912"/>
              </a:xfrm>
              <a:prstGeom prst="rect">
                <a:avLst/>
              </a:prstGeom>
              <a:blipFill>
                <a:blip r:embed="rId3"/>
                <a:stretch>
                  <a:fillRect l="-991" t="-4762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Nhóm 7">
            <a:extLst>
              <a:ext uri="{FF2B5EF4-FFF2-40B4-BE49-F238E27FC236}">
                <a16:creationId xmlns:a16="http://schemas.microsoft.com/office/drawing/2014/main" id="{9A97AA98-E4D0-46A6-A1CD-0DE39FB787A0}"/>
              </a:ext>
            </a:extLst>
          </p:cNvPr>
          <p:cNvGrpSpPr/>
          <p:nvPr/>
        </p:nvGrpSpPr>
        <p:grpSpPr>
          <a:xfrm>
            <a:off x="1032575" y="2237412"/>
            <a:ext cx="6423152" cy="2378309"/>
            <a:chOff x="2811937" y="903265"/>
            <a:chExt cx="6423152" cy="2378309"/>
          </a:xfrm>
        </p:grpSpPr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7D913600-DDAB-464B-BB8E-0E381FA73F33}"/>
                </a:ext>
              </a:extLst>
            </p:cNvPr>
            <p:cNvGrpSpPr/>
            <p:nvPr/>
          </p:nvGrpSpPr>
          <p:grpSpPr>
            <a:xfrm>
              <a:off x="2935697" y="903265"/>
              <a:ext cx="6129596" cy="2304181"/>
              <a:chOff x="1533524" y="982874"/>
              <a:chExt cx="5929744" cy="3336730"/>
            </a:xfrm>
          </p:grpSpPr>
          <p:sp>
            <p:nvSpPr>
              <p:cNvPr id="3" name="Mũi tên: Hình ngũ giác 2">
                <a:extLst>
                  <a:ext uri="{FF2B5EF4-FFF2-40B4-BE49-F238E27FC236}">
                    <a16:creationId xmlns:a16="http://schemas.microsoft.com/office/drawing/2014/main" id="{7741CA45-A801-4599-A1B6-66A4C12199F9}"/>
                  </a:ext>
                </a:extLst>
              </p:cNvPr>
              <p:cNvSpPr/>
              <p:nvPr/>
            </p:nvSpPr>
            <p:spPr>
              <a:xfrm>
                <a:off x="3487014" y="1969658"/>
                <a:ext cx="1533237" cy="1458699"/>
              </a:xfrm>
              <a:prstGeom prst="homePlate">
                <a:avLst/>
              </a:prstGeo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Bộ</a:t>
                </a:r>
                <a:r>
                  <a:rPr lang="en-US" dirty="0"/>
                  <a:t> ADC</a:t>
                </a:r>
              </a:p>
            </p:txBody>
          </p:sp>
          <p:cxnSp>
            <p:nvCxnSpPr>
              <p:cNvPr id="7" name="Đường nối Thẳng 6">
                <a:extLst>
                  <a:ext uri="{FF2B5EF4-FFF2-40B4-BE49-F238E27FC236}">
                    <a16:creationId xmlns:a16="http://schemas.microsoft.com/office/drawing/2014/main" id="{F1F03A88-CA2E-4135-B22B-F1BE1D0AC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3080" y="1517076"/>
                <a:ext cx="0" cy="45258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Hộp Văn bản 8">
                    <a:extLst>
                      <a:ext uri="{FF2B5EF4-FFF2-40B4-BE49-F238E27FC236}">
                        <a16:creationId xmlns:a16="http://schemas.microsoft.com/office/drawing/2014/main" id="{8C49EC7A-4170-4C29-9340-0055FE1ECD7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4805" y="982874"/>
                    <a:ext cx="1625598" cy="4912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9" name="Hộp Văn bản 8">
                    <a:extLst>
                      <a:ext uri="{FF2B5EF4-FFF2-40B4-BE49-F238E27FC236}">
                        <a16:creationId xmlns:a16="http://schemas.microsoft.com/office/drawing/2014/main" id="{8C49EC7A-4170-4C29-9340-0055FE1ECD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4805" y="982874"/>
                    <a:ext cx="1625598" cy="4912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Đường kết nối Mũi tên Thẳng 10">
                <a:extLst>
                  <a:ext uri="{FF2B5EF4-FFF2-40B4-BE49-F238E27FC236}">
                    <a16:creationId xmlns:a16="http://schemas.microsoft.com/office/drawing/2014/main" id="{7DAFB503-47A7-45BB-8380-77F3D12FBAA8}"/>
                  </a:ext>
                </a:extLst>
              </p:cNvPr>
              <p:cNvCxnSpPr/>
              <p:nvPr/>
            </p:nvCxnSpPr>
            <p:spPr>
              <a:xfrm>
                <a:off x="1953776" y="2780146"/>
                <a:ext cx="1533237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Hộp Văn bản 11">
                    <a:extLst>
                      <a:ext uri="{FF2B5EF4-FFF2-40B4-BE49-F238E27FC236}">
                        <a16:creationId xmlns:a16="http://schemas.microsoft.com/office/drawing/2014/main" id="{BE5BB14E-0739-463F-8389-470FCD8F3F7B}"/>
                      </a:ext>
                    </a:extLst>
                  </p:cNvPr>
                  <p:cNvSpPr txBox="1"/>
                  <p:nvPr/>
                </p:nvSpPr>
                <p:spPr>
                  <a:xfrm>
                    <a:off x="1533524" y="2144069"/>
                    <a:ext cx="162559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12" name="Hộp Văn bản 11">
                    <a:extLst>
                      <a:ext uri="{FF2B5EF4-FFF2-40B4-BE49-F238E27FC236}">
                        <a16:creationId xmlns:a16="http://schemas.microsoft.com/office/drawing/2014/main" id="{BE5BB14E-0739-463F-8389-470FCD8F3F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3524" y="2144069"/>
                    <a:ext cx="162559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8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Đường nối Thẳng 12">
                <a:extLst>
                  <a:ext uri="{FF2B5EF4-FFF2-40B4-BE49-F238E27FC236}">
                    <a16:creationId xmlns:a16="http://schemas.microsoft.com/office/drawing/2014/main" id="{E56E0C12-9E0D-4AB7-A57F-AC6C0648F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3080" y="3471029"/>
                <a:ext cx="0" cy="45258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Hộp Văn bản 13">
                    <a:extLst>
                      <a:ext uri="{FF2B5EF4-FFF2-40B4-BE49-F238E27FC236}">
                        <a16:creationId xmlns:a16="http://schemas.microsoft.com/office/drawing/2014/main" id="{276D9826-F82B-4469-829B-5FAB58418CB6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119" y="3857939"/>
                    <a:ext cx="43871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14" name="Hộp Văn bản 13">
                    <a:extLst>
                      <a:ext uri="{FF2B5EF4-FFF2-40B4-BE49-F238E27FC236}">
                        <a16:creationId xmlns:a16="http://schemas.microsoft.com/office/drawing/2014/main" id="{276D9826-F82B-4469-829B-5FAB58418C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9119" y="3857939"/>
                    <a:ext cx="43871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8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Đường kết nối Mũi tên Thẳng 14">
                <a:extLst>
                  <a:ext uri="{FF2B5EF4-FFF2-40B4-BE49-F238E27FC236}">
                    <a16:creationId xmlns:a16="http://schemas.microsoft.com/office/drawing/2014/main" id="{FFA8DF8F-B4C9-4C67-A9D9-B97CC311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0251" y="2766207"/>
                <a:ext cx="701965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8FC8917D-E650-4E1E-866D-F06E6A724155}"/>
                  </a:ext>
                </a:extLst>
              </p:cNvPr>
              <p:cNvSpPr txBox="1"/>
              <p:nvPr/>
            </p:nvSpPr>
            <p:spPr>
              <a:xfrm>
                <a:off x="5643706" y="2441036"/>
                <a:ext cx="1819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Value ADC</a:t>
                </a:r>
              </a:p>
            </p:txBody>
          </p:sp>
        </p:grp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3A419E0E-AAAC-4F0D-B962-7B8492CD834D}"/>
                </a:ext>
              </a:extLst>
            </p:cNvPr>
            <p:cNvSpPr txBox="1"/>
            <p:nvPr/>
          </p:nvSpPr>
          <p:spPr>
            <a:xfrm>
              <a:off x="6046207" y="922776"/>
              <a:ext cx="1973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(Đại lượng đã biết)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E0B80DB5-9622-4E3B-8D62-3C23B1B083E9}"/>
                </a:ext>
              </a:extLst>
            </p:cNvPr>
            <p:cNvSpPr txBox="1"/>
            <p:nvPr/>
          </p:nvSpPr>
          <p:spPr>
            <a:xfrm>
              <a:off x="5809678" y="2912242"/>
              <a:ext cx="1973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(Đại lượng đã biết)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00F39F6D-57FF-4D14-8A1D-5920A1E751B2}"/>
                </a:ext>
              </a:extLst>
            </p:cNvPr>
            <p:cNvSpPr txBox="1"/>
            <p:nvPr/>
          </p:nvSpPr>
          <p:spPr>
            <a:xfrm>
              <a:off x="2811937" y="1309744"/>
              <a:ext cx="220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(Đại lượng chưa biết)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09063044-D7BF-4BD1-AC04-FED02C96B383}"/>
                </a:ext>
              </a:extLst>
            </p:cNvPr>
            <p:cNvSpPr txBox="1"/>
            <p:nvPr/>
          </p:nvSpPr>
          <p:spPr>
            <a:xfrm>
              <a:off x="7014609" y="1608462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(Đại lượng đọc được)</a:t>
              </a:r>
            </a:p>
          </p:txBody>
        </p:sp>
      </p:grpSp>
      <p:graphicFrame>
        <p:nvGraphicFramePr>
          <p:cNvPr id="10" name="Biểu đồ 9">
            <a:extLst>
              <a:ext uri="{FF2B5EF4-FFF2-40B4-BE49-F238E27FC236}">
                <a16:creationId xmlns:a16="http://schemas.microsoft.com/office/drawing/2014/main" id="{3190FA65-A43E-428A-A973-28D496D82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486914"/>
              </p:ext>
            </p:extLst>
          </p:nvPr>
        </p:nvGraphicFramePr>
        <p:xfrm>
          <a:off x="7363992" y="1356338"/>
          <a:ext cx="3869839" cy="3696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12137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E3E913F4-2E96-453E-BCEC-96235E0774ED}"/>
                  </a:ext>
                </a:extLst>
              </p:cNvPr>
              <p:cNvSpPr txBox="1"/>
              <p:nvPr/>
            </p:nvSpPr>
            <p:spPr>
              <a:xfrm>
                <a:off x="868896" y="1127422"/>
                <a:ext cx="9890321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Ví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dụ</a:t>
                </a:r>
                <a:r>
                  <a:rPr lang="en-US" sz="2400" b="1" dirty="0"/>
                  <a:t>: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ADC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điện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áp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chiếu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=3.3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,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phân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giải</a:t>
                </a:r>
                <a:r>
                  <a:rPr lang="en-US" sz="2400" dirty="0"/>
                  <a:t> 12 bit n = 12.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ADC </a:t>
                </a:r>
                <a:r>
                  <a:rPr lang="en-US" sz="2400" dirty="0" err="1"/>
                  <a:t>chuyển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đổi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chúng</a:t>
                </a:r>
                <a:r>
                  <a:rPr lang="en-US" sz="2400" dirty="0"/>
                  <a:t> ta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Value ADC = 2000. </a:t>
                </a:r>
                <a:r>
                  <a:rPr lang="en-US" sz="2400" dirty="0" err="1"/>
                  <a:t>Hỏi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điện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áp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đầu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bao </a:t>
                </a:r>
                <a:r>
                  <a:rPr lang="en-US" sz="2400" dirty="0" err="1"/>
                  <a:t>nhiêu</a:t>
                </a:r>
                <a:r>
                  <a:rPr lang="en-US" sz="2400" dirty="0"/>
                  <a:t>?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E3E913F4-2E96-453E-BCEC-96235E077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6" y="1127422"/>
                <a:ext cx="9890321" cy="1599284"/>
              </a:xfrm>
              <a:prstGeom prst="rect">
                <a:avLst/>
              </a:prstGeom>
              <a:blipFill>
                <a:blip r:embed="rId2"/>
                <a:stretch>
                  <a:fillRect l="-986" t="-2672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4A79F7D-F652-47A6-B897-18C291B840A7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ADC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2B9A2-E4C8-4268-A8BA-A966F37E4687}"/>
                  </a:ext>
                </a:extLst>
              </p:cNvPr>
              <p:cNvSpPr txBox="1"/>
              <p:nvPr/>
            </p:nvSpPr>
            <p:spPr>
              <a:xfrm>
                <a:off x="934375" y="3207965"/>
                <a:ext cx="609452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ả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2000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2B9A2-E4C8-4268-A8BA-A966F37E4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75" y="3207965"/>
                <a:ext cx="6094520" cy="923330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E7EAEE-4E2D-4D6D-9050-582CC1E8A5D8}"/>
              </a:ext>
            </a:extLst>
          </p:cNvPr>
          <p:cNvSpPr txBox="1"/>
          <p:nvPr/>
        </p:nvSpPr>
        <p:spPr>
          <a:xfrm>
            <a:off x="4840549" y="2542040"/>
            <a:ext cx="1693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C4853-C18C-45C6-96B3-CECED4383781}"/>
                  </a:ext>
                </a:extLst>
              </p:cNvPr>
              <p:cNvSpPr txBox="1"/>
              <p:nvPr/>
            </p:nvSpPr>
            <p:spPr>
              <a:xfrm>
                <a:off x="868896" y="4479878"/>
                <a:ext cx="6094520" cy="76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Đá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3.3 ∗2000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= 1,61 V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C4853-C18C-45C6-96B3-CECED4383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6" y="4479878"/>
                <a:ext cx="6094520" cy="761106"/>
              </a:xfrm>
              <a:prstGeom prst="rect">
                <a:avLst/>
              </a:prstGeom>
              <a:blipFill>
                <a:blip r:embed="rId4"/>
                <a:stretch>
                  <a:fillRect l="-400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51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50B5429-8346-4CB5-95A7-66EBFD99A7D7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ADC TRONG STM32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911E7F5-9742-4F27-9E5F-75456EE1BA67}"/>
                  </a:ext>
                </a:extLst>
              </p:cNvPr>
              <p:cNvSpPr txBox="1"/>
              <p:nvPr/>
            </p:nvSpPr>
            <p:spPr>
              <a:xfrm>
                <a:off x="1200727" y="1506328"/>
                <a:ext cx="8238836" cy="2376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𝐕𝐨𝐥𝐭𝐚𝐠𝐞</m:t>
                    </m:r>
                    <m:r>
                      <a:rPr lang="en-US" sz="2400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𝒓𝒆𝒇𝒆𝒓𝒆𝒏𝒄𝒆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𝒓𝒆𝒇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4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áp</a:t>
                </a:r>
                <a:r>
                  <a:rPr lang="en-US" sz="24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chân</a:t>
                </a:r>
                <a:r>
                  <a:rPr lang="en-US" sz="24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VDDA.</a:t>
                </a:r>
              </a:p>
              <a:p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(n): </a:t>
                </a:r>
                <a:r>
                  <a:rPr lang="en-US" sz="24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12bit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−1=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4095); </a:t>
                </a:r>
              </a:p>
              <a:p>
                <a:r>
                  <a:rPr lang="en-US" sz="24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Sample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𝒔𝒂𝒎𝒑𝒍𝒆</m:t>
                        </m:r>
                      </m:sub>
                    </m:sSub>
                  </m:oMath>
                </a14:m>
                <a:r>
                  <a:rPr lang="en-US" sz="24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lập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ADC: 2.</a:t>
                </a:r>
              </a:p>
              <a:p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kênh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ADC: 10 </a:t>
                </a:r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kênh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kênh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chân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b="1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PA0 -&gt; PA9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911E7F5-9742-4F27-9E5F-75456EE1B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27" y="1506328"/>
                <a:ext cx="8238836" cy="2376420"/>
              </a:xfrm>
              <a:prstGeom prst="rect">
                <a:avLst/>
              </a:prstGeom>
              <a:blipFill>
                <a:blip r:embed="rId2"/>
                <a:stretch>
                  <a:fillRect l="-1184" t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73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653F247-3411-4878-A7B8-FDCD21E3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12" y="3161314"/>
            <a:ext cx="5490488" cy="2685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24417E8C-CA95-4A90-B58B-8B546465DB1A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ĐỌC 1 KÊNH ADC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B6B4BD99-1E1D-4537-9E2C-67F838CC7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21" t="9944" r="1064" b="59714"/>
          <a:stretch/>
        </p:blipFill>
        <p:spPr>
          <a:xfrm>
            <a:off x="6701512" y="1930713"/>
            <a:ext cx="857250" cy="1046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FF6F8FD-2F6D-45A5-B0EE-311CB814CEE0}"/>
              </a:ext>
            </a:extLst>
          </p:cNvPr>
          <p:cNvSpPr txBox="1"/>
          <p:nvPr/>
        </p:nvSpPr>
        <p:spPr>
          <a:xfrm>
            <a:off x="1181100" y="1085850"/>
            <a:ext cx="10826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Tích chọn kênh cần đọc (ở đây ta đọc kênh IN0 chính là chân A0), các thông số cấu hình để mặc định.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34206B8C-EEAD-431A-8CCD-B767CED27F9D}"/>
              </a:ext>
            </a:extLst>
          </p:cNvPr>
          <p:cNvSpPr/>
          <p:nvPr/>
        </p:nvSpPr>
        <p:spPr>
          <a:xfrm>
            <a:off x="867641" y="2373168"/>
            <a:ext cx="5490487" cy="347345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b="1" dirty="0"/>
              <a:t> </a:t>
            </a:r>
            <a:r>
              <a:rPr lang="en-US" sz="180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ADC_HandleTypeDef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hadc1;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1800" b="1" dirty="0"/>
              <a:t> uint16_t </a:t>
            </a:r>
            <a:r>
              <a:rPr lang="en-US" sz="1800" b="1" dirty="0" err="1"/>
              <a:t>adc</a:t>
            </a:r>
            <a:r>
              <a:rPr lang="en-US" sz="18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 </a:t>
            </a:r>
            <a:r>
              <a:rPr lang="en-US" sz="1800" b="1" dirty="0" err="1"/>
              <a:t>HAL_ADC_Start</a:t>
            </a:r>
            <a:r>
              <a:rPr lang="en-US" sz="1800" b="1" dirty="0"/>
              <a:t>(&amp;hadc1);</a:t>
            </a:r>
          </a:p>
          <a:p>
            <a:pPr>
              <a:lnSpc>
                <a:spcPct val="150000"/>
              </a:lnSpc>
            </a:pP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HAL_ADC_PollForConversion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(&amp;hadc1, 300);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1800" b="1" dirty="0"/>
              <a:t> </a:t>
            </a:r>
            <a:r>
              <a:rPr lang="en-US" sz="1800" b="1" dirty="0" err="1"/>
              <a:t>adc</a:t>
            </a:r>
            <a:r>
              <a:rPr lang="en-US" sz="1800" b="1" dirty="0"/>
              <a:t>=</a:t>
            </a:r>
            <a:r>
              <a:rPr lang="en-US" sz="1800" b="1" dirty="0" err="1"/>
              <a:t>HAL_ADC_GetValue</a:t>
            </a:r>
            <a:r>
              <a:rPr lang="en-US" sz="1800" b="1" dirty="0"/>
              <a:t>(&amp;hadc1);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  </a:t>
            </a:r>
            <a:r>
              <a:rPr lang="en-US" sz="1800" b="1" dirty="0" err="1"/>
              <a:t>HAL_ADC_Stop</a:t>
            </a:r>
            <a:r>
              <a:rPr lang="en-US" sz="1800" b="1" dirty="0"/>
              <a:t>(&amp;hadc1);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0318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221BEA-5008-4D89-8CFE-FF8819AA6B09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ĐỌC NHIỀU KÊNH ADC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410A34B-287F-4027-B4C8-3254CB7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907897"/>
            <a:ext cx="781050" cy="119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749D8B0-9DB8-4E8C-8D44-E64C01D34DCF}"/>
              </a:ext>
            </a:extLst>
          </p:cNvPr>
          <p:cNvSpPr txBox="1"/>
          <p:nvPr/>
        </p:nvSpPr>
        <p:spPr>
          <a:xfrm>
            <a:off x="1028700" y="1304299"/>
            <a:ext cx="63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Đọc ADC trên  3 kênh PA0, PA1, PA2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9EA4F163-190B-4617-87F7-F0A1D33E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2143992"/>
            <a:ext cx="4810125" cy="459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82AED6B-5A1F-4F51-AF63-A69B186C7669}"/>
              </a:ext>
            </a:extLst>
          </p:cNvPr>
          <p:cNvSpPr txBox="1"/>
          <p:nvPr/>
        </p:nvSpPr>
        <p:spPr>
          <a:xfrm>
            <a:off x="1028700" y="2683449"/>
            <a:ext cx="58096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Scan Conversion Mode: </a:t>
            </a:r>
            <a:r>
              <a:rPr lang="vi-VN" sz="2000"/>
              <a:t>chế độ quét lần lượt từng kênh, chế độ này tự động được bật khi chúng ta muốn đọc từ 2 kênh trở lên (khi set Number of Conversion lớn hơn 1), ngược lại khi chỉ có 1 kênh ADC, mode này tự động tắt</a:t>
            </a:r>
            <a:r>
              <a:rPr lang="en-US" sz="2000"/>
              <a:t>.</a:t>
            </a:r>
          </a:p>
          <a:p>
            <a:endParaRPr lang="en-US" sz="2000" b="1"/>
          </a:p>
          <a:p>
            <a:r>
              <a:rPr lang="en-US" sz="2000" b="1"/>
              <a:t>Continuous conversion mode: </a:t>
            </a:r>
            <a:r>
              <a:rPr lang="en-US" sz="2000"/>
              <a:t>khi chuyển đổi xong, chúng sẽ ngay lập tức chuyển đến kênh kế tiếp để đọc.</a:t>
            </a:r>
          </a:p>
          <a:p>
            <a:endParaRPr lang="en-US" sz="2000"/>
          </a:p>
          <a:p>
            <a:r>
              <a:rPr lang="en-US" sz="2000" b="1"/>
              <a:t>Number Of Conversion: </a:t>
            </a:r>
            <a:r>
              <a:rPr lang="en-US" sz="2000"/>
              <a:t>số kênh ADC cần đọc.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5F167F6-0369-4556-A417-AAA63D2E0199}"/>
              </a:ext>
            </a:extLst>
          </p:cNvPr>
          <p:cNvSpPr txBox="1"/>
          <p:nvPr/>
        </p:nvSpPr>
        <p:spPr>
          <a:xfrm>
            <a:off x="1028700" y="189846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Các tham số cần lưu ý:</a:t>
            </a:r>
          </a:p>
        </p:txBody>
      </p:sp>
    </p:spTree>
    <p:extLst>
      <p:ext uri="{BB962C8B-B14F-4D97-AF65-F5344CB8AC3E}">
        <p14:creationId xmlns:p14="http://schemas.microsoft.com/office/powerpoint/2010/main" val="276859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221BEA-5008-4D89-8CFE-FF8819AA6B09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ĐỌC NHIỀU KÊNH ADC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9EA4F163-190B-4617-87F7-F0A1D33E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1133475"/>
            <a:ext cx="4810125" cy="459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BFFB053-9161-44DF-9C75-5E32A1E29F0D}"/>
              </a:ext>
            </a:extLst>
          </p:cNvPr>
          <p:cNvSpPr txBox="1"/>
          <p:nvPr/>
        </p:nvSpPr>
        <p:spPr>
          <a:xfrm>
            <a:off x="1053956" y="11334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Các tham số cần lưu ý: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0083F878-8828-4357-A0BA-749A038C0426}"/>
                  </a:ext>
                </a:extLst>
              </p:cNvPr>
              <p:cNvSpPr txBox="1"/>
              <p:nvPr/>
            </p:nvSpPr>
            <p:spPr>
              <a:xfrm>
                <a:off x="1053956" y="1727201"/>
                <a:ext cx="588933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Rank:  </a:t>
                </a:r>
                <a:r>
                  <a:rPr lang="en-US" sz="2000"/>
                  <a:t>thứ hạng chuyển đổi, thứ hạng này sẽ cố định chạy từ 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2000"/>
                  <a:t> n (n là số kênh cần chuyển đổi).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/>
                  <a:t>Channel:  </a:t>
                </a:r>
                <a:r>
                  <a:rPr lang="en-US" sz="2000"/>
                  <a:t>Kênh cần đọc ứng (IN0 -&gt; IN9) với thứ hạng tương ứng.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/>
                  <a:t>Sampling time: </a:t>
                </a:r>
                <a:r>
                  <a:rPr lang="en-US" sz="2000"/>
                  <a:t>Thời gian lấy mẫu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0083F878-8828-4357-A0BA-749A038C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56" y="1727201"/>
                <a:ext cx="5889336" cy="1938992"/>
              </a:xfrm>
              <a:prstGeom prst="rect">
                <a:avLst/>
              </a:prstGeom>
              <a:blipFill>
                <a:blip r:embed="rId3"/>
                <a:stretch>
                  <a:fillRect l="-1139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0BCFCE1D-AD3A-4213-91CD-55083592F0EC}"/>
                  </a:ext>
                </a:extLst>
              </p:cNvPr>
              <p:cNvSpPr txBox="1"/>
              <p:nvPr/>
            </p:nvSpPr>
            <p:spPr>
              <a:xfrm>
                <a:off x="1053956" y="3601537"/>
                <a:ext cx="588933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Ví dụ: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Giả sử ta chọn Rank 1 là Channel 0, Rank 2 là Channel 1, Rank 3 là Channel 2 thì thứ tự chuyển đổi các kênh sẽ là Channel 0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2000"/>
                  <a:t> Channel 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2000"/>
                  <a:t> Channel 2. </a:t>
                </a:r>
              </a:p>
              <a:p>
                <a:endParaRPr lang="en-US" sz="20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Giả sử ta chọn Rank 1 là Channel 1, Rank 2 là Channel 0, Rank 3 là Channel 2 thì thứ tự chuyển đổi các kênh sẽ là Channel 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2000"/>
                  <a:t> Channel 0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2000"/>
                  <a:t> Channel 2.</a:t>
                </a:r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0BCFCE1D-AD3A-4213-91CD-55083592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56" y="3601537"/>
                <a:ext cx="5889336" cy="3170099"/>
              </a:xfrm>
              <a:prstGeom prst="rect">
                <a:avLst/>
              </a:prstGeom>
              <a:blipFill>
                <a:blip r:embed="rId4"/>
                <a:stretch>
                  <a:fillRect l="-1139" t="-1154" b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73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8E881B4-A72A-424F-9BB6-042F3BC6F2AE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ĐỌC NHIỀU KÊNH ADC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87E1DBB4-3134-4CFA-AD2C-F1DE62E682D8}"/>
              </a:ext>
            </a:extLst>
          </p:cNvPr>
          <p:cNvSpPr/>
          <p:nvPr/>
        </p:nvSpPr>
        <p:spPr>
          <a:xfrm>
            <a:off x="175932" y="969817"/>
            <a:ext cx="5781670" cy="4562766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9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ADC_HandleTypeDef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hadc1;</a:t>
            </a:r>
          </a:p>
          <a:p>
            <a:pPr marL="269989">
              <a:lnSpc>
                <a:spcPct val="150000"/>
              </a:lnSpc>
            </a:pPr>
            <a:r>
              <a:rPr lang="en-US" sz="1800" b="1" dirty="0"/>
              <a:t> uint16_t adc0,adc1, adc2;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HAL_ADC_Start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(&amp;hadc1);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HAL_ADC_PollForConversion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(&amp;hadc1, 300);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adc0=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HAL_ADC_GetValue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(&amp;hadc1);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HAL_ADC_PollForConversion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(&amp;hadc1, 300);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adc1=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HAL_ADC_GetValue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(&amp;hadc1);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 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HAL_ADC_PollForConversion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(&amp;hadc1, 300);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adc1=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HAL_ADC_GetValue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(&amp;hadc1);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HAL_ADC_Stop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(&amp;hadc1);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sz="1800" b="1" dirty="0">
              <a:solidFill>
                <a:schemeClr val="bg1"/>
              </a:solidFill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F73E5E0F-9AF0-46C4-833B-63934097E6B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703784" y="1434635"/>
            <a:ext cx="2374180" cy="57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071D913-9CB1-423D-95A0-53832FFE7551}"/>
              </a:ext>
            </a:extLst>
          </p:cNvPr>
          <p:cNvSpPr txBox="1"/>
          <p:nvPr/>
        </p:nvSpPr>
        <p:spPr>
          <a:xfrm>
            <a:off x="6077964" y="1249969"/>
            <a:ext cx="32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Khởi động bộ ADC.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4BE92FF1-841F-4DE4-81EA-ED28EBE8C526}"/>
              </a:ext>
            </a:extLst>
          </p:cNvPr>
          <p:cNvSpPr txBox="1"/>
          <p:nvPr/>
        </p:nvSpPr>
        <p:spPr>
          <a:xfrm>
            <a:off x="6617262" y="1675112"/>
            <a:ext cx="152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Chuyển đổi giá trị kênh rank thứ 1 </a:t>
            </a: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6FAE084B-2942-4EE5-8C2B-E20088B035B5}"/>
              </a:ext>
            </a:extLst>
          </p:cNvPr>
          <p:cNvCxnSpPr>
            <a:cxnSpLocks/>
          </p:cNvCxnSpPr>
          <p:nvPr/>
        </p:nvCxnSpPr>
        <p:spPr>
          <a:xfrm flipH="1">
            <a:off x="5578765" y="2281382"/>
            <a:ext cx="914399" cy="94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ình ảnh 19">
            <a:extLst>
              <a:ext uri="{FF2B5EF4-FFF2-40B4-BE49-F238E27FC236}">
                <a16:creationId xmlns:a16="http://schemas.microsoft.com/office/drawing/2014/main" id="{8A50FC22-E191-4EA8-8886-3B1B91618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9" t="56787" r="9024" b="9043"/>
          <a:stretch/>
        </p:blipFill>
        <p:spPr>
          <a:xfrm>
            <a:off x="8451778" y="3455776"/>
            <a:ext cx="3628578" cy="15687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8ACD2370-F1FB-41F2-AA3A-E42CE310A96E}"/>
              </a:ext>
            </a:extLst>
          </p:cNvPr>
          <p:cNvSpPr txBox="1"/>
          <p:nvPr/>
        </p:nvSpPr>
        <p:spPr>
          <a:xfrm>
            <a:off x="6095999" y="2571477"/>
            <a:ext cx="379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Đọc giá trị ADC ở trị kênh rank thứ 1 ( như trên hình thì sẽ là Channel 0) 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626FAFC2-3EDB-466C-A7FE-94DA57FEDACD}"/>
              </a:ext>
            </a:extLst>
          </p:cNvPr>
          <p:cNvCxnSpPr>
            <a:cxnSpLocks/>
          </p:cNvCxnSpPr>
          <p:nvPr/>
        </p:nvCxnSpPr>
        <p:spPr>
          <a:xfrm>
            <a:off x="7823493" y="2228006"/>
            <a:ext cx="3536942" cy="1339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22B4401D-C386-4073-B8C3-A25517C8AE90}"/>
              </a:ext>
            </a:extLst>
          </p:cNvPr>
          <p:cNvCxnSpPr>
            <a:cxnSpLocks/>
          </p:cNvCxnSpPr>
          <p:nvPr/>
        </p:nvCxnSpPr>
        <p:spPr>
          <a:xfrm flipH="1">
            <a:off x="4664514" y="2763717"/>
            <a:ext cx="14314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4DA311BD-A975-4584-8989-0AAFBA69ACD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578766" y="3217807"/>
            <a:ext cx="761920" cy="60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22A5C26C-8193-4AB1-8901-E9C06D32DC1D}"/>
              </a:ext>
            </a:extLst>
          </p:cNvPr>
          <p:cNvSpPr txBox="1"/>
          <p:nvPr/>
        </p:nvSpPr>
        <p:spPr>
          <a:xfrm>
            <a:off x="6340686" y="3354814"/>
            <a:ext cx="1413310" cy="93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Chuyển đổi giá trị kênh rank thứ 2 </a:t>
            </a:r>
          </a:p>
        </p:txBody>
      </p: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43BDF45B-40BB-4261-B8CE-91E39197954E}"/>
              </a:ext>
            </a:extLst>
          </p:cNvPr>
          <p:cNvCxnSpPr>
            <a:cxnSpLocks/>
          </p:cNvCxnSpPr>
          <p:nvPr/>
        </p:nvCxnSpPr>
        <p:spPr>
          <a:xfrm>
            <a:off x="7550283" y="3897746"/>
            <a:ext cx="3634953" cy="278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CCEE1225-2676-479B-A5D2-86CBD9F6063A}"/>
              </a:ext>
            </a:extLst>
          </p:cNvPr>
          <p:cNvSpPr txBox="1"/>
          <p:nvPr/>
        </p:nvSpPr>
        <p:spPr>
          <a:xfrm>
            <a:off x="6410183" y="5139698"/>
            <a:ext cx="1413310" cy="93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Chuyển đổi giá trị kênh rank thứ 3 </a:t>
            </a:r>
          </a:p>
        </p:txBody>
      </p: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D7C6C61B-4898-4EBF-8096-6FE81EA8CCC7}"/>
              </a:ext>
            </a:extLst>
          </p:cNvPr>
          <p:cNvCxnSpPr>
            <a:cxnSpLocks/>
          </p:cNvCxnSpPr>
          <p:nvPr/>
        </p:nvCxnSpPr>
        <p:spPr>
          <a:xfrm>
            <a:off x="5525512" y="4096401"/>
            <a:ext cx="984075" cy="1161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kết nối Mũi tên Thẳng 52">
            <a:extLst>
              <a:ext uri="{FF2B5EF4-FFF2-40B4-BE49-F238E27FC236}">
                <a16:creationId xmlns:a16="http://schemas.microsoft.com/office/drawing/2014/main" id="{7F2578E8-AC64-478B-92E7-58301E249347}"/>
              </a:ext>
            </a:extLst>
          </p:cNvPr>
          <p:cNvCxnSpPr>
            <a:cxnSpLocks/>
          </p:cNvCxnSpPr>
          <p:nvPr/>
        </p:nvCxnSpPr>
        <p:spPr>
          <a:xfrm flipV="1">
            <a:off x="7556659" y="4719625"/>
            <a:ext cx="3628577" cy="751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AF566F58-4665-42C8-A645-B32DEDE80686}"/>
              </a:ext>
            </a:extLst>
          </p:cNvPr>
          <p:cNvSpPr txBox="1"/>
          <p:nvPr/>
        </p:nvSpPr>
        <p:spPr>
          <a:xfrm>
            <a:off x="1395131" y="6015777"/>
            <a:ext cx="180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Dừng bộ ADC</a:t>
            </a:r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4C369599-94B3-42E1-9FC0-FF92CFC8D37B}"/>
              </a:ext>
            </a:extLst>
          </p:cNvPr>
          <p:cNvCxnSpPr>
            <a:cxnSpLocks/>
          </p:cNvCxnSpPr>
          <p:nvPr/>
        </p:nvCxnSpPr>
        <p:spPr>
          <a:xfrm>
            <a:off x="2049500" y="4951874"/>
            <a:ext cx="0" cy="11244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696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6" ma:contentTypeDescription="Tạo tài liệu mới." ma:contentTypeScope="" ma:versionID="2c7d8b5ad7118928efedf6976a1944b1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5f46a7713ac26c90cc5feb462c23ea24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2C3142-2CFD-4CEC-A7DD-DFA51DBB62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4f5da-c9d6-4fa2-9bd4-f8b062bc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39279F-DAF0-4457-97EC-973B9AF64F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61FE74-EE73-4158-A5A6-C5B67CEC0C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1921</TotalTime>
  <Words>945</Words>
  <Application>Microsoft Office PowerPoint</Application>
  <PresentationFormat>Widescreen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Gill Sans Nova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Trịnh Ngọc Tuấn</dc:creator>
  <cp:lastModifiedBy>GIANG</cp:lastModifiedBy>
  <cp:revision>418</cp:revision>
  <dcterms:created xsi:type="dcterms:W3CDTF">2021-02-18T14:14:41Z</dcterms:created>
  <dcterms:modified xsi:type="dcterms:W3CDTF">2021-05-30T16:20:08Z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