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4"/>
  </p:sldMasterIdLst>
  <p:notesMasterIdLst>
    <p:notesMasterId r:id="rId12"/>
  </p:notesMasterIdLst>
  <p:sldIdLst>
    <p:sldId id="258" r:id="rId5"/>
    <p:sldId id="261" r:id="rId6"/>
    <p:sldId id="260" r:id="rId7"/>
    <p:sldId id="259" r:id="rId8"/>
    <p:sldId id="269" r:id="rId9"/>
    <p:sldId id="267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ịnh Ngọc Tuấn" initials="TNT" lastIdx="2" clrIdx="0">
    <p:extLst>
      <p:ext uri="{19B8F6BF-5375-455C-9EA6-DF929625EA0E}">
        <p15:presenceInfo xmlns:p15="http://schemas.microsoft.com/office/powerpoint/2012/main" userId="10b9acce9b2af4c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E14D1-B867-4837-83AA-08C1C250B4F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DCCAD-EB3F-497A-982C-24FBA1AA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82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DCCAD-EB3F-497A-982C-24FBA1AAF6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54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DCCAD-EB3F-497A-982C-24FBA1AAF6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98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DCCAD-EB3F-497A-982C-24FBA1AAF6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53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DCCAD-EB3F-497A-982C-24FBA1AAF6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91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966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919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66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30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05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900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0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62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198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50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9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C5F9E2BB-12A0-4B64-A6AF-A1BCDBCCD5C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2521" y="0"/>
            <a:ext cx="1522558" cy="152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18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22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510E003-E21F-46C6-B932-1DE575D253CC}"/>
              </a:ext>
            </a:extLst>
          </p:cNvPr>
          <p:cNvSpPr txBox="1"/>
          <p:nvPr/>
        </p:nvSpPr>
        <p:spPr>
          <a:xfrm>
            <a:off x="1533524" y="154541"/>
            <a:ext cx="10464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2">
                    <a:lumMod val="75000"/>
                  </a:schemeClr>
                </a:solidFill>
              </a:rPr>
              <a:t>HỆ THỐNG XUNG CLOCK TRÊN STM32F1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C8F9C3B3-4E74-4589-A821-6CDBBA9B0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752" y="862427"/>
            <a:ext cx="6008494" cy="5895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3A510043-1B73-4E91-825A-32A9232AE44A}"/>
              </a:ext>
            </a:extLst>
          </p:cNvPr>
          <p:cNvSpPr txBox="1"/>
          <p:nvPr/>
        </p:nvSpPr>
        <p:spPr>
          <a:xfrm>
            <a:off x="967774" y="1364022"/>
            <a:ext cx="4555572" cy="501675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accent2">
                    <a:lumMod val="75000"/>
                  </a:schemeClr>
                </a:solidFill>
              </a:rPr>
              <a:t>Trên STM32F103 có 2 bộ dao động thạch anh ngoại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0000"/>
                </a:solidFill>
              </a:rPr>
              <a:t>HSE (High Speed External): </a:t>
            </a:r>
            <a:r>
              <a:rPr lang="en-US" sz="2000"/>
              <a:t>Bộ dạo động ngoại tốc độ cao từ 4 -&gt; 16MHz. Bộ dao động cấp cho CPU hoạt động.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0000"/>
                </a:solidFill>
              </a:rPr>
              <a:t>LSE (Low Speed External): </a:t>
            </a:r>
            <a:r>
              <a:rPr lang="en-US" sz="2000"/>
              <a:t>Bộ dao động ngoại tốc độ thấp 32.768 KHz. Bộ dao động này cấp cho bộ RTC có sẵn trên chip.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0000"/>
                </a:solidFill>
              </a:rPr>
              <a:t>HSI</a:t>
            </a:r>
            <a:r>
              <a:rPr lang="en-US" sz="2000"/>
              <a:t> </a:t>
            </a:r>
            <a:r>
              <a:rPr lang="en-US" sz="2000">
                <a:solidFill>
                  <a:srgbClr val="FF0000"/>
                </a:solidFill>
              </a:rPr>
              <a:t>(High Speed Internal): </a:t>
            </a:r>
            <a:r>
              <a:rPr lang="en-US" sz="2000"/>
              <a:t>Bộ dao động nội tốc độ cao 8 MHz. Bộ này sẽ dùng cấp cho CPU trong trường hợp không có bộ </a:t>
            </a:r>
            <a:r>
              <a:rPr lang="en-US" sz="2000">
                <a:solidFill>
                  <a:srgbClr val="FF0000"/>
                </a:solidFill>
              </a:rPr>
              <a:t>HSE.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0000"/>
                </a:solidFill>
              </a:rPr>
              <a:t>LSI (Low Speed Internal): </a:t>
            </a:r>
            <a:r>
              <a:rPr lang="en-US" sz="2000"/>
              <a:t>Bộ này dùng để cấp cho Watchdog Timer có tần số 40KHz</a:t>
            </a:r>
          </a:p>
        </p:txBody>
      </p:sp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3DE4D25B-0BFB-4982-ADB3-BBDF7F537495}"/>
              </a:ext>
            </a:extLst>
          </p:cNvPr>
          <p:cNvSpPr/>
          <p:nvPr/>
        </p:nvSpPr>
        <p:spPr>
          <a:xfrm>
            <a:off x="5848950" y="3726872"/>
            <a:ext cx="1560945" cy="62345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1B7C7980-FB2A-4B19-8A74-F699F89F5D33}"/>
              </a:ext>
            </a:extLst>
          </p:cNvPr>
          <p:cNvSpPr/>
          <p:nvPr/>
        </p:nvSpPr>
        <p:spPr>
          <a:xfrm>
            <a:off x="5848950" y="4350327"/>
            <a:ext cx="1560945" cy="92132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6DCFFAB2-5219-443F-8035-4EEFC84BBEE9}"/>
              </a:ext>
            </a:extLst>
          </p:cNvPr>
          <p:cNvSpPr/>
          <p:nvPr/>
        </p:nvSpPr>
        <p:spPr>
          <a:xfrm>
            <a:off x="6497470" y="5271654"/>
            <a:ext cx="916686" cy="62345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1A59AC81-71B3-47CB-B6CE-50CAF180B0BA}"/>
              </a:ext>
            </a:extLst>
          </p:cNvPr>
          <p:cNvSpPr/>
          <p:nvPr/>
        </p:nvSpPr>
        <p:spPr>
          <a:xfrm>
            <a:off x="6497470" y="1311879"/>
            <a:ext cx="899214" cy="58369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32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510E003-E21F-46C6-B932-1DE575D253CC}"/>
              </a:ext>
            </a:extLst>
          </p:cNvPr>
          <p:cNvSpPr txBox="1"/>
          <p:nvPr/>
        </p:nvSpPr>
        <p:spPr>
          <a:xfrm>
            <a:off x="1533524" y="154541"/>
            <a:ext cx="10464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2">
                    <a:lumMod val="75000"/>
                  </a:schemeClr>
                </a:solidFill>
              </a:rPr>
              <a:t>TIMER TRÊN STM32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22089FB1-C35A-4E0E-82F9-2E9A965FB399}"/>
              </a:ext>
            </a:extLst>
          </p:cNvPr>
          <p:cNvSpPr txBox="1"/>
          <p:nvPr/>
        </p:nvSpPr>
        <p:spPr>
          <a:xfrm>
            <a:off x="1142998" y="1043731"/>
            <a:ext cx="10363201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>
                <a:solidFill>
                  <a:schemeClr val="accent2">
                    <a:lumMod val="75000"/>
                  </a:schemeClr>
                </a:solidFill>
              </a:rPr>
              <a:t>Phân loại Timer trên họ STM32F1: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/>
              <a:t>Timer 1 và Timer 8</a:t>
            </a:r>
            <a:r>
              <a:rPr lang="en-US" sz="2000" b="1">
                <a:sym typeface="Wingdings" panose="05000000000000000000" pitchFamily="2" charset="2"/>
              </a:rPr>
              <a:t>: (Advance control timer)</a:t>
            </a:r>
            <a:r>
              <a:rPr lang="en-US" sz="2000" b="1"/>
              <a:t> </a:t>
            </a:r>
            <a:r>
              <a:rPr lang="en-US" sz="2000"/>
              <a:t>Đây là nhóm timer nâng cao với rất nhiều chế độ hoạt động như: Định thời, PWM, Input capture, Output compare, Encoder…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/>
              <a:t>Timer 2 -&gt; Timer 5: (General purpose timer) </a:t>
            </a:r>
            <a:r>
              <a:rPr lang="en-US" sz="2000"/>
              <a:t>Đây là nhóm timer với mục đích chung như: Định thời, PWM, Input capture, Output compare…nhưng ít chế độ hơn so với </a:t>
            </a:r>
            <a:r>
              <a:rPr lang="en-US" sz="2000" b="1"/>
              <a:t>Timer 1 </a:t>
            </a:r>
            <a:r>
              <a:rPr lang="en-US" sz="2000"/>
              <a:t>và</a:t>
            </a:r>
            <a:r>
              <a:rPr lang="en-US" sz="2000" b="1"/>
              <a:t> Timer 8.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/>
              <a:t>Timer 9 -&gt; Timer 14: : (General purpose timer) </a:t>
            </a:r>
            <a:r>
              <a:rPr lang="en-US" sz="2000"/>
              <a:t>Đây là nhóm timer với mục đích chung như: Định thời, PWM, Input capture, Output compare… nhưng ít chế độ hơn so với </a:t>
            </a:r>
            <a:r>
              <a:rPr lang="en-US" sz="2000" b="1"/>
              <a:t>Timer 2 -&gt; Timer 5.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/>
              <a:t>Timer 6, Timer 7 (Basic timer) : </a:t>
            </a:r>
            <a:r>
              <a:rPr lang="en-US" sz="2000"/>
              <a:t>Chỉ có chức năng định thời.</a:t>
            </a:r>
          </a:p>
          <a:p>
            <a:endParaRPr lang="en-US" sz="2000" b="1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>
                <a:solidFill>
                  <a:schemeClr val="accent2">
                    <a:lumMod val="75000"/>
                  </a:schemeClr>
                </a:solidFill>
              </a:rPr>
              <a:t>Đối với chip STM32F103C8T6 có tất cả 4 bộ Timer từ Timer 1 đến Timer 4: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/>
              <a:t>Timer 1: </a:t>
            </a:r>
            <a:r>
              <a:rPr lang="en-US" sz="2000"/>
              <a:t>Advance – control timer.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/>
              <a:t>Timer 2, Timer 3, Timer 4: </a:t>
            </a:r>
            <a:r>
              <a:rPr lang="en-US" sz="2000"/>
              <a:t>general purpose timer.</a:t>
            </a:r>
          </a:p>
        </p:txBody>
      </p:sp>
    </p:spTree>
    <p:extLst>
      <p:ext uri="{BB962C8B-B14F-4D97-AF65-F5344CB8AC3E}">
        <p14:creationId xmlns:p14="http://schemas.microsoft.com/office/powerpoint/2010/main" val="368649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151CD388-6E7F-4BE1-A378-BD09015E2E38}"/>
              </a:ext>
            </a:extLst>
          </p:cNvPr>
          <p:cNvSpPr txBox="1"/>
          <p:nvPr/>
        </p:nvSpPr>
        <p:spPr>
          <a:xfrm>
            <a:off x="1237295" y="25511"/>
            <a:ext cx="10464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2">
                    <a:lumMod val="75000"/>
                  </a:schemeClr>
                </a:solidFill>
              </a:rPr>
              <a:t>TIMER BASE TRÊN STM32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A7B52F32-711D-4D6F-98AA-A922C50CD0E1}"/>
              </a:ext>
            </a:extLst>
          </p:cNvPr>
          <p:cNvSpPr txBox="1"/>
          <p:nvPr/>
        </p:nvSpPr>
        <p:spPr>
          <a:xfrm>
            <a:off x="1237295" y="838483"/>
            <a:ext cx="107943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accent2">
                    <a:lumMod val="75000"/>
                  </a:schemeClr>
                </a:solidFill>
              </a:rPr>
              <a:t>Nguyên lí hoạt động của Timer trên STM32:</a:t>
            </a:r>
          </a:p>
          <a:p>
            <a:r>
              <a:rPr lang="en-US" sz="2000"/>
              <a:t>	Timer là 1 bộ đếm độc lập so với CPU. Cứ sau 1 lượng thời gian t (thời gian này có thể lập trình được) thì giá trị của thanh ghi CNT của Timer sẽ tăng lên 1 đơn vị. Khi giá trị đếm bằng với giá trị trên thanh ghi ARR thì bộ đếm sẽ cuộn về 0 đồng thời chương trình sẽ sinh ra một ngắt cập nhật (Timer Update Overflow) ). </a:t>
            </a:r>
          </a:p>
        </p:txBody>
      </p:sp>
      <p:cxnSp>
        <p:nvCxnSpPr>
          <p:cNvPr id="5" name="Đường kết nối: Mũi tên Gấp khúc 4">
            <a:extLst>
              <a:ext uri="{FF2B5EF4-FFF2-40B4-BE49-F238E27FC236}">
                <a16:creationId xmlns:a16="http://schemas.microsoft.com/office/drawing/2014/main" id="{044094F4-69FE-4142-8363-601F51948059}"/>
              </a:ext>
            </a:extLst>
          </p:cNvPr>
          <p:cNvCxnSpPr>
            <a:cxnSpLocks/>
          </p:cNvCxnSpPr>
          <p:nvPr/>
        </p:nvCxnSpPr>
        <p:spPr>
          <a:xfrm rot="5400000">
            <a:off x="2738453" y="4513248"/>
            <a:ext cx="520034" cy="34982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Đường kết nối: Mũi tên Gấp khúc 16">
            <a:extLst>
              <a:ext uri="{FF2B5EF4-FFF2-40B4-BE49-F238E27FC236}">
                <a16:creationId xmlns:a16="http://schemas.microsoft.com/office/drawing/2014/main" id="{CA56A25B-D117-4281-8743-5AC0C6442E97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73384" y="4186754"/>
            <a:ext cx="615314" cy="24139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Đường kết nối: Mũi tên Gấp khúc 19">
            <a:extLst>
              <a:ext uri="{FF2B5EF4-FFF2-40B4-BE49-F238E27FC236}">
                <a16:creationId xmlns:a16="http://schemas.microsoft.com/office/drawing/2014/main" id="{D95164D3-5DDF-4057-9950-440DA6967F3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25884" y="3429000"/>
            <a:ext cx="615314" cy="24139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Đường kết nối: Mũi tên Gấp khúc 20">
            <a:extLst>
              <a:ext uri="{FF2B5EF4-FFF2-40B4-BE49-F238E27FC236}">
                <a16:creationId xmlns:a16="http://schemas.microsoft.com/office/drawing/2014/main" id="{B596D450-0CBA-46D4-BA29-C1B95930D121}"/>
              </a:ext>
            </a:extLst>
          </p:cNvPr>
          <p:cNvCxnSpPr>
            <a:cxnSpLocks/>
          </p:cNvCxnSpPr>
          <p:nvPr/>
        </p:nvCxnSpPr>
        <p:spPr>
          <a:xfrm rot="5400000">
            <a:off x="3703594" y="3751825"/>
            <a:ext cx="520034" cy="34982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Đường kết nối: Mũi tên Gấp khúc 23">
            <a:extLst>
              <a:ext uri="{FF2B5EF4-FFF2-40B4-BE49-F238E27FC236}">
                <a16:creationId xmlns:a16="http://schemas.microsoft.com/office/drawing/2014/main" id="{C9ADD317-B3E6-4236-A69B-0DAC2D5C651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08242" y="4948179"/>
            <a:ext cx="615314" cy="24139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Đường kết nối Mũi tên Thẳng 24">
            <a:extLst>
              <a:ext uri="{FF2B5EF4-FFF2-40B4-BE49-F238E27FC236}">
                <a16:creationId xmlns:a16="http://schemas.microsoft.com/office/drawing/2014/main" id="{7F2E0578-C977-4B95-B604-C9FDDEEA5F59}"/>
              </a:ext>
            </a:extLst>
          </p:cNvPr>
          <p:cNvCxnSpPr>
            <a:cxnSpLocks/>
          </p:cNvCxnSpPr>
          <p:nvPr/>
        </p:nvCxnSpPr>
        <p:spPr>
          <a:xfrm>
            <a:off x="2208241" y="5200913"/>
            <a:ext cx="804221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Đường kết nối Mũi tên Thẳng 26">
            <a:extLst>
              <a:ext uri="{FF2B5EF4-FFF2-40B4-BE49-F238E27FC236}">
                <a16:creationId xmlns:a16="http://schemas.microsoft.com/office/drawing/2014/main" id="{732773C5-05AB-4084-B602-73447F080CE9}"/>
              </a:ext>
            </a:extLst>
          </p:cNvPr>
          <p:cNvCxnSpPr>
            <a:cxnSpLocks/>
          </p:cNvCxnSpPr>
          <p:nvPr/>
        </p:nvCxnSpPr>
        <p:spPr>
          <a:xfrm flipV="1">
            <a:off x="2212744" y="2876987"/>
            <a:ext cx="0" cy="229060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Đường nối Thẳng 28">
            <a:extLst>
              <a:ext uri="{FF2B5EF4-FFF2-40B4-BE49-F238E27FC236}">
                <a16:creationId xmlns:a16="http://schemas.microsoft.com/office/drawing/2014/main" id="{3BF250E4-E927-444E-86FD-8236C93F38E0}"/>
              </a:ext>
            </a:extLst>
          </p:cNvPr>
          <p:cNvCxnSpPr/>
          <p:nvPr/>
        </p:nvCxnSpPr>
        <p:spPr>
          <a:xfrm>
            <a:off x="4741198" y="3429000"/>
            <a:ext cx="0" cy="17719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Đường kết nối: Mũi tên Gấp khúc 30">
            <a:extLst>
              <a:ext uri="{FF2B5EF4-FFF2-40B4-BE49-F238E27FC236}">
                <a16:creationId xmlns:a16="http://schemas.microsoft.com/office/drawing/2014/main" id="{70C76F8F-16AD-434E-B62D-56B0F08B2BA2}"/>
              </a:ext>
            </a:extLst>
          </p:cNvPr>
          <p:cNvCxnSpPr>
            <a:cxnSpLocks/>
          </p:cNvCxnSpPr>
          <p:nvPr/>
        </p:nvCxnSpPr>
        <p:spPr>
          <a:xfrm rot="5400000">
            <a:off x="5266906" y="4513249"/>
            <a:ext cx="520034" cy="34982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Đường kết nối: Mũi tên Gấp khúc 31">
            <a:extLst>
              <a:ext uri="{FF2B5EF4-FFF2-40B4-BE49-F238E27FC236}">
                <a16:creationId xmlns:a16="http://schemas.microsoft.com/office/drawing/2014/main" id="{FC5F2929-E517-4585-8A0F-78D28884EF5F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01837" y="4186755"/>
            <a:ext cx="615314" cy="24139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Đường kết nối: Mũi tên Gấp khúc 32">
            <a:extLst>
              <a:ext uri="{FF2B5EF4-FFF2-40B4-BE49-F238E27FC236}">
                <a16:creationId xmlns:a16="http://schemas.microsoft.com/office/drawing/2014/main" id="{907C728F-98C5-4F62-911E-E148054BDAD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54337" y="3429001"/>
            <a:ext cx="615314" cy="24139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Đường kết nối: Mũi tên Gấp khúc 33">
            <a:extLst>
              <a:ext uri="{FF2B5EF4-FFF2-40B4-BE49-F238E27FC236}">
                <a16:creationId xmlns:a16="http://schemas.microsoft.com/office/drawing/2014/main" id="{24047332-5877-4AEE-9924-48A7FBB3F491}"/>
              </a:ext>
            </a:extLst>
          </p:cNvPr>
          <p:cNvCxnSpPr>
            <a:cxnSpLocks/>
          </p:cNvCxnSpPr>
          <p:nvPr/>
        </p:nvCxnSpPr>
        <p:spPr>
          <a:xfrm rot="5400000">
            <a:off x="6232047" y="3751826"/>
            <a:ext cx="520034" cy="34982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Đường kết nối: Mũi tên Gấp khúc 34">
            <a:extLst>
              <a:ext uri="{FF2B5EF4-FFF2-40B4-BE49-F238E27FC236}">
                <a16:creationId xmlns:a16="http://schemas.microsoft.com/office/drawing/2014/main" id="{BA7EFD97-3BC1-4FFA-8E19-B832C183F81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36695" y="4948180"/>
            <a:ext cx="615314" cy="24139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Đường nối Thẳng 36">
            <a:extLst>
              <a:ext uri="{FF2B5EF4-FFF2-40B4-BE49-F238E27FC236}">
                <a16:creationId xmlns:a16="http://schemas.microsoft.com/office/drawing/2014/main" id="{544CF745-6530-4A3C-90B8-660D6BC7D1BA}"/>
              </a:ext>
            </a:extLst>
          </p:cNvPr>
          <p:cNvCxnSpPr/>
          <p:nvPr/>
        </p:nvCxnSpPr>
        <p:spPr>
          <a:xfrm>
            <a:off x="7269651" y="3429000"/>
            <a:ext cx="0" cy="17719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Đường nối Thẳng 39">
            <a:extLst>
              <a:ext uri="{FF2B5EF4-FFF2-40B4-BE49-F238E27FC236}">
                <a16:creationId xmlns:a16="http://schemas.microsoft.com/office/drawing/2014/main" id="{D0CC3D8D-6215-4CFF-965D-C9150511D030}"/>
              </a:ext>
            </a:extLst>
          </p:cNvPr>
          <p:cNvCxnSpPr>
            <a:cxnSpLocks/>
          </p:cNvCxnSpPr>
          <p:nvPr/>
        </p:nvCxnSpPr>
        <p:spPr>
          <a:xfrm>
            <a:off x="2208241" y="3429000"/>
            <a:ext cx="655207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Đường kết nối: Mũi tên Gấp khúc 46">
            <a:extLst>
              <a:ext uri="{FF2B5EF4-FFF2-40B4-BE49-F238E27FC236}">
                <a16:creationId xmlns:a16="http://schemas.microsoft.com/office/drawing/2014/main" id="{0C82F885-3D9D-453C-86AF-54A6006F0C1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65147" y="4948179"/>
            <a:ext cx="615314" cy="24139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Đường kết nối: Mũi tên Gấp khúc 47">
            <a:extLst>
              <a:ext uri="{FF2B5EF4-FFF2-40B4-BE49-F238E27FC236}">
                <a16:creationId xmlns:a16="http://schemas.microsoft.com/office/drawing/2014/main" id="{3F07017B-FA15-44B0-949A-9963A8C20C01}"/>
              </a:ext>
            </a:extLst>
          </p:cNvPr>
          <p:cNvCxnSpPr>
            <a:cxnSpLocks/>
          </p:cNvCxnSpPr>
          <p:nvPr/>
        </p:nvCxnSpPr>
        <p:spPr>
          <a:xfrm rot="5400000">
            <a:off x="7795357" y="4521426"/>
            <a:ext cx="520034" cy="34982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Hộp Văn bản 45">
            <a:extLst>
              <a:ext uri="{FF2B5EF4-FFF2-40B4-BE49-F238E27FC236}">
                <a16:creationId xmlns:a16="http://schemas.microsoft.com/office/drawing/2014/main" id="{AA3F8C98-49C9-4E9C-9FC6-E69B7F53BF43}"/>
              </a:ext>
            </a:extLst>
          </p:cNvPr>
          <p:cNvSpPr txBox="1"/>
          <p:nvPr/>
        </p:nvSpPr>
        <p:spPr>
          <a:xfrm>
            <a:off x="5516475" y="5564188"/>
            <a:ext cx="368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Sinh ra ngắt Update</a:t>
            </a:r>
          </a:p>
        </p:txBody>
      </p:sp>
      <p:cxnSp>
        <p:nvCxnSpPr>
          <p:cNvPr id="50" name="Đường kết nối: Cong 49">
            <a:extLst>
              <a:ext uri="{FF2B5EF4-FFF2-40B4-BE49-F238E27FC236}">
                <a16:creationId xmlns:a16="http://schemas.microsoft.com/office/drawing/2014/main" id="{60BDB00C-C93B-4E8C-9621-E06C434365DC}"/>
              </a:ext>
            </a:extLst>
          </p:cNvPr>
          <p:cNvCxnSpPr>
            <a:cxnSpLocks/>
          </p:cNvCxnSpPr>
          <p:nvPr/>
        </p:nvCxnSpPr>
        <p:spPr>
          <a:xfrm>
            <a:off x="4785895" y="4688161"/>
            <a:ext cx="1173868" cy="939149"/>
          </a:xfrm>
          <a:prstGeom prst="curvedConnector3">
            <a:avLst>
              <a:gd name="adj1" fmla="val 100308"/>
            </a:avLst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Đường kết nối: Cong 51">
            <a:extLst>
              <a:ext uri="{FF2B5EF4-FFF2-40B4-BE49-F238E27FC236}">
                <a16:creationId xmlns:a16="http://schemas.microsoft.com/office/drawing/2014/main" id="{CDD24CCD-75E8-43F7-8376-EA313975F4F2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57178" y="4694540"/>
            <a:ext cx="1107971" cy="932770"/>
          </a:xfrm>
          <a:prstGeom prst="curvedConnector3">
            <a:avLst>
              <a:gd name="adj1" fmla="val 99288"/>
            </a:avLst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Hộp Văn bản 57">
            <a:extLst>
              <a:ext uri="{FF2B5EF4-FFF2-40B4-BE49-F238E27FC236}">
                <a16:creationId xmlns:a16="http://schemas.microsoft.com/office/drawing/2014/main" id="{11AFF2F7-5539-4EAC-8613-A3435AEF6BBD}"/>
              </a:ext>
            </a:extLst>
          </p:cNvPr>
          <p:cNvSpPr txBox="1"/>
          <p:nvPr/>
        </p:nvSpPr>
        <p:spPr>
          <a:xfrm>
            <a:off x="3329412" y="5854971"/>
            <a:ext cx="2054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CNT sẽ tăng lên 1 đơn vị sau 1 khoảng thời gian t</a:t>
            </a:r>
          </a:p>
        </p:txBody>
      </p:sp>
      <p:cxnSp>
        <p:nvCxnSpPr>
          <p:cNvPr id="60" name="Đường kết nối: Cong 59">
            <a:extLst>
              <a:ext uri="{FF2B5EF4-FFF2-40B4-BE49-F238E27FC236}">
                <a16:creationId xmlns:a16="http://schemas.microsoft.com/office/drawing/2014/main" id="{79DE798C-AE12-4CED-AC12-E316F73C61E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56144" y="4873329"/>
            <a:ext cx="1656876" cy="283726"/>
          </a:xfrm>
          <a:prstGeom prst="curvedConnector3">
            <a:avLst>
              <a:gd name="adj1" fmla="val 50000"/>
            </a:avLst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Hộp Văn bản 1023">
            <a:extLst>
              <a:ext uri="{FF2B5EF4-FFF2-40B4-BE49-F238E27FC236}">
                <a16:creationId xmlns:a16="http://schemas.microsoft.com/office/drawing/2014/main" id="{EC6E69FA-03CB-49F0-83DD-26D9A3CED533}"/>
              </a:ext>
            </a:extLst>
          </p:cNvPr>
          <p:cNvSpPr txBox="1"/>
          <p:nvPr/>
        </p:nvSpPr>
        <p:spPr>
          <a:xfrm>
            <a:off x="1142915" y="3267894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ARR = 7</a:t>
            </a:r>
          </a:p>
        </p:txBody>
      </p:sp>
      <p:sp>
        <p:nvSpPr>
          <p:cNvPr id="1025" name="Hộp Văn bản 1024">
            <a:extLst>
              <a:ext uri="{FF2B5EF4-FFF2-40B4-BE49-F238E27FC236}">
                <a16:creationId xmlns:a16="http://schemas.microsoft.com/office/drawing/2014/main" id="{236F9DB1-9284-4D01-B4B6-27DBD90E3A5C}"/>
              </a:ext>
            </a:extLst>
          </p:cNvPr>
          <p:cNvSpPr txBox="1"/>
          <p:nvPr/>
        </p:nvSpPr>
        <p:spPr>
          <a:xfrm>
            <a:off x="2507236" y="45628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7" name="Hộp Văn bản 66">
            <a:extLst>
              <a:ext uri="{FF2B5EF4-FFF2-40B4-BE49-F238E27FC236}">
                <a16:creationId xmlns:a16="http://schemas.microsoft.com/office/drawing/2014/main" id="{D40CE969-53DF-40EC-B049-E0D0BE1762BD}"/>
              </a:ext>
            </a:extLst>
          </p:cNvPr>
          <p:cNvSpPr txBox="1"/>
          <p:nvPr/>
        </p:nvSpPr>
        <p:spPr>
          <a:xfrm>
            <a:off x="2821968" y="431495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8" name="Hộp Văn bản 67">
            <a:extLst>
              <a:ext uri="{FF2B5EF4-FFF2-40B4-BE49-F238E27FC236}">
                <a16:creationId xmlns:a16="http://schemas.microsoft.com/office/drawing/2014/main" id="{261790EE-0391-4A13-8AA0-4D7A286470A2}"/>
              </a:ext>
            </a:extLst>
          </p:cNvPr>
          <p:cNvSpPr txBox="1"/>
          <p:nvPr/>
        </p:nvSpPr>
        <p:spPr>
          <a:xfrm>
            <a:off x="3156659" y="40738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9" name="Hộp Văn bản 68">
            <a:extLst>
              <a:ext uri="{FF2B5EF4-FFF2-40B4-BE49-F238E27FC236}">
                <a16:creationId xmlns:a16="http://schemas.microsoft.com/office/drawing/2014/main" id="{16990DC1-EE04-4EBF-B35F-B028329FC289}"/>
              </a:ext>
            </a:extLst>
          </p:cNvPr>
          <p:cNvSpPr txBox="1"/>
          <p:nvPr/>
        </p:nvSpPr>
        <p:spPr>
          <a:xfrm>
            <a:off x="3452678" y="384824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70" name="Hộp Văn bản 69">
            <a:extLst>
              <a:ext uri="{FF2B5EF4-FFF2-40B4-BE49-F238E27FC236}">
                <a16:creationId xmlns:a16="http://schemas.microsoft.com/office/drawing/2014/main" id="{D3286FF8-73CB-4737-B231-0106B8AA3309}"/>
              </a:ext>
            </a:extLst>
          </p:cNvPr>
          <p:cNvSpPr txBox="1"/>
          <p:nvPr/>
        </p:nvSpPr>
        <p:spPr>
          <a:xfrm>
            <a:off x="3798794" y="3566747"/>
            <a:ext cx="2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71" name="Hộp Văn bản 70">
            <a:extLst>
              <a:ext uri="{FF2B5EF4-FFF2-40B4-BE49-F238E27FC236}">
                <a16:creationId xmlns:a16="http://schemas.microsoft.com/office/drawing/2014/main" id="{EB39BC44-493A-45CF-B467-20154EE56A54}"/>
              </a:ext>
            </a:extLst>
          </p:cNvPr>
          <p:cNvSpPr txBox="1"/>
          <p:nvPr/>
        </p:nvSpPr>
        <p:spPr>
          <a:xfrm>
            <a:off x="4125883" y="33261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72" name="Hộp Văn bản 71">
            <a:extLst>
              <a:ext uri="{FF2B5EF4-FFF2-40B4-BE49-F238E27FC236}">
                <a16:creationId xmlns:a16="http://schemas.microsoft.com/office/drawing/2014/main" id="{6A033A69-FCEB-47F3-87D9-34DE87BBE695}"/>
              </a:ext>
            </a:extLst>
          </p:cNvPr>
          <p:cNvSpPr txBox="1"/>
          <p:nvPr/>
        </p:nvSpPr>
        <p:spPr>
          <a:xfrm>
            <a:off x="4396284" y="30832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73" name="Hộp Văn bản 72">
            <a:extLst>
              <a:ext uri="{FF2B5EF4-FFF2-40B4-BE49-F238E27FC236}">
                <a16:creationId xmlns:a16="http://schemas.microsoft.com/office/drawing/2014/main" id="{7709B0F2-E2AF-44F1-98DA-794229E568E4}"/>
              </a:ext>
            </a:extLst>
          </p:cNvPr>
          <p:cNvSpPr txBox="1"/>
          <p:nvPr/>
        </p:nvSpPr>
        <p:spPr>
          <a:xfrm>
            <a:off x="2194066" y="489539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cxnSp>
        <p:nvCxnSpPr>
          <p:cNvPr id="1029" name="Đường nối Thẳng 1028">
            <a:extLst>
              <a:ext uri="{FF2B5EF4-FFF2-40B4-BE49-F238E27FC236}">
                <a16:creationId xmlns:a16="http://schemas.microsoft.com/office/drawing/2014/main" id="{B055EC39-E457-48C3-8A3D-5672897AEAA0}"/>
              </a:ext>
            </a:extLst>
          </p:cNvPr>
          <p:cNvCxnSpPr>
            <a:cxnSpLocks/>
          </p:cNvCxnSpPr>
          <p:nvPr/>
        </p:nvCxnSpPr>
        <p:spPr>
          <a:xfrm>
            <a:off x="2515898" y="4965979"/>
            <a:ext cx="0" cy="66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Đường nối Thẳng 80">
            <a:extLst>
              <a:ext uri="{FF2B5EF4-FFF2-40B4-BE49-F238E27FC236}">
                <a16:creationId xmlns:a16="http://schemas.microsoft.com/office/drawing/2014/main" id="{91BBDBD0-FD35-453D-92FF-22ED894118CC}"/>
              </a:ext>
            </a:extLst>
          </p:cNvPr>
          <p:cNvCxnSpPr>
            <a:cxnSpLocks/>
          </p:cNvCxnSpPr>
          <p:nvPr/>
        </p:nvCxnSpPr>
        <p:spPr>
          <a:xfrm>
            <a:off x="2807318" y="4948179"/>
            <a:ext cx="0" cy="66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Đường kết nối Mũi tên Thẳng 1034">
            <a:extLst>
              <a:ext uri="{FF2B5EF4-FFF2-40B4-BE49-F238E27FC236}">
                <a16:creationId xmlns:a16="http://schemas.microsoft.com/office/drawing/2014/main" id="{2D1D5D0A-2454-49AC-A797-2A73C8721279}"/>
              </a:ext>
            </a:extLst>
          </p:cNvPr>
          <p:cNvCxnSpPr/>
          <p:nvPr/>
        </p:nvCxnSpPr>
        <p:spPr>
          <a:xfrm>
            <a:off x="2515898" y="5564188"/>
            <a:ext cx="2914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Hộp Văn bản 83">
            <a:extLst>
              <a:ext uri="{FF2B5EF4-FFF2-40B4-BE49-F238E27FC236}">
                <a16:creationId xmlns:a16="http://schemas.microsoft.com/office/drawing/2014/main" id="{BB3D3AD4-1EB9-45AC-974E-ED8CED44C3E1}"/>
              </a:ext>
            </a:extLst>
          </p:cNvPr>
          <p:cNvSpPr txBox="1"/>
          <p:nvPr/>
        </p:nvSpPr>
        <p:spPr>
          <a:xfrm>
            <a:off x="2515897" y="524023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396798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151CD388-6E7F-4BE1-A378-BD09015E2E38}"/>
              </a:ext>
            </a:extLst>
          </p:cNvPr>
          <p:cNvSpPr txBox="1"/>
          <p:nvPr/>
        </p:nvSpPr>
        <p:spPr>
          <a:xfrm>
            <a:off x="1543049" y="80963"/>
            <a:ext cx="10464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2">
                    <a:lumMod val="75000"/>
                  </a:schemeClr>
                </a:solidFill>
              </a:rPr>
              <a:t>TÍNH TOÁN TIMER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67089D93-1E26-43A3-99D6-515F2E7FF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909" y="4195331"/>
            <a:ext cx="4486275" cy="22299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5B0ED7E4-3327-47B8-A10F-ACABA781C3E1}"/>
              </a:ext>
            </a:extLst>
          </p:cNvPr>
          <p:cNvSpPr/>
          <p:nvPr/>
        </p:nvSpPr>
        <p:spPr>
          <a:xfrm>
            <a:off x="2379381" y="2000274"/>
            <a:ext cx="1723621" cy="56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Prescaler (PSC)</a:t>
            </a:r>
          </a:p>
        </p:txBody>
      </p:sp>
      <p:cxnSp>
        <p:nvCxnSpPr>
          <p:cNvPr id="15" name="Đường kết nối Mũi tên Thẳng 14">
            <a:extLst>
              <a:ext uri="{FF2B5EF4-FFF2-40B4-BE49-F238E27FC236}">
                <a16:creationId xmlns:a16="http://schemas.microsoft.com/office/drawing/2014/main" id="{43D717FC-E343-439C-9013-19CF32EDDD5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341157" y="2276500"/>
            <a:ext cx="1038224" cy="75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9F2FE2E3-1486-4483-B03C-FB558A5EAB60}"/>
              </a:ext>
            </a:extLst>
          </p:cNvPr>
          <p:cNvCxnSpPr/>
          <p:nvPr/>
        </p:nvCxnSpPr>
        <p:spPr>
          <a:xfrm>
            <a:off x="4103002" y="2296164"/>
            <a:ext cx="10382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Hộp Văn bản 15">
                <a:extLst>
                  <a:ext uri="{FF2B5EF4-FFF2-40B4-BE49-F238E27FC236}">
                    <a16:creationId xmlns:a16="http://schemas.microsoft.com/office/drawing/2014/main" id="{6A2652BD-7189-49A1-9D09-14129F9788E2}"/>
                  </a:ext>
                </a:extLst>
              </p:cNvPr>
              <p:cNvSpPr txBox="1"/>
              <p:nvPr/>
            </p:nvSpPr>
            <p:spPr>
              <a:xfrm>
                <a:off x="1169707" y="2368058"/>
                <a:ext cx="1038225" cy="378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𝑃𝑆𝐶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Hộp Văn bản 15">
                <a:extLst>
                  <a:ext uri="{FF2B5EF4-FFF2-40B4-BE49-F238E27FC236}">
                    <a16:creationId xmlns:a16="http://schemas.microsoft.com/office/drawing/2014/main" id="{6A2652BD-7189-49A1-9D09-14129F978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707" y="2368058"/>
                <a:ext cx="1038225" cy="378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Hộp Văn bản 18">
                <a:extLst>
                  <a:ext uri="{FF2B5EF4-FFF2-40B4-BE49-F238E27FC236}">
                    <a16:creationId xmlns:a16="http://schemas.microsoft.com/office/drawing/2014/main" id="{797E8510-B8E2-4F3E-9B0B-200B32D9AB84}"/>
                  </a:ext>
                </a:extLst>
              </p:cNvPr>
              <p:cNvSpPr txBox="1"/>
              <p:nvPr/>
            </p:nvSpPr>
            <p:spPr>
              <a:xfrm>
                <a:off x="4301047" y="2364165"/>
                <a:ext cx="2345042" cy="615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𝐶𝑁𝑇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𝑃𝑆𝐶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𝑃𝑆𝐶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9" name="Hộp Văn bản 18">
                <a:extLst>
                  <a:ext uri="{FF2B5EF4-FFF2-40B4-BE49-F238E27FC236}">
                    <a16:creationId xmlns:a16="http://schemas.microsoft.com/office/drawing/2014/main" id="{797E8510-B8E2-4F3E-9B0B-200B32D9A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047" y="2364165"/>
                <a:ext cx="2345042" cy="6154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Đường kết nối: Mũi tên Gấp khúc 23">
            <a:extLst>
              <a:ext uri="{FF2B5EF4-FFF2-40B4-BE49-F238E27FC236}">
                <a16:creationId xmlns:a16="http://schemas.microsoft.com/office/drawing/2014/main" id="{9228EA07-671F-416E-8BBE-91287C3CC690}"/>
              </a:ext>
            </a:extLst>
          </p:cNvPr>
          <p:cNvCxnSpPr>
            <a:cxnSpLocks/>
          </p:cNvCxnSpPr>
          <p:nvPr/>
        </p:nvCxnSpPr>
        <p:spPr>
          <a:xfrm>
            <a:off x="1400691" y="2011848"/>
            <a:ext cx="152397" cy="1471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Đường nối Thẳng 46">
            <a:extLst>
              <a:ext uri="{FF2B5EF4-FFF2-40B4-BE49-F238E27FC236}">
                <a16:creationId xmlns:a16="http://schemas.microsoft.com/office/drawing/2014/main" id="{430F1316-98A8-4BE1-A1CD-78FD0AC0C8BB}"/>
              </a:ext>
            </a:extLst>
          </p:cNvPr>
          <p:cNvCxnSpPr/>
          <p:nvPr/>
        </p:nvCxnSpPr>
        <p:spPr>
          <a:xfrm>
            <a:off x="1400691" y="2011848"/>
            <a:ext cx="0" cy="147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Đường kết nối: Mũi tên Gấp khúc 56">
            <a:extLst>
              <a:ext uri="{FF2B5EF4-FFF2-40B4-BE49-F238E27FC236}">
                <a16:creationId xmlns:a16="http://schemas.microsoft.com/office/drawing/2014/main" id="{4E1702B7-698F-4A75-B0E0-67E3C84AB82D}"/>
              </a:ext>
            </a:extLst>
          </p:cNvPr>
          <p:cNvCxnSpPr>
            <a:cxnSpLocks/>
          </p:cNvCxnSpPr>
          <p:nvPr/>
        </p:nvCxnSpPr>
        <p:spPr>
          <a:xfrm>
            <a:off x="1553088" y="2011848"/>
            <a:ext cx="152397" cy="1471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Đường nối Thẳng 57">
            <a:extLst>
              <a:ext uri="{FF2B5EF4-FFF2-40B4-BE49-F238E27FC236}">
                <a16:creationId xmlns:a16="http://schemas.microsoft.com/office/drawing/2014/main" id="{289579EA-6FE2-41E2-B47F-60A540EF7A71}"/>
              </a:ext>
            </a:extLst>
          </p:cNvPr>
          <p:cNvCxnSpPr/>
          <p:nvPr/>
        </p:nvCxnSpPr>
        <p:spPr>
          <a:xfrm>
            <a:off x="1553088" y="2011848"/>
            <a:ext cx="0" cy="147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Đường kết nối: Mũi tên Gấp khúc 58">
            <a:extLst>
              <a:ext uri="{FF2B5EF4-FFF2-40B4-BE49-F238E27FC236}">
                <a16:creationId xmlns:a16="http://schemas.microsoft.com/office/drawing/2014/main" id="{11670F63-5D94-4CE5-B229-EEBE65D6B2E2}"/>
              </a:ext>
            </a:extLst>
          </p:cNvPr>
          <p:cNvCxnSpPr>
            <a:cxnSpLocks/>
          </p:cNvCxnSpPr>
          <p:nvPr/>
        </p:nvCxnSpPr>
        <p:spPr>
          <a:xfrm>
            <a:off x="1705484" y="2011848"/>
            <a:ext cx="152397" cy="1471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Đường nối Thẳng 59">
            <a:extLst>
              <a:ext uri="{FF2B5EF4-FFF2-40B4-BE49-F238E27FC236}">
                <a16:creationId xmlns:a16="http://schemas.microsoft.com/office/drawing/2014/main" id="{ED625C96-06B5-420F-A185-BC7820521DD9}"/>
              </a:ext>
            </a:extLst>
          </p:cNvPr>
          <p:cNvCxnSpPr/>
          <p:nvPr/>
        </p:nvCxnSpPr>
        <p:spPr>
          <a:xfrm>
            <a:off x="1705484" y="2011848"/>
            <a:ext cx="0" cy="147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Đường kết nối: Mũi tên Gấp khúc 60">
            <a:extLst>
              <a:ext uri="{FF2B5EF4-FFF2-40B4-BE49-F238E27FC236}">
                <a16:creationId xmlns:a16="http://schemas.microsoft.com/office/drawing/2014/main" id="{17C721F9-C8CB-49DB-B99A-0EF3CDF5055E}"/>
              </a:ext>
            </a:extLst>
          </p:cNvPr>
          <p:cNvCxnSpPr>
            <a:cxnSpLocks/>
          </p:cNvCxnSpPr>
          <p:nvPr/>
        </p:nvCxnSpPr>
        <p:spPr>
          <a:xfrm>
            <a:off x="1857880" y="2011848"/>
            <a:ext cx="152397" cy="1471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Đường nối Thẳng 61">
            <a:extLst>
              <a:ext uri="{FF2B5EF4-FFF2-40B4-BE49-F238E27FC236}">
                <a16:creationId xmlns:a16="http://schemas.microsoft.com/office/drawing/2014/main" id="{9A3931B8-9927-4EF4-BDA0-7CF9128F1CEE}"/>
              </a:ext>
            </a:extLst>
          </p:cNvPr>
          <p:cNvCxnSpPr/>
          <p:nvPr/>
        </p:nvCxnSpPr>
        <p:spPr>
          <a:xfrm>
            <a:off x="1857880" y="2011848"/>
            <a:ext cx="0" cy="147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Đường kết nối: Mũi tên Gấp khúc 62">
            <a:extLst>
              <a:ext uri="{FF2B5EF4-FFF2-40B4-BE49-F238E27FC236}">
                <a16:creationId xmlns:a16="http://schemas.microsoft.com/office/drawing/2014/main" id="{9612DA7E-B446-4CE3-B610-38C68178D040}"/>
              </a:ext>
            </a:extLst>
          </p:cNvPr>
          <p:cNvCxnSpPr>
            <a:cxnSpLocks/>
          </p:cNvCxnSpPr>
          <p:nvPr/>
        </p:nvCxnSpPr>
        <p:spPr>
          <a:xfrm>
            <a:off x="2010275" y="2011848"/>
            <a:ext cx="152397" cy="1471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Đường nối Thẳng 63">
            <a:extLst>
              <a:ext uri="{FF2B5EF4-FFF2-40B4-BE49-F238E27FC236}">
                <a16:creationId xmlns:a16="http://schemas.microsoft.com/office/drawing/2014/main" id="{21FCB53D-015E-4211-B4F4-2BDDC8DD3ABB}"/>
              </a:ext>
            </a:extLst>
          </p:cNvPr>
          <p:cNvCxnSpPr/>
          <p:nvPr/>
        </p:nvCxnSpPr>
        <p:spPr>
          <a:xfrm>
            <a:off x="2010275" y="2011848"/>
            <a:ext cx="0" cy="147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Đường kết nối: Mũi tên Gấp khúc 64">
            <a:extLst>
              <a:ext uri="{FF2B5EF4-FFF2-40B4-BE49-F238E27FC236}">
                <a16:creationId xmlns:a16="http://schemas.microsoft.com/office/drawing/2014/main" id="{B1209245-E852-413E-949D-EC42E2BB9191}"/>
              </a:ext>
            </a:extLst>
          </p:cNvPr>
          <p:cNvCxnSpPr>
            <a:cxnSpLocks/>
          </p:cNvCxnSpPr>
          <p:nvPr/>
        </p:nvCxnSpPr>
        <p:spPr>
          <a:xfrm>
            <a:off x="4394871" y="2068118"/>
            <a:ext cx="359566" cy="15081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Đường nối Thẳng 66">
            <a:extLst>
              <a:ext uri="{FF2B5EF4-FFF2-40B4-BE49-F238E27FC236}">
                <a16:creationId xmlns:a16="http://schemas.microsoft.com/office/drawing/2014/main" id="{6F2B453E-01B9-47D4-B55B-016D2BCB2752}"/>
              </a:ext>
            </a:extLst>
          </p:cNvPr>
          <p:cNvCxnSpPr/>
          <p:nvPr/>
        </p:nvCxnSpPr>
        <p:spPr>
          <a:xfrm>
            <a:off x="4394871" y="2068118"/>
            <a:ext cx="0" cy="147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Đường kết nối: Mũi tên Gấp khúc 67">
            <a:extLst>
              <a:ext uri="{FF2B5EF4-FFF2-40B4-BE49-F238E27FC236}">
                <a16:creationId xmlns:a16="http://schemas.microsoft.com/office/drawing/2014/main" id="{3DA8B789-47B2-4EDE-8853-3C768F18F0B9}"/>
              </a:ext>
            </a:extLst>
          </p:cNvPr>
          <p:cNvCxnSpPr>
            <a:cxnSpLocks/>
          </p:cNvCxnSpPr>
          <p:nvPr/>
        </p:nvCxnSpPr>
        <p:spPr>
          <a:xfrm>
            <a:off x="4754437" y="2066305"/>
            <a:ext cx="359566" cy="15081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Đường nối Thẳng 68">
            <a:extLst>
              <a:ext uri="{FF2B5EF4-FFF2-40B4-BE49-F238E27FC236}">
                <a16:creationId xmlns:a16="http://schemas.microsoft.com/office/drawing/2014/main" id="{DFBD023C-9452-43AF-9DFE-FD9E506D45A6}"/>
              </a:ext>
            </a:extLst>
          </p:cNvPr>
          <p:cNvCxnSpPr/>
          <p:nvPr/>
        </p:nvCxnSpPr>
        <p:spPr>
          <a:xfrm>
            <a:off x="4754437" y="2066305"/>
            <a:ext cx="0" cy="147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Đường kết nối: Mũi tên Gấp khúc 69">
            <a:extLst>
              <a:ext uri="{FF2B5EF4-FFF2-40B4-BE49-F238E27FC236}">
                <a16:creationId xmlns:a16="http://schemas.microsoft.com/office/drawing/2014/main" id="{A5E1C9C3-B78F-4C5D-82A2-0866CD7797F5}"/>
              </a:ext>
            </a:extLst>
          </p:cNvPr>
          <p:cNvCxnSpPr>
            <a:cxnSpLocks/>
          </p:cNvCxnSpPr>
          <p:nvPr/>
        </p:nvCxnSpPr>
        <p:spPr>
          <a:xfrm>
            <a:off x="5114002" y="2069159"/>
            <a:ext cx="359566" cy="15081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Đường nối Thẳng 70">
            <a:extLst>
              <a:ext uri="{FF2B5EF4-FFF2-40B4-BE49-F238E27FC236}">
                <a16:creationId xmlns:a16="http://schemas.microsoft.com/office/drawing/2014/main" id="{146B0F96-1DA4-4199-BD5F-4164D02B6F3D}"/>
              </a:ext>
            </a:extLst>
          </p:cNvPr>
          <p:cNvCxnSpPr/>
          <p:nvPr/>
        </p:nvCxnSpPr>
        <p:spPr>
          <a:xfrm>
            <a:off x="5114002" y="2069159"/>
            <a:ext cx="0" cy="147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Đường nối Thẳng 71">
            <a:extLst>
              <a:ext uri="{FF2B5EF4-FFF2-40B4-BE49-F238E27FC236}">
                <a16:creationId xmlns:a16="http://schemas.microsoft.com/office/drawing/2014/main" id="{86778042-FD40-4FD3-9ADD-D3D3911CF135}"/>
              </a:ext>
            </a:extLst>
          </p:cNvPr>
          <p:cNvCxnSpPr/>
          <p:nvPr/>
        </p:nvCxnSpPr>
        <p:spPr>
          <a:xfrm flipH="1">
            <a:off x="1303268" y="2157143"/>
            <a:ext cx="974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Đường nối Thẳng 73">
            <a:extLst>
              <a:ext uri="{FF2B5EF4-FFF2-40B4-BE49-F238E27FC236}">
                <a16:creationId xmlns:a16="http://schemas.microsoft.com/office/drawing/2014/main" id="{F2360DF4-FF44-473F-B7CF-F39A46E4E1BA}"/>
              </a:ext>
            </a:extLst>
          </p:cNvPr>
          <p:cNvCxnSpPr/>
          <p:nvPr/>
        </p:nvCxnSpPr>
        <p:spPr>
          <a:xfrm flipH="1">
            <a:off x="4297449" y="2213893"/>
            <a:ext cx="974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Hộp Văn bản 76">
            <a:extLst>
              <a:ext uri="{FF2B5EF4-FFF2-40B4-BE49-F238E27FC236}">
                <a16:creationId xmlns:a16="http://schemas.microsoft.com/office/drawing/2014/main" id="{73D45B9F-A79D-4C2D-BCEE-B454CF96A452}"/>
              </a:ext>
            </a:extLst>
          </p:cNvPr>
          <p:cNvSpPr txBox="1"/>
          <p:nvPr/>
        </p:nvSpPr>
        <p:spPr>
          <a:xfrm>
            <a:off x="1065000" y="1118965"/>
            <a:ext cx="95845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/>
              <a:t>Prescaler: </a:t>
            </a:r>
            <a:r>
              <a:rPr lang="en-US" sz="2000"/>
              <a:t>Đây là bộ chia tần số, giúp đưa một tần số lớn về một tần số nhỏ hơn.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Hộp Văn bản 77">
                <a:extLst>
                  <a:ext uri="{FF2B5EF4-FFF2-40B4-BE49-F238E27FC236}">
                    <a16:creationId xmlns:a16="http://schemas.microsoft.com/office/drawing/2014/main" id="{FF40EC34-C57B-43E0-B496-30C8888CC757}"/>
                  </a:ext>
                </a:extLst>
              </p:cNvPr>
              <p:cNvSpPr txBox="1"/>
              <p:nvPr/>
            </p:nvSpPr>
            <p:spPr>
              <a:xfrm>
                <a:off x="1065000" y="3358435"/>
                <a:ext cx="6697346" cy="836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í 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ụ: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𝐶𝐾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𝑃𝑆𝐶</m:t>
                        </m:r>
                      </m:sub>
                    </m:sSub>
                  </m:oMath>
                </a14:m>
                <a:r>
                  <a:rPr lang="en-US" sz="2000"/>
                  <a:t>=36MHz,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𝑃𝑆𝐶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=1⇒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𝐶𝐾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𝐶𝑁𝑇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2000"/>
                  <a:t> =18MHz</a:t>
                </a:r>
              </a:p>
              <a:p>
                <a:endParaRPr lang="en-US" sz="2000"/>
              </a:p>
            </p:txBody>
          </p:sp>
        </mc:Choice>
        <mc:Fallback xmlns="">
          <p:sp>
            <p:nvSpPr>
              <p:cNvPr id="78" name="Hộp Văn bản 77">
                <a:extLst>
                  <a:ext uri="{FF2B5EF4-FFF2-40B4-BE49-F238E27FC236}">
                    <a16:creationId xmlns:a16="http://schemas.microsoft.com/office/drawing/2014/main" id="{FF40EC34-C57B-43E0-B496-30C8888CC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000" y="3358435"/>
                <a:ext cx="6697346" cy="836896"/>
              </a:xfrm>
              <a:prstGeom prst="rect">
                <a:avLst/>
              </a:prstGeom>
              <a:blipFill>
                <a:blip r:embed="rId6"/>
                <a:stretch>
                  <a:fillRect l="-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1586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151CD388-6E7F-4BE1-A378-BD09015E2E38}"/>
              </a:ext>
            </a:extLst>
          </p:cNvPr>
          <p:cNvSpPr txBox="1"/>
          <p:nvPr/>
        </p:nvSpPr>
        <p:spPr>
          <a:xfrm>
            <a:off x="1543049" y="80963"/>
            <a:ext cx="10464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2">
                    <a:lumMod val="75000"/>
                  </a:schemeClr>
                </a:solidFill>
              </a:rPr>
              <a:t>TÍNH TOÁN TIMER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3AC9EAD2-F6A6-464C-BF4C-FCF7DB9BBB28}"/>
                  </a:ext>
                </a:extLst>
              </p:cNvPr>
              <p:cNvSpPr txBox="1"/>
              <p:nvPr/>
            </p:nvSpPr>
            <p:spPr>
              <a:xfrm>
                <a:off x="881276" y="1094533"/>
                <a:ext cx="6406215" cy="48952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Xác </a:t>
                </a:r>
                <a:r>
                  <a:rPr lang="en-US" sz="2000" dirty="0" err="1">
                    <a:solidFill>
                      <a:schemeClr val="accent2">
                        <a:lumMod val="75000"/>
                      </a:schemeClr>
                    </a:solidFill>
                  </a:rPr>
                  <a:t>định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accent2">
                        <a:lumMod val="75000"/>
                      </a:schemeClr>
                    </a:solidFill>
                  </a:rPr>
                  <a:t>thời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accent2">
                        <a:lumMod val="75000"/>
                      </a:schemeClr>
                    </a:solidFill>
                  </a:rPr>
                  <a:t>gian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 t </a:t>
                </a:r>
                <a:r>
                  <a:rPr lang="en-US" sz="2000" dirty="0" err="1">
                    <a:solidFill>
                      <a:schemeClr val="accent2">
                        <a:lumMod val="75000"/>
                      </a:schemeClr>
                    </a:solidFill>
                  </a:rPr>
                  <a:t>để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accent2">
                        <a:lumMod val="75000"/>
                      </a:schemeClr>
                    </a:solidFill>
                  </a:rPr>
                  <a:t>thanh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accent2">
                        <a:lumMod val="75000"/>
                      </a:schemeClr>
                    </a:solidFill>
                  </a:rPr>
                  <a:t>ghi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 CNT </a:t>
                </a:r>
                <a:r>
                  <a:rPr lang="en-US" sz="2000" dirty="0" err="1">
                    <a:solidFill>
                      <a:schemeClr val="accent2">
                        <a:lumMod val="75000"/>
                      </a:schemeClr>
                    </a:solidFill>
                  </a:rPr>
                  <a:t>tăng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accent2">
                        <a:lumMod val="75000"/>
                      </a:schemeClr>
                    </a:solidFill>
                  </a:rPr>
                  <a:t>lên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 1 </a:t>
                </a:r>
                <a:r>
                  <a:rPr lang="en-US" sz="2000" dirty="0" err="1">
                    <a:solidFill>
                      <a:schemeClr val="accent2">
                        <a:lumMod val="75000"/>
                      </a:schemeClr>
                    </a:solidFill>
                  </a:rPr>
                  <a:t>đơn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accent2">
                        <a:lumMod val="75000"/>
                      </a:schemeClr>
                    </a:solidFill>
                  </a:rPr>
                  <a:t>vị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:</a:t>
                </a:r>
              </a:p>
              <a:p>
                <a:r>
                  <a:rPr lang="en-US" sz="2000" b="1" u="sng" dirty="0" err="1">
                    <a:solidFill>
                      <a:schemeClr val="tx1"/>
                    </a:solidFill>
                  </a:rPr>
                  <a:t>Bước</a:t>
                </a:r>
                <a:r>
                  <a:rPr lang="en-US" sz="2000" b="1" u="sng" dirty="0">
                    <a:solidFill>
                      <a:schemeClr val="tx1"/>
                    </a:solidFill>
                  </a:rPr>
                  <a:t> 1: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Xác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định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tần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cấp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vào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bộ</a:t>
                </a:r>
                <a:r>
                  <a:rPr lang="en-US" sz="2000" dirty="0">
                    <a:solidFill>
                      <a:schemeClr val="tx1"/>
                    </a:solidFill>
                  </a:rPr>
                  <a:t> Timer.</a:t>
                </a: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𝑇𝑖𝑚𝑒𝑟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APB1 Timer Clock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hoặc</a:t>
                </a:r>
                <a:r>
                  <a:rPr lang="en-US" sz="2000" dirty="0">
                    <a:solidFill>
                      <a:schemeClr val="tx1"/>
                    </a:solidFill>
                  </a:rPr>
                  <a:t> APB2 Timer Clock (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tra</a:t>
                </a:r>
                <a:r>
                  <a:rPr lang="en-US" sz="2000" dirty="0">
                    <a:solidFill>
                      <a:schemeClr val="tx1"/>
                    </a:solidFill>
                  </a:rPr>
                  <a:t> datasheet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xem</a:t>
                </a:r>
                <a:r>
                  <a:rPr lang="en-US" sz="2000" dirty="0">
                    <a:solidFill>
                      <a:schemeClr val="tx1"/>
                    </a:solidFill>
                  </a:rPr>
                  <a:t> timer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đang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dùng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cái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nào</a:t>
                </a:r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000" b="1" u="sng" dirty="0" err="1">
                    <a:solidFill>
                      <a:schemeClr val="tx1"/>
                    </a:solidFill>
                  </a:rPr>
                  <a:t>Bước</a:t>
                </a:r>
                <a:r>
                  <a:rPr lang="en-US" sz="2000" b="1" u="sng" dirty="0">
                    <a:solidFill>
                      <a:schemeClr val="tx1"/>
                    </a:solidFill>
                  </a:rPr>
                  <a:t> 2: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Tính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tần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đếm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𝐶𝐾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𝐶𝑁𝑇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endParaRPr lang="en-US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𝐶𝐾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𝐶𝑁𝑇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𝑇𝑖𝑚𝑒𝑟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𝑃𝑆𝐶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(Hz)</a:t>
                </a: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000" b="1" u="sng" dirty="0" err="1"/>
                  <a:t>Bước</a:t>
                </a:r>
                <a:r>
                  <a:rPr lang="en-US" sz="2000" b="1" u="sng" dirty="0"/>
                  <a:t> 3: </a:t>
                </a:r>
                <a:r>
                  <a:rPr lang="en-US" sz="2000" dirty="0" err="1"/>
                  <a:t>Tính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thời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gian</a:t>
                </a:r>
                <a:r>
                  <a:rPr lang="en-US" sz="2000" dirty="0"/>
                  <a:t> t </a:t>
                </a:r>
                <a:r>
                  <a:rPr lang="en-US" sz="2000" dirty="0" err="1"/>
                  <a:t>để</a:t>
                </a:r>
                <a:r>
                  <a:rPr lang="en-US" sz="2000" dirty="0"/>
                  <a:t> CNT </a:t>
                </a:r>
                <a:r>
                  <a:rPr lang="en-US" sz="2000" dirty="0" err="1"/>
                  <a:t>tăng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lên</a:t>
                </a:r>
                <a:r>
                  <a:rPr lang="en-US" sz="2000" dirty="0"/>
                  <a:t> 1 </a:t>
                </a:r>
                <a:r>
                  <a:rPr lang="en-US" sz="2000" dirty="0" err="1"/>
                  <a:t>đơn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vị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𝐶𝐾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𝐶𝑁𝑇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𝑃𝑆𝐶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𝑇𝑖𝑚𝑒𝑟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(s) </a:t>
                </a:r>
              </a:p>
              <a:p>
                <a:endParaRPr lang="en-US" sz="2000" dirty="0"/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𝑢𝑝𝑑𝑎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𝑃𝑆𝐶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𝑇𝑖𝑚𝑒𝑟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*( ARR+1)</a:t>
                </a:r>
              </a:p>
            </p:txBody>
          </p:sp>
        </mc:Choice>
        <mc:Fallback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3AC9EAD2-F6A6-464C-BF4C-FCF7DB9BB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276" y="1094533"/>
                <a:ext cx="6406215" cy="4895251"/>
              </a:xfrm>
              <a:prstGeom prst="rect">
                <a:avLst/>
              </a:prstGeom>
              <a:blipFill>
                <a:blip r:embed="rId3"/>
                <a:stretch>
                  <a:fillRect l="-1048" t="-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Hình ảnh 11">
            <a:extLst>
              <a:ext uri="{FF2B5EF4-FFF2-40B4-BE49-F238E27FC236}">
                <a16:creationId xmlns:a16="http://schemas.microsoft.com/office/drawing/2014/main" id="{E2EDBAC7-9B55-4F9D-838D-5ACB6E828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286" y="2356716"/>
            <a:ext cx="4486275" cy="2533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420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A7349394-ACF0-4DEB-ADC2-5FF6BCD8E359}"/>
              </a:ext>
            </a:extLst>
          </p:cNvPr>
          <p:cNvSpPr txBox="1"/>
          <p:nvPr/>
        </p:nvSpPr>
        <p:spPr>
          <a:xfrm>
            <a:off x="1543049" y="80963"/>
            <a:ext cx="10464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2">
                    <a:lumMod val="75000"/>
                  </a:schemeClr>
                </a:solidFill>
              </a:rPr>
              <a:t>CÁC HÀM LIÊN QUAN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AB8F5317-DAC6-43FA-AB99-E1749CB101D7}"/>
              </a:ext>
            </a:extLst>
          </p:cNvPr>
          <p:cNvSpPr txBox="1"/>
          <p:nvPr/>
        </p:nvSpPr>
        <p:spPr>
          <a:xfrm>
            <a:off x="1357745" y="1274680"/>
            <a:ext cx="1064981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/>
              <a:t>HAL_TIM_Base_Start_IT(TIM_HandleTypeDef *htim)</a:t>
            </a:r>
          </a:p>
          <a:p>
            <a:r>
              <a:rPr lang="en-US" sz="2000"/>
              <a:t>Chức năng: Khởi động bộ timer. Khi đếm bằng giá trị ARR thì sẽ sinh ra sự kiện ngắt.</a:t>
            </a:r>
          </a:p>
          <a:p>
            <a:endParaRPr lang="en-US" sz="2000"/>
          </a:p>
          <a:p>
            <a:r>
              <a:rPr lang="en-US" sz="2000" b="1"/>
              <a:t>HAL_TIM_Base_Stop_IT(TIM_HandleTypeDef *htim)</a:t>
            </a:r>
          </a:p>
          <a:p>
            <a:r>
              <a:rPr lang="en-US" sz="2000"/>
              <a:t>Chức năng: Dừng đếm Timer.</a:t>
            </a:r>
          </a:p>
          <a:p>
            <a:endParaRPr lang="en-US" sz="2000"/>
          </a:p>
          <a:p>
            <a:r>
              <a:rPr lang="en-US" sz="2000" b="1"/>
              <a:t>__HAL_TIM_SET_COUNTER(__HANDLE__, __COUNTER__)</a:t>
            </a:r>
          </a:p>
          <a:p>
            <a:r>
              <a:rPr lang="en-US" sz="2000"/>
              <a:t>Chức năng: ghi giá trị vào thanh ghi CNT</a:t>
            </a:r>
          </a:p>
          <a:p>
            <a:endParaRPr lang="en-US" sz="2000"/>
          </a:p>
          <a:p>
            <a:r>
              <a:rPr lang="en-US" sz="2000" b="1"/>
              <a:t>__HAL_TIM_GET_COUNTER(__HANDLE__)</a:t>
            </a:r>
          </a:p>
          <a:p>
            <a:r>
              <a:rPr lang="en-US" sz="2000"/>
              <a:t>Chức năng: lấy giá trị vào thanh ghi CNT</a:t>
            </a:r>
          </a:p>
          <a:p>
            <a:endParaRPr lang="en-US" sz="2000"/>
          </a:p>
          <a:p>
            <a:r>
              <a:rPr lang="en-US" sz="2000" b="1"/>
              <a:t> __HAL_TIM_SET_AUTORELOAD(__HANDLE__, __AUTORELOAD__) </a:t>
            </a:r>
          </a:p>
          <a:p>
            <a:r>
              <a:rPr lang="en-US" sz="2000"/>
              <a:t>Chức năng: đặt giá trị vào thanh ghi ARR</a:t>
            </a:r>
          </a:p>
        </p:txBody>
      </p:sp>
    </p:spTree>
    <p:extLst>
      <p:ext uri="{BB962C8B-B14F-4D97-AF65-F5344CB8AC3E}">
        <p14:creationId xmlns:p14="http://schemas.microsoft.com/office/powerpoint/2010/main" val="16603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D824A1D5-811D-4DD3-B4D8-B493F54C7DF0}"/>
              </a:ext>
            </a:extLst>
          </p:cNvPr>
          <p:cNvSpPr txBox="1"/>
          <p:nvPr/>
        </p:nvSpPr>
        <p:spPr>
          <a:xfrm>
            <a:off x="1145885" y="99436"/>
            <a:ext cx="10464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2">
                    <a:lumMod val="75000"/>
                  </a:schemeClr>
                </a:solidFill>
              </a:rPr>
              <a:t>TẠO HÀM DELAY SỬ DỤNG TIMER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6317454-2F05-4867-8A38-8D840E2E0C17}"/>
              </a:ext>
            </a:extLst>
          </p:cNvPr>
          <p:cNvSpPr txBox="1"/>
          <p:nvPr/>
        </p:nvSpPr>
        <p:spPr>
          <a:xfrm>
            <a:off x="1274617" y="1536221"/>
            <a:ext cx="10464512" cy="40934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void delay_us(</a:t>
            </a:r>
            <a:r>
              <a:rPr lang="en-US" sz="2000" b="1"/>
              <a:t>uint16_t </a:t>
            </a:r>
            <a:r>
              <a:rPr lang="en-US" sz="2000"/>
              <a:t>us)</a:t>
            </a:r>
          </a:p>
          <a:p>
            <a:r>
              <a:rPr lang="en-US" sz="2000"/>
              <a:t>{</a:t>
            </a:r>
          </a:p>
          <a:p>
            <a:r>
              <a:rPr lang="en-US" sz="2000"/>
              <a:t>	</a:t>
            </a:r>
            <a:r>
              <a:rPr lang="en-US" sz="2000" b="1">
                <a:solidFill>
                  <a:schemeClr val="accent2">
                    <a:lumMod val="75000"/>
                  </a:schemeClr>
                </a:solidFill>
              </a:rPr>
              <a:t>TIM_HandleTypeDef</a:t>
            </a:r>
            <a:r>
              <a:rPr lang="en-US" sz="2000" b="1"/>
              <a:t> </a:t>
            </a:r>
            <a:r>
              <a:rPr lang="en-US" sz="2000">
                <a:solidFill>
                  <a:srgbClr val="FF0000"/>
                </a:solidFill>
              </a:rPr>
              <a:t>htimDelay</a:t>
            </a:r>
            <a:r>
              <a:rPr lang="en-US" sz="2000"/>
              <a:t>;</a:t>
            </a:r>
          </a:p>
          <a:p>
            <a:r>
              <a:rPr lang="en-US" sz="2000"/>
              <a:t> 	</a:t>
            </a:r>
            <a:r>
              <a:rPr lang="en-US" sz="2000" b="1"/>
              <a:t>__HAL_RCC_TIM2_CLK_ENABLE();</a:t>
            </a:r>
          </a:p>
          <a:p>
            <a:r>
              <a:rPr lang="en-US" sz="2000"/>
              <a:t>	</a:t>
            </a:r>
            <a:r>
              <a:rPr lang="en-US" sz="2000">
                <a:solidFill>
                  <a:srgbClr val="FF0000"/>
                </a:solidFill>
              </a:rPr>
              <a:t> htimDelay</a:t>
            </a:r>
            <a:r>
              <a:rPr lang="en-US" sz="2000"/>
              <a:t>.Instance = </a:t>
            </a:r>
            <a:r>
              <a:rPr lang="en-US" sz="2000" b="1"/>
              <a:t>TIM2</a:t>
            </a:r>
            <a:r>
              <a:rPr lang="en-US" sz="2000"/>
              <a:t>;</a:t>
            </a:r>
          </a:p>
          <a:p>
            <a:r>
              <a:rPr lang="en-US" sz="2000"/>
              <a:t>	</a:t>
            </a:r>
            <a:r>
              <a:rPr lang="en-US" sz="2000">
                <a:solidFill>
                  <a:srgbClr val="FF0000"/>
                </a:solidFill>
              </a:rPr>
              <a:t> htimDelay</a:t>
            </a:r>
            <a:r>
              <a:rPr lang="en-US" sz="2000"/>
              <a:t>.Init.CounterMode = </a:t>
            </a:r>
            <a:r>
              <a:rPr lang="en-US" sz="2000" b="1"/>
              <a:t>TIM_COUNTERMODE_UP</a:t>
            </a:r>
            <a:r>
              <a:rPr lang="en-US" sz="2000"/>
              <a:t>;</a:t>
            </a:r>
          </a:p>
          <a:p>
            <a:r>
              <a:rPr lang="en-US" sz="2000"/>
              <a:t>	 </a:t>
            </a:r>
            <a:r>
              <a:rPr lang="en-US" sz="2000">
                <a:solidFill>
                  <a:srgbClr val="FF0000"/>
                </a:solidFill>
              </a:rPr>
              <a:t>htimDelay</a:t>
            </a:r>
            <a:r>
              <a:rPr lang="en-US" sz="2000"/>
              <a:t>.Init.Prescaler = (SystemCoreClock/1000000)-1; //khởi tạo tần số 1MHZ</a:t>
            </a:r>
          </a:p>
          <a:p>
            <a:r>
              <a:rPr lang="en-US" sz="2000"/>
              <a:t>	</a:t>
            </a:r>
            <a:r>
              <a:rPr lang="en-US" sz="2000">
                <a:solidFill>
                  <a:srgbClr val="FF0000"/>
                </a:solidFill>
              </a:rPr>
              <a:t> htimDelay</a:t>
            </a:r>
            <a:r>
              <a:rPr lang="en-US" sz="2000"/>
              <a:t>.Init.Period = us;</a:t>
            </a:r>
          </a:p>
          <a:p>
            <a:r>
              <a:rPr lang="en-US" sz="2000"/>
              <a:t>	</a:t>
            </a:r>
            <a:r>
              <a:rPr lang="en-US" sz="2000" b="1"/>
              <a:t>HAL_TIM_Base_Init</a:t>
            </a:r>
            <a:r>
              <a:rPr lang="en-US" sz="2000"/>
              <a:t>(&amp;</a:t>
            </a:r>
            <a:r>
              <a:rPr lang="en-US" sz="2000">
                <a:solidFill>
                  <a:srgbClr val="FF0000"/>
                </a:solidFill>
              </a:rPr>
              <a:t> htimDelay</a:t>
            </a:r>
            <a:r>
              <a:rPr lang="en-US" sz="2000"/>
              <a:t>);</a:t>
            </a:r>
          </a:p>
          <a:p>
            <a:r>
              <a:rPr lang="en-US" sz="2000"/>
              <a:t>	</a:t>
            </a:r>
            <a:r>
              <a:rPr lang="en-US" sz="2000" b="1"/>
              <a:t>HAL_TIM_Base_Start_IT</a:t>
            </a:r>
            <a:r>
              <a:rPr lang="en-US" sz="2000"/>
              <a:t>(&amp;</a:t>
            </a:r>
            <a:r>
              <a:rPr lang="en-US" sz="2000">
                <a:solidFill>
                  <a:srgbClr val="FF0000"/>
                </a:solidFill>
              </a:rPr>
              <a:t> htimDelay</a:t>
            </a:r>
            <a:r>
              <a:rPr lang="en-US" sz="2000"/>
              <a:t>);</a:t>
            </a:r>
          </a:p>
          <a:p>
            <a:r>
              <a:rPr lang="en-US" sz="2000"/>
              <a:t>	</a:t>
            </a:r>
            <a:r>
              <a:rPr lang="en-US" sz="2000" b="1"/>
              <a:t>__HAL_TIM_CLEAR_FLAG</a:t>
            </a:r>
            <a:r>
              <a:rPr lang="en-US" sz="2000"/>
              <a:t>(&amp;</a:t>
            </a:r>
            <a:r>
              <a:rPr lang="en-US" sz="2000">
                <a:solidFill>
                  <a:srgbClr val="FF0000"/>
                </a:solidFill>
              </a:rPr>
              <a:t> htimDelay</a:t>
            </a:r>
            <a:r>
              <a:rPr lang="en-US" sz="2000"/>
              <a:t>,</a:t>
            </a:r>
            <a:r>
              <a:rPr lang="en-US" sz="2000" b="1"/>
              <a:t>TIM_FLAG_UPDATE</a:t>
            </a:r>
            <a:r>
              <a:rPr lang="en-US" sz="2000"/>
              <a:t>);</a:t>
            </a:r>
          </a:p>
          <a:p>
            <a:r>
              <a:rPr lang="en-US" sz="2000"/>
              <a:t>	while(!</a:t>
            </a:r>
            <a:r>
              <a:rPr lang="en-US" sz="2000" b="1"/>
              <a:t>__HAL_TIM_GET_FLAG</a:t>
            </a:r>
            <a:r>
              <a:rPr lang="en-US" sz="2000"/>
              <a:t>(&amp;</a:t>
            </a:r>
            <a:r>
              <a:rPr lang="en-US" sz="2000">
                <a:solidFill>
                  <a:srgbClr val="FF0000"/>
                </a:solidFill>
              </a:rPr>
              <a:t> htimDelay</a:t>
            </a:r>
            <a:r>
              <a:rPr lang="en-US" sz="2000"/>
              <a:t>,</a:t>
            </a:r>
            <a:r>
              <a:rPr lang="en-US" sz="2000" b="1"/>
              <a:t>TIM_FLAG_UPDATE</a:t>
            </a:r>
            <a:r>
              <a:rPr lang="en-US" sz="2000"/>
              <a:t>));</a:t>
            </a:r>
          </a:p>
          <a:p>
            <a:r>
              <a:rPr lang="en-US" sz="20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66660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F1E4B5ECFB153C4C8D32F9A4CE3FEA67" ma:contentTypeVersion="3" ma:contentTypeDescription="Tạo tài liệu mới." ma:contentTypeScope="" ma:versionID="fc6dfbbb1d32b1e680c157ffcdb23f6d">
  <xsd:schema xmlns:xsd="http://www.w3.org/2001/XMLSchema" xmlns:xs="http://www.w3.org/2001/XMLSchema" xmlns:p="http://schemas.microsoft.com/office/2006/metadata/properties" xmlns:ns2="8dc4f5da-c9d6-4fa2-9bd4-f8b062bc8f4a" targetNamespace="http://schemas.microsoft.com/office/2006/metadata/properties" ma:root="true" ma:fieldsID="cdfb40a52d03670caa580ec33be24041" ns2:_="">
    <xsd:import namespace="8dc4f5da-c9d6-4fa2-9bd4-f8b062bc8f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c4f5da-c9d6-4fa2-9bd4-f8b062bc8f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937A511-1A6B-4068-BCB2-21ECAF52F1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c4f5da-c9d6-4fa2-9bd4-f8b062bc8f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D1CB86F-2437-455D-ABE2-55888B25DBD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458A61E-94FD-4A19-B71E-DFE51EB1ABC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2156</TotalTime>
  <Words>872</Words>
  <Application>Microsoft Office PowerPoint</Application>
  <PresentationFormat>Widescreen</PresentationFormat>
  <Paragraphs>84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 Math</vt:lpstr>
      <vt:lpstr>Gill Sans Nova</vt:lpstr>
      <vt:lpstr>Wingdings</vt:lpstr>
      <vt:lpstr>GradientVTI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Trịnh Ngọc Tuấn</dc:creator>
  <cp:lastModifiedBy>GIANG</cp:lastModifiedBy>
  <cp:revision>632</cp:revision>
  <dcterms:created xsi:type="dcterms:W3CDTF">2021-02-18T14:14:41Z</dcterms:created>
  <dcterms:modified xsi:type="dcterms:W3CDTF">2021-05-17T16:54:42Z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0x010100F1E4B5ECFB153C4C8D32F9A4CE3FEA67</vt:lpwstr>
  </property>
</Properties>
</file>