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14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Ngọc Tuấn" initials="TNT" lastIdx="2" clrIdx="0">
    <p:extLst>
      <p:ext uri="{19B8F6BF-5375-455C-9EA6-DF929625EA0E}">
        <p15:presenceInfo xmlns:p15="http://schemas.microsoft.com/office/powerpoint/2012/main" userId="10b9acce9b2af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14D1-B867-4837-83AA-08C1C250B4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DCCAD-EB3F-497A-982C-24FBA1AA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DCCAD-EB3F-497A-982C-24FBA1AAF6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6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0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5F9E2BB-12A0-4B64-A6AF-A1BCDBCCD5C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442" y="0"/>
            <a:ext cx="1522558" cy="15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10E003-E21F-46C6-B932-1DE575D253CC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TẠI SAO LẠI DÙNG PWM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C5C8187-43D3-4EE1-A957-C3DC740A759A}"/>
              </a:ext>
            </a:extLst>
          </p:cNvPr>
          <p:cNvSpPr txBox="1"/>
          <p:nvPr/>
        </p:nvSpPr>
        <p:spPr>
          <a:xfrm>
            <a:off x="1348509" y="1237673"/>
            <a:ext cx="10030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Bài toán: </a:t>
            </a:r>
            <a:r>
              <a:rPr lang="en-US" sz="2000"/>
              <a:t>Giả sử ta cần thay đổi độ sáng của bóng đèn thì đầu tiên các bạn nghĩ đến sẽ là thay đổi điện áp cấp vào bóng đèn.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8EDED09-95B7-4D65-B942-5D3C46DA6AFF}"/>
              </a:ext>
            </a:extLst>
          </p:cNvPr>
          <p:cNvSpPr/>
          <p:nvPr/>
        </p:nvSpPr>
        <p:spPr>
          <a:xfrm>
            <a:off x="1902691" y="2142836"/>
            <a:ext cx="1099127" cy="128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VĐK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FCE9FE9-833D-4423-BF6C-6ABF604796B4}"/>
              </a:ext>
            </a:extLst>
          </p:cNvPr>
          <p:cNvSpPr/>
          <p:nvPr/>
        </p:nvSpPr>
        <p:spPr>
          <a:xfrm>
            <a:off x="3001818" y="2359891"/>
            <a:ext cx="170873" cy="180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77C9D19-EE38-42B1-80A1-05FC5B06F815}"/>
              </a:ext>
            </a:extLst>
          </p:cNvPr>
          <p:cNvSpPr/>
          <p:nvPr/>
        </p:nvSpPr>
        <p:spPr>
          <a:xfrm>
            <a:off x="4100945" y="2359890"/>
            <a:ext cx="484908" cy="18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9C7F5453-F53E-4ED7-89ED-69270C90A4C4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3172691" y="2449945"/>
            <a:ext cx="92825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8F186F95-A6C6-48F9-B03D-A6F9C4C2B059}"/>
              </a:ext>
            </a:extLst>
          </p:cNvPr>
          <p:cNvCxnSpPr>
            <a:cxnSpLocks/>
          </p:cNvCxnSpPr>
          <p:nvPr/>
        </p:nvCxnSpPr>
        <p:spPr>
          <a:xfrm flipH="1">
            <a:off x="4585853" y="2466106"/>
            <a:ext cx="6858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A2C8A847-0F9A-42E3-854B-43A4D102A33D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5642780" y="2462703"/>
            <a:ext cx="591765" cy="34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A8DBBE4E-C3C2-4FBE-913A-A28F25C09915}"/>
              </a:ext>
            </a:extLst>
          </p:cNvPr>
          <p:cNvCxnSpPr>
            <a:cxnSpLocks/>
          </p:cNvCxnSpPr>
          <p:nvPr/>
        </p:nvCxnSpPr>
        <p:spPr>
          <a:xfrm flipV="1">
            <a:off x="6234545" y="2466106"/>
            <a:ext cx="0" cy="3198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B4EF4528-98DE-4BED-B8F7-D4B8E724CBFE}"/>
              </a:ext>
            </a:extLst>
          </p:cNvPr>
          <p:cNvCxnSpPr/>
          <p:nvPr/>
        </p:nvCxnSpPr>
        <p:spPr>
          <a:xfrm>
            <a:off x="5995553" y="2785918"/>
            <a:ext cx="48837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2E413025-7144-45B2-81EB-5F6DEE4D4B75}"/>
              </a:ext>
            </a:extLst>
          </p:cNvPr>
          <p:cNvCxnSpPr>
            <a:cxnSpLocks/>
          </p:cNvCxnSpPr>
          <p:nvPr/>
        </p:nvCxnSpPr>
        <p:spPr>
          <a:xfrm>
            <a:off x="6066558" y="2929082"/>
            <a:ext cx="33597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C471A731-A460-44C4-B571-C4CCE2F9BCA2}"/>
              </a:ext>
            </a:extLst>
          </p:cNvPr>
          <p:cNvCxnSpPr>
            <a:cxnSpLocks/>
          </p:cNvCxnSpPr>
          <p:nvPr/>
        </p:nvCxnSpPr>
        <p:spPr>
          <a:xfrm>
            <a:off x="6165272" y="3044536"/>
            <a:ext cx="1385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DB267F44-B92D-44BC-A4C8-493FBEDDA1E5}"/>
              </a:ext>
            </a:extLst>
          </p:cNvPr>
          <p:cNvSpPr txBox="1"/>
          <p:nvPr/>
        </p:nvSpPr>
        <p:spPr>
          <a:xfrm>
            <a:off x="3001818" y="2021718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0 -&gt; 3.3V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138B0FAE-197A-4697-986D-D512D44BDAFA}"/>
              </a:ext>
            </a:extLst>
          </p:cNvPr>
          <p:cNvSpPr txBox="1"/>
          <p:nvPr/>
        </p:nvSpPr>
        <p:spPr>
          <a:xfrm>
            <a:off x="1348509" y="4069785"/>
            <a:ext cx="913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Thật không may, STM của chúng ta chỉ có thể xuất được mức 0 (0V), hoặc mức 1(3.3v). Để thay đổi được điện áp chúng ta sẽ sử dụng kĩ thuật điệu chế điện áp PWM.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1A64CA4-5758-445F-BD47-EE9280CFF9F7}"/>
              </a:ext>
            </a:extLst>
          </p:cNvPr>
          <p:cNvSpPr txBox="1"/>
          <p:nvPr/>
        </p:nvSpPr>
        <p:spPr>
          <a:xfrm>
            <a:off x="4128074" y="25723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99D4F1E6-3925-48EB-A696-D700A3C0FDEA}"/>
              </a:ext>
            </a:extLst>
          </p:cNvPr>
          <p:cNvSpPr txBox="1"/>
          <p:nvPr/>
        </p:nvSpPr>
        <p:spPr>
          <a:xfrm>
            <a:off x="5112037" y="27272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Đ1</a:t>
            </a:r>
          </a:p>
        </p:txBody>
      </p:sp>
      <p:sp>
        <p:nvSpPr>
          <p:cNvPr id="6" name="Tam giác Cân 5">
            <a:extLst>
              <a:ext uri="{FF2B5EF4-FFF2-40B4-BE49-F238E27FC236}">
                <a16:creationId xmlns:a16="http://schemas.microsoft.com/office/drawing/2014/main" id="{94B31067-A5F8-4803-B226-8680A626370E}"/>
              </a:ext>
            </a:extLst>
          </p:cNvPr>
          <p:cNvSpPr/>
          <p:nvPr/>
        </p:nvSpPr>
        <p:spPr>
          <a:xfrm rot="5400000">
            <a:off x="5238714" y="2279734"/>
            <a:ext cx="442194" cy="3659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6F52B8C8-3391-47FA-BF9F-232DAF1B939A}"/>
              </a:ext>
            </a:extLst>
          </p:cNvPr>
          <p:cNvCxnSpPr/>
          <p:nvPr/>
        </p:nvCxnSpPr>
        <p:spPr>
          <a:xfrm>
            <a:off x="5642780" y="2241606"/>
            <a:ext cx="0" cy="4421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6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10E003-E21F-46C6-B932-1DE575D253CC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KHÁI NIỆM PWM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2BD15ACD-47CE-45DF-BEB8-8AD9F9095EDF}"/>
                  </a:ext>
                </a:extLst>
              </p:cNvPr>
              <p:cNvSpPr txBox="1"/>
              <p:nvPr/>
            </p:nvSpPr>
            <p:spPr>
              <a:xfrm>
                <a:off x="1043708" y="940302"/>
                <a:ext cx="10538691" cy="3545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7432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>
                    <a:effectLst/>
                    <a:latin typeface="Gill Sans Nova (Thân)"/>
                    <a:ea typeface="Calibri" panose="020F0502020204030204" pitchFamily="34" charset="0"/>
                    <a:cs typeface="Times New Roman" panose="02020603050405020304" pitchFamily="18" charset="0"/>
                  </a:rPr>
                  <a:t>PWM</a:t>
                </a:r>
                <a:r>
                  <a:rPr lang="en-US" sz="2000">
                    <a:effectLst/>
                    <a:latin typeface="Gill Sans Nova (Thân)"/>
                    <a:ea typeface="Calibri" panose="020F0502020204030204" pitchFamily="34" charset="0"/>
                    <a:cs typeface="Times New Roman" panose="02020603050405020304" pitchFamily="18" charset="0"/>
                  </a:rPr>
                  <a:t> là viết tắt của Pulse Width Modulation (Điều chế độ rộng xung) và nó là một kỹ thuật phổ biến được sử dụng để thay đổi độ rộng xung.</a:t>
                </a:r>
              </a:p>
              <a:p>
                <a:pPr indent="27432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000" b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đích của PWM:</a:t>
                </a:r>
              </a:p>
              <a:p>
                <a:pPr indent="27432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00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Khi tín hiệu 1 chân được bật tắt liên tục ở tần số cao kết hợp với việc thay đổi độ rộng của xung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𝑂𝑁</m:t>
                        </m:r>
                      </m:sub>
                    </m:sSub>
                  </m:oMath>
                </a14:m>
                <a:r>
                  <a:rPr lang="en-US" sz="200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) thì độ sáng bóng đèn sẽ được thay đổi, ngoài ra sóng PWM còn có chức năng điều khiển tốc độ động cơ DC.</a:t>
                </a:r>
              </a:p>
              <a:p>
                <a:pPr marL="0" marR="0" indent="27432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>
                  <a:effectLst/>
                  <a:latin typeface="Gill Sans Nova (Thân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2BD15ACD-47CE-45DF-BEB8-8AD9F909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8" y="940302"/>
                <a:ext cx="10538691" cy="3545330"/>
              </a:xfrm>
              <a:prstGeom prst="rect">
                <a:avLst/>
              </a:prstGeom>
              <a:blipFill>
                <a:blip r:embed="rId2"/>
                <a:stretch>
                  <a:fillRect l="-578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Hình ảnh 25">
            <a:extLst>
              <a:ext uri="{FF2B5EF4-FFF2-40B4-BE49-F238E27FC236}">
                <a16:creationId xmlns:a16="http://schemas.microsoft.com/office/drawing/2014/main" id="{8B96543A-B5CC-4DA3-8507-FB668F89E7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65945" y="4196282"/>
            <a:ext cx="5943600" cy="22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0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07788BE9-F68C-4EFF-A670-3E8D7239EB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2947" y="997671"/>
            <a:ext cx="5943600" cy="2252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B39B943D-9A90-41B9-A0AB-DA84C874329F}"/>
                  </a:ext>
                </a:extLst>
              </p:cNvPr>
              <p:cNvSpPr txBox="1"/>
              <p:nvPr/>
            </p:nvSpPr>
            <p:spPr>
              <a:xfrm>
                <a:off x="656070" y="3351485"/>
                <a:ext cx="6096000" cy="2956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𝑂𝑁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>
                    <a:effectLst/>
                    <a:latin typeface="+mj-lt"/>
                    <a:ea typeface="Yu Mincho" panose="02020400000000000000" pitchFamily="18" charset="-128"/>
                    <a:cs typeface="Times New Roman" panose="02020603050405020304" pitchFamily="18" charset="0"/>
                  </a:rPr>
                  <a:t>:	Thời gian xung ở mức cao (3.3V).</a:t>
                </a:r>
                <a:endParaRPr lang="en-US" sz="20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𝑂𝐹𝐹</m:t>
                        </m:r>
                      </m:sub>
                    </m:sSub>
                  </m:oMath>
                </a14:m>
                <a:r>
                  <a:rPr lang="en-US" sz="2000">
                    <a:effectLst/>
                    <a:latin typeface="+mj-lt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(s):	Thời gian xung ở mức thấp (0V).</a:t>
                </a:r>
                <a:endParaRPr lang="en-US" sz="20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fr-FR" sz="2000">
                    <a:effectLst/>
                    <a:latin typeface="+mj-lt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𝑂𝑁</m:t>
                        </m:r>
                      </m:sub>
                    </m:sSub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𝑂𝐹𝐹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2000">
                    <a:effectLst/>
                    <a:latin typeface="+mj-lt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: Chu kì của xung.</a:t>
                </a:r>
                <a:endParaRPr lang="en-US" sz="20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𝑓</m:t>
                    </m:r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𝐻𝑧</m:t>
                    </m:r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2000">
                    <a:effectLst/>
                    <a:latin typeface="+mj-lt"/>
                    <a:ea typeface="Yu Mincho" panose="02020400000000000000" pitchFamily="18" charset="-128"/>
                    <a:cs typeface="Times New Roman" panose="02020603050405020304" pitchFamily="18" charset="0"/>
                  </a:rPr>
                  <a:t>	:Tần số của xung.</a:t>
                </a: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B39B943D-9A90-41B9-A0AB-DA84C874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0" y="3351485"/>
                <a:ext cx="6096000" cy="295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A41A8A-B8DB-4D39-9888-729FD03AC105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CÁC THÔNG SỐ PWM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9B85E40E-237C-4205-B654-2F5146ECEC1C}"/>
                  </a:ext>
                </a:extLst>
              </p:cNvPr>
              <p:cNvSpPr txBox="1"/>
              <p:nvPr/>
            </p:nvSpPr>
            <p:spPr>
              <a:xfrm>
                <a:off x="6206837" y="3242231"/>
                <a:ext cx="5551054" cy="2256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Duty</m:t>
                    </m:r>
                    <m:r>
                      <a:rPr lang="fr-FR" sz="200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cycle</m:t>
                    </m:r>
                    <m:r>
                      <a:rPr lang="fr-FR" sz="200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ON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ON</m:t>
                            </m:r>
                          </m:sub>
                        </m:sSub>
                        <m:r>
                          <a:rPr lang="fr-FR" sz="20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OFF</m:t>
                            </m:r>
                          </m:sub>
                        </m:sSub>
                      </m:den>
                    </m:f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𝑂𝑁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0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(%)</m:t>
                    </m:r>
                  </m:oMath>
                </a14:m>
                <a:r>
                  <a:rPr lang="fr-FR" sz="2000">
                    <a:effectLst/>
                    <a:latin typeface="+mj-lt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: phần trăm thời gian xung ở mức cao trong 1 chu kì tín hiệu.</a:t>
                </a:r>
                <a:endParaRPr lang="en-US" sz="20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=3.3∗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Duty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cycle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>
                    <a:effectLst/>
                    <a:latin typeface="+mj-lt"/>
                    <a:ea typeface="Yu Mincho" panose="02020400000000000000" pitchFamily="18" charset="-128"/>
                    <a:cs typeface="Times New Roman" panose="02020603050405020304" pitchFamily="18" charset="0"/>
                  </a:rPr>
                  <a:t>: điện áp ra trung bình.</a:t>
                </a:r>
                <a:endParaRPr lang="en-US" sz="20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9B85E40E-237C-4205-B654-2F5146ECE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7" y="3242231"/>
                <a:ext cx="5551054" cy="2256515"/>
              </a:xfrm>
              <a:prstGeom prst="rect">
                <a:avLst/>
              </a:prstGeom>
              <a:blipFill>
                <a:blip r:embed="rId4"/>
                <a:stretch>
                  <a:fillRect r="-2305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72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844F7D3-3AEF-4FCC-BE69-89DD678AADF9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NGUYÊN LÍ THAY ĐỔI ĐỘ SÁNG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CADD131-91E8-4AAD-9C4C-381CAFE162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965" y="1447097"/>
            <a:ext cx="5394036" cy="24875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B51546EE-02F1-453B-8536-BC8CB373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02202"/>
              </p:ext>
            </p:extLst>
          </p:nvPr>
        </p:nvGraphicFramePr>
        <p:xfrm>
          <a:off x="1024602" y="1296265"/>
          <a:ext cx="5071398" cy="2644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562">
                  <a:extLst>
                    <a:ext uri="{9D8B030D-6E8A-4147-A177-3AD203B41FA5}">
                      <a16:colId xmlns:a16="http://schemas.microsoft.com/office/drawing/2014/main" val="1171693911"/>
                    </a:ext>
                  </a:extLst>
                </a:gridCol>
                <a:gridCol w="2416572">
                  <a:extLst>
                    <a:ext uri="{9D8B030D-6E8A-4147-A177-3AD203B41FA5}">
                      <a16:colId xmlns:a16="http://schemas.microsoft.com/office/drawing/2014/main" val="824341383"/>
                    </a:ext>
                  </a:extLst>
                </a:gridCol>
                <a:gridCol w="1414264">
                  <a:extLst>
                    <a:ext uri="{9D8B030D-6E8A-4147-A177-3AD203B41FA5}">
                      <a16:colId xmlns:a16="http://schemas.microsoft.com/office/drawing/2014/main" val="1763791980"/>
                    </a:ext>
                  </a:extLst>
                </a:gridCol>
              </a:tblGrid>
              <a:tr h="682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Duty cycle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Điện áp ra trung bình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Tình trạng đèn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8923304"/>
                  </a:ext>
                </a:extLst>
              </a:tr>
              <a:tr h="454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10% duty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V=3.3*10/100=0.33 V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Sáng mờ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378966"/>
                  </a:ext>
                </a:extLst>
              </a:tr>
              <a:tr h="682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40% duty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V=3.3*40/100=1.32 V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Sáng trung bình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5977961"/>
                  </a:ext>
                </a:extLst>
              </a:tr>
              <a:tr h="454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80% duty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V=3.3*80/100=2.64 V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Sáng rõ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0078037"/>
                  </a:ext>
                </a:extLst>
              </a:tr>
            </a:tbl>
          </a:graphicData>
        </a:graphic>
      </p:graphicFrame>
      <p:pic>
        <p:nvPicPr>
          <p:cNvPr id="1026" name="Picture 2" descr="PIC16F877A PWM - Tutorials">
            <a:extLst>
              <a:ext uri="{FF2B5EF4-FFF2-40B4-BE49-F238E27FC236}">
                <a16:creationId xmlns:a16="http://schemas.microsoft.com/office/drawing/2014/main" id="{03CAA3CC-3E38-4E00-B8A2-306BFFAC31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5" y="4364093"/>
            <a:ext cx="4153845" cy="239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7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844F7D3-3AEF-4FCC-BE69-89DD678AADF9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NGUYÊN LÍ TẠO XUNG PWM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1956A7A-6016-43FA-A85B-127EC59CA71E}"/>
              </a:ext>
            </a:extLst>
          </p:cNvPr>
          <p:cNvSpPr txBox="1"/>
          <p:nvPr/>
        </p:nvSpPr>
        <p:spPr>
          <a:xfrm>
            <a:off x="6803105" y="59032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EAD5C2B2-D1CE-4D7B-9054-5D6EBC9D72F9}"/>
              </a:ext>
            </a:extLst>
          </p:cNvPr>
          <p:cNvSpPr txBox="1"/>
          <p:nvPr/>
        </p:nvSpPr>
        <p:spPr>
          <a:xfrm>
            <a:off x="969818" y="1182254"/>
            <a:ext cx="39394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Nguyên lí tạo PWM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Khi thanh ghi CNT bắt đầu đếm thì ngõ ra PWM sẽ ở mức 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Khi CNT đến bằng giá trị trong thanh ghi CCRx thì ngõ ra PWM sẽ bị reset về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Khi CNT tăng đến bằng giá trị ARR thì CNT sẽ bị reset về 0, và ngõ ra PWM sẽ đặt lên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Tiếp tục chu trình như vậy sẽ tạo ra dạng sóng PWM.</a:t>
            </a:r>
          </a:p>
        </p:txBody>
      </p:sp>
      <p:pic>
        <p:nvPicPr>
          <p:cNvPr id="52" name="Hình ảnh 51">
            <a:extLst>
              <a:ext uri="{FF2B5EF4-FFF2-40B4-BE49-F238E27FC236}">
                <a16:creationId xmlns:a16="http://schemas.microsoft.com/office/drawing/2014/main" id="{27CADB2C-4215-4161-A116-0C24F888B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782" y="862427"/>
            <a:ext cx="56292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8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844F7D3-3AEF-4FCC-BE69-89DD678AADF9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CẤU HÌNH TRONG CUBE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1A981B91-CB08-4EFC-A883-B4DD6FE83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73" y="1278600"/>
            <a:ext cx="5725246" cy="338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4" name="Nhóm 33">
            <a:extLst>
              <a:ext uri="{FF2B5EF4-FFF2-40B4-BE49-F238E27FC236}">
                <a16:creationId xmlns:a16="http://schemas.microsoft.com/office/drawing/2014/main" id="{B8D5EA57-924F-4A0D-B60E-E37E108CC6FA}"/>
              </a:ext>
            </a:extLst>
          </p:cNvPr>
          <p:cNvGrpSpPr/>
          <p:nvPr/>
        </p:nvGrpSpPr>
        <p:grpSpPr>
          <a:xfrm>
            <a:off x="959456" y="742694"/>
            <a:ext cx="4397635" cy="3701408"/>
            <a:chOff x="940983" y="963831"/>
            <a:chExt cx="4519273" cy="4506640"/>
          </a:xfrm>
        </p:grpSpPr>
        <p:cxnSp>
          <p:nvCxnSpPr>
            <p:cNvPr id="14" name="Đường kết nối Mũi tên Thẳng 13">
              <a:extLst>
                <a:ext uri="{FF2B5EF4-FFF2-40B4-BE49-F238E27FC236}">
                  <a16:creationId xmlns:a16="http://schemas.microsoft.com/office/drawing/2014/main" id="{0E1D73AF-FEEA-475B-9E9C-7DFD7886D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5705" y="5078170"/>
              <a:ext cx="500651" cy="128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FA85CF83-DF6C-40FC-BE58-98ED8ED2A8DE}"/>
                </a:ext>
              </a:extLst>
            </p:cNvPr>
            <p:cNvGrpSpPr/>
            <p:nvPr/>
          </p:nvGrpSpPr>
          <p:grpSpPr>
            <a:xfrm>
              <a:off x="940983" y="963831"/>
              <a:ext cx="4519273" cy="4506640"/>
              <a:chOff x="940983" y="963831"/>
              <a:chExt cx="4519273" cy="4506640"/>
            </a:xfrm>
          </p:grpSpPr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8856B1B8-41D9-43D3-AED5-EF67AC1AF957}"/>
                  </a:ext>
                </a:extLst>
              </p:cNvPr>
              <p:cNvGrpSpPr/>
              <p:nvPr/>
            </p:nvGrpSpPr>
            <p:grpSpPr>
              <a:xfrm>
                <a:off x="940983" y="963831"/>
                <a:ext cx="4519273" cy="4506640"/>
                <a:chOff x="940983" y="963831"/>
                <a:chExt cx="4519273" cy="4506640"/>
              </a:xfrm>
            </p:grpSpPr>
            <p:grpSp>
              <p:nvGrpSpPr>
                <p:cNvPr id="21" name="Nhóm 20">
                  <a:extLst>
                    <a:ext uri="{FF2B5EF4-FFF2-40B4-BE49-F238E27FC236}">
                      <a16:creationId xmlns:a16="http://schemas.microsoft.com/office/drawing/2014/main" id="{90F62C96-4A6F-4486-BE3B-E873838CB116}"/>
                    </a:ext>
                  </a:extLst>
                </p:cNvPr>
                <p:cNvGrpSpPr/>
                <p:nvPr/>
              </p:nvGrpSpPr>
              <p:grpSpPr>
                <a:xfrm>
                  <a:off x="940983" y="963831"/>
                  <a:ext cx="4519273" cy="4459065"/>
                  <a:chOff x="5105018" y="1044477"/>
                  <a:chExt cx="6419850" cy="5142105"/>
                </a:xfrm>
              </p:grpSpPr>
              <p:grpSp>
                <p:nvGrpSpPr>
                  <p:cNvPr id="20" name="Nhóm 19">
                    <a:extLst>
                      <a:ext uri="{FF2B5EF4-FFF2-40B4-BE49-F238E27FC236}">
                        <a16:creationId xmlns:a16="http://schemas.microsoft.com/office/drawing/2014/main" id="{D4F2FB89-1920-4286-867D-6961FCA5C7ED}"/>
                      </a:ext>
                    </a:extLst>
                  </p:cNvPr>
                  <p:cNvGrpSpPr/>
                  <p:nvPr/>
                </p:nvGrpSpPr>
                <p:grpSpPr>
                  <a:xfrm>
                    <a:off x="5105018" y="1044477"/>
                    <a:ext cx="6419850" cy="5142105"/>
                    <a:chOff x="5105018" y="1044477"/>
                    <a:chExt cx="6419850" cy="5142105"/>
                  </a:xfrm>
                </p:grpSpPr>
                <p:pic>
                  <p:nvPicPr>
                    <p:cNvPr id="7" name="Hình ảnh 6">
                      <a:extLst>
                        <a:ext uri="{FF2B5EF4-FFF2-40B4-BE49-F238E27FC236}">
                          <a16:creationId xmlns:a16="http://schemas.microsoft.com/office/drawing/2014/main" id="{C982576E-AFF4-45E3-A1B2-900E0EC7C1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105018" y="1044477"/>
                      <a:ext cx="6419850" cy="46482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" name="Nhóm 1">
                      <a:extLst>
                        <a:ext uri="{FF2B5EF4-FFF2-40B4-BE49-F238E27FC236}">
                          <a16:creationId xmlns:a16="http://schemas.microsoft.com/office/drawing/2014/main" id="{F4123B9D-3D4B-4DC1-A8B6-52E634AB77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1905" y="1408550"/>
                      <a:ext cx="3945141" cy="4778032"/>
                      <a:chOff x="6091905" y="1408550"/>
                      <a:chExt cx="3945141" cy="4778032"/>
                    </a:xfrm>
                  </p:grpSpPr>
                  <p:cxnSp>
                    <p:nvCxnSpPr>
                      <p:cNvPr id="9" name="Đường nối Thẳng 8">
                        <a:extLst>
                          <a:ext uri="{FF2B5EF4-FFF2-40B4-BE49-F238E27FC236}">
                            <a16:creationId xmlns:a16="http://schemas.microsoft.com/office/drawing/2014/main" id="{A9D746F8-C928-49FD-B8DB-E5E8CD73A7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85565" y="1408550"/>
                        <a:ext cx="0" cy="3945512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Đường nối Thẳng 10">
                        <a:extLst>
                          <a:ext uri="{FF2B5EF4-FFF2-40B4-BE49-F238E27FC236}">
                            <a16:creationId xmlns:a16="http://schemas.microsoft.com/office/drawing/2014/main" id="{B73FE041-EAEA-4FFE-B51B-06F93035AF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415950" y="4003376"/>
                        <a:ext cx="0" cy="1182087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Đường nối Thẳng 11">
                        <a:extLst>
                          <a:ext uri="{FF2B5EF4-FFF2-40B4-BE49-F238E27FC236}">
                            <a16:creationId xmlns:a16="http://schemas.microsoft.com/office/drawing/2014/main" id="{09166995-139F-4CEE-B551-6539901299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803104" y="4003376"/>
                        <a:ext cx="0" cy="1791448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Đường nối Thẳng 12">
                        <a:extLst>
                          <a:ext uri="{FF2B5EF4-FFF2-40B4-BE49-F238E27FC236}">
                            <a16:creationId xmlns:a16="http://schemas.microsoft.com/office/drawing/2014/main" id="{A9325882-9D70-41C5-861D-8C60EF1057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037046" y="3944664"/>
                        <a:ext cx="0" cy="1182087"/>
                      </a:xfrm>
                      <a:prstGeom prst="line">
                        <a:avLst/>
                      </a:prstGeom>
                      <a:ln w="19050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Đường kết nối Mũi tên Thẳng 5">
                        <a:extLst>
                          <a:ext uri="{FF2B5EF4-FFF2-40B4-BE49-F238E27FC236}">
                            <a16:creationId xmlns:a16="http://schemas.microsoft.com/office/drawing/2014/main" id="{E856C9E2-067A-40D6-915B-DBE9985128D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91905" y="6186582"/>
                        <a:ext cx="1680814" cy="0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" name="Đường nối Thẳng 7">
                    <a:extLst>
                      <a:ext uri="{FF2B5EF4-FFF2-40B4-BE49-F238E27FC236}">
                        <a16:creationId xmlns:a16="http://schemas.microsoft.com/office/drawing/2014/main" id="{4FF21DDF-C4A5-4C37-ABA3-AE5978D8CB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2719" y="1494758"/>
                    <a:ext cx="0" cy="4691824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Hộp Văn bản 18">
                  <a:extLst>
                    <a:ext uri="{FF2B5EF4-FFF2-40B4-BE49-F238E27FC236}">
                      <a16:creationId xmlns:a16="http://schemas.microsoft.com/office/drawing/2014/main" id="{58CB5877-7E30-49B4-B141-776E93F41002}"/>
                    </a:ext>
                  </a:extLst>
                </p:cNvPr>
                <p:cNvSpPr txBox="1"/>
                <p:nvPr/>
              </p:nvSpPr>
              <p:spPr>
                <a:xfrm>
                  <a:off x="1075874" y="4331630"/>
                  <a:ext cx="631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CHx</a:t>
                  </a:r>
                </a:p>
              </p:txBody>
            </p:sp>
            <p:cxnSp>
              <p:nvCxnSpPr>
                <p:cNvPr id="26" name="Đường nối Thẳng 25">
                  <a:extLst>
                    <a:ext uri="{FF2B5EF4-FFF2-40B4-BE49-F238E27FC236}">
                      <a16:creationId xmlns:a16="http://schemas.microsoft.com/office/drawing/2014/main" id="{BFE736C8-8B4F-4E06-9B82-A7A0AE80C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2110" y="4711631"/>
                  <a:ext cx="0" cy="75884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Đường nối Thẳng 27">
                  <a:extLst>
                    <a:ext uri="{FF2B5EF4-FFF2-40B4-BE49-F238E27FC236}">
                      <a16:creationId xmlns:a16="http://schemas.microsoft.com/office/drawing/2014/main" id="{54909EDF-A14E-46FD-9B80-B167E3FE1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78718" y="4665243"/>
                  <a:ext cx="503393" cy="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13A1A57C-3641-4FE2-9864-CFED6962C7C5}"/>
                  </a:ext>
                </a:extLst>
              </p:cNvPr>
              <p:cNvSpPr txBox="1"/>
              <p:nvPr/>
            </p:nvSpPr>
            <p:spPr>
              <a:xfrm>
                <a:off x="1611533" y="4708837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duty</a:t>
                </a:r>
              </a:p>
            </p:txBody>
          </p:sp>
        </p:grpSp>
      </p:grpSp>
      <p:cxnSp>
        <p:nvCxnSpPr>
          <p:cNvPr id="35" name="Đường nối Thẳng 34">
            <a:extLst>
              <a:ext uri="{FF2B5EF4-FFF2-40B4-BE49-F238E27FC236}">
                <a16:creationId xmlns:a16="http://schemas.microsoft.com/office/drawing/2014/main" id="{50CE772F-6DC9-4B48-811D-A4C15B35036F}"/>
              </a:ext>
            </a:extLst>
          </p:cNvPr>
          <p:cNvCxnSpPr>
            <a:cxnSpLocks/>
          </p:cNvCxnSpPr>
          <p:nvPr/>
        </p:nvCxnSpPr>
        <p:spPr>
          <a:xfrm>
            <a:off x="1611533" y="1311157"/>
            <a:ext cx="3848723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86F585A0-5BC1-42D3-B0B6-6AFA9EBBBA21}"/>
              </a:ext>
            </a:extLst>
          </p:cNvPr>
          <p:cNvSpPr txBox="1"/>
          <p:nvPr/>
        </p:nvSpPr>
        <p:spPr>
          <a:xfrm>
            <a:off x="2290104" y="40318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F5B4B730-4550-496B-AF4D-9962758B9823}"/>
                  </a:ext>
                </a:extLst>
              </p:cNvPr>
              <p:cNvSpPr txBox="1"/>
              <p:nvPr/>
            </p:nvSpPr>
            <p:spPr>
              <a:xfrm>
                <a:off x="959456" y="4507332"/>
                <a:ext cx="4500799" cy="228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Công thức tính tần số PWM.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𝑝𝑤𝑚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𝑇𝑖𝑚𝑒𝑟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𝑃𝑆𝐶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𝐴𝑅𝑅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000"/>
              </a:p>
              <a:p>
                <a:endParaRPr lang="en-US" sz="2000"/>
              </a:p>
              <a:p>
                <a:r>
                  <a:rPr lang="en-US" sz="2000"/>
                  <a:t>Trong đó: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𝑝𝑤𝑚</m:t>
                        </m:r>
                      </m:sub>
                    </m:sSub>
                  </m:oMath>
                </a14:m>
                <a:r>
                  <a:rPr lang="en-US" sz="2000"/>
                  <a:t>: tần số PWM muốn tạo.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𝑇𝑖𝑚𝑒𝑟</m:t>
                        </m:r>
                      </m:sub>
                    </m:sSub>
                  </m:oMath>
                </a14:m>
                <a:r>
                  <a:rPr lang="en-US" sz="2000"/>
                  <a:t>: tần số cấp cho bộ timer</a:t>
                </a:r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F5B4B730-4550-496B-AF4D-9962758B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56" y="4507332"/>
                <a:ext cx="4500799" cy="2285690"/>
              </a:xfrm>
              <a:prstGeom prst="rect">
                <a:avLst/>
              </a:prstGeom>
              <a:blipFill>
                <a:blip r:embed="rId4"/>
                <a:stretch>
                  <a:fillRect l="-1353" t="-133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F3E98C19-0948-464B-BA01-65D5B273188F}"/>
                  </a:ext>
                </a:extLst>
              </p:cNvPr>
              <p:cNvSpPr txBox="1"/>
              <p:nvPr/>
            </p:nvSpPr>
            <p:spPr>
              <a:xfrm>
                <a:off x="5769852" y="6116504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𝑃𝑆𝐶</m:t>
                    </m:r>
                  </m:oMath>
                </a14:m>
                <a:r>
                  <a:rPr lang="en-US" sz="1800"/>
                  <a:t>: Prescaler bộ chia tần.</a:t>
                </a:r>
              </a:p>
              <a:p>
                <a:r>
                  <a:rPr lang="en-US" sz="1800"/>
                  <a:t>ARR: Counter Period thanh ghi giá trị nạp lại</a:t>
                </a:r>
              </a:p>
            </p:txBody>
          </p:sp>
        </mc:Choice>
        <mc:Fallback xmlns="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F3E98C19-0948-464B-BA01-65D5B273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852" y="6116504"/>
                <a:ext cx="6096000" cy="646331"/>
              </a:xfrm>
              <a:prstGeom prst="rect">
                <a:avLst/>
              </a:prstGeom>
              <a:blipFill>
                <a:blip r:embed="rId5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12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844F7D3-3AEF-4FCC-BE69-89DD678AADF9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CÁC HÀM QUAN TRỌNG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261F7B2-9D6B-4398-8EC7-8AB61E511DAE}"/>
              </a:ext>
            </a:extLst>
          </p:cNvPr>
          <p:cNvSpPr txBox="1"/>
          <p:nvPr/>
        </p:nvSpPr>
        <p:spPr>
          <a:xfrm>
            <a:off x="1080653" y="1247015"/>
            <a:ext cx="104370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HAL_TIM_PWM_Start(TIM_HandleTypeDef *htim, uint32_t Channel)</a:t>
            </a:r>
          </a:p>
          <a:p>
            <a:r>
              <a:rPr lang="en-US"/>
              <a:t>Chức năng: khởi động PWM</a:t>
            </a:r>
          </a:p>
          <a:p>
            <a:r>
              <a:rPr lang="en-US"/>
              <a:t>Tham số:</a:t>
            </a:r>
          </a:p>
          <a:p>
            <a:r>
              <a:rPr lang="en-US"/>
              <a:t>Channel: TIM_CHANNEL_1 -&gt; TIM_CHANNEL_4</a:t>
            </a:r>
          </a:p>
          <a:p>
            <a:endParaRPr lang="en-US"/>
          </a:p>
          <a:p>
            <a:r>
              <a:rPr lang="en-US" b="1"/>
              <a:t>__HAL_TIM_SET_COMPARE(__HANDLE__, __CHANNEL__, __COMPARE__)</a:t>
            </a:r>
          </a:p>
          <a:p>
            <a:r>
              <a:rPr lang="en-US"/>
              <a:t>Chức năng: ghi vào giá trị thanh ghi Compare.</a:t>
            </a:r>
          </a:p>
          <a:p>
            <a:r>
              <a:rPr lang="en-US"/>
              <a:t>Tham số:</a:t>
            </a:r>
          </a:p>
          <a:p>
            <a:r>
              <a:rPr lang="en-US" b="1"/>
              <a:t>__CHANNEL__ : </a:t>
            </a:r>
            <a:r>
              <a:rPr lang="en-US"/>
              <a:t>TIM_CHANNEL_1 -&gt; TIM_CHANNEL_4</a:t>
            </a:r>
          </a:p>
          <a:p>
            <a:r>
              <a:rPr lang="en-US" b="1"/>
              <a:t>__COMPARE__: giá trị nằm trong khoảng 0 -&gt; ARR.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8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5CA29AB-189A-4B8E-A4C3-ABC1C42DF653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ĐỘNG CƠ SERVO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Động cơ Servo SG90. Giá bán: 30,000 đ">
            <a:extLst>
              <a:ext uri="{FF2B5EF4-FFF2-40B4-BE49-F238E27FC236}">
                <a16:creationId xmlns:a16="http://schemas.microsoft.com/office/drawing/2014/main" id="{0D8DC386-6667-45F7-BB08-26751CAD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951" y="2789667"/>
            <a:ext cx="2487612" cy="2487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04A785D-2B0B-44DD-9756-C8273CFD7F99}"/>
              </a:ext>
            </a:extLst>
          </p:cNvPr>
          <p:cNvSpPr txBox="1"/>
          <p:nvPr/>
        </p:nvSpPr>
        <p:spPr>
          <a:xfrm>
            <a:off x="1381124" y="1066800"/>
            <a:ext cx="1065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Động cơ servo là động cơ chỉ quay được góc từ 0 -&gt; 180 độ. Thường được dùng trong một số mô hình như cánh tay rô bốt gắp vật, barrier.</a:t>
            </a:r>
          </a:p>
        </p:txBody>
      </p:sp>
      <p:pic>
        <p:nvPicPr>
          <p:cNvPr id="2052" name="Picture 4" descr="Full Bộ Cánh Tay Robot Arduino Uno Mica ( Kèm 04 Động Cơ Servo SG90, 01  Arduino Nano CH340, 01 Shield Mở Rộng Arduino NaNo ) | Linh Kiện Điện Tử 3M">
            <a:extLst>
              <a:ext uri="{FF2B5EF4-FFF2-40B4-BE49-F238E27FC236}">
                <a16:creationId xmlns:a16="http://schemas.microsoft.com/office/drawing/2014/main" id="{895A5F9C-60A9-4F57-B712-B26F9C96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93900"/>
            <a:ext cx="5695950" cy="379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4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844F7D3-3AEF-4FCC-BE69-89DD678AADF9}"/>
              </a:ext>
            </a:extLst>
          </p:cNvPr>
          <p:cNvSpPr txBox="1"/>
          <p:nvPr/>
        </p:nvSpPr>
        <p:spPr>
          <a:xfrm>
            <a:off x="1533523" y="154541"/>
            <a:ext cx="10289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NGUYÊN LÍ HOẠT ĐỘNG ĐỘNG CƠ SERVO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8D9712BC-5F16-4D3D-BACC-5E3FFBC0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09" y="1328740"/>
            <a:ext cx="6616182" cy="47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899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3" ma:contentTypeDescription="Tạo tài liệu mới." ma:contentTypeScope="" ma:versionID="fc6dfbbb1d32b1e680c157ffcdb23f6d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cdfb40a52d03670caa580ec33be24041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905C77-86BA-4F0F-B44E-D52C35D29F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D6F51C-C45A-4280-9F46-1243474F61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c4f5da-c9d6-4fa2-9bd4-f8b062bc8f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CAF41A-6DBA-4927-84D9-3DD305A573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1719</TotalTime>
  <Words>602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Cambria Math</vt:lpstr>
      <vt:lpstr>Gill Sans Nova</vt:lpstr>
      <vt:lpstr>Gill Sans Nova (Thân)</vt:lpstr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Trịnh Ngọc Tuấn</dc:creator>
  <cp:lastModifiedBy>GIANG</cp:lastModifiedBy>
  <cp:revision>491</cp:revision>
  <dcterms:created xsi:type="dcterms:W3CDTF">2021-02-18T14:14:41Z</dcterms:created>
  <dcterms:modified xsi:type="dcterms:W3CDTF">2021-05-30T16:22:37Z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