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4"/>
  </p:notesMasterIdLst>
  <p:sldIdLst>
    <p:sldId id="258" r:id="rId5"/>
    <p:sldId id="259" r:id="rId6"/>
    <p:sldId id="260" r:id="rId7"/>
    <p:sldId id="262" r:id="rId8"/>
    <p:sldId id="264" r:id="rId9"/>
    <p:sldId id="265"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ịnh Ngọc Tuấn" initials="TNT" lastIdx="2" clrIdx="0">
    <p:extLst>
      <p:ext uri="{19B8F6BF-5375-455C-9EA6-DF929625EA0E}">
        <p15:presenceInfo xmlns:p15="http://schemas.microsoft.com/office/powerpoint/2012/main" userId="10b9acce9b2a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E14D1-B867-4837-83AA-08C1C250B4FF}" type="datetimeFigureOut">
              <a:rPr lang="en-US" smtClean="0"/>
              <a:t>5/18/2021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DCCAD-EB3F-497A-982C-24FBA1AAF638}" type="slidenum">
              <a:rPr lang="en-US" smtClean="0"/>
              <a:t>‹#›</a:t>
            </a:fld>
            <a:endParaRPr lang="en-US"/>
          </a:p>
        </p:txBody>
      </p:sp>
    </p:spTree>
    <p:extLst>
      <p:ext uri="{BB962C8B-B14F-4D97-AF65-F5344CB8AC3E}">
        <p14:creationId xmlns:p14="http://schemas.microsoft.com/office/powerpoint/2010/main" val="321138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96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91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6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05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90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62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198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0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5/18/2021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9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5/18/2021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pic>
        <p:nvPicPr>
          <p:cNvPr id="7" name="Hình ảnh 6">
            <a:extLst>
              <a:ext uri="{FF2B5EF4-FFF2-40B4-BE49-F238E27FC236}">
                <a16:creationId xmlns:a16="http://schemas.microsoft.com/office/drawing/2014/main" id="{C5F9E2BB-12A0-4B64-A6AF-A1BCDBCCD5C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592521" y="0"/>
            <a:ext cx="1522558" cy="1522558"/>
          </a:xfrm>
          <a:prstGeom prst="rect">
            <a:avLst/>
          </a:prstGeom>
        </p:spPr>
      </p:pic>
    </p:spTree>
    <p:extLst>
      <p:ext uri="{BB962C8B-B14F-4D97-AF65-F5344CB8AC3E}">
        <p14:creationId xmlns:p14="http://schemas.microsoft.com/office/powerpoint/2010/main" val="106418591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22"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510E003-E21F-46C6-B932-1DE575D253CC}"/>
              </a:ext>
            </a:extLst>
          </p:cNvPr>
          <p:cNvSpPr txBox="1"/>
          <p:nvPr/>
        </p:nvSpPr>
        <p:spPr>
          <a:xfrm>
            <a:off x="1819852" y="0"/>
            <a:ext cx="9124950"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effectLst/>
                <a:latin typeface="Gill Sans Nova (Thân)"/>
                <a:ea typeface="Calibri" panose="020F0502020204030204" pitchFamily="34" charset="0"/>
                <a:cs typeface="Times New Roman" panose="02020603050405020304" pitchFamily="18" charset="0"/>
              </a:rPr>
              <a:t>TẠI SAO LẠI CẦN PHẢI GIAO TIẾP?</a:t>
            </a:r>
            <a:endParaRPr lang="en-US" sz="4000">
              <a:solidFill>
                <a:schemeClr val="accent2">
                  <a:lumMod val="75000"/>
                </a:schemeClr>
              </a:solidFill>
              <a:effectLst/>
              <a:latin typeface="Gill Sans Nova (Thân)"/>
              <a:ea typeface="Calibri" panose="020F0502020204030204" pitchFamily="34" charset="0"/>
              <a:cs typeface="Times New Roman" panose="02020603050405020304" pitchFamily="18" charset="0"/>
            </a:endParaRPr>
          </a:p>
        </p:txBody>
      </p:sp>
      <p:sp>
        <p:nvSpPr>
          <p:cNvPr id="3" name="Hộp Văn bản 2">
            <a:extLst>
              <a:ext uri="{FF2B5EF4-FFF2-40B4-BE49-F238E27FC236}">
                <a16:creationId xmlns:a16="http://schemas.microsoft.com/office/drawing/2014/main" id="{DDE8E3C9-711F-4009-B857-8324A82DE303}"/>
              </a:ext>
            </a:extLst>
          </p:cNvPr>
          <p:cNvSpPr txBox="1"/>
          <p:nvPr/>
        </p:nvSpPr>
        <p:spPr>
          <a:xfrm>
            <a:off x="979341" y="1468583"/>
            <a:ext cx="10372149" cy="707886"/>
          </a:xfrm>
          <a:prstGeom prst="rect">
            <a:avLst/>
          </a:prstGeom>
          <a:noFill/>
        </p:spPr>
        <p:txBody>
          <a:bodyPr wrap="square" rtlCol="0">
            <a:spAutoFit/>
          </a:bodyPr>
          <a:lstStyle/>
          <a:p>
            <a:r>
              <a:rPr lang="en-US" sz="2000" b="1"/>
              <a:t>Bài Toán 1. </a:t>
            </a:r>
            <a:r>
              <a:rPr lang="en-US" sz="2000"/>
              <a:t>Ta có bài toán như sau. </a:t>
            </a:r>
          </a:p>
          <a:p>
            <a:r>
              <a:rPr lang="en-US" sz="2000"/>
              <a:t>Dùng nút nhấn ở board mạch 1 điều khiển led ở board mạch 2.</a:t>
            </a:r>
          </a:p>
        </p:txBody>
      </p:sp>
      <p:pic>
        <p:nvPicPr>
          <p:cNvPr id="43" name="Hình ảnh 42">
            <a:extLst>
              <a:ext uri="{FF2B5EF4-FFF2-40B4-BE49-F238E27FC236}">
                <a16:creationId xmlns:a16="http://schemas.microsoft.com/office/drawing/2014/main" id="{B73B4554-2D2A-47D2-B35F-756E64A0A95B}"/>
              </a:ext>
            </a:extLst>
          </p:cNvPr>
          <p:cNvPicPr>
            <a:picLocks noChangeAspect="1"/>
          </p:cNvPicPr>
          <p:nvPr/>
        </p:nvPicPr>
        <p:blipFill>
          <a:blip r:embed="rId2"/>
          <a:stretch>
            <a:fillRect/>
          </a:stretch>
        </p:blipFill>
        <p:spPr>
          <a:xfrm>
            <a:off x="2600903" y="2298671"/>
            <a:ext cx="7562849" cy="3518369"/>
          </a:xfrm>
          <a:prstGeom prst="rect">
            <a:avLst/>
          </a:prstGeom>
        </p:spPr>
      </p:pic>
    </p:spTree>
    <p:extLst>
      <p:ext uri="{BB962C8B-B14F-4D97-AF65-F5344CB8AC3E}">
        <p14:creationId xmlns:p14="http://schemas.microsoft.com/office/powerpoint/2010/main" val="307343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510E003-E21F-46C6-B932-1DE575D253CC}"/>
              </a:ext>
            </a:extLst>
          </p:cNvPr>
          <p:cNvSpPr txBox="1"/>
          <p:nvPr/>
        </p:nvSpPr>
        <p:spPr>
          <a:xfrm>
            <a:off x="1743074" y="0"/>
            <a:ext cx="9124950"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effectLst/>
                <a:latin typeface="Gill Sans Nova (Thân)"/>
                <a:ea typeface="Calibri" panose="020F0502020204030204" pitchFamily="34" charset="0"/>
                <a:cs typeface="Times New Roman" panose="02020603050405020304" pitchFamily="18" charset="0"/>
              </a:rPr>
              <a:t>TẠI SAO LẠI CẦN PHẢI GIAO TIẾP?</a:t>
            </a:r>
            <a:endParaRPr lang="en-US" sz="4000">
              <a:solidFill>
                <a:schemeClr val="accent2">
                  <a:lumMod val="75000"/>
                </a:schemeClr>
              </a:solidFill>
              <a:effectLst/>
              <a:latin typeface="Gill Sans Nova (Thân)"/>
              <a:ea typeface="Calibri" panose="020F0502020204030204" pitchFamily="34" charset="0"/>
              <a:cs typeface="Times New Roman" panose="02020603050405020304" pitchFamily="18" charset="0"/>
            </a:endParaRPr>
          </a:p>
        </p:txBody>
      </p:sp>
      <p:sp>
        <p:nvSpPr>
          <p:cNvPr id="6" name="Hộp Văn bản 5">
            <a:extLst>
              <a:ext uri="{FF2B5EF4-FFF2-40B4-BE49-F238E27FC236}">
                <a16:creationId xmlns:a16="http://schemas.microsoft.com/office/drawing/2014/main" id="{60D7B1C4-1495-4376-81AB-5CF99CC04236}"/>
              </a:ext>
            </a:extLst>
          </p:cNvPr>
          <p:cNvSpPr txBox="1"/>
          <p:nvPr/>
        </p:nvSpPr>
        <p:spPr>
          <a:xfrm>
            <a:off x="886691" y="1501061"/>
            <a:ext cx="7314333" cy="400110"/>
          </a:xfrm>
          <a:prstGeom prst="rect">
            <a:avLst/>
          </a:prstGeom>
          <a:noFill/>
        </p:spPr>
        <p:txBody>
          <a:bodyPr wrap="square">
            <a:spAutoFit/>
          </a:bodyPr>
          <a:lstStyle/>
          <a:p>
            <a:r>
              <a:rPr lang="en-US" sz="2000" b="1"/>
              <a:t>Bài Toán 2. </a:t>
            </a:r>
            <a:r>
              <a:rPr lang="en-US" sz="2000"/>
              <a:t>Dùng 5 nút nhấn điều khiển 5 đèn led ở mạch 2?</a:t>
            </a:r>
          </a:p>
        </p:txBody>
      </p:sp>
      <p:pic>
        <p:nvPicPr>
          <p:cNvPr id="9" name="Hình ảnh 8">
            <a:extLst>
              <a:ext uri="{FF2B5EF4-FFF2-40B4-BE49-F238E27FC236}">
                <a16:creationId xmlns:a16="http://schemas.microsoft.com/office/drawing/2014/main" id="{9647F9F1-949B-4A31-9D5A-6523DF631834}"/>
              </a:ext>
            </a:extLst>
          </p:cNvPr>
          <p:cNvPicPr>
            <a:picLocks noChangeAspect="1"/>
          </p:cNvPicPr>
          <p:nvPr/>
        </p:nvPicPr>
        <p:blipFill>
          <a:blip r:embed="rId2"/>
          <a:stretch>
            <a:fillRect/>
          </a:stretch>
        </p:blipFill>
        <p:spPr>
          <a:xfrm>
            <a:off x="1743074" y="2059420"/>
            <a:ext cx="9483596" cy="4018107"/>
          </a:xfrm>
          <a:prstGeom prst="rect">
            <a:avLst/>
          </a:prstGeom>
        </p:spPr>
      </p:pic>
    </p:spTree>
    <p:extLst>
      <p:ext uri="{BB962C8B-B14F-4D97-AF65-F5344CB8AC3E}">
        <p14:creationId xmlns:p14="http://schemas.microsoft.com/office/powerpoint/2010/main" val="330022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510E003-E21F-46C6-B932-1DE575D253CC}"/>
              </a:ext>
            </a:extLst>
          </p:cNvPr>
          <p:cNvSpPr txBox="1"/>
          <p:nvPr/>
        </p:nvSpPr>
        <p:spPr>
          <a:xfrm>
            <a:off x="1787525" y="-8584"/>
            <a:ext cx="9124950"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effectLst/>
                <a:latin typeface="Gill Sans Nova (Thân)"/>
                <a:ea typeface="Calibri" panose="020F0502020204030204" pitchFamily="34" charset="0"/>
                <a:cs typeface="Times New Roman" panose="02020603050405020304" pitchFamily="18" charset="0"/>
              </a:rPr>
              <a:t>TẠI SAO LẠI CẦN PHẢI GIAO TIẾP?</a:t>
            </a:r>
            <a:endParaRPr lang="en-US" sz="4000">
              <a:solidFill>
                <a:schemeClr val="accent2">
                  <a:lumMod val="75000"/>
                </a:schemeClr>
              </a:solidFill>
              <a:effectLst/>
              <a:latin typeface="Gill Sans Nova (Thân)"/>
              <a:ea typeface="Calibri" panose="020F0502020204030204" pitchFamily="34" charset="0"/>
              <a:cs typeface="Times New Roman" panose="02020603050405020304" pitchFamily="18" charset="0"/>
            </a:endParaRPr>
          </a:p>
        </p:txBody>
      </p:sp>
      <p:sp>
        <p:nvSpPr>
          <p:cNvPr id="7" name="Hộp Văn bản 6">
            <a:extLst>
              <a:ext uri="{FF2B5EF4-FFF2-40B4-BE49-F238E27FC236}">
                <a16:creationId xmlns:a16="http://schemas.microsoft.com/office/drawing/2014/main" id="{F0C95031-F6E3-4289-8320-70F5CA014DC0}"/>
              </a:ext>
            </a:extLst>
          </p:cNvPr>
          <p:cNvSpPr txBox="1"/>
          <p:nvPr/>
        </p:nvSpPr>
        <p:spPr>
          <a:xfrm>
            <a:off x="1052945" y="1397709"/>
            <a:ext cx="10594110" cy="1881925"/>
          </a:xfrm>
          <a:prstGeom prst="rect">
            <a:avLst/>
          </a:prstGeom>
          <a:noFill/>
        </p:spPr>
        <p:txBody>
          <a:bodyPr wrap="square">
            <a:spAutoFit/>
          </a:bodyPr>
          <a:lstStyle/>
          <a:p>
            <a:pPr marL="0" marR="0" indent="457200" algn="just">
              <a:lnSpc>
                <a:spcPct val="150000"/>
              </a:lnSpc>
              <a:spcBef>
                <a:spcPts val="0"/>
              </a:spcBef>
              <a:spcAft>
                <a:spcPts val="800"/>
              </a:spcAft>
            </a:pPr>
            <a:r>
              <a:rPr lang="en-US" sz="2000">
                <a:effectLst/>
                <a:latin typeface="Cambria" panose="02040503050406030204" pitchFamily="18" charset="0"/>
                <a:ea typeface="Calibri" panose="020F0502020204030204" pitchFamily="34" charset="0"/>
                <a:cs typeface="Times New Roman" panose="02020603050405020304" pitchFamily="18" charset="0"/>
              </a:rPr>
              <a:t>Trên thực tế trong một dự án lớn, một board mạch STM không thể đảm nhiệm xử lí hết được các yêu cầu. Cho nên chúng ta cần phải chia để trị, tức là mỗi một board mạch sẽ xử lí một tác vụ khác nhau. Và để có sự thống nhất và liên kết giữa các board mạch chúng ta cần phải giao tiếp giữa chúng.</a:t>
            </a:r>
          </a:p>
        </p:txBody>
      </p:sp>
      <p:sp>
        <p:nvSpPr>
          <p:cNvPr id="3" name="Mũi tên: Phải 2">
            <a:extLst>
              <a:ext uri="{FF2B5EF4-FFF2-40B4-BE49-F238E27FC236}">
                <a16:creationId xmlns:a16="http://schemas.microsoft.com/office/drawing/2014/main" id="{1597022F-9449-4E90-B459-1D0ED8F8ADD9}"/>
              </a:ext>
            </a:extLst>
          </p:cNvPr>
          <p:cNvSpPr/>
          <p:nvPr/>
        </p:nvSpPr>
        <p:spPr>
          <a:xfrm>
            <a:off x="886690" y="1579417"/>
            <a:ext cx="591127" cy="3232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Hình chữ nhật 3">
            <a:extLst>
              <a:ext uri="{FF2B5EF4-FFF2-40B4-BE49-F238E27FC236}">
                <a16:creationId xmlns:a16="http://schemas.microsoft.com/office/drawing/2014/main" id="{C9F7DC8A-2599-4E7D-943D-DB50D6B37939}"/>
              </a:ext>
            </a:extLst>
          </p:cNvPr>
          <p:cNvSpPr/>
          <p:nvPr/>
        </p:nvSpPr>
        <p:spPr>
          <a:xfrm>
            <a:off x="2623128" y="4223411"/>
            <a:ext cx="1246909" cy="1440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VXL1</a:t>
            </a:r>
          </a:p>
        </p:txBody>
      </p:sp>
      <p:sp>
        <p:nvSpPr>
          <p:cNvPr id="10" name="Hình chữ nhật 9">
            <a:extLst>
              <a:ext uri="{FF2B5EF4-FFF2-40B4-BE49-F238E27FC236}">
                <a16:creationId xmlns:a16="http://schemas.microsoft.com/office/drawing/2014/main" id="{15AD3311-7A48-44A7-96CE-38E117C12CC2}"/>
              </a:ext>
            </a:extLst>
          </p:cNvPr>
          <p:cNvSpPr/>
          <p:nvPr/>
        </p:nvSpPr>
        <p:spPr>
          <a:xfrm>
            <a:off x="5058640" y="3190440"/>
            <a:ext cx="852633" cy="7904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VXL2</a:t>
            </a:r>
          </a:p>
        </p:txBody>
      </p:sp>
      <p:sp>
        <p:nvSpPr>
          <p:cNvPr id="11" name="Hình chữ nhật 10">
            <a:extLst>
              <a:ext uri="{FF2B5EF4-FFF2-40B4-BE49-F238E27FC236}">
                <a16:creationId xmlns:a16="http://schemas.microsoft.com/office/drawing/2014/main" id="{66D02E5F-39DE-42EE-8B53-29A23C718581}"/>
              </a:ext>
            </a:extLst>
          </p:cNvPr>
          <p:cNvSpPr/>
          <p:nvPr/>
        </p:nvSpPr>
        <p:spPr>
          <a:xfrm>
            <a:off x="5103091" y="4512132"/>
            <a:ext cx="808182" cy="8634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VXL3</a:t>
            </a:r>
          </a:p>
        </p:txBody>
      </p:sp>
      <p:sp>
        <p:nvSpPr>
          <p:cNvPr id="12" name="Hình chữ nhật 11">
            <a:extLst>
              <a:ext uri="{FF2B5EF4-FFF2-40B4-BE49-F238E27FC236}">
                <a16:creationId xmlns:a16="http://schemas.microsoft.com/office/drawing/2014/main" id="{A5A0B3A4-6AA8-437E-AD30-E68677AF196D}"/>
              </a:ext>
            </a:extLst>
          </p:cNvPr>
          <p:cNvSpPr/>
          <p:nvPr/>
        </p:nvSpPr>
        <p:spPr>
          <a:xfrm>
            <a:off x="5153892" y="5897587"/>
            <a:ext cx="757381" cy="7296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VXL3</a:t>
            </a:r>
          </a:p>
        </p:txBody>
      </p:sp>
      <p:cxnSp>
        <p:nvCxnSpPr>
          <p:cNvPr id="13" name="Đường nối Thẳng 12">
            <a:extLst>
              <a:ext uri="{FF2B5EF4-FFF2-40B4-BE49-F238E27FC236}">
                <a16:creationId xmlns:a16="http://schemas.microsoft.com/office/drawing/2014/main" id="{D064B021-155F-4919-8A00-9A51CE2B0130}"/>
              </a:ext>
            </a:extLst>
          </p:cNvPr>
          <p:cNvCxnSpPr>
            <a:cxnSpLocks/>
            <a:stCxn id="4" idx="3"/>
            <a:endCxn id="11" idx="1"/>
          </p:cNvCxnSpPr>
          <p:nvPr/>
        </p:nvCxnSpPr>
        <p:spPr>
          <a:xfrm>
            <a:off x="3870037" y="4943848"/>
            <a:ext cx="1233054"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6" name="Đường nối Thẳng 15">
            <a:extLst>
              <a:ext uri="{FF2B5EF4-FFF2-40B4-BE49-F238E27FC236}">
                <a16:creationId xmlns:a16="http://schemas.microsoft.com/office/drawing/2014/main" id="{E108CA1E-82A1-46DD-8D33-20B461EE9C2B}"/>
              </a:ext>
            </a:extLst>
          </p:cNvPr>
          <p:cNvCxnSpPr>
            <a:cxnSpLocks/>
          </p:cNvCxnSpPr>
          <p:nvPr/>
        </p:nvCxnSpPr>
        <p:spPr>
          <a:xfrm flipV="1">
            <a:off x="4491088" y="3597201"/>
            <a:ext cx="0" cy="266522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1" name="Đường nối Thẳng 20">
            <a:extLst>
              <a:ext uri="{FF2B5EF4-FFF2-40B4-BE49-F238E27FC236}">
                <a16:creationId xmlns:a16="http://schemas.microsoft.com/office/drawing/2014/main" id="{A29944D4-6FE2-40D3-B251-F6D41B88BCBE}"/>
              </a:ext>
            </a:extLst>
          </p:cNvPr>
          <p:cNvCxnSpPr>
            <a:cxnSpLocks/>
            <a:endCxn id="10" idx="1"/>
          </p:cNvCxnSpPr>
          <p:nvPr/>
        </p:nvCxnSpPr>
        <p:spPr>
          <a:xfrm flipV="1">
            <a:off x="4486564" y="3585657"/>
            <a:ext cx="572076" cy="11544"/>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24" name="Đường nối Thẳng 23">
            <a:extLst>
              <a:ext uri="{FF2B5EF4-FFF2-40B4-BE49-F238E27FC236}">
                <a16:creationId xmlns:a16="http://schemas.microsoft.com/office/drawing/2014/main" id="{32D8CD4E-2922-4502-ABB6-083FF78998A0}"/>
              </a:ext>
            </a:extLst>
          </p:cNvPr>
          <p:cNvCxnSpPr>
            <a:cxnSpLocks/>
            <a:endCxn id="12" idx="1"/>
          </p:cNvCxnSpPr>
          <p:nvPr/>
        </p:nvCxnSpPr>
        <p:spPr>
          <a:xfrm>
            <a:off x="4486564" y="6262423"/>
            <a:ext cx="667328"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7" name="Hộp Văn bản 26">
            <a:extLst>
              <a:ext uri="{FF2B5EF4-FFF2-40B4-BE49-F238E27FC236}">
                <a16:creationId xmlns:a16="http://schemas.microsoft.com/office/drawing/2014/main" id="{C0FBB5E0-DE16-48D3-BDE1-E42867BE96FD}"/>
              </a:ext>
            </a:extLst>
          </p:cNvPr>
          <p:cNvSpPr txBox="1"/>
          <p:nvPr/>
        </p:nvSpPr>
        <p:spPr>
          <a:xfrm>
            <a:off x="6120818" y="3403661"/>
            <a:ext cx="2749471" cy="400110"/>
          </a:xfrm>
          <a:prstGeom prst="rect">
            <a:avLst/>
          </a:prstGeom>
          <a:noFill/>
        </p:spPr>
        <p:txBody>
          <a:bodyPr wrap="none" rtlCol="0">
            <a:spAutoFit/>
          </a:bodyPr>
          <a:lstStyle/>
          <a:p>
            <a:r>
              <a:rPr lang="en-US" sz="2000"/>
              <a:t>Điều khiển 30 OUTPUT</a:t>
            </a:r>
          </a:p>
        </p:txBody>
      </p:sp>
      <p:sp>
        <p:nvSpPr>
          <p:cNvPr id="28" name="Hộp Văn bản 27">
            <a:extLst>
              <a:ext uri="{FF2B5EF4-FFF2-40B4-BE49-F238E27FC236}">
                <a16:creationId xmlns:a16="http://schemas.microsoft.com/office/drawing/2014/main" id="{67108B65-9BCD-420A-9869-45443F02D963}"/>
              </a:ext>
            </a:extLst>
          </p:cNvPr>
          <p:cNvSpPr txBox="1"/>
          <p:nvPr/>
        </p:nvSpPr>
        <p:spPr>
          <a:xfrm>
            <a:off x="6120818" y="4795862"/>
            <a:ext cx="2946640" cy="400110"/>
          </a:xfrm>
          <a:prstGeom prst="rect">
            <a:avLst/>
          </a:prstGeom>
          <a:noFill/>
        </p:spPr>
        <p:txBody>
          <a:bodyPr wrap="none" rtlCol="0">
            <a:spAutoFit/>
          </a:bodyPr>
          <a:lstStyle/>
          <a:p>
            <a:r>
              <a:rPr lang="en-US" sz="2000"/>
              <a:t>Đọc giá trị từ 10 cảm biến</a:t>
            </a:r>
          </a:p>
        </p:txBody>
      </p:sp>
      <p:sp>
        <p:nvSpPr>
          <p:cNvPr id="29" name="Hộp Văn bản 28">
            <a:extLst>
              <a:ext uri="{FF2B5EF4-FFF2-40B4-BE49-F238E27FC236}">
                <a16:creationId xmlns:a16="http://schemas.microsoft.com/office/drawing/2014/main" id="{D5E4B140-4552-45E8-A759-F4EB5E8BF9A7}"/>
              </a:ext>
            </a:extLst>
          </p:cNvPr>
          <p:cNvSpPr txBox="1"/>
          <p:nvPr/>
        </p:nvSpPr>
        <p:spPr>
          <a:xfrm>
            <a:off x="6280729" y="6024625"/>
            <a:ext cx="2230098" cy="400110"/>
          </a:xfrm>
          <a:prstGeom prst="rect">
            <a:avLst/>
          </a:prstGeom>
          <a:noFill/>
        </p:spPr>
        <p:txBody>
          <a:bodyPr wrap="none" rtlCol="0">
            <a:spAutoFit/>
          </a:bodyPr>
          <a:lstStyle/>
          <a:p>
            <a:r>
              <a:rPr lang="en-US" sz="2000"/>
              <a:t>Điều khiển động cơ</a:t>
            </a:r>
          </a:p>
        </p:txBody>
      </p:sp>
      <p:sp>
        <p:nvSpPr>
          <p:cNvPr id="30" name="Hộp Văn bản 29">
            <a:extLst>
              <a:ext uri="{FF2B5EF4-FFF2-40B4-BE49-F238E27FC236}">
                <a16:creationId xmlns:a16="http://schemas.microsoft.com/office/drawing/2014/main" id="{0936B0A4-CD84-42DE-8DD7-6773E275051A}"/>
              </a:ext>
            </a:extLst>
          </p:cNvPr>
          <p:cNvSpPr txBox="1"/>
          <p:nvPr/>
        </p:nvSpPr>
        <p:spPr>
          <a:xfrm>
            <a:off x="2602835" y="5653066"/>
            <a:ext cx="1550065" cy="1015663"/>
          </a:xfrm>
          <a:prstGeom prst="rect">
            <a:avLst/>
          </a:prstGeom>
          <a:noFill/>
        </p:spPr>
        <p:txBody>
          <a:bodyPr wrap="square" rtlCol="0">
            <a:spAutoFit/>
          </a:bodyPr>
          <a:lstStyle/>
          <a:p>
            <a:r>
              <a:rPr lang="en-US" sz="2000"/>
              <a:t>Khối điều khiển trung tâm</a:t>
            </a:r>
          </a:p>
        </p:txBody>
      </p:sp>
    </p:spTree>
    <p:extLst>
      <p:ext uri="{BB962C8B-B14F-4D97-AF65-F5344CB8AC3E}">
        <p14:creationId xmlns:p14="http://schemas.microsoft.com/office/powerpoint/2010/main" val="3558475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ộp Văn bản 16">
            <a:extLst>
              <a:ext uri="{FF2B5EF4-FFF2-40B4-BE49-F238E27FC236}">
                <a16:creationId xmlns:a16="http://schemas.microsoft.com/office/drawing/2014/main" id="{B4E453A7-555D-4F1A-905D-8582C998E3E5}"/>
              </a:ext>
            </a:extLst>
          </p:cNvPr>
          <p:cNvSpPr txBox="1"/>
          <p:nvPr/>
        </p:nvSpPr>
        <p:spPr>
          <a:xfrm>
            <a:off x="1787525" y="1"/>
            <a:ext cx="8930751"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PHÂN LOẠI CÁC CHUẨN GIAO TIẾP</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7" name="Hộp Văn bản 6">
            <a:extLst>
              <a:ext uri="{FF2B5EF4-FFF2-40B4-BE49-F238E27FC236}">
                <a16:creationId xmlns:a16="http://schemas.microsoft.com/office/drawing/2014/main" id="{4C6FF1F1-6B8A-423D-923D-88D4A8BC2D68}"/>
              </a:ext>
            </a:extLst>
          </p:cNvPr>
          <p:cNvSpPr txBox="1"/>
          <p:nvPr/>
        </p:nvSpPr>
        <p:spPr>
          <a:xfrm>
            <a:off x="1422589" y="953836"/>
            <a:ext cx="379985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rgbClr val="FF0000"/>
                </a:solidFill>
              </a:rPr>
              <a:t>Giao tiếp song song</a:t>
            </a:r>
          </a:p>
        </p:txBody>
      </p:sp>
      <p:sp>
        <p:nvSpPr>
          <p:cNvPr id="10" name="Hộp Văn bản 9">
            <a:extLst>
              <a:ext uri="{FF2B5EF4-FFF2-40B4-BE49-F238E27FC236}">
                <a16:creationId xmlns:a16="http://schemas.microsoft.com/office/drawing/2014/main" id="{051E6ECD-C5F5-42D5-86A1-ADB0B74F2D2D}"/>
              </a:ext>
            </a:extLst>
          </p:cNvPr>
          <p:cNvSpPr txBox="1"/>
          <p:nvPr/>
        </p:nvSpPr>
        <p:spPr>
          <a:xfrm>
            <a:off x="7712774" y="1034591"/>
            <a:ext cx="3268630" cy="461665"/>
          </a:xfrm>
          <a:prstGeom prst="rect">
            <a:avLst/>
          </a:prstGeom>
          <a:noFill/>
        </p:spPr>
        <p:txBody>
          <a:bodyPr wrap="square">
            <a:spAutoFit/>
          </a:bodyPr>
          <a:lstStyle/>
          <a:p>
            <a:r>
              <a:rPr lang="en-US" sz="2400" b="1">
                <a:solidFill>
                  <a:srgbClr val="FF0000"/>
                </a:solidFill>
              </a:rPr>
              <a:t>Giao tiếp nối tiếp</a:t>
            </a:r>
          </a:p>
        </p:txBody>
      </p:sp>
      <p:sp>
        <p:nvSpPr>
          <p:cNvPr id="11" name="Hộp Văn bản 10">
            <a:extLst>
              <a:ext uri="{FF2B5EF4-FFF2-40B4-BE49-F238E27FC236}">
                <a16:creationId xmlns:a16="http://schemas.microsoft.com/office/drawing/2014/main" id="{D908C807-4197-45A6-A27C-DE4EAE87E801}"/>
              </a:ext>
            </a:extLst>
          </p:cNvPr>
          <p:cNvSpPr txBox="1"/>
          <p:nvPr/>
        </p:nvSpPr>
        <p:spPr>
          <a:xfrm>
            <a:off x="772140" y="4045944"/>
            <a:ext cx="5235878" cy="1631216"/>
          </a:xfrm>
          <a:prstGeom prst="rect">
            <a:avLst/>
          </a:prstGeom>
          <a:noFill/>
        </p:spPr>
        <p:txBody>
          <a:bodyPr wrap="square">
            <a:spAutoFit/>
          </a:bodyPr>
          <a:lstStyle/>
          <a:p>
            <a:r>
              <a:rPr lang="en-US" sz="2000" b="1"/>
              <a:t>Đặc điểm:</a:t>
            </a:r>
          </a:p>
          <a:p>
            <a:pPr marL="285750" indent="-285750">
              <a:buFont typeface="Arial" panose="020B0604020202020204" pitchFamily="34" charset="0"/>
              <a:buChar char="•"/>
            </a:pPr>
            <a:r>
              <a:rPr lang="en-US" sz="2000"/>
              <a:t>Truyền nhiều bit cùng 1 lúc</a:t>
            </a:r>
          </a:p>
          <a:p>
            <a:pPr marL="285750" indent="-285750">
              <a:buFont typeface="Arial" panose="020B0604020202020204" pitchFamily="34" charset="0"/>
              <a:buChar char="•"/>
            </a:pPr>
            <a:r>
              <a:rPr lang="en-US" sz="2000"/>
              <a:t>Tốc độ truyền nhanh</a:t>
            </a:r>
          </a:p>
          <a:p>
            <a:pPr marL="285750" indent="-285750">
              <a:buFont typeface="Arial" panose="020B0604020202020204" pitchFamily="34" charset="0"/>
              <a:buChar char="•"/>
            </a:pPr>
            <a:r>
              <a:rPr lang="en-US" sz="2000" kern="1200">
                <a:solidFill>
                  <a:schemeClr val="dk1"/>
                </a:solidFill>
                <a:effectLst/>
                <a:latin typeface="+mn-lt"/>
                <a:ea typeface="+mn-ea"/>
                <a:cs typeface="+mn-cs"/>
              </a:rPr>
              <a:t>Kết nối cồng kềnh do phải kết nối nhiều dây</a:t>
            </a:r>
          </a:p>
          <a:p>
            <a:pPr marL="285750" indent="-285750">
              <a:buFont typeface="Arial" panose="020B0604020202020204" pitchFamily="34" charset="0"/>
              <a:buChar char="•"/>
            </a:pPr>
            <a:r>
              <a:rPr lang="en-US" sz="2000"/>
              <a:t>Ethernet</a:t>
            </a:r>
          </a:p>
        </p:txBody>
      </p:sp>
      <p:sp>
        <p:nvSpPr>
          <p:cNvPr id="14" name="Hộp Văn bản 13">
            <a:extLst>
              <a:ext uri="{FF2B5EF4-FFF2-40B4-BE49-F238E27FC236}">
                <a16:creationId xmlns:a16="http://schemas.microsoft.com/office/drawing/2014/main" id="{82D9F5B4-184C-4DA2-B919-9930D2CF1653}"/>
              </a:ext>
            </a:extLst>
          </p:cNvPr>
          <p:cNvSpPr txBox="1"/>
          <p:nvPr/>
        </p:nvSpPr>
        <p:spPr>
          <a:xfrm>
            <a:off x="6665024" y="3903400"/>
            <a:ext cx="7235072" cy="1938992"/>
          </a:xfrm>
          <a:prstGeom prst="rect">
            <a:avLst/>
          </a:prstGeom>
          <a:noFill/>
        </p:spPr>
        <p:txBody>
          <a:bodyPr wrap="square">
            <a:spAutoFit/>
          </a:bodyPr>
          <a:lstStyle/>
          <a:p>
            <a:r>
              <a:rPr lang="en-US" sz="2000" b="1"/>
              <a:t>Đặc điểm:</a:t>
            </a:r>
            <a:endParaRPr lang="en-US" sz="2000"/>
          </a:p>
          <a:p>
            <a:pPr marL="285750" indent="-285750">
              <a:buFont typeface="Arial" panose="020B0604020202020204" pitchFamily="34" charset="0"/>
              <a:buChar char="•"/>
            </a:pPr>
            <a:r>
              <a:rPr lang="en-US" sz="2000"/>
              <a:t>Truyền 1 bit 1 lần</a:t>
            </a:r>
          </a:p>
          <a:p>
            <a:pPr marL="285750" indent="-285750">
              <a:buFont typeface="Arial" panose="020B0604020202020204" pitchFamily="34" charset="0"/>
              <a:buChar char="•"/>
            </a:pPr>
            <a:r>
              <a:rPr lang="en-US" sz="2000"/>
              <a:t>Tốc độ truyền chậm</a:t>
            </a:r>
          </a:p>
          <a:p>
            <a:pPr marL="285750" indent="-285750">
              <a:buFont typeface="Arial" panose="020B0604020202020204" pitchFamily="34" charset="0"/>
              <a:buChar char="•"/>
            </a:pPr>
            <a:r>
              <a:rPr lang="en-US" sz="2000"/>
              <a:t>Kết nối đơn giản</a:t>
            </a:r>
          </a:p>
          <a:p>
            <a:pPr marL="285750" indent="-285750">
              <a:buFont typeface="Arial" panose="020B0604020202020204" pitchFamily="34" charset="0"/>
              <a:buChar char="•"/>
            </a:pPr>
            <a:r>
              <a:rPr lang="en-US" sz="2000">
                <a:latin typeface="+mj-lt"/>
              </a:rPr>
              <a:t>UART, I2C, SPI, ONEWIRE</a:t>
            </a:r>
            <a:endParaRPr lang="en-US" sz="2000"/>
          </a:p>
          <a:p>
            <a:endParaRPr lang="en-US" sz="2000"/>
          </a:p>
        </p:txBody>
      </p:sp>
      <p:cxnSp>
        <p:nvCxnSpPr>
          <p:cNvPr id="13" name="Đường nối Thẳng 12">
            <a:extLst>
              <a:ext uri="{FF2B5EF4-FFF2-40B4-BE49-F238E27FC236}">
                <a16:creationId xmlns:a16="http://schemas.microsoft.com/office/drawing/2014/main" id="{64A0493C-4F02-4D4B-9B5D-B4127FED7E0D}"/>
              </a:ext>
            </a:extLst>
          </p:cNvPr>
          <p:cNvCxnSpPr>
            <a:cxnSpLocks/>
          </p:cNvCxnSpPr>
          <p:nvPr/>
        </p:nvCxnSpPr>
        <p:spPr>
          <a:xfrm>
            <a:off x="6183983" y="1034591"/>
            <a:ext cx="0" cy="466862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ũi tên: Phải 18">
            <a:extLst>
              <a:ext uri="{FF2B5EF4-FFF2-40B4-BE49-F238E27FC236}">
                <a16:creationId xmlns:a16="http://schemas.microsoft.com/office/drawing/2014/main" id="{9477AABB-90C0-4F0A-8822-1AF39BFBF930}"/>
              </a:ext>
            </a:extLst>
          </p:cNvPr>
          <p:cNvSpPr/>
          <p:nvPr/>
        </p:nvSpPr>
        <p:spPr>
          <a:xfrm>
            <a:off x="972005" y="6109339"/>
            <a:ext cx="591127" cy="3232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ộp Văn bản 20">
            <a:extLst>
              <a:ext uri="{FF2B5EF4-FFF2-40B4-BE49-F238E27FC236}">
                <a16:creationId xmlns:a16="http://schemas.microsoft.com/office/drawing/2014/main" id="{B8FAA061-DAD6-4279-B93A-4BC5D21BCCB1}"/>
              </a:ext>
            </a:extLst>
          </p:cNvPr>
          <p:cNvSpPr txBox="1"/>
          <p:nvPr/>
        </p:nvSpPr>
        <p:spPr>
          <a:xfrm>
            <a:off x="1558469" y="5899250"/>
            <a:ext cx="10594975" cy="707886"/>
          </a:xfrm>
          <a:prstGeom prst="rect">
            <a:avLst/>
          </a:prstGeom>
          <a:noFill/>
        </p:spPr>
        <p:txBody>
          <a:bodyPr wrap="square">
            <a:spAutoFit/>
          </a:bodyPr>
          <a:lstStyle/>
          <a:p>
            <a:r>
              <a:rPr lang="en-US" sz="2000"/>
              <a:t>Trên thực tế chúng ta thường hay dùng giao tiếp nối tiếp để truyền dữ liệu vì lí do kết nối dễ dàng.</a:t>
            </a:r>
          </a:p>
          <a:p>
            <a:r>
              <a:rPr lang="en-US" sz="2000"/>
              <a:t>Các phần sau chúng ta chỉ đi khảo sát chuẩn giao tiếp nối tiếp.</a:t>
            </a:r>
          </a:p>
        </p:txBody>
      </p:sp>
      <p:sp>
        <p:nvSpPr>
          <p:cNvPr id="22" name="Hình chữ nhật 21">
            <a:extLst>
              <a:ext uri="{FF2B5EF4-FFF2-40B4-BE49-F238E27FC236}">
                <a16:creationId xmlns:a16="http://schemas.microsoft.com/office/drawing/2014/main" id="{2EDCF5FD-A46B-4C84-9F1B-DE0227B3507B}"/>
              </a:ext>
            </a:extLst>
          </p:cNvPr>
          <p:cNvSpPr/>
          <p:nvPr/>
        </p:nvSpPr>
        <p:spPr>
          <a:xfrm>
            <a:off x="1282045" y="1687398"/>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a:extLst>
              <a:ext uri="{FF2B5EF4-FFF2-40B4-BE49-F238E27FC236}">
                <a16:creationId xmlns:a16="http://schemas.microsoft.com/office/drawing/2014/main" id="{5A0EFBD8-E130-4579-8658-7B14163A44FD}"/>
              </a:ext>
            </a:extLst>
          </p:cNvPr>
          <p:cNvSpPr/>
          <p:nvPr/>
        </p:nvSpPr>
        <p:spPr>
          <a:xfrm>
            <a:off x="4146152" y="1687398"/>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Hình chữ nhật 24">
            <a:extLst>
              <a:ext uri="{FF2B5EF4-FFF2-40B4-BE49-F238E27FC236}">
                <a16:creationId xmlns:a16="http://schemas.microsoft.com/office/drawing/2014/main" id="{7788D5BA-A7E4-4121-89B6-9BF5BF8AC7A6}"/>
              </a:ext>
            </a:extLst>
          </p:cNvPr>
          <p:cNvSpPr/>
          <p:nvPr/>
        </p:nvSpPr>
        <p:spPr>
          <a:xfrm>
            <a:off x="7145519" y="1687398"/>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ình chữ nhật 25">
            <a:extLst>
              <a:ext uri="{FF2B5EF4-FFF2-40B4-BE49-F238E27FC236}">
                <a16:creationId xmlns:a16="http://schemas.microsoft.com/office/drawing/2014/main" id="{EB7F6833-7AC0-4F80-A801-36137F47F8F0}"/>
              </a:ext>
            </a:extLst>
          </p:cNvPr>
          <p:cNvSpPr/>
          <p:nvPr/>
        </p:nvSpPr>
        <p:spPr>
          <a:xfrm>
            <a:off x="9963323" y="1687398"/>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7" name="Đường kết nối Mũi tên Thẳng 26">
            <a:extLst>
              <a:ext uri="{FF2B5EF4-FFF2-40B4-BE49-F238E27FC236}">
                <a16:creationId xmlns:a16="http://schemas.microsoft.com/office/drawing/2014/main" id="{5AAF6689-F32F-4469-B997-E6DD4C73669A}"/>
              </a:ext>
            </a:extLst>
          </p:cNvPr>
          <p:cNvCxnSpPr>
            <a:cxnSpLocks/>
          </p:cNvCxnSpPr>
          <p:nvPr/>
        </p:nvCxnSpPr>
        <p:spPr>
          <a:xfrm>
            <a:off x="2300126" y="2519898"/>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9" name="Đường kết nối Mũi tên Thẳng 28">
            <a:extLst>
              <a:ext uri="{FF2B5EF4-FFF2-40B4-BE49-F238E27FC236}">
                <a16:creationId xmlns:a16="http://schemas.microsoft.com/office/drawing/2014/main" id="{09C0CAA0-9F20-429A-B2CD-85F1293CABBB}"/>
              </a:ext>
            </a:extLst>
          </p:cNvPr>
          <p:cNvCxnSpPr/>
          <p:nvPr/>
        </p:nvCxnSpPr>
        <p:spPr>
          <a:xfrm>
            <a:off x="2300126" y="2727687"/>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0" name="Đường kết nối Mũi tên Thẳng 29">
            <a:extLst>
              <a:ext uri="{FF2B5EF4-FFF2-40B4-BE49-F238E27FC236}">
                <a16:creationId xmlns:a16="http://schemas.microsoft.com/office/drawing/2014/main" id="{C27FB923-77B6-4F81-A60E-D808F88CBDBE}"/>
              </a:ext>
            </a:extLst>
          </p:cNvPr>
          <p:cNvCxnSpPr/>
          <p:nvPr/>
        </p:nvCxnSpPr>
        <p:spPr>
          <a:xfrm>
            <a:off x="2300126" y="2321391"/>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1" name="Đường kết nối Mũi tên Thẳng 30">
            <a:extLst>
              <a:ext uri="{FF2B5EF4-FFF2-40B4-BE49-F238E27FC236}">
                <a16:creationId xmlns:a16="http://schemas.microsoft.com/office/drawing/2014/main" id="{88E361A5-E07D-4655-ACF8-AADA38949162}"/>
              </a:ext>
            </a:extLst>
          </p:cNvPr>
          <p:cNvCxnSpPr/>
          <p:nvPr/>
        </p:nvCxnSpPr>
        <p:spPr>
          <a:xfrm>
            <a:off x="2300126" y="3106524"/>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2" name="Đường kết nối Mũi tên Thẳng 31">
            <a:extLst>
              <a:ext uri="{FF2B5EF4-FFF2-40B4-BE49-F238E27FC236}">
                <a16:creationId xmlns:a16="http://schemas.microsoft.com/office/drawing/2014/main" id="{F451950C-25D6-4CB4-977A-F3165F65A9A8}"/>
              </a:ext>
            </a:extLst>
          </p:cNvPr>
          <p:cNvCxnSpPr/>
          <p:nvPr/>
        </p:nvCxnSpPr>
        <p:spPr>
          <a:xfrm>
            <a:off x="2300126" y="3268351"/>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3" name="Đường kết nối Mũi tên Thẳng 32">
            <a:extLst>
              <a:ext uri="{FF2B5EF4-FFF2-40B4-BE49-F238E27FC236}">
                <a16:creationId xmlns:a16="http://schemas.microsoft.com/office/drawing/2014/main" id="{8AB16817-5679-45AB-B413-DCC9CC927FE4}"/>
              </a:ext>
            </a:extLst>
          </p:cNvPr>
          <p:cNvCxnSpPr/>
          <p:nvPr/>
        </p:nvCxnSpPr>
        <p:spPr>
          <a:xfrm>
            <a:off x="2300126" y="2926409"/>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4" name="Đường kết nối Mũi tên Thẳng 33">
            <a:extLst>
              <a:ext uri="{FF2B5EF4-FFF2-40B4-BE49-F238E27FC236}">
                <a16:creationId xmlns:a16="http://schemas.microsoft.com/office/drawing/2014/main" id="{4715416D-1393-4C5F-9CAA-88D15ADC4B2D}"/>
              </a:ext>
            </a:extLst>
          </p:cNvPr>
          <p:cNvCxnSpPr/>
          <p:nvPr/>
        </p:nvCxnSpPr>
        <p:spPr>
          <a:xfrm>
            <a:off x="2300126" y="1927290"/>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5" name="Đường kết nối Mũi tên Thẳng 34">
            <a:extLst>
              <a:ext uri="{FF2B5EF4-FFF2-40B4-BE49-F238E27FC236}">
                <a16:creationId xmlns:a16="http://schemas.microsoft.com/office/drawing/2014/main" id="{1D02AC54-AEBF-4BC4-9B5F-42525F553A50}"/>
              </a:ext>
            </a:extLst>
          </p:cNvPr>
          <p:cNvCxnSpPr/>
          <p:nvPr/>
        </p:nvCxnSpPr>
        <p:spPr>
          <a:xfrm>
            <a:off x="2300126" y="2127217"/>
            <a:ext cx="184602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36" name="Đường kết nối Mũi tên Thẳng 35">
            <a:extLst>
              <a:ext uri="{FF2B5EF4-FFF2-40B4-BE49-F238E27FC236}">
                <a16:creationId xmlns:a16="http://schemas.microsoft.com/office/drawing/2014/main" id="{361E0F46-2B61-4594-AA76-2202A140D925}"/>
              </a:ext>
            </a:extLst>
          </p:cNvPr>
          <p:cNvCxnSpPr>
            <a:cxnSpLocks/>
          </p:cNvCxnSpPr>
          <p:nvPr/>
        </p:nvCxnSpPr>
        <p:spPr>
          <a:xfrm>
            <a:off x="8163600" y="2686639"/>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A305CE7B-A85B-47D8-8B22-732BC2ABD5C1}"/>
              </a:ext>
            </a:extLst>
          </p:cNvPr>
          <p:cNvSpPr txBox="1"/>
          <p:nvPr/>
        </p:nvSpPr>
        <p:spPr>
          <a:xfrm>
            <a:off x="8200569" y="2316873"/>
            <a:ext cx="1356321" cy="400110"/>
          </a:xfrm>
          <a:prstGeom prst="rect">
            <a:avLst/>
          </a:prstGeom>
          <a:noFill/>
        </p:spPr>
        <p:txBody>
          <a:bodyPr wrap="square" rtlCol="0">
            <a:spAutoFit/>
          </a:bodyPr>
          <a:lstStyle/>
          <a:p>
            <a:r>
              <a:rPr lang="en-US" sz="2000"/>
              <a:t>10001011</a:t>
            </a:r>
          </a:p>
        </p:txBody>
      </p:sp>
      <p:sp>
        <p:nvSpPr>
          <p:cNvPr id="39" name="Hộp Văn bản 38">
            <a:extLst>
              <a:ext uri="{FF2B5EF4-FFF2-40B4-BE49-F238E27FC236}">
                <a16:creationId xmlns:a16="http://schemas.microsoft.com/office/drawing/2014/main" id="{98551EAA-0B5F-42ED-943F-1B76E10A6D2D}"/>
              </a:ext>
            </a:extLst>
          </p:cNvPr>
          <p:cNvSpPr txBox="1"/>
          <p:nvPr/>
        </p:nvSpPr>
        <p:spPr>
          <a:xfrm rot="16200000">
            <a:off x="1257370" y="2380434"/>
            <a:ext cx="1776919" cy="400110"/>
          </a:xfrm>
          <a:prstGeom prst="rect">
            <a:avLst/>
          </a:prstGeom>
          <a:noFill/>
        </p:spPr>
        <p:txBody>
          <a:bodyPr wrap="square" rtlCol="0">
            <a:spAutoFit/>
          </a:bodyPr>
          <a:lstStyle/>
          <a:p>
            <a:r>
              <a:rPr lang="en-US" sz="2000"/>
              <a:t>1 0 0 0 1 0 1 1</a:t>
            </a:r>
          </a:p>
        </p:txBody>
      </p:sp>
    </p:spTree>
    <p:extLst>
      <p:ext uri="{BB962C8B-B14F-4D97-AF65-F5344CB8AC3E}">
        <p14:creationId xmlns:p14="http://schemas.microsoft.com/office/powerpoint/2010/main" val="242107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20CA55C8-44D8-4079-8E66-E75DAA19DA23}"/>
              </a:ext>
            </a:extLst>
          </p:cNvPr>
          <p:cNvSpPr txBox="1"/>
          <p:nvPr/>
        </p:nvSpPr>
        <p:spPr>
          <a:xfrm>
            <a:off x="1939637" y="1051064"/>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rgbClr val="FF0000"/>
                </a:solidFill>
              </a:rPr>
              <a:t>Giao tiếp đồng bộ</a:t>
            </a:r>
          </a:p>
        </p:txBody>
      </p:sp>
      <p:sp>
        <p:nvSpPr>
          <p:cNvPr id="8" name="Hộp Văn bản 7">
            <a:extLst>
              <a:ext uri="{FF2B5EF4-FFF2-40B4-BE49-F238E27FC236}">
                <a16:creationId xmlns:a16="http://schemas.microsoft.com/office/drawing/2014/main" id="{D989FA48-1725-4D49-BAF6-1F268AF31D23}"/>
              </a:ext>
            </a:extLst>
          </p:cNvPr>
          <p:cNvSpPr txBox="1"/>
          <p:nvPr/>
        </p:nvSpPr>
        <p:spPr>
          <a:xfrm>
            <a:off x="7424363" y="1051063"/>
            <a:ext cx="6096000" cy="461665"/>
          </a:xfrm>
          <a:prstGeom prst="rect">
            <a:avLst/>
          </a:prstGeom>
          <a:noFill/>
        </p:spPr>
        <p:txBody>
          <a:bodyPr wrap="square">
            <a:spAutoFit/>
          </a:bodyPr>
          <a:lstStyle/>
          <a:p>
            <a:r>
              <a:rPr lang="en-US" sz="2400" b="1">
                <a:solidFill>
                  <a:srgbClr val="FF0000"/>
                </a:solidFill>
              </a:rPr>
              <a:t>Giao tiếp không đồng bộ</a:t>
            </a:r>
          </a:p>
        </p:txBody>
      </p:sp>
      <p:cxnSp>
        <p:nvCxnSpPr>
          <p:cNvPr id="9" name="Đường nối Thẳng 8">
            <a:extLst>
              <a:ext uri="{FF2B5EF4-FFF2-40B4-BE49-F238E27FC236}">
                <a16:creationId xmlns:a16="http://schemas.microsoft.com/office/drawing/2014/main" id="{986B9CDD-4D41-4696-A2D4-7AC750E55F0A}"/>
              </a:ext>
            </a:extLst>
          </p:cNvPr>
          <p:cNvCxnSpPr>
            <a:cxnSpLocks/>
          </p:cNvCxnSpPr>
          <p:nvPr/>
        </p:nvCxnSpPr>
        <p:spPr>
          <a:xfrm>
            <a:off x="6129232" y="989460"/>
            <a:ext cx="0" cy="57246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Hộp Văn bản 10">
            <a:extLst>
              <a:ext uri="{FF2B5EF4-FFF2-40B4-BE49-F238E27FC236}">
                <a16:creationId xmlns:a16="http://schemas.microsoft.com/office/drawing/2014/main" id="{AAF8238D-7071-43D1-B5DE-096BB5FCFA95}"/>
              </a:ext>
            </a:extLst>
          </p:cNvPr>
          <p:cNvSpPr txBox="1"/>
          <p:nvPr/>
        </p:nvSpPr>
        <p:spPr>
          <a:xfrm>
            <a:off x="1787525" y="1"/>
            <a:ext cx="8930751"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PHÂN LOẠI CÁC CHUẨN GIAO TIẾP</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12" name="Hộp Văn bản 11">
            <a:extLst>
              <a:ext uri="{FF2B5EF4-FFF2-40B4-BE49-F238E27FC236}">
                <a16:creationId xmlns:a16="http://schemas.microsoft.com/office/drawing/2014/main" id="{A1710D12-FFE0-4BD1-ACD7-2B21CF9CA1F9}"/>
              </a:ext>
            </a:extLst>
          </p:cNvPr>
          <p:cNvSpPr txBox="1"/>
          <p:nvPr/>
        </p:nvSpPr>
        <p:spPr>
          <a:xfrm>
            <a:off x="909784" y="3734291"/>
            <a:ext cx="4899889" cy="1323439"/>
          </a:xfrm>
          <a:prstGeom prst="rect">
            <a:avLst/>
          </a:prstGeom>
          <a:noFill/>
        </p:spPr>
        <p:txBody>
          <a:bodyPr wrap="square">
            <a:spAutoFit/>
          </a:bodyPr>
          <a:lstStyle/>
          <a:p>
            <a:r>
              <a:rPr lang="en-US" sz="2000" b="1"/>
              <a:t>Đặc điểm:</a:t>
            </a:r>
          </a:p>
          <a:p>
            <a:pPr marL="285750" indent="-285750">
              <a:buFont typeface="Arial" panose="020B0604020202020204" pitchFamily="34" charset="0"/>
              <a:buChar char="•"/>
            </a:pPr>
            <a:r>
              <a:rPr lang="en-US" sz="2000"/>
              <a:t>Có chân cấp xung clock để đồng bộ truyền nhận dữ liệu.</a:t>
            </a:r>
          </a:p>
          <a:p>
            <a:pPr marL="285750" indent="-285750">
              <a:buFont typeface="Arial" panose="020B0604020202020204" pitchFamily="34" charset="0"/>
              <a:buChar char="•"/>
            </a:pPr>
            <a:r>
              <a:rPr lang="en-US" sz="2000">
                <a:latin typeface="+mj-lt"/>
              </a:rPr>
              <a:t>SPI, I2C, ONEWIRE</a:t>
            </a:r>
            <a:endParaRPr lang="en-US" sz="2000"/>
          </a:p>
        </p:txBody>
      </p:sp>
      <p:sp>
        <p:nvSpPr>
          <p:cNvPr id="13" name="Hộp Văn bản 12">
            <a:extLst>
              <a:ext uri="{FF2B5EF4-FFF2-40B4-BE49-F238E27FC236}">
                <a16:creationId xmlns:a16="http://schemas.microsoft.com/office/drawing/2014/main" id="{74CFBEE8-5E39-40EC-9743-17BDE4C794DD}"/>
              </a:ext>
            </a:extLst>
          </p:cNvPr>
          <p:cNvSpPr txBox="1"/>
          <p:nvPr/>
        </p:nvSpPr>
        <p:spPr>
          <a:xfrm>
            <a:off x="6377256" y="3773757"/>
            <a:ext cx="5633769" cy="1015663"/>
          </a:xfrm>
          <a:prstGeom prst="rect">
            <a:avLst/>
          </a:prstGeom>
          <a:noFill/>
        </p:spPr>
        <p:txBody>
          <a:bodyPr wrap="square">
            <a:spAutoFit/>
          </a:bodyPr>
          <a:lstStyle/>
          <a:p>
            <a:r>
              <a:rPr lang="en-US" sz="2000" b="1"/>
              <a:t>Đặc điểm:</a:t>
            </a:r>
          </a:p>
          <a:p>
            <a:pPr marL="285750" indent="-285750">
              <a:buFont typeface="Arial" panose="020B0604020202020204" pitchFamily="34" charset="0"/>
              <a:buChar char="•"/>
            </a:pPr>
            <a:r>
              <a:rPr lang="en-US" sz="2000"/>
              <a:t>Dùng thời gian để đồng bộ truyền nhận dữ liệu.</a:t>
            </a:r>
          </a:p>
          <a:p>
            <a:pPr marL="285750" indent="-285750">
              <a:buFont typeface="Arial" panose="020B0604020202020204" pitchFamily="34" charset="0"/>
              <a:buChar char="•"/>
            </a:pPr>
            <a:r>
              <a:rPr lang="en-US" sz="2000"/>
              <a:t>UART</a:t>
            </a:r>
          </a:p>
        </p:txBody>
      </p:sp>
      <p:sp>
        <p:nvSpPr>
          <p:cNvPr id="14" name="Hình chữ nhật 13">
            <a:extLst>
              <a:ext uri="{FF2B5EF4-FFF2-40B4-BE49-F238E27FC236}">
                <a16:creationId xmlns:a16="http://schemas.microsoft.com/office/drawing/2014/main" id="{345534A0-8CCB-42CA-8780-579996E403A3}"/>
              </a:ext>
            </a:extLst>
          </p:cNvPr>
          <p:cNvSpPr/>
          <p:nvPr/>
        </p:nvSpPr>
        <p:spPr>
          <a:xfrm>
            <a:off x="7145519" y="1687398"/>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ình chữ nhật 14">
            <a:extLst>
              <a:ext uri="{FF2B5EF4-FFF2-40B4-BE49-F238E27FC236}">
                <a16:creationId xmlns:a16="http://schemas.microsoft.com/office/drawing/2014/main" id="{8C7FC793-BF40-4B9A-A5EB-204AE92D959B}"/>
              </a:ext>
            </a:extLst>
          </p:cNvPr>
          <p:cNvSpPr/>
          <p:nvPr/>
        </p:nvSpPr>
        <p:spPr>
          <a:xfrm>
            <a:off x="9963323" y="1687398"/>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6" name="Đường kết nối Mũi tên Thẳng 15">
            <a:extLst>
              <a:ext uri="{FF2B5EF4-FFF2-40B4-BE49-F238E27FC236}">
                <a16:creationId xmlns:a16="http://schemas.microsoft.com/office/drawing/2014/main" id="{6EC9A94A-B2E6-4B47-9AF1-E282BD0E1DA3}"/>
              </a:ext>
            </a:extLst>
          </p:cNvPr>
          <p:cNvCxnSpPr>
            <a:cxnSpLocks/>
          </p:cNvCxnSpPr>
          <p:nvPr/>
        </p:nvCxnSpPr>
        <p:spPr>
          <a:xfrm>
            <a:off x="8163600" y="2686639"/>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Hình chữ nhật 16">
            <a:extLst>
              <a:ext uri="{FF2B5EF4-FFF2-40B4-BE49-F238E27FC236}">
                <a16:creationId xmlns:a16="http://schemas.microsoft.com/office/drawing/2014/main" id="{DB07154D-5A1B-4B58-96DA-E6160A7D0635}"/>
              </a:ext>
            </a:extLst>
          </p:cNvPr>
          <p:cNvSpPr/>
          <p:nvPr/>
        </p:nvSpPr>
        <p:spPr>
          <a:xfrm>
            <a:off x="1509911" y="1687398"/>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0C31DE0E-D04F-42C3-8037-6DD97EC7250A}"/>
              </a:ext>
            </a:extLst>
          </p:cNvPr>
          <p:cNvSpPr/>
          <p:nvPr/>
        </p:nvSpPr>
        <p:spPr>
          <a:xfrm>
            <a:off x="4327715" y="1687398"/>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9" name="Đường kết nối Mũi tên Thẳng 18">
            <a:extLst>
              <a:ext uri="{FF2B5EF4-FFF2-40B4-BE49-F238E27FC236}">
                <a16:creationId xmlns:a16="http://schemas.microsoft.com/office/drawing/2014/main" id="{11AC6BD6-9764-4942-85F0-63301EA2D1F1}"/>
              </a:ext>
            </a:extLst>
          </p:cNvPr>
          <p:cNvCxnSpPr>
            <a:cxnSpLocks/>
          </p:cNvCxnSpPr>
          <p:nvPr/>
        </p:nvCxnSpPr>
        <p:spPr>
          <a:xfrm>
            <a:off x="2527992" y="2686639"/>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Gấp khúc 19">
            <a:extLst>
              <a:ext uri="{FF2B5EF4-FFF2-40B4-BE49-F238E27FC236}">
                <a16:creationId xmlns:a16="http://schemas.microsoft.com/office/drawing/2014/main" id="{75526EC2-5CDB-453D-BC9A-19F96A3D362A}"/>
              </a:ext>
            </a:extLst>
          </p:cNvPr>
          <p:cNvCxnSpPr>
            <a:cxnSpLocks/>
          </p:cNvCxnSpPr>
          <p:nvPr/>
        </p:nvCxnSpPr>
        <p:spPr>
          <a:xfrm>
            <a:off x="2729673" y="2957568"/>
            <a:ext cx="359566" cy="1508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1" name="Đường nối Thẳng 20">
            <a:extLst>
              <a:ext uri="{FF2B5EF4-FFF2-40B4-BE49-F238E27FC236}">
                <a16:creationId xmlns:a16="http://schemas.microsoft.com/office/drawing/2014/main" id="{24E86621-F7E6-49E7-A312-ABA89EECBE70}"/>
              </a:ext>
            </a:extLst>
          </p:cNvPr>
          <p:cNvCxnSpPr/>
          <p:nvPr/>
        </p:nvCxnSpPr>
        <p:spPr>
          <a:xfrm>
            <a:off x="2729673" y="2957568"/>
            <a:ext cx="0" cy="14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Đường kết nối: Mũi tên Gấp khúc 21">
            <a:extLst>
              <a:ext uri="{FF2B5EF4-FFF2-40B4-BE49-F238E27FC236}">
                <a16:creationId xmlns:a16="http://schemas.microsoft.com/office/drawing/2014/main" id="{356D10E3-D8DE-4C75-8A18-9517090463EC}"/>
              </a:ext>
            </a:extLst>
          </p:cNvPr>
          <p:cNvCxnSpPr>
            <a:cxnSpLocks/>
          </p:cNvCxnSpPr>
          <p:nvPr/>
        </p:nvCxnSpPr>
        <p:spPr>
          <a:xfrm>
            <a:off x="3089239" y="2955755"/>
            <a:ext cx="359566" cy="1508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05034225-0D55-4963-86B4-BCBB30D6B30F}"/>
              </a:ext>
            </a:extLst>
          </p:cNvPr>
          <p:cNvCxnSpPr/>
          <p:nvPr/>
        </p:nvCxnSpPr>
        <p:spPr>
          <a:xfrm>
            <a:off x="3089239" y="2955755"/>
            <a:ext cx="0" cy="14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Đường kết nối: Mũi tên Gấp khúc 23">
            <a:extLst>
              <a:ext uri="{FF2B5EF4-FFF2-40B4-BE49-F238E27FC236}">
                <a16:creationId xmlns:a16="http://schemas.microsoft.com/office/drawing/2014/main" id="{FA78B418-8785-4033-BFEB-6A1A88C5D006}"/>
              </a:ext>
            </a:extLst>
          </p:cNvPr>
          <p:cNvCxnSpPr>
            <a:cxnSpLocks/>
          </p:cNvCxnSpPr>
          <p:nvPr/>
        </p:nvCxnSpPr>
        <p:spPr>
          <a:xfrm>
            <a:off x="3448804" y="2958609"/>
            <a:ext cx="359566" cy="1508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9070EEAD-DBA7-46F8-9AF0-42A9491C4732}"/>
              </a:ext>
            </a:extLst>
          </p:cNvPr>
          <p:cNvCxnSpPr/>
          <p:nvPr/>
        </p:nvCxnSpPr>
        <p:spPr>
          <a:xfrm>
            <a:off x="3448804" y="2958609"/>
            <a:ext cx="0" cy="147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Đường nối Thẳng 25">
            <a:extLst>
              <a:ext uri="{FF2B5EF4-FFF2-40B4-BE49-F238E27FC236}">
                <a16:creationId xmlns:a16="http://schemas.microsoft.com/office/drawing/2014/main" id="{1E90F46C-B938-4352-BEEE-6FA6A930C6D6}"/>
              </a:ext>
            </a:extLst>
          </p:cNvPr>
          <p:cNvCxnSpPr/>
          <p:nvPr/>
        </p:nvCxnSpPr>
        <p:spPr>
          <a:xfrm flipH="1">
            <a:off x="2632251" y="3103343"/>
            <a:ext cx="9742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Hộp Văn bản 5">
            <a:extLst>
              <a:ext uri="{FF2B5EF4-FFF2-40B4-BE49-F238E27FC236}">
                <a16:creationId xmlns:a16="http://schemas.microsoft.com/office/drawing/2014/main" id="{62B6E90D-49FE-425F-A102-AE9E701B3A0D}"/>
              </a:ext>
            </a:extLst>
          </p:cNvPr>
          <p:cNvSpPr txBox="1"/>
          <p:nvPr/>
        </p:nvSpPr>
        <p:spPr>
          <a:xfrm>
            <a:off x="1896284" y="2444914"/>
            <a:ext cx="673268" cy="369765"/>
          </a:xfrm>
          <a:prstGeom prst="rect">
            <a:avLst/>
          </a:prstGeom>
          <a:noFill/>
        </p:spPr>
        <p:txBody>
          <a:bodyPr wrap="square" rtlCol="0">
            <a:spAutoFit/>
          </a:bodyPr>
          <a:lstStyle/>
          <a:p>
            <a:r>
              <a:rPr lang="en-US"/>
              <a:t>Data</a:t>
            </a:r>
          </a:p>
        </p:txBody>
      </p:sp>
      <p:cxnSp>
        <p:nvCxnSpPr>
          <p:cNvPr id="27" name="Đường kết nối Mũi tên Thẳng 26">
            <a:extLst>
              <a:ext uri="{FF2B5EF4-FFF2-40B4-BE49-F238E27FC236}">
                <a16:creationId xmlns:a16="http://schemas.microsoft.com/office/drawing/2014/main" id="{AACB79F5-640E-45D7-A836-A42EF3CC2CE5}"/>
              </a:ext>
            </a:extLst>
          </p:cNvPr>
          <p:cNvCxnSpPr>
            <a:cxnSpLocks/>
          </p:cNvCxnSpPr>
          <p:nvPr/>
        </p:nvCxnSpPr>
        <p:spPr>
          <a:xfrm>
            <a:off x="2569552" y="3217730"/>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Hộp Văn bản 27">
            <a:extLst>
              <a:ext uri="{FF2B5EF4-FFF2-40B4-BE49-F238E27FC236}">
                <a16:creationId xmlns:a16="http://schemas.microsoft.com/office/drawing/2014/main" id="{1096F929-5113-4FF2-9A4E-EA102D512E7F}"/>
              </a:ext>
            </a:extLst>
          </p:cNvPr>
          <p:cNvSpPr txBox="1"/>
          <p:nvPr/>
        </p:nvSpPr>
        <p:spPr>
          <a:xfrm>
            <a:off x="1744925" y="3008075"/>
            <a:ext cx="820033" cy="369332"/>
          </a:xfrm>
          <a:prstGeom prst="rect">
            <a:avLst/>
          </a:prstGeom>
          <a:noFill/>
        </p:spPr>
        <p:txBody>
          <a:bodyPr wrap="square" rtlCol="0">
            <a:spAutoFit/>
          </a:bodyPr>
          <a:lstStyle/>
          <a:p>
            <a:r>
              <a:rPr lang="en-US"/>
              <a:t>Clock</a:t>
            </a:r>
          </a:p>
        </p:txBody>
      </p:sp>
      <p:sp>
        <p:nvSpPr>
          <p:cNvPr id="30" name="Hộp Văn bản 29">
            <a:extLst>
              <a:ext uri="{FF2B5EF4-FFF2-40B4-BE49-F238E27FC236}">
                <a16:creationId xmlns:a16="http://schemas.microsoft.com/office/drawing/2014/main" id="{F6C07268-52B7-41DE-807C-E93A1D1638AF}"/>
              </a:ext>
            </a:extLst>
          </p:cNvPr>
          <p:cNvSpPr txBox="1"/>
          <p:nvPr/>
        </p:nvSpPr>
        <p:spPr>
          <a:xfrm>
            <a:off x="7555352" y="2501756"/>
            <a:ext cx="673268" cy="369765"/>
          </a:xfrm>
          <a:prstGeom prst="rect">
            <a:avLst/>
          </a:prstGeom>
          <a:noFill/>
        </p:spPr>
        <p:txBody>
          <a:bodyPr wrap="square" rtlCol="0">
            <a:spAutoFit/>
          </a:bodyPr>
          <a:lstStyle/>
          <a:p>
            <a:r>
              <a:rPr lang="en-US"/>
              <a:t>Data</a:t>
            </a:r>
          </a:p>
        </p:txBody>
      </p:sp>
      <p:sp>
        <p:nvSpPr>
          <p:cNvPr id="31" name="Hộp Văn bản 30">
            <a:extLst>
              <a:ext uri="{FF2B5EF4-FFF2-40B4-BE49-F238E27FC236}">
                <a16:creationId xmlns:a16="http://schemas.microsoft.com/office/drawing/2014/main" id="{0309CDE7-F550-49D9-9EC2-2B02492440D2}"/>
              </a:ext>
            </a:extLst>
          </p:cNvPr>
          <p:cNvSpPr txBox="1"/>
          <p:nvPr/>
        </p:nvSpPr>
        <p:spPr>
          <a:xfrm>
            <a:off x="2674827" y="2282818"/>
            <a:ext cx="1356321" cy="400110"/>
          </a:xfrm>
          <a:prstGeom prst="rect">
            <a:avLst/>
          </a:prstGeom>
          <a:noFill/>
        </p:spPr>
        <p:txBody>
          <a:bodyPr wrap="square" rtlCol="0">
            <a:spAutoFit/>
          </a:bodyPr>
          <a:lstStyle/>
          <a:p>
            <a:r>
              <a:rPr lang="en-US" sz="2000"/>
              <a:t>10001011</a:t>
            </a:r>
          </a:p>
        </p:txBody>
      </p:sp>
      <p:sp>
        <p:nvSpPr>
          <p:cNvPr id="32" name="Hộp Văn bản 31">
            <a:extLst>
              <a:ext uri="{FF2B5EF4-FFF2-40B4-BE49-F238E27FC236}">
                <a16:creationId xmlns:a16="http://schemas.microsoft.com/office/drawing/2014/main" id="{5A3115DE-4CD6-4214-A672-E3A522EC44A2}"/>
              </a:ext>
            </a:extLst>
          </p:cNvPr>
          <p:cNvSpPr txBox="1"/>
          <p:nvPr/>
        </p:nvSpPr>
        <p:spPr>
          <a:xfrm>
            <a:off x="8247723" y="2262324"/>
            <a:ext cx="1356321" cy="400110"/>
          </a:xfrm>
          <a:prstGeom prst="rect">
            <a:avLst/>
          </a:prstGeom>
          <a:noFill/>
        </p:spPr>
        <p:txBody>
          <a:bodyPr wrap="square" rtlCol="0">
            <a:spAutoFit/>
          </a:bodyPr>
          <a:lstStyle/>
          <a:p>
            <a:r>
              <a:rPr lang="en-US" sz="2000"/>
              <a:t>10001011</a:t>
            </a:r>
          </a:p>
        </p:txBody>
      </p:sp>
    </p:spTree>
    <p:extLst>
      <p:ext uri="{BB962C8B-B14F-4D97-AF65-F5344CB8AC3E}">
        <p14:creationId xmlns:p14="http://schemas.microsoft.com/office/powerpoint/2010/main" val="374177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20CA55C8-44D8-4079-8E66-E75DAA19DA23}"/>
              </a:ext>
            </a:extLst>
          </p:cNvPr>
          <p:cNvSpPr txBox="1"/>
          <p:nvPr/>
        </p:nvSpPr>
        <p:spPr>
          <a:xfrm>
            <a:off x="1579419" y="1196246"/>
            <a:ext cx="43318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srgbClr val="FF0000"/>
                </a:solidFill>
              </a:rPr>
              <a:t>Giao tiếp song công</a:t>
            </a:r>
          </a:p>
        </p:txBody>
      </p:sp>
      <p:sp>
        <p:nvSpPr>
          <p:cNvPr id="8" name="Hộp Văn bản 7">
            <a:extLst>
              <a:ext uri="{FF2B5EF4-FFF2-40B4-BE49-F238E27FC236}">
                <a16:creationId xmlns:a16="http://schemas.microsoft.com/office/drawing/2014/main" id="{D989FA48-1725-4D49-BAF6-1F268AF31D23}"/>
              </a:ext>
            </a:extLst>
          </p:cNvPr>
          <p:cNvSpPr txBox="1"/>
          <p:nvPr/>
        </p:nvSpPr>
        <p:spPr>
          <a:xfrm>
            <a:off x="7370619" y="1196246"/>
            <a:ext cx="6096000" cy="461665"/>
          </a:xfrm>
          <a:prstGeom prst="rect">
            <a:avLst/>
          </a:prstGeom>
          <a:noFill/>
        </p:spPr>
        <p:txBody>
          <a:bodyPr wrap="square">
            <a:spAutoFit/>
          </a:bodyPr>
          <a:lstStyle/>
          <a:p>
            <a:r>
              <a:rPr lang="en-US" sz="2400" b="1">
                <a:solidFill>
                  <a:srgbClr val="FF0000"/>
                </a:solidFill>
              </a:rPr>
              <a:t>Giao tiếp bán song công</a:t>
            </a:r>
          </a:p>
        </p:txBody>
      </p:sp>
      <p:cxnSp>
        <p:nvCxnSpPr>
          <p:cNvPr id="9" name="Đường nối Thẳng 8">
            <a:extLst>
              <a:ext uri="{FF2B5EF4-FFF2-40B4-BE49-F238E27FC236}">
                <a16:creationId xmlns:a16="http://schemas.microsoft.com/office/drawing/2014/main" id="{986B9CDD-4D41-4696-A2D4-7AC750E55F0A}"/>
              </a:ext>
            </a:extLst>
          </p:cNvPr>
          <p:cNvCxnSpPr>
            <a:cxnSpLocks/>
          </p:cNvCxnSpPr>
          <p:nvPr/>
        </p:nvCxnSpPr>
        <p:spPr>
          <a:xfrm>
            <a:off x="6129232" y="989460"/>
            <a:ext cx="0" cy="572464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Hộp Văn bản 5">
            <a:extLst>
              <a:ext uri="{FF2B5EF4-FFF2-40B4-BE49-F238E27FC236}">
                <a16:creationId xmlns:a16="http://schemas.microsoft.com/office/drawing/2014/main" id="{7B132269-06F2-494C-8C83-817E3FC1B987}"/>
              </a:ext>
            </a:extLst>
          </p:cNvPr>
          <p:cNvSpPr txBox="1"/>
          <p:nvPr/>
        </p:nvSpPr>
        <p:spPr>
          <a:xfrm>
            <a:off x="1787525" y="1"/>
            <a:ext cx="8930751" cy="924805"/>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PHÂN LOẠI CÁC CHUẨN GIAO TIẾP</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10" name="Hình chữ nhật 9">
            <a:extLst>
              <a:ext uri="{FF2B5EF4-FFF2-40B4-BE49-F238E27FC236}">
                <a16:creationId xmlns:a16="http://schemas.microsoft.com/office/drawing/2014/main" id="{409655B3-A94E-4AC0-9C61-4D9B0E865EC8}"/>
              </a:ext>
            </a:extLst>
          </p:cNvPr>
          <p:cNvSpPr/>
          <p:nvPr/>
        </p:nvSpPr>
        <p:spPr>
          <a:xfrm>
            <a:off x="1579419" y="2029144"/>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ình chữ nhật 10">
            <a:extLst>
              <a:ext uri="{FF2B5EF4-FFF2-40B4-BE49-F238E27FC236}">
                <a16:creationId xmlns:a16="http://schemas.microsoft.com/office/drawing/2014/main" id="{8065973D-6500-4F6D-83BA-6CE97BB0B4F0}"/>
              </a:ext>
            </a:extLst>
          </p:cNvPr>
          <p:cNvSpPr/>
          <p:nvPr/>
        </p:nvSpPr>
        <p:spPr>
          <a:xfrm>
            <a:off x="4397223" y="2029144"/>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Đường kết nối Mũi tên Thẳng 11">
            <a:extLst>
              <a:ext uri="{FF2B5EF4-FFF2-40B4-BE49-F238E27FC236}">
                <a16:creationId xmlns:a16="http://schemas.microsoft.com/office/drawing/2014/main" id="{7E493760-2529-4309-A048-6C15262F3ECC}"/>
              </a:ext>
            </a:extLst>
          </p:cNvPr>
          <p:cNvCxnSpPr>
            <a:cxnSpLocks/>
          </p:cNvCxnSpPr>
          <p:nvPr/>
        </p:nvCxnSpPr>
        <p:spPr>
          <a:xfrm>
            <a:off x="2597500" y="3028385"/>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Hộp Văn bản 19">
            <a:extLst>
              <a:ext uri="{FF2B5EF4-FFF2-40B4-BE49-F238E27FC236}">
                <a16:creationId xmlns:a16="http://schemas.microsoft.com/office/drawing/2014/main" id="{7AAD9ED0-C9C4-481E-B7D6-6DFF6B6CBEE7}"/>
              </a:ext>
            </a:extLst>
          </p:cNvPr>
          <p:cNvSpPr txBox="1"/>
          <p:nvPr/>
        </p:nvSpPr>
        <p:spPr>
          <a:xfrm>
            <a:off x="1965792" y="2786660"/>
            <a:ext cx="673268" cy="369765"/>
          </a:xfrm>
          <a:prstGeom prst="rect">
            <a:avLst/>
          </a:prstGeom>
          <a:noFill/>
        </p:spPr>
        <p:txBody>
          <a:bodyPr wrap="square" rtlCol="0">
            <a:spAutoFit/>
          </a:bodyPr>
          <a:lstStyle/>
          <a:p>
            <a:r>
              <a:rPr lang="en-US"/>
              <a:t>DO</a:t>
            </a:r>
          </a:p>
        </p:txBody>
      </p:sp>
      <p:sp>
        <p:nvSpPr>
          <p:cNvPr id="23" name="Hộp Văn bản 22">
            <a:extLst>
              <a:ext uri="{FF2B5EF4-FFF2-40B4-BE49-F238E27FC236}">
                <a16:creationId xmlns:a16="http://schemas.microsoft.com/office/drawing/2014/main" id="{27E20701-8DE6-4186-9F7B-C7188D102783}"/>
              </a:ext>
            </a:extLst>
          </p:cNvPr>
          <p:cNvSpPr txBox="1"/>
          <p:nvPr/>
        </p:nvSpPr>
        <p:spPr>
          <a:xfrm>
            <a:off x="779692" y="4367071"/>
            <a:ext cx="5283067" cy="1323439"/>
          </a:xfrm>
          <a:prstGeom prst="rect">
            <a:avLst/>
          </a:prstGeom>
          <a:noFill/>
        </p:spPr>
        <p:txBody>
          <a:bodyPr wrap="square">
            <a:spAutoFit/>
          </a:bodyPr>
          <a:lstStyle/>
          <a:p>
            <a:r>
              <a:rPr lang="en-US" sz="2000" b="1"/>
              <a:t>Đặc điểm:</a:t>
            </a:r>
          </a:p>
          <a:p>
            <a:pPr marL="285750" indent="-285750">
              <a:buFont typeface="Arial" panose="020B0604020202020204" pitchFamily="34" charset="0"/>
              <a:buChar char="•"/>
            </a:pPr>
            <a:r>
              <a:rPr lang="en-US" sz="2000"/>
              <a:t>Có thể truyền nhận dữ liệu cùng 1 thời điểm</a:t>
            </a:r>
          </a:p>
          <a:p>
            <a:pPr marL="285750" indent="-285750">
              <a:buFont typeface="Arial" panose="020B0604020202020204" pitchFamily="34" charset="0"/>
              <a:buChar char="•"/>
            </a:pPr>
            <a:r>
              <a:rPr lang="en-US" sz="2000"/>
              <a:t>2 đường dây dữ liệu truyền nhận là riêng biệt.</a:t>
            </a:r>
          </a:p>
          <a:p>
            <a:pPr marL="285750" indent="-285750">
              <a:buFont typeface="Arial" panose="020B0604020202020204" pitchFamily="34" charset="0"/>
              <a:buChar char="•"/>
            </a:pPr>
            <a:r>
              <a:rPr lang="en-US" sz="2000"/>
              <a:t>SPI, UART</a:t>
            </a:r>
          </a:p>
        </p:txBody>
      </p:sp>
      <p:sp>
        <p:nvSpPr>
          <p:cNvPr id="24" name="Hình chữ nhật 23">
            <a:extLst>
              <a:ext uri="{FF2B5EF4-FFF2-40B4-BE49-F238E27FC236}">
                <a16:creationId xmlns:a16="http://schemas.microsoft.com/office/drawing/2014/main" id="{589B4982-039D-4775-AE45-671DB8D2712B}"/>
              </a:ext>
            </a:extLst>
          </p:cNvPr>
          <p:cNvSpPr/>
          <p:nvPr/>
        </p:nvSpPr>
        <p:spPr>
          <a:xfrm>
            <a:off x="7173467" y="2035813"/>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ình chữ nhật 24">
            <a:extLst>
              <a:ext uri="{FF2B5EF4-FFF2-40B4-BE49-F238E27FC236}">
                <a16:creationId xmlns:a16="http://schemas.microsoft.com/office/drawing/2014/main" id="{19063123-C825-4620-B47F-39B8EEC98099}"/>
              </a:ext>
            </a:extLst>
          </p:cNvPr>
          <p:cNvSpPr/>
          <p:nvPr/>
        </p:nvSpPr>
        <p:spPr>
          <a:xfrm>
            <a:off x="9991271" y="2035813"/>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Đường kết nối Mũi tên Thẳng 25">
            <a:extLst>
              <a:ext uri="{FF2B5EF4-FFF2-40B4-BE49-F238E27FC236}">
                <a16:creationId xmlns:a16="http://schemas.microsoft.com/office/drawing/2014/main" id="{0E41907D-DC12-463D-B579-BFA9582C99DD}"/>
              </a:ext>
            </a:extLst>
          </p:cNvPr>
          <p:cNvCxnSpPr>
            <a:cxnSpLocks/>
          </p:cNvCxnSpPr>
          <p:nvPr/>
        </p:nvCxnSpPr>
        <p:spPr>
          <a:xfrm>
            <a:off x="8191548" y="3035054"/>
            <a:ext cx="1762754"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Hộp Văn bản 33">
            <a:extLst>
              <a:ext uri="{FF2B5EF4-FFF2-40B4-BE49-F238E27FC236}">
                <a16:creationId xmlns:a16="http://schemas.microsoft.com/office/drawing/2014/main" id="{7110A370-0DC6-4B8C-8B67-9C24D14E8B4A}"/>
              </a:ext>
            </a:extLst>
          </p:cNvPr>
          <p:cNvSpPr txBox="1"/>
          <p:nvPr/>
        </p:nvSpPr>
        <p:spPr>
          <a:xfrm>
            <a:off x="9954302" y="2850388"/>
            <a:ext cx="673268" cy="369332"/>
          </a:xfrm>
          <a:prstGeom prst="rect">
            <a:avLst/>
          </a:prstGeom>
          <a:noFill/>
        </p:spPr>
        <p:txBody>
          <a:bodyPr wrap="square" rtlCol="0">
            <a:spAutoFit/>
          </a:bodyPr>
          <a:lstStyle/>
          <a:p>
            <a:r>
              <a:rPr lang="en-US"/>
              <a:t>DI</a:t>
            </a:r>
          </a:p>
        </p:txBody>
      </p:sp>
      <p:sp>
        <p:nvSpPr>
          <p:cNvPr id="37" name="Hộp Văn bản 36">
            <a:extLst>
              <a:ext uri="{FF2B5EF4-FFF2-40B4-BE49-F238E27FC236}">
                <a16:creationId xmlns:a16="http://schemas.microsoft.com/office/drawing/2014/main" id="{A14380DE-5200-437E-BB49-98006F8EED7B}"/>
              </a:ext>
            </a:extLst>
          </p:cNvPr>
          <p:cNvSpPr txBox="1"/>
          <p:nvPr/>
        </p:nvSpPr>
        <p:spPr>
          <a:xfrm>
            <a:off x="6347192" y="4318206"/>
            <a:ext cx="5844808" cy="1323439"/>
          </a:xfrm>
          <a:prstGeom prst="rect">
            <a:avLst/>
          </a:prstGeom>
          <a:noFill/>
        </p:spPr>
        <p:txBody>
          <a:bodyPr wrap="square">
            <a:spAutoFit/>
          </a:bodyPr>
          <a:lstStyle/>
          <a:p>
            <a:r>
              <a:rPr lang="en-US" sz="2000" b="1"/>
              <a:t>Đặc điểm:</a:t>
            </a:r>
          </a:p>
          <a:p>
            <a:pPr marL="285750" indent="-285750">
              <a:buFont typeface="Arial" panose="020B0604020202020204" pitchFamily="34" charset="0"/>
              <a:buChar char="•"/>
            </a:pPr>
            <a:r>
              <a:rPr lang="en-US" sz="2000"/>
              <a:t>Trong một thời điểm chỉ có thể truyền hoặc nhận.</a:t>
            </a:r>
          </a:p>
          <a:p>
            <a:pPr marL="285750" indent="-285750">
              <a:buFont typeface="Arial" panose="020B0604020202020204" pitchFamily="34" charset="0"/>
              <a:buChar char="•"/>
            </a:pPr>
            <a:r>
              <a:rPr lang="en-US" sz="2000"/>
              <a:t>Chỉ có 1 đường dây dung để truyền nhận</a:t>
            </a:r>
          </a:p>
          <a:p>
            <a:pPr marL="285750" indent="-285750">
              <a:buFont typeface="Arial" panose="020B0604020202020204" pitchFamily="34" charset="0"/>
              <a:buChar char="•"/>
            </a:pPr>
            <a:r>
              <a:rPr lang="en-US" sz="2000"/>
              <a:t>I2C, ONEWIRE</a:t>
            </a:r>
          </a:p>
        </p:txBody>
      </p:sp>
      <p:sp>
        <p:nvSpPr>
          <p:cNvPr id="38" name="Hộp Văn bản 37">
            <a:extLst>
              <a:ext uri="{FF2B5EF4-FFF2-40B4-BE49-F238E27FC236}">
                <a16:creationId xmlns:a16="http://schemas.microsoft.com/office/drawing/2014/main" id="{9FA323FE-4A9A-4CA2-BD03-966C96949F95}"/>
              </a:ext>
            </a:extLst>
          </p:cNvPr>
          <p:cNvSpPr txBox="1"/>
          <p:nvPr/>
        </p:nvSpPr>
        <p:spPr>
          <a:xfrm>
            <a:off x="4467635" y="2843502"/>
            <a:ext cx="673268" cy="369765"/>
          </a:xfrm>
          <a:prstGeom prst="rect">
            <a:avLst/>
          </a:prstGeom>
          <a:noFill/>
        </p:spPr>
        <p:txBody>
          <a:bodyPr wrap="square" rtlCol="0">
            <a:spAutoFit/>
          </a:bodyPr>
          <a:lstStyle/>
          <a:p>
            <a:r>
              <a:rPr lang="en-US"/>
              <a:t>DI</a:t>
            </a:r>
          </a:p>
        </p:txBody>
      </p:sp>
      <p:cxnSp>
        <p:nvCxnSpPr>
          <p:cNvPr id="39" name="Đường kết nối Mũi tên Thẳng 38">
            <a:extLst>
              <a:ext uri="{FF2B5EF4-FFF2-40B4-BE49-F238E27FC236}">
                <a16:creationId xmlns:a16="http://schemas.microsoft.com/office/drawing/2014/main" id="{D1EC737A-9DF2-4F53-A168-3F9EE7F991EE}"/>
              </a:ext>
            </a:extLst>
          </p:cNvPr>
          <p:cNvCxnSpPr>
            <a:cxnSpLocks/>
          </p:cNvCxnSpPr>
          <p:nvPr/>
        </p:nvCxnSpPr>
        <p:spPr>
          <a:xfrm flipH="1">
            <a:off x="2594559" y="3429000"/>
            <a:ext cx="179807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Hộp Văn bản 39">
            <a:extLst>
              <a:ext uri="{FF2B5EF4-FFF2-40B4-BE49-F238E27FC236}">
                <a16:creationId xmlns:a16="http://schemas.microsoft.com/office/drawing/2014/main" id="{F63081DC-F3CF-4ACE-BFF9-C7BE8C4370CD}"/>
              </a:ext>
            </a:extLst>
          </p:cNvPr>
          <p:cNvSpPr txBox="1"/>
          <p:nvPr/>
        </p:nvSpPr>
        <p:spPr>
          <a:xfrm>
            <a:off x="4442474" y="3272957"/>
            <a:ext cx="673268" cy="369765"/>
          </a:xfrm>
          <a:prstGeom prst="rect">
            <a:avLst/>
          </a:prstGeom>
          <a:noFill/>
        </p:spPr>
        <p:txBody>
          <a:bodyPr wrap="square" rtlCol="0">
            <a:spAutoFit/>
          </a:bodyPr>
          <a:lstStyle/>
          <a:p>
            <a:r>
              <a:rPr lang="en-US"/>
              <a:t>DO</a:t>
            </a:r>
          </a:p>
        </p:txBody>
      </p:sp>
      <p:sp>
        <p:nvSpPr>
          <p:cNvPr id="41" name="Hộp Văn bản 40">
            <a:extLst>
              <a:ext uri="{FF2B5EF4-FFF2-40B4-BE49-F238E27FC236}">
                <a16:creationId xmlns:a16="http://schemas.microsoft.com/office/drawing/2014/main" id="{CFCB9167-820F-410C-88E5-1A93C015ABDE}"/>
              </a:ext>
            </a:extLst>
          </p:cNvPr>
          <p:cNvSpPr txBox="1"/>
          <p:nvPr/>
        </p:nvSpPr>
        <p:spPr>
          <a:xfrm>
            <a:off x="2024193" y="3264977"/>
            <a:ext cx="673268" cy="369765"/>
          </a:xfrm>
          <a:prstGeom prst="rect">
            <a:avLst/>
          </a:prstGeom>
          <a:noFill/>
        </p:spPr>
        <p:txBody>
          <a:bodyPr wrap="square" rtlCol="0">
            <a:spAutoFit/>
          </a:bodyPr>
          <a:lstStyle/>
          <a:p>
            <a:r>
              <a:rPr lang="en-US"/>
              <a:t>DI</a:t>
            </a:r>
          </a:p>
        </p:txBody>
      </p:sp>
      <p:sp>
        <p:nvSpPr>
          <p:cNvPr id="42" name="Hộp Văn bản 41">
            <a:extLst>
              <a:ext uri="{FF2B5EF4-FFF2-40B4-BE49-F238E27FC236}">
                <a16:creationId xmlns:a16="http://schemas.microsoft.com/office/drawing/2014/main" id="{987E700A-BF86-4371-91A7-96D330B0E43E}"/>
              </a:ext>
            </a:extLst>
          </p:cNvPr>
          <p:cNvSpPr txBox="1"/>
          <p:nvPr/>
        </p:nvSpPr>
        <p:spPr>
          <a:xfrm>
            <a:off x="7723618" y="2895645"/>
            <a:ext cx="673268" cy="369332"/>
          </a:xfrm>
          <a:prstGeom prst="rect">
            <a:avLst/>
          </a:prstGeom>
          <a:noFill/>
        </p:spPr>
        <p:txBody>
          <a:bodyPr wrap="square" rtlCol="0">
            <a:spAutoFit/>
          </a:bodyPr>
          <a:lstStyle/>
          <a:p>
            <a:r>
              <a:rPr lang="en-US"/>
              <a:t>DO</a:t>
            </a:r>
          </a:p>
        </p:txBody>
      </p:sp>
      <p:sp>
        <p:nvSpPr>
          <p:cNvPr id="43" name="Hộp Văn bản 42">
            <a:extLst>
              <a:ext uri="{FF2B5EF4-FFF2-40B4-BE49-F238E27FC236}">
                <a16:creationId xmlns:a16="http://schemas.microsoft.com/office/drawing/2014/main" id="{A8A941FF-C0AE-40FC-8C5A-E76571FE0ECF}"/>
              </a:ext>
            </a:extLst>
          </p:cNvPr>
          <p:cNvSpPr txBox="1"/>
          <p:nvPr/>
        </p:nvSpPr>
        <p:spPr>
          <a:xfrm>
            <a:off x="2835564" y="2697019"/>
            <a:ext cx="1356321" cy="369766"/>
          </a:xfrm>
          <a:prstGeom prst="rect">
            <a:avLst/>
          </a:prstGeom>
          <a:noFill/>
        </p:spPr>
        <p:txBody>
          <a:bodyPr wrap="square" rtlCol="0">
            <a:spAutoFit/>
          </a:bodyPr>
          <a:lstStyle/>
          <a:p>
            <a:r>
              <a:rPr lang="en-US"/>
              <a:t>10001011</a:t>
            </a:r>
          </a:p>
        </p:txBody>
      </p:sp>
      <p:sp>
        <p:nvSpPr>
          <p:cNvPr id="44" name="Hộp Văn bản 43">
            <a:extLst>
              <a:ext uri="{FF2B5EF4-FFF2-40B4-BE49-F238E27FC236}">
                <a16:creationId xmlns:a16="http://schemas.microsoft.com/office/drawing/2014/main" id="{597A1685-E30E-4A46-BAA0-A547C6E8BAFA}"/>
              </a:ext>
            </a:extLst>
          </p:cNvPr>
          <p:cNvSpPr txBox="1"/>
          <p:nvPr/>
        </p:nvSpPr>
        <p:spPr>
          <a:xfrm>
            <a:off x="2880815" y="3449859"/>
            <a:ext cx="1356321" cy="369766"/>
          </a:xfrm>
          <a:prstGeom prst="rect">
            <a:avLst/>
          </a:prstGeom>
          <a:noFill/>
        </p:spPr>
        <p:txBody>
          <a:bodyPr wrap="square" rtlCol="0">
            <a:spAutoFit/>
          </a:bodyPr>
          <a:lstStyle/>
          <a:p>
            <a:r>
              <a:rPr lang="en-US"/>
              <a:t>10101010</a:t>
            </a:r>
          </a:p>
        </p:txBody>
      </p:sp>
      <p:sp>
        <p:nvSpPr>
          <p:cNvPr id="45" name="Hộp Văn bản 44">
            <a:extLst>
              <a:ext uri="{FF2B5EF4-FFF2-40B4-BE49-F238E27FC236}">
                <a16:creationId xmlns:a16="http://schemas.microsoft.com/office/drawing/2014/main" id="{B3EC524B-E431-4B0B-A042-C9F2A14008BF}"/>
              </a:ext>
            </a:extLst>
          </p:cNvPr>
          <p:cNvSpPr txBox="1"/>
          <p:nvPr/>
        </p:nvSpPr>
        <p:spPr>
          <a:xfrm>
            <a:off x="8478949" y="2618292"/>
            <a:ext cx="1356321" cy="369766"/>
          </a:xfrm>
          <a:prstGeom prst="rect">
            <a:avLst/>
          </a:prstGeom>
          <a:noFill/>
        </p:spPr>
        <p:txBody>
          <a:bodyPr wrap="square" rtlCol="0">
            <a:spAutoFit/>
          </a:bodyPr>
          <a:lstStyle/>
          <a:p>
            <a:r>
              <a:rPr lang="en-US"/>
              <a:t>10001011</a:t>
            </a:r>
          </a:p>
        </p:txBody>
      </p:sp>
      <p:sp>
        <p:nvSpPr>
          <p:cNvPr id="46" name="Hộp Văn bản 45">
            <a:extLst>
              <a:ext uri="{FF2B5EF4-FFF2-40B4-BE49-F238E27FC236}">
                <a16:creationId xmlns:a16="http://schemas.microsoft.com/office/drawing/2014/main" id="{1EB5AF6D-DEB4-461A-9BFC-68082982C958}"/>
              </a:ext>
            </a:extLst>
          </p:cNvPr>
          <p:cNvSpPr txBox="1"/>
          <p:nvPr/>
        </p:nvSpPr>
        <p:spPr>
          <a:xfrm>
            <a:off x="8514538" y="3223629"/>
            <a:ext cx="1356321" cy="369766"/>
          </a:xfrm>
          <a:prstGeom prst="rect">
            <a:avLst/>
          </a:prstGeom>
          <a:noFill/>
        </p:spPr>
        <p:txBody>
          <a:bodyPr wrap="square" rtlCol="0">
            <a:spAutoFit/>
          </a:bodyPr>
          <a:lstStyle/>
          <a:p>
            <a:r>
              <a:rPr lang="en-US"/>
              <a:t>10101010</a:t>
            </a:r>
          </a:p>
        </p:txBody>
      </p:sp>
    </p:spTree>
    <p:extLst>
      <p:ext uri="{BB962C8B-B14F-4D97-AF65-F5344CB8AC3E}">
        <p14:creationId xmlns:p14="http://schemas.microsoft.com/office/powerpoint/2010/main" val="219008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7B132269-06F2-494C-8C83-817E3FC1B987}"/>
              </a:ext>
            </a:extLst>
          </p:cNvPr>
          <p:cNvSpPr txBox="1"/>
          <p:nvPr/>
        </p:nvSpPr>
        <p:spPr>
          <a:xfrm>
            <a:off x="2940050" y="0"/>
            <a:ext cx="6022975" cy="933449"/>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CHUẨN GIAO TIẾP UART</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27" name="Hộp Văn bản 26">
            <a:extLst>
              <a:ext uri="{FF2B5EF4-FFF2-40B4-BE49-F238E27FC236}">
                <a16:creationId xmlns:a16="http://schemas.microsoft.com/office/drawing/2014/main" id="{457AE51B-3BAB-4917-93A2-81CAFBDDEE03}"/>
              </a:ext>
            </a:extLst>
          </p:cNvPr>
          <p:cNvSpPr txBox="1"/>
          <p:nvPr/>
        </p:nvSpPr>
        <p:spPr>
          <a:xfrm>
            <a:off x="925829" y="1200149"/>
            <a:ext cx="11077575" cy="646331"/>
          </a:xfrm>
          <a:prstGeom prst="rect">
            <a:avLst/>
          </a:prstGeom>
          <a:noFill/>
        </p:spPr>
        <p:txBody>
          <a:bodyPr wrap="square">
            <a:spAutoFit/>
          </a:bodyPr>
          <a:lstStyle/>
          <a:p>
            <a:r>
              <a:rPr lang="en-US" sz="1800">
                <a:solidFill>
                  <a:srgbClr val="000000"/>
                </a:solidFill>
                <a:effectLst/>
                <a:latin typeface="Times New Roman" panose="02020603050405020304" pitchFamily="18" charset="0"/>
                <a:ea typeface="Times New Roman" panose="02020603050405020304" pitchFamily="18" charset="0"/>
              </a:rPr>
              <a:t> UART (Universal Asynchronous Receiver – Transmitter) là một chuẩn giao tiếp truyền nhận bất đồng bộ, bất đồng bộ có nghĩa là không có sự kiểm soát khi dữ liệu được gửi hoặc bất kì đảm bảo 2 bên có cùng tốc độ hay không.</a:t>
            </a:r>
            <a:endParaRPr lang="en-US"/>
          </a:p>
        </p:txBody>
      </p:sp>
      <p:pic>
        <p:nvPicPr>
          <p:cNvPr id="28" name="Hình ảnh 27" descr="LEKULE: Back to Basics: The Universal Asynchronous Receiver/Transmitter  (UART)">
            <a:extLst>
              <a:ext uri="{FF2B5EF4-FFF2-40B4-BE49-F238E27FC236}">
                <a16:creationId xmlns:a16="http://schemas.microsoft.com/office/drawing/2014/main" id="{01BF7551-97CA-4D49-A044-3ABAB2DC73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8924" y="2431732"/>
            <a:ext cx="6924675" cy="2646998"/>
          </a:xfrm>
          <a:prstGeom prst="rect">
            <a:avLst/>
          </a:prstGeom>
          <a:noFill/>
          <a:ln>
            <a:noFill/>
          </a:ln>
        </p:spPr>
      </p:pic>
    </p:spTree>
    <p:extLst>
      <p:ext uri="{BB962C8B-B14F-4D97-AF65-F5344CB8AC3E}">
        <p14:creationId xmlns:p14="http://schemas.microsoft.com/office/powerpoint/2010/main" val="205263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ộp Văn bản 5">
            <a:extLst>
              <a:ext uri="{FF2B5EF4-FFF2-40B4-BE49-F238E27FC236}">
                <a16:creationId xmlns:a16="http://schemas.microsoft.com/office/drawing/2014/main" id="{7B132269-06F2-494C-8C83-817E3FC1B987}"/>
              </a:ext>
            </a:extLst>
          </p:cNvPr>
          <p:cNvSpPr txBox="1"/>
          <p:nvPr/>
        </p:nvSpPr>
        <p:spPr>
          <a:xfrm>
            <a:off x="2940050" y="0"/>
            <a:ext cx="7842250" cy="933449"/>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CÁC KHÁI NIỆM TRONG UART</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8" name="Hộp Văn bản 7">
            <a:extLst>
              <a:ext uri="{FF2B5EF4-FFF2-40B4-BE49-F238E27FC236}">
                <a16:creationId xmlns:a16="http://schemas.microsoft.com/office/drawing/2014/main" id="{89FDB254-BEAB-4608-A4E1-E1BA6268EAE8}"/>
              </a:ext>
            </a:extLst>
          </p:cNvPr>
          <p:cNvSpPr txBox="1"/>
          <p:nvPr/>
        </p:nvSpPr>
        <p:spPr>
          <a:xfrm>
            <a:off x="338137" y="771524"/>
            <a:ext cx="11853863" cy="5314951"/>
          </a:xfrm>
          <a:prstGeom prst="rect">
            <a:avLst/>
          </a:prstGeom>
          <a:noFill/>
        </p:spPr>
        <p:txBody>
          <a:bodyPr wrap="square">
            <a:spAutoFit/>
          </a:bodyPr>
          <a:lstStyle/>
          <a:p>
            <a:pPr marL="457200" marR="0">
              <a:lnSpc>
                <a:spcPct val="150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Baud rate</a:t>
            </a:r>
            <a:r>
              <a:rPr lang="en-US" sz="20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(tốc độ baud): số bit truyền nhận trong 1s, tốc độ hay sử dụng phải là bội của 8 thường là 2400, 4800, 9600, 19200, 38400, 56000, 115200… cả 2 thiết bị truyền nhận cho nhau phải cùng 1 tốc độ baud.</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Frame</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(khung truyền ): Khung truyền quy định về số bit trong mỗi lần truyền. </a:t>
            </a: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hông thường chúng ta sẽ chọn khung truyền 8 bit .</a:t>
            </a:r>
            <a:b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 bit</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là bit đầu tiên được truyền trong 1 Frame. Báo hiệu cho thiết bị nhận có một gói dữ liệu sắp đc truyền đến. Bit bắt buộc.</a:t>
            </a:r>
            <a:b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dữ liệu cần truyền. Bit có trọng số nhỏ nhất LSB được truyền trước sau đó đến bit MSB. </a:t>
            </a:r>
          </a:p>
          <a:p>
            <a:pPr marL="457200" marR="0">
              <a:lnSpc>
                <a:spcPct val="150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Parity bit </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bit kiểm tra chẵn lẻ.</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 bit</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là 1 hoặc các bit báo cho thiết bị rằng các bit đã được gửi xong. Thiết bị nhận sẽ tiến hành kiểm tra khung truyền nhằm đảm bảo tính đúng đắn của dữ liệu. Bit bắt buộc.</a:t>
            </a:r>
            <a:endParaRPr lang="en-US" sz="2000">
              <a:effectLst/>
              <a:latin typeface="Cambria" panose="020405030504060302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endParaRPr lang="en-US" sz="2000">
              <a:effectLst/>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67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83C63CF3-ABC7-47F0-809D-E9FF366956F8}"/>
              </a:ext>
            </a:extLst>
          </p:cNvPr>
          <p:cNvPicPr/>
          <p:nvPr/>
        </p:nvPicPr>
        <p:blipFill>
          <a:blip r:embed="rId2"/>
          <a:stretch>
            <a:fillRect/>
          </a:stretch>
        </p:blipFill>
        <p:spPr>
          <a:xfrm>
            <a:off x="2443162" y="933449"/>
            <a:ext cx="7305675" cy="2698433"/>
          </a:xfrm>
          <a:prstGeom prst="rect">
            <a:avLst/>
          </a:prstGeom>
        </p:spPr>
      </p:pic>
      <p:sp>
        <p:nvSpPr>
          <p:cNvPr id="5" name="Hộp Văn bản 4">
            <a:extLst>
              <a:ext uri="{FF2B5EF4-FFF2-40B4-BE49-F238E27FC236}">
                <a16:creationId xmlns:a16="http://schemas.microsoft.com/office/drawing/2014/main" id="{F9245796-EE6B-4D1B-A9AC-0D872742982E}"/>
              </a:ext>
            </a:extLst>
          </p:cNvPr>
          <p:cNvSpPr txBox="1"/>
          <p:nvPr/>
        </p:nvSpPr>
        <p:spPr>
          <a:xfrm>
            <a:off x="2940050" y="0"/>
            <a:ext cx="6022975" cy="933449"/>
          </a:xfrm>
          <a:prstGeom prst="rect">
            <a:avLst/>
          </a:prstGeom>
          <a:noFill/>
        </p:spPr>
        <p:txBody>
          <a:bodyPr wrap="square" rtlCol="0">
            <a:spAutoFit/>
          </a:bodyPr>
          <a:lstStyle/>
          <a:p>
            <a:pPr marL="0" marR="0" algn="just">
              <a:lnSpc>
                <a:spcPct val="150000"/>
              </a:lnSpc>
              <a:spcBef>
                <a:spcPts val="0"/>
              </a:spcBef>
              <a:spcAft>
                <a:spcPts val="800"/>
              </a:spcAft>
            </a:pPr>
            <a:r>
              <a:rPr lang="en-US" sz="4000" b="1" i="1">
                <a:solidFill>
                  <a:schemeClr val="accent2">
                    <a:lumMod val="75000"/>
                  </a:schemeClr>
                </a:solidFill>
                <a:latin typeface="+mj-lt"/>
                <a:ea typeface="Calibri" panose="020F0502020204030204" pitchFamily="34" charset="0"/>
                <a:cs typeface="Times New Roman" panose="02020603050405020304" pitchFamily="18" charset="0"/>
              </a:rPr>
              <a:t>KHUNG TRUYỀN UART</a:t>
            </a:r>
            <a:endParaRPr lang="en-US" sz="4000">
              <a:solidFill>
                <a:schemeClr val="accent2">
                  <a:lumMod val="75000"/>
                </a:schemeClr>
              </a:solidFill>
              <a:effectLst/>
              <a:latin typeface="+mj-lt"/>
              <a:ea typeface="Calibri" panose="020F0502020204030204" pitchFamily="34" charset="0"/>
              <a:cs typeface="Times New Roman" panose="02020603050405020304" pitchFamily="18" charset="0"/>
            </a:endParaRPr>
          </a:p>
        </p:txBody>
      </p:sp>
      <p:sp>
        <p:nvSpPr>
          <p:cNvPr id="6" name="Hộp Văn bản 5">
            <a:extLst>
              <a:ext uri="{FF2B5EF4-FFF2-40B4-BE49-F238E27FC236}">
                <a16:creationId xmlns:a16="http://schemas.microsoft.com/office/drawing/2014/main" id="{482B9C1D-0CE4-483B-AEF2-0AB9FC02DF23}"/>
              </a:ext>
            </a:extLst>
          </p:cNvPr>
          <p:cNvSpPr txBox="1"/>
          <p:nvPr/>
        </p:nvSpPr>
        <p:spPr>
          <a:xfrm>
            <a:off x="1105370" y="3530412"/>
            <a:ext cx="4105275" cy="707886"/>
          </a:xfrm>
          <a:prstGeom prst="rect">
            <a:avLst/>
          </a:prstGeom>
          <a:noFill/>
        </p:spPr>
        <p:txBody>
          <a:bodyPr wrap="square" rtlCol="0">
            <a:spAutoFit/>
          </a:bodyPr>
          <a:lstStyle/>
          <a:p>
            <a:r>
              <a:rPr lang="en-US" sz="2000"/>
              <a:t>Giả sử ta cần truyền 1 byte, </a:t>
            </a:r>
            <a:r>
              <a:rPr lang="en-US" sz="2000">
                <a:solidFill>
                  <a:srgbClr val="FF0000"/>
                </a:solidFill>
              </a:rPr>
              <a:t>0x93</a:t>
            </a:r>
            <a:r>
              <a:rPr lang="en-US" sz="2000"/>
              <a:t>; </a:t>
            </a:r>
          </a:p>
          <a:p>
            <a:r>
              <a:rPr lang="en-US" sz="2000">
                <a:solidFill>
                  <a:srgbClr val="FF0000"/>
                </a:solidFill>
              </a:rPr>
              <a:t>0x93</a:t>
            </a:r>
            <a:r>
              <a:rPr lang="en-US" sz="2000"/>
              <a:t> = 1001 0011</a:t>
            </a:r>
          </a:p>
        </p:txBody>
      </p:sp>
      <p:grpSp>
        <p:nvGrpSpPr>
          <p:cNvPr id="48" name="Nhóm 47">
            <a:extLst>
              <a:ext uri="{FF2B5EF4-FFF2-40B4-BE49-F238E27FC236}">
                <a16:creationId xmlns:a16="http://schemas.microsoft.com/office/drawing/2014/main" id="{094CA260-9BE5-48DE-A505-3FECBC2685BB}"/>
              </a:ext>
            </a:extLst>
          </p:cNvPr>
          <p:cNvGrpSpPr/>
          <p:nvPr/>
        </p:nvGrpSpPr>
        <p:grpSpPr>
          <a:xfrm>
            <a:off x="2771141" y="4138355"/>
            <a:ext cx="6360791" cy="1270992"/>
            <a:chOff x="2581275" y="4282084"/>
            <a:chExt cx="6360791" cy="1270992"/>
          </a:xfrm>
        </p:grpSpPr>
        <p:cxnSp>
          <p:nvCxnSpPr>
            <p:cNvPr id="8" name="Đường kết nối: Mũi tên Gấp khúc 7">
              <a:extLst>
                <a:ext uri="{FF2B5EF4-FFF2-40B4-BE49-F238E27FC236}">
                  <a16:creationId xmlns:a16="http://schemas.microsoft.com/office/drawing/2014/main" id="{8AE04AA0-394E-4886-806F-EE799B57D15D}"/>
                </a:ext>
              </a:extLst>
            </p:cNvPr>
            <p:cNvCxnSpPr/>
            <p:nvPr/>
          </p:nvCxnSpPr>
          <p:spPr>
            <a:xfrm>
              <a:off x="2581275" y="5000625"/>
              <a:ext cx="1028700" cy="542925"/>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12" name="Đường nối Thẳng 11">
              <a:extLst>
                <a:ext uri="{FF2B5EF4-FFF2-40B4-BE49-F238E27FC236}">
                  <a16:creationId xmlns:a16="http://schemas.microsoft.com/office/drawing/2014/main" id="{BD8E1314-7602-4021-ACE7-B7B1CFA4F070}"/>
                </a:ext>
              </a:extLst>
            </p:cNvPr>
            <p:cNvCxnSpPr/>
            <p:nvPr/>
          </p:nvCxnSpPr>
          <p:spPr>
            <a:xfrm flipV="1">
              <a:off x="3609975" y="4986338"/>
              <a:ext cx="0" cy="566738"/>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Đường kết nối: Mũi tên Gấp khúc 12">
              <a:extLst>
                <a:ext uri="{FF2B5EF4-FFF2-40B4-BE49-F238E27FC236}">
                  <a16:creationId xmlns:a16="http://schemas.microsoft.com/office/drawing/2014/main" id="{89B88286-469D-4B96-B229-22418C64AB22}"/>
                </a:ext>
              </a:extLst>
            </p:cNvPr>
            <p:cNvCxnSpPr/>
            <p:nvPr/>
          </p:nvCxnSpPr>
          <p:spPr>
            <a:xfrm>
              <a:off x="4157663" y="4975385"/>
              <a:ext cx="1028700" cy="542925"/>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19" name="Đường nối Thẳng 18">
              <a:extLst>
                <a:ext uri="{FF2B5EF4-FFF2-40B4-BE49-F238E27FC236}">
                  <a16:creationId xmlns:a16="http://schemas.microsoft.com/office/drawing/2014/main" id="{2ED443C8-469A-43FF-83D3-CDA4EEB07D97}"/>
                </a:ext>
              </a:extLst>
            </p:cNvPr>
            <p:cNvCxnSpPr>
              <a:cxnSpLocks/>
            </p:cNvCxnSpPr>
            <p:nvPr/>
          </p:nvCxnSpPr>
          <p:spPr>
            <a:xfrm flipV="1">
              <a:off x="3609975" y="4973955"/>
              <a:ext cx="547688" cy="9526"/>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Đường nối Thẳng 22">
              <a:extLst>
                <a:ext uri="{FF2B5EF4-FFF2-40B4-BE49-F238E27FC236}">
                  <a16:creationId xmlns:a16="http://schemas.microsoft.com/office/drawing/2014/main" id="{4E085288-3293-424A-8944-E2666571985E}"/>
                </a:ext>
              </a:extLst>
            </p:cNvPr>
            <p:cNvCxnSpPr>
              <a:cxnSpLocks/>
            </p:cNvCxnSpPr>
            <p:nvPr/>
          </p:nvCxnSpPr>
          <p:spPr>
            <a:xfrm flipV="1">
              <a:off x="5182551" y="5508784"/>
              <a:ext cx="547688" cy="9526"/>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Đường nối Thẳng 23">
              <a:extLst>
                <a:ext uri="{FF2B5EF4-FFF2-40B4-BE49-F238E27FC236}">
                  <a16:creationId xmlns:a16="http://schemas.microsoft.com/office/drawing/2014/main" id="{1A24BBB0-4DE1-427A-A33E-6CA1F9407888}"/>
                </a:ext>
              </a:extLst>
            </p:cNvPr>
            <p:cNvCxnSpPr/>
            <p:nvPr/>
          </p:nvCxnSpPr>
          <p:spPr>
            <a:xfrm flipV="1">
              <a:off x="5730239" y="4951572"/>
              <a:ext cx="0" cy="566738"/>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Đường kết nối: Mũi tên Gấp khúc 24">
              <a:extLst>
                <a:ext uri="{FF2B5EF4-FFF2-40B4-BE49-F238E27FC236}">
                  <a16:creationId xmlns:a16="http://schemas.microsoft.com/office/drawing/2014/main" id="{904D25BD-2274-47EA-BBE7-60675A22E779}"/>
                </a:ext>
              </a:extLst>
            </p:cNvPr>
            <p:cNvCxnSpPr/>
            <p:nvPr/>
          </p:nvCxnSpPr>
          <p:spPr>
            <a:xfrm>
              <a:off x="5730239" y="4975385"/>
              <a:ext cx="1028700" cy="542925"/>
            </a:xfrm>
            <a:prstGeom prst="bentConnector3">
              <a:avLst/>
            </a:prstGeom>
            <a:ln w="28575"/>
          </p:spPr>
          <p:style>
            <a:lnRef idx="1">
              <a:schemeClr val="dk1"/>
            </a:lnRef>
            <a:fillRef idx="0">
              <a:schemeClr val="dk1"/>
            </a:fillRef>
            <a:effectRef idx="0">
              <a:schemeClr val="dk1"/>
            </a:effectRef>
            <a:fontRef idx="minor">
              <a:schemeClr val="tx1"/>
            </a:fontRef>
          </p:style>
        </p:cxnSp>
        <p:cxnSp>
          <p:nvCxnSpPr>
            <p:cNvPr id="27" name="Đường nối Thẳng 26">
              <a:extLst>
                <a:ext uri="{FF2B5EF4-FFF2-40B4-BE49-F238E27FC236}">
                  <a16:creationId xmlns:a16="http://schemas.microsoft.com/office/drawing/2014/main" id="{22D1032F-6EF7-47EE-A307-79DCEAE5DBB5}"/>
                </a:ext>
              </a:extLst>
            </p:cNvPr>
            <p:cNvCxnSpPr>
              <a:cxnSpLocks/>
            </p:cNvCxnSpPr>
            <p:nvPr/>
          </p:nvCxnSpPr>
          <p:spPr>
            <a:xfrm flipV="1">
              <a:off x="6755127" y="5508784"/>
              <a:ext cx="547688" cy="9526"/>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Đường nối Thẳng 27">
              <a:extLst>
                <a:ext uri="{FF2B5EF4-FFF2-40B4-BE49-F238E27FC236}">
                  <a16:creationId xmlns:a16="http://schemas.microsoft.com/office/drawing/2014/main" id="{E2C7B900-A81F-40A7-9072-694ACE394040}"/>
                </a:ext>
              </a:extLst>
            </p:cNvPr>
            <p:cNvCxnSpPr/>
            <p:nvPr/>
          </p:nvCxnSpPr>
          <p:spPr>
            <a:xfrm flipV="1">
              <a:off x="7302815" y="4963478"/>
              <a:ext cx="0" cy="566738"/>
            </a:xfrm>
            <a:prstGeom prst="line">
              <a:avLst/>
            </a:prstGeom>
            <a:ln w="28575"/>
          </p:spPr>
          <p:style>
            <a:lnRef idx="1">
              <a:schemeClr val="dk1"/>
            </a:lnRef>
            <a:fillRef idx="0">
              <a:schemeClr val="dk1"/>
            </a:fillRef>
            <a:effectRef idx="0">
              <a:schemeClr val="dk1"/>
            </a:effectRef>
            <a:fontRef idx="minor">
              <a:schemeClr val="tx1"/>
            </a:fontRef>
          </p:style>
        </p:cxnSp>
        <p:sp>
          <p:nvSpPr>
            <p:cNvPr id="33" name="Hộp Văn bản 32">
              <a:extLst>
                <a:ext uri="{FF2B5EF4-FFF2-40B4-BE49-F238E27FC236}">
                  <a16:creationId xmlns:a16="http://schemas.microsoft.com/office/drawing/2014/main" id="{A57690BC-4EE0-4F11-AE81-0A129789CA3E}"/>
                </a:ext>
              </a:extLst>
            </p:cNvPr>
            <p:cNvSpPr txBox="1"/>
            <p:nvPr/>
          </p:nvSpPr>
          <p:spPr>
            <a:xfrm>
              <a:off x="3707127" y="4600813"/>
              <a:ext cx="316232" cy="369332"/>
            </a:xfrm>
            <a:prstGeom prst="rect">
              <a:avLst/>
            </a:prstGeom>
            <a:noFill/>
          </p:spPr>
          <p:txBody>
            <a:bodyPr wrap="square">
              <a:spAutoFit/>
            </a:bodyPr>
            <a:lstStyle/>
            <a:p>
              <a:r>
                <a:rPr lang="en-US" sz="1800"/>
                <a:t>1</a:t>
              </a:r>
              <a:endParaRPr lang="en-US"/>
            </a:p>
          </p:txBody>
        </p:sp>
        <p:sp>
          <p:nvSpPr>
            <p:cNvPr id="34" name="Hộp Văn bản 33">
              <a:extLst>
                <a:ext uri="{FF2B5EF4-FFF2-40B4-BE49-F238E27FC236}">
                  <a16:creationId xmlns:a16="http://schemas.microsoft.com/office/drawing/2014/main" id="{907038C7-9CE1-49AF-BCBD-5B3B79F4AF86}"/>
                </a:ext>
              </a:extLst>
            </p:cNvPr>
            <p:cNvSpPr txBox="1"/>
            <p:nvPr/>
          </p:nvSpPr>
          <p:spPr>
            <a:xfrm>
              <a:off x="4216395" y="4600813"/>
              <a:ext cx="316232" cy="369332"/>
            </a:xfrm>
            <a:prstGeom prst="rect">
              <a:avLst/>
            </a:prstGeom>
            <a:noFill/>
          </p:spPr>
          <p:txBody>
            <a:bodyPr wrap="square">
              <a:spAutoFit/>
            </a:bodyPr>
            <a:lstStyle/>
            <a:p>
              <a:r>
                <a:rPr lang="en-US" sz="1800"/>
                <a:t>1</a:t>
              </a:r>
              <a:endParaRPr lang="en-US"/>
            </a:p>
          </p:txBody>
        </p:sp>
        <p:sp>
          <p:nvSpPr>
            <p:cNvPr id="35" name="Hộp Văn bản 34">
              <a:extLst>
                <a:ext uri="{FF2B5EF4-FFF2-40B4-BE49-F238E27FC236}">
                  <a16:creationId xmlns:a16="http://schemas.microsoft.com/office/drawing/2014/main" id="{A7335A5A-4A35-4190-8242-93D91951A8AA}"/>
                </a:ext>
              </a:extLst>
            </p:cNvPr>
            <p:cNvSpPr txBox="1"/>
            <p:nvPr/>
          </p:nvSpPr>
          <p:spPr>
            <a:xfrm>
              <a:off x="4774720" y="5099985"/>
              <a:ext cx="316232" cy="369332"/>
            </a:xfrm>
            <a:prstGeom prst="rect">
              <a:avLst/>
            </a:prstGeom>
            <a:noFill/>
          </p:spPr>
          <p:txBody>
            <a:bodyPr wrap="square">
              <a:spAutoFit/>
            </a:bodyPr>
            <a:lstStyle/>
            <a:p>
              <a:r>
                <a:rPr lang="en-US"/>
                <a:t>0</a:t>
              </a:r>
            </a:p>
          </p:txBody>
        </p:sp>
        <p:sp>
          <p:nvSpPr>
            <p:cNvPr id="36" name="Hộp Văn bản 35">
              <a:extLst>
                <a:ext uri="{FF2B5EF4-FFF2-40B4-BE49-F238E27FC236}">
                  <a16:creationId xmlns:a16="http://schemas.microsoft.com/office/drawing/2014/main" id="{0FB5F4AC-4828-4DC6-BC3F-BAC30A24AAEF}"/>
                </a:ext>
              </a:extLst>
            </p:cNvPr>
            <p:cNvSpPr txBox="1"/>
            <p:nvPr/>
          </p:nvSpPr>
          <p:spPr>
            <a:xfrm>
              <a:off x="5278272" y="5096652"/>
              <a:ext cx="316232" cy="369332"/>
            </a:xfrm>
            <a:prstGeom prst="rect">
              <a:avLst/>
            </a:prstGeom>
            <a:noFill/>
          </p:spPr>
          <p:txBody>
            <a:bodyPr wrap="square">
              <a:spAutoFit/>
            </a:bodyPr>
            <a:lstStyle/>
            <a:p>
              <a:r>
                <a:rPr lang="en-US"/>
                <a:t>0</a:t>
              </a:r>
            </a:p>
          </p:txBody>
        </p:sp>
        <p:sp>
          <p:nvSpPr>
            <p:cNvPr id="37" name="Hộp Văn bản 36">
              <a:extLst>
                <a:ext uri="{FF2B5EF4-FFF2-40B4-BE49-F238E27FC236}">
                  <a16:creationId xmlns:a16="http://schemas.microsoft.com/office/drawing/2014/main" id="{7DE35042-8EEE-4C39-90F5-0ADC754CD4C8}"/>
                </a:ext>
              </a:extLst>
            </p:cNvPr>
            <p:cNvSpPr txBox="1"/>
            <p:nvPr/>
          </p:nvSpPr>
          <p:spPr>
            <a:xfrm>
              <a:off x="5851202" y="4614149"/>
              <a:ext cx="316232" cy="369332"/>
            </a:xfrm>
            <a:prstGeom prst="rect">
              <a:avLst/>
            </a:prstGeom>
            <a:noFill/>
          </p:spPr>
          <p:txBody>
            <a:bodyPr wrap="square">
              <a:spAutoFit/>
            </a:bodyPr>
            <a:lstStyle/>
            <a:p>
              <a:r>
                <a:rPr lang="en-US"/>
                <a:t>1</a:t>
              </a:r>
            </a:p>
          </p:txBody>
        </p:sp>
        <p:sp>
          <p:nvSpPr>
            <p:cNvPr id="38" name="Hộp Văn bản 37">
              <a:extLst>
                <a:ext uri="{FF2B5EF4-FFF2-40B4-BE49-F238E27FC236}">
                  <a16:creationId xmlns:a16="http://schemas.microsoft.com/office/drawing/2014/main" id="{167D8198-7AE5-4CC5-96EC-6F48861A3929}"/>
                </a:ext>
              </a:extLst>
            </p:cNvPr>
            <p:cNvSpPr txBox="1"/>
            <p:nvPr/>
          </p:nvSpPr>
          <p:spPr>
            <a:xfrm>
              <a:off x="3158008" y="5143739"/>
              <a:ext cx="316232" cy="369332"/>
            </a:xfrm>
            <a:prstGeom prst="rect">
              <a:avLst/>
            </a:prstGeom>
            <a:noFill/>
          </p:spPr>
          <p:txBody>
            <a:bodyPr wrap="square">
              <a:spAutoFit/>
            </a:bodyPr>
            <a:lstStyle/>
            <a:p>
              <a:r>
                <a:rPr lang="en-US"/>
                <a:t>0</a:t>
              </a:r>
            </a:p>
          </p:txBody>
        </p:sp>
        <p:sp>
          <p:nvSpPr>
            <p:cNvPr id="39" name="Hộp Văn bản 38">
              <a:extLst>
                <a:ext uri="{FF2B5EF4-FFF2-40B4-BE49-F238E27FC236}">
                  <a16:creationId xmlns:a16="http://schemas.microsoft.com/office/drawing/2014/main" id="{721E4EA3-D5B4-40A9-AA0D-7E1F9A81E418}"/>
                </a:ext>
              </a:extLst>
            </p:cNvPr>
            <p:cNvSpPr txBox="1"/>
            <p:nvPr/>
          </p:nvSpPr>
          <p:spPr>
            <a:xfrm>
              <a:off x="6352375" y="5172791"/>
              <a:ext cx="316232" cy="369332"/>
            </a:xfrm>
            <a:prstGeom prst="rect">
              <a:avLst/>
            </a:prstGeom>
            <a:noFill/>
          </p:spPr>
          <p:txBody>
            <a:bodyPr wrap="square">
              <a:spAutoFit/>
            </a:bodyPr>
            <a:lstStyle/>
            <a:p>
              <a:r>
                <a:rPr lang="en-US"/>
                <a:t>0</a:t>
              </a:r>
            </a:p>
          </p:txBody>
        </p:sp>
        <p:sp>
          <p:nvSpPr>
            <p:cNvPr id="40" name="Hộp Văn bản 39">
              <a:extLst>
                <a:ext uri="{FF2B5EF4-FFF2-40B4-BE49-F238E27FC236}">
                  <a16:creationId xmlns:a16="http://schemas.microsoft.com/office/drawing/2014/main" id="{EEF88620-EFC1-4B6B-B4D2-30E5EAFD8784}"/>
                </a:ext>
              </a:extLst>
            </p:cNvPr>
            <p:cNvSpPr txBox="1"/>
            <p:nvPr/>
          </p:nvSpPr>
          <p:spPr>
            <a:xfrm>
              <a:off x="6816482" y="5161361"/>
              <a:ext cx="316232" cy="369332"/>
            </a:xfrm>
            <a:prstGeom prst="rect">
              <a:avLst/>
            </a:prstGeom>
            <a:noFill/>
          </p:spPr>
          <p:txBody>
            <a:bodyPr wrap="square">
              <a:spAutoFit/>
            </a:bodyPr>
            <a:lstStyle/>
            <a:p>
              <a:r>
                <a:rPr lang="en-US"/>
                <a:t>0</a:t>
              </a:r>
            </a:p>
          </p:txBody>
        </p:sp>
        <p:sp>
          <p:nvSpPr>
            <p:cNvPr id="41" name="Hộp Văn bản 40">
              <a:extLst>
                <a:ext uri="{FF2B5EF4-FFF2-40B4-BE49-F238E27FC236}">
                  <a16:creationId xmlns:a16="http://schemas.microsoft.com/office/drawing/2014/main" id="{AFB94015-8E6D-4DAE-9AE0-A8335D9532AC}"/>
                </a:ext>
              </a:extLst>
            </p:cNvPr>
            <p:cNvSpPr txBox="1"/>
            <p:nvPr/>
          </p:nvSpPr>
          <p:spPr>
            <a:xfrm>
              <a:off x="7409492" y="4624745"/>
              <a:ext cx="316232" cy="369332"/>
            </a:xfrm>
            <a:prstGeom prst="rect">
              <a:avLst/>
            </a:prstGeom>
            <a:noFill/>
          </p:spPr>
          <p:txBody>
            <a:bodyPr wrap="square">
              <a:spAutoFit/>
            </a:bodyPr>
            <a:lstStyle/>
            <a:p>
              <a:r>
                <a:rPr lang="en-US" sz="1800"/>
                <a:t>1</a:t>
              </a:r>
              <a:endParaRPr lang="en-US"/>
            </a:p>
          </p:txBody>
        </p:sp>
        <p:cxnSp>
          <p:nvCxnSpPr>
            <p:cNvPr id="42" name="Đường nối Thẳng 41">
              <a:extLst>
                <a:ext uri="{FF2B5EF4-FFF2-40B4-BE49-F238E27FC236}">
                  <a16:creationId xmlns:a16="http://schemas.microsoft.com/office/drawing/2014/main" id="{DB84015F-8E46-454A-83C4-D61AADEF4018}"/>
                </a:ext>
              </a:extLst>
            </p:cNvPr>
            <p:cNvCxnSpPr>
              <a:cxnSpLocks/>
            </p:cNvCxnSpPr>
            <p:nvPr/>
          </p:nvCxnSpPr>
          <p:spPr>
            <a:xfrm flipV="1">
              <a:off x="7302815" y="4965382"/>
              <a:ext cx="547688" cy="9526"/>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Đường nối Thẳng 42">
              <a:extLst>
                <a:ext uri="{FF2B5EF4-FFF2-40B4-BE49-F238E27FC236}">
                  <a16:creationId xmlns:a16="http://schemas.microsoft.com/office/drawing/2014/main" id="{2F438F6D-DF40-4BF2-ACB9-444E18D337E4}"/>
                </a:ext>
              </a:extLst>
            </p:cNvPr>
            <p:cNvCxnSpPr>
              <a:cxnSpLocks/>
            </p:cNvCxnSpPr>
            <p:nvPr/>
          </p:nvCxnSpPr>
          <p:spPr>
            <a:xfrm flipV="1">
              <a:off x="7846690" y="4956335"/>
              <a:ext cx="547688" cy="9526"/>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Đường nối Thẳng 43">
              <a:extLst>
                <a:ext uri="{FF2B5EF4-FFF2-40B4-BE49-F238E27FC236}">
                  <a16:creationId xmlns:a16="http://schemas.microsoft.com/office/drawing/2014/main" id="{C662D966-7281-4E66-984F-10CF081D4AC1}"/>
                </a:ext>
              </a:extLst>
            </p:cNvPr>
            <p:cNvCxnSpPr>
              <a:cxnSpLocks/>
            </p:cNvCxnSpPr>
            <p:nvPr/>
          </p:nvCxnSpPr>
          <p:spPr>
            <a:xfrm flipV="1">
              <a:off x="8394378" y="4946809"/>
              <a:ext cx="547688" cy="9526"/>
            </a:xfrm>
            <a:prstGeom prst="line">
              <a:avLst/>
            </a:prstGeom>
            <a:ln w="28575"/>
          </p:spPr>
          <p:style>
            <a:lnRef idx="1">
              <a:schemeClr val="dk1"/>
            </a:lnRef>
            <a:fillRef idx="0">
              <a:schemeClr val="dk1"/>
            </a:fillRef>
            <a:effectRef idx="0">
              <a:schemeClr val="dk1"/>
            </a:effectRef>
            <a:fontRef idx="minor">
              <a:schemeClr val="tx1"/>
            </a:fontRef>
          </p:style>
        </p:cxnSp>
        <p:sp>
          <p:nvSpPr>
            <p:cNvPr id="45" name="Hộp Văn bản 44">
              <a:extLst>
                <a:ext uri="{FF2B5EF4-FFF2-40B4-BE49-F238E27FC236}">
                  <a16:creationId xmlns:a16="http://schemas.microsoft.com/office/drawing/2014/main" id="{C5B1978B-0AE7-4996-B280-3D26DDB23A20}"/>
                </a:ext>
              </a:extLst>
            </p:cNvPr>
            <p:cNvSpPr txBox="1"/>
            <p:nvPr/>
          </p:nvSpPr>
          <p:spPr>
            <a:xfrm>
              <a:off x="7919398" y="4621164"/>
              <a:ext cx="316232" cy="369332"/>
            </a:xfrm>
            <a:prstGeom prst="rect">
              <a:avLst/>
            </a:prstGeom>
            <a:noFill/>
          </p:spPr>
          <p:txBody>
            <a:bodyPr wrap="square">
              <a:spAutoFit/>
            </a:bodyPr>
            <a:lstStyle/>
            <a:p>
              <a:r>
                <a:rPr lang="en-US" sz="1800"/>
                <a:t>1</a:t>
              </a:r>
              <a:endParaRPr lang="en-US"/>
            </a:p>
          </p:txBody>
        </p:sp>
        <p:sp>
          <p:nvSpPr>
            <p:cNvPr id="47" name="Hộp Văn bản 46">
              <a:extLst>
                <a:ext uri="{FF2B5EF4-FFF2-40B4-BE49-F238E27FC236}">
                  <a16:creationId xmlns:a16="http://schemas.microsoft.com/office/drawing/2014/main" id="{9D29DED9-EE4F-45E3-A1D6-6FD7B5083EE4}"/>
                </a:ext>
              </a:extLst>
            </p:cNvPr>
            <p:cNvSpPr txBox="1"/>
            <p:nvPr/>
          </p:nvSpPr>
          <p:spPr>
            <a:xfrm>
              <a:off x="7759540" y="4282084"/>
              <a:ext cx="721991" cy="369332"/>
            </a:xfrm>
            <a:prstGeom prst="rect">
              <a:avLst/>
            </a:prstGeom>
            <a:noFill/>
          </p:spPr>
          <p:txBody>
            <a:bodyPr wrap="square" rtlCol="0">
              <a:spAutoFit/>
            </a:bodyPr>
            <a:lstStyle/>
            <a:p>
              <a:r>
                <a:rPr lang="en-US"/>
                <a:t>Stop</a:t>
              </a:r>
            </a:p>
          </p:txBody>
        </p:sp>
      </p:grpSp>
      <p:sp>
        <p:nvSpPr>
          <p:cNvPr id="49" name="Hình chữ nhật 48">
            <a:extLst>
              <a:ext uri="{FF2B5EF4-FFF2-40B4-BE49-F238E27FC236}">
                <a16:creationId xmlns:a16="http://schemas.microsoft.com/office/drawing/2014/main" id="{6CE463AA-18C6-4199-9C0C-CEFCECFF0B03}"/>
              </a:ext>
            </a:extLst>
          </p:cNvPr>
          <p:cNvSpPr/>
          <p:nvPr/>
        </p:nvSpPr>
        <p:spPr>
          <a:xfrm>
            <a:off x="1455257" y="4596915"/>
            <a:ext cx="1018081" cy="1998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ình chữ nhật 49">
            <a:extLst>
              <a:ext uri="{FF2B5EF4-FFF2-40B4-BE49-F238E27FC236}">
                <a16:creationId xmlns:a16="http://schemas.microsoft.com/office/drawing/2014/main" id="{DD41D297-51F7-4AEC-8C39-0D8D3D5459EF}"/>
              </a:ext>
            </a:extLst>
          </p:cNvPr>
          <p:cNvSpPr/>
          <p:nvPr/>
        </p:nvSpPr>
        <p:spPr>
          <a:xfrm>
            <a:off x="9420859" y="4492298"/>
            <a:ext cx="1018081" cy="19984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51" name="Đường kết nối Mũi tên Thẳng 50">
            <a:extLst>
              <a:ext uri="{FF2B5EF4-FFF2-40B4-BE49-F238E27FC236}">
                <a16:creationId xmlns:a16="http://schemas.microsoft.com/office/drawing/2014/main" id="{8837A986-14A2-488F-A3BB-5352BD3F7B6A}"/>
              </a:ext>
            </a:extLst>
          </p:cNvPr>
          <p:cNvCxnSpPr>
            <a:cxnSpLocks/>
          </p:cNvCxnSpPr>
          <p:nvPr/>
        </p:nvCxnSpPr>
        <p:spPr>
          <a:xfrm>
            <a:off x="2446344" y="5665306"/>
            <a:ext cx="6947521"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Hộp Văn bản 57">
            <a:extLst>
              <a:ext uri="{FF2B5EF4-FFF2-40B4-BE49-F238E27FC236}">
                <a16:creationId xmlns:a16="http://schemas.microsoft.com/office/drawing/2014/main" id="{35CA1C4F-2B74-4CF3-BFF2-0CE3AD3306A2}"/>
              </a:ext>
            </a:extLst>
          </p:cNvPr>
          <p:cNvSpPr txBox="1"/>
          <p:nvPr/>
        </p:nvSpPr>
        <p:spPr>
          <a:xfrm>
            <a:off x="1931197" y="5518045"/>
            <a:ext cx="501650" cy="369332"/>
          </a:xfrm>
          <a:prstGeom prst="rect">
            <a:avLst/>
          </a:prstGeom>
          <a:noFill/>
        </p:spPr>
        <p:txBody>
          <a:bodyPr wrap="square" rtlCol="0">
            <a:spAutoFit/>
          </a:bodyPr>
          <a:lstStyle/>
          <a:p>
            <a:r>
              <a:rPr lang="en-US"/>
              <a:t>TX</a:t>
            </a:r>
          </a:p>
        </p:txBody>
      </p:sp>
      <p:sp>
        <p:nvSpPr>
          <p:cNvPr id="66" name="Hộp Văn bản 65">
            <a:extLst>
              <a:ext uri="{FF2B5EF4-FFF2-40B4-BE49-F238E27FC236}">
                <a16:creationId xmlns:a16="http://schemas.microsoft.com/office/drawing/2014/main" id="{AB942CE8-8406-45EB-B0AE-08F54F97351B}"/>
              </a:ext>
            </a:extLst>
          </p:cNvPr>
          <p:cNvSpPr txBox="1"/>
          <p:nvPr/>
        </p:nvSpPr>
        <p:spPr>
          <a:xfrm>
            <a:off x="9434599" y="5518045"/>
            <a:ext cx="501650" cy="369332"/>
          </a:xfrm>
          <a:prstGeom prst="rect">
            <a:avLst/>
          </a:prstGeom>
          <a:noFill/>
        </p:spPr>
        <p:txBody>
          <a:bodyPr wrap="square" rtlCol="0">
            <a:spAutoFit/>
          </a:bodyPr>
          <a:lstStyle/>
          <a:p>
            <a:r>
              <a:rPr lang="en-US"/>
              <a:t>RX</a:t>
            </a:r>
          </a:p>
        </p:txBody>
      </p:sp>
    </p:spTree>
    <p:extLst>
      <p:ext uri="{BB962C8B-B14F-4D97-AF65-F5344CB8AC3E}">
        <p14:creationId xmlns:p14="http://schemas.microsoft.com/office/powerpoint/2010/main" val="2175229895"/>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F1E4B5ECFB153C4C8D32F9A4CE3FEA67" ma:contentTypeVersion="3" ma:contentTypeDescription="Tạo tài liệu mới." ma:contentTypeScope="" ma:versionID="fc6dfbbb1d32b1e680c157ffcdb23f6d">
  <xsd:schema xmlns:xsd="http://www.w3.org/2001/XMLSchema" xmlns:xs="http://www.w3.org/2001/XMLSchema" xmlns:p="http://schemas.microsoft.com/office/2006/metadata/properties" xmlns:ns2="8dc4f5da-c9d6-4fa2-9bd4-f8b062bc8f4a" targetNamespace="http://schemas.microsoft.com/office/2006/metadata/properties" ma:root="true" ma:fieldsID="cdfb40a52d03670caa580ec33be24041" ns2:_="">
    <xsd:import namespace="8dc4f5da-c9d6-4fa2-9bd4-f8b062bc8f4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4f5da-c9d6-4fa2-9bd4-f8b062bc8f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A6B7C3-0F0B-4106-9D5E-2F4AF24E4E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4f5da-c9d6-4fa2-9bd4-f8b062bc8f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699E21-F17D-42A6-ADCA-5F86452BEB0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60C4CBE-9689-444D-82BD-FA7F7706B6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3016</TotalTime>
  <Words>695</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Gill Sans Nova</vt:lpstr>
      <vt:lpstr>Gill Sans Nova (Thân)</vt:lpstr>
      <vt:lpstr>Times New Roman</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Trịnh Ngọc Tuấn</dc:creator>
  <cp:lastModifiedBy>GIANG</cp:lastModifiedBy>
  <cp:revision>588</cp:revision>
  <dcterms:created xsi:type="dcterms:W3CDTF">2021-02-18T14:14:41Z</dcterms:created>
  <dcterms:modified xsi:type="dcterms:W3CDTF">2021-05-17T17:31:41Z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0x010100F1E4B5ECFB153C4C8D32F9A4CE3FEA67</vt:lpwstr>
  </property>
</Properties>
</file>