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xls" ContentType="application/vnd.ms-excel"/>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1"/>
  </p:sldMasterIdLst>
  <p:notesMasterIdLst>
    <p:notesMasterId r:id="rId50"/>
  </p:notesMasterIdLst>
  <p:sldIdLst>
    <p:sldId id="256" r:id="rId2"/>
    <p:sldId id="309" r:id="rId3"/>
    <p:sldId id="259" r:id="rId4"/>
    <p:sldId id="301" r:id="rId5"/>
    <p:sldId id="319" r:id="rId6"/>
    <p:sldId id="262" r:id="rId7"/>
    <p:sldId id="345" r:id="rId8"/>
    <p:sldId id="347" r:id="rId9"/>
    <p:sldId id="346" r:id="rId10"/>
    <p:sldId id="263" r:id="rId11"/>
    <p:sldId id="320" r:id="rId12"/>
    <p:sldId id="324" r:id="rId13"/>
    <p:sldId id="267" r:id="rId14"/>
    <p:sldId id="268" r:id="rId15"/>
    <p:sldId id="273" r:id="rId16"/>
    <p:sldId id="274" r:id="rId17"/>
    <p:sldId id="276" r:id="rId18"/>
    <p:sldId id="323" r:id="rId19"/>
    <p:sldId id="322" r:id="rId20"/>
    <p:sldId id="326" r:id="rId21"/>
    <p:sldId id="327" r:id="rId22"/>
    <p:sldId id="282" r:id="rId23"/>
    <p:sldId id="331" r:id="rId24"/>
    <p:sldId id="288" r:id="rId25"/>
    <p:sldId id="328" r:id="rId26"/>
    <p:sldId id="329" r:id="rId27"/>
    <p:sldId id="330" r:id="rId28"/>
    <p:sldId id="287" r:id="rId29"/>
    <p:sldId id="311" r:id="rId30"/>
    <p:sldId id="332" r:id="rId31"/>
    <p:sldId id="313" r:id="rId32"/>
    <p:sldId id="333" r:id="rId33"/>
    <p:sldId id="339" r:id="rId34"/>
    <p:sldId id="340" r:id="rId35"/>
    <p:sldId id="334" r:id="rId36"/>
    <p:sldId id="335" r:id="rId37"/>
    <p:sldId id="336" r:id="rId38"/>
    <p:sldId id="337" r:id="rId39"/>
    <p:sldId id="338" r:id="rId40"/>
    <p:sldId id="341" r:id="rId41"/>
    <p:sldId id="291" r:id="rId42"/>
    <p:sldId id="305" r:id="rId43"/>
    <p:sldId id="342" r:id="rId44"/>
    <p:sldId id="308" r:id="rId45"/>
    <p:sldId id="343" r:id="rId46"/>
    <p:sldId id="344" r:id="rId47"/>
    <p:sldId id="294" r:id="rId48"/>
    <p:sldId id="310" r:id="rId4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0986" autoAdjust="0"/>
  </p:normalViewPr>
  <p:slideViewPr>
    <p:cSldViewPr>
      <p:cViewPr varScale="1">
        <p:scale>
          <a:sx n="87" d="100"/>
          <a:sy n="87" d="100"/>
        </p:scale>
        <p:origin x="-660" y="-8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5.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128AAEF-362A-4D78-BC08-3C64BD04D953}" type="datetimeFigureOut">
              <a:rPr lang="en-US" smtClean="0"/>
              <a:pPr/>
              <a:t>9/23/2016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ED1E6E6-0329-4BFB-B25B-783EED0FAEC6}" type="slidenum">
              <a:rPr lang="en-US" smtClean="0"/>
              <a:pPr/>
              <a:t>‹#›</a:t>
            </a:fld>
            <a:endParaRPr lang="en-US"/>
          </a:p>
        </p:txBody>
      </p:sp>
    </p:spTree>
    <p:extLst>
      <p:ext uri="{BB962C8B-B14F-4D97-AF65-F5344CB8AC3E}">
        <p14:creationId xmlns:p14="http://schemas.microsoft.com/office/powerpoint/2010/main" val="30032651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ED1E6E6-0329-4BFB-B25B-783EED0FAEC6}" type="slidenum">
              <a:rPr lang="en-US" smtClean="0"/>
              <a:pPr/>
              <a:t>4</a:t>
            </a:fld>
            <a:endParaRPr lang="en-US"/>
          </a:p>
        </p:txBody>
      </p:sp>
    </p:spTree>
    <p:extLst>
      <p:ext uri="{BB962C8B-B14F-4D97-AF65-F5344CB8AC3E}">
        <p14:creationId xmlns:p14="http://schemas.microsoft.com/office/powerpoint/2010/main" val="16581272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7"/>
          <p:cNvSpPr>
            <a:spLocks noGrp="1" noChangeArrowheads="1"/>
          </p:cNvSpPr>
          <p:nvPr>
            <p:ph type="sldNum" sz="quarter" idx="5"/>
          </p:nvPr>
        </p:nvSpPr>
        <p:spPr>
          <a:noFill/>
        </p:spPr>
        <p:txBody>
          <a:bodyPr/>
          <a:lstStyle/>
          <a:p>
            <a:fld id="{A5648FFF-6925-4AA4-8102-81F7408E0C68}" type="slidenum">
              <a:rPr lang="en-GB"/>
              <a:pPr/>
              <a:t>29</a:t>
            </a:fld>
            <a:endParaRPr lang="en-GB"/>
          </a:p>
        </p:txBody>
      </p:sp>
      <p:sp>
        <p:nvSpPr>
          <p:cNvPr id="187395" name="Rectangle 2"/>
          <p:cNvSpPr>
            <a:spLocks noGrp="1" noRot="1" noChangeAspect="1" noChangeArrowheads="1" noTextEdit="1"/>
          </p:cNvSpPr>
          <p:nvPr>
            <p:ph type="sldImg"/>
          </p:nvPr>
        </p:nvSpPr>
        <p:spPr>
          <a:ln/>
        </p:spPr>
      </p:sp>
      <p:sp>
        <p:nvSpPr>
          <p:cNvPr id="187396"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7"/>
          <p:cNvSpPr>
            <a:spLocks noGrp="1" noChangeArrowheads="1"/>
          </p:cNvSpPr>
          <p:nvPr>
            <p:ph type="sldNum" sz="quarter" idx="5"/>
          </p:nvPr>
        </p:nvSpPr>
        <p:spPr>
          <a:noFill/>
        </p:spPr>
        <p:txBody>
          <a:bodyPr/>
          <a:lstStyle/>
          <a:p>
            <a:fld id="{A5648FFF-6925-4AA4-8102-81F7408E0C68}" type="slidenum">
              <a:rPr lang="en-GB"/>
              <a:pPr/>
              <a:t>30</a:t>
            </a:fld>
            <a:endParaRPr lang="en-GB"/>
          </a:p>
        </p:txBody>
      </p:sp>
      <p:sp>
        <p:nvSpPr>
          <p:cNvPr id="187395" name="Rectangle 2"/>
          <p:cNvSpPr>
            <a:spLocks noGrp="1" noRot="1" noChangeAspect="1" noChangeArrowheads="1" noTextEdit="1"/>
          </p:cNvSpPr>
          <p:nvPr>
            <p:ph type="sldImg"/>
          </p:nvPr>
        </p:nvSpPr>
        <p:spPr>
          <a:ln/>
        </p:spPr>
      </p:sp>
      <p:sp>
        <p:nvSpPr>
          <p:cNvPr id="187396"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7"/>
          <p:cNvSpPr>
            <a:spLocks noGrp="1" noChangeArrowheads="1"/>
          </p:cNvSpPr>
          <p:nvPr>
            <p:ph type="sldNum" sz="quarter" idx="5"/>
          </p:nvPr>
        </p:nvSpPr>
        <p:spPr>
          <a:noFill/>
        </p:spPr>
        <p:txBody>
          <a:bodyPr/>
          <a:lstStyle/>
          <a:p>
            <a:fld id="{5F32548B-6F96-432A-9A30-6C115588E34C}" type="slidenum">
              <a:rPr lang="en-GB"/>
              <a:pPr/>
              <a:t>31</a:t>
            </a:fld>
            <a:endParaRPr lang="en-GB"/>
          </a:p>
        </p:txBody>
      </p:sp>
      <p:sp>
        <p:nvSpPr>
          <p:cNvPr id="189443" name="Rectangle 2"/>
          <p:cNvSpPr>
            <a:spLocks noGrp="1" noRot="1" noChangeAspect="1" noChangeArrowheads="1" noTextEdit="1"/>
          </p:cNvSpPr>
          <p:nvPr>
            <p:ph type="sldImg"/>
          </p:nvPr>
        </p:nvSpPr>
        <p:spPr>
          <a:xfrm>
            <a:off x="1152525" y="692150"/>
            <a:ext cx="4554538" cy="3416300"/>
          </a:xfrm>
          <a:ln/>
        </p:spPr>
      </p:sp>
      <p:sp>
        <p:nvSpPr>
          <p:cNvPr id="189444" name="Rectangle 3"/>
          <p:cNvSpPr>
            <a:spLocks noGrp="1" noChangeArrowheads="1"/>
          </p:cNvSpPr>
          <p:nvPr>
            <p:ph type="body" idx="1"/>
          </p:nvPr>
        </p:nvSpPr>
        <p:spPr>
          <a:xfrm>
            <a:off x="913754" y="4343400"/>
            <a:ext cx="5030492" cy="4114800"/>
          </a:xfrm>
          <a:noFill/>
          <a:ln/>
        </p:spPr>
        <p:txBody>
          <a:bodyPr/>
          <a:lstStyle/>
          <a:p>
            <a:endParaRPr lang="en-US" dirty="0"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7"/>
          <p:cNvSpPr>
            <a:spLocks noGrp="1" noChangeArrowheads="1"/>
          </p:cNvSpPr>
          <p:nvPr>
            <p:ph type="sldNum" sz="quarter" idx="5"/>
          </p:nvPr>
        </p:nvSpPr>
        <p:spPr>
          <a:noFill/>
        </p:spPr>
        <p:txBody>
          <a:bodyPr/>
          <a:lstStyle/>
          <a:p>
            <a:fld id="{5F32548B-6F96-432A-9A30-6C115588E34C}" type="slidenum">
              <a:rPr lang="en-GB"/>
              <a:pPr/>
              <a:t>32</a:t>
            </a:fld>
            <a:endParaRPr lang="en-GB"/>
          </a:p>
        </p:txBody>
      </p:sp>
      <p:sp>
        <p:nvSpPr>
          <p:cNvPr id="189443" name="Rectangle 2"/>
          <p:cNvSpPr>
            <a:spLocks noGrp="1" noRot="1" noChangeAspect="1" noChangeArrowheads="1" noTextEdit="1"/>
          </p:cNvSpPr>
          <p:nvPr>
            <p:ph type="sldImg"/>
          </p:nvPr>
        </p:nvSpPr>
        <p:spPr>
          <a:xfrm>
            <a:off x="1152525" y="692150"/>
            <a:ext cx="4554538" cy="3416300"/>
          </a:xfrm>
          <a:ln/>
        </p:spPr>
      </p:sp>
      <p:sp>
        <p:nvSpPr>
          <p:cNvPr id="189444" name="Rectangle 3"/>
          <p:cNvSpPr>
            <a:spLocks noGrp="1" noChangeArrowheads="1"/>
          </p:cNvSpPr>
          <p:nvPr>
            <p:ph type="body" idx="1"/>
          </p:nvPr>
        </p:nvSpPr>
        <p:spPr>
          <a:xfrm>
            <a:off x="913754" y="4343400"/>
            <a:ext cx="5030492" cy="4114800"/>
          </a:xfrm>
          <a:noFill/>
          <a:ln/>
        </p:spPr>
        <p:txBody>
          <a:bodyPr/>
          <a:lstStyle/>
          <a:p>
            <a:endParaRPr lang="en-US" dirty="0"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7"/>
          <p:cNvSpPr>
            <a:spLocks noGrp="1" noChangeArrowheads="1"/>
          </p:cNvSpPr>
          <p:nvPr>
            <p:ph type="sldNum" sz="quarter" idx="5"/>
          </p:nvPr>
        </p:nvSpPr>
        <p:spPr>
          <a:noFill/>
        </p:spPr>
        <p:txBody>
          <a:bodyPr/>
          <a:lstStyle/>
          <a:p>
            <a:fld id="{5F32548B-6F96-432A-9A30-6C115588E34C}" type="slidenum">
              <a:rPr lang="en-GB"/>
              <a:pPr/>
              <a:t>33</a:t>
            </a:fld>
            <a:endParaRPr lang="en-GB"/>
          </a:p>
        </p:txBody>
      </p:sp>
      <p:sp>
        <p:nvSpPr>
          <p:cNvPr id="189443" name="Rectangle 2"/>
          <p:cNvSpPr>
            <a:spLocks noGrp="1" noRot="1" noChangeAspect="1" noChangeArrowheads="1" noTextEdit="1"/>
          </p:cNvSpPr>
          <p:nvPr>
            <p:ph type="sldImg"/>
          </p:nvPr>
        </p:nvSpPr>
        <p:spPr>
          <a:xfrm>
            <a:off x="1152525" y="692150"/>
            <a:ext cx="4554538" cy="3416300"/>
          </a:xfrm>
          <a:ln/>
        </p:spPr>
      </p:sp>
      <p:sp>
        <p:nvSpPr>
          <p:cNvPr id="189444" name="Rectangle 3"/>
          <p:cNvSpPr>
            <a:spLocks noGrp="1" noChangeArrowheads="1"/>
          </p:cNvSpPr>
          <p:nvPr>
            <p:ph type="body" idx="1"/>
          </p:nvPr>
        </p:nvSpPr>
        <p:spPr>
          <a:xfrm>
            <a:off x="913754" y="4343400"/>
            <a:ext cx="5030492" cy="4114800"/>
          </a:xfrm>
          <a:noFill/>
          <a:ln/>
        </p:spPr>
        <p:txBody>
          <a:bodyPr/>
          <a:lstStyle/>
          <a:p>
            <a:endParaRPr lang="en-US" dirty="0"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7"/>
          <p:cNvSpPr>
            <a:spLocks noGrp="1" noChangeArrowheads="1"/>
          </p:cNvSpPr>
          <p:nvPr>
            <p:ph type="sldNum" sz="quarter" idx="5"/>
          </p:nvPr>
        </p:nvSpPr>
        <p:spPr>
          <a:noFill/>
        </p:spPr>
        <p:txBody>
          <a:bodyPr/>
          <a:lstStyle/>
          <a:p>
            <a:fld id="{5F32548B-6F96-432A-9A30-6C115588E34C}" type="slidenum">
              <a:rPr lang="en-GB"/>
              <a:pPr/>
              <a:t>34</a:t>
            </a:fld>
            <a:endParaRPr lang="en-GB"/>
          </a:p>
        </p:txBody>
      </p:sp>
      <p:sp>
        <p:nvSpPr>
          <p:cNvPr id="189443" name="Rectangle 2"/>
          <p:cNvSpPr>
            <a:spLocks noGrp="1" noRot="1" noChangeAspect="1" noChangeArrowheads="1" noTextEdit="1"/>
          </p:cNvSpPr>
          <p:nvPr>
            <p:ph type="sldImg"/>
          </p:nvPr>
        </p:nvSpPr>
        <p:spPr>
          <a:xfrm>
            <a:off x="1152525" y="692150"/>
            <a:ext cx="4554538" cy="3416300"/>
          </a:xfrm>
          <a:ln/>
        </p:spPr>
      </p:sp>
      <p:sp>
        <p:nvSpPr>
          <p:cNvPr id="189444" name="Rectangle 3"/>
          <p:cNvSpPr>
            <a:spLocks noGrp="1" noChangeArrowheads="1"/>
          </p:cNvSpPr>
          <p:nvPr>
            <p:ph type="body" idx="1"/>
          </p:nvPr>
        </p:nvSpPr>
        <p:spPr>
          <a:xfrm>
            <a:off x="913754" y="4343400"/>
            <a:ext cx="5030492" cy="4114800"/>
          </a:xfrm>
          <a:noFill/>
          <a:ln/>
        </p:spPr>
        <p:txBody>
          <a:bodyPr/>
          <a:lstStyle/>
          <a:p>
            <a:endParaRPr lang="en-US" dirty="0"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7"/>
          <p:cNvSpPr>
            <a:spLocks noGrp="1" noChangeArrowheads="1"/>
          </p:cNvSpPr>
          <p:nvPr>
            <p:ph type="sldNum" sz="quarter" idx="5"/>
          </p:nvPr>
        </p:nvSpPr>
        <p:spPr>
          <a:noFill/>
        </p:spPr>
        <p:txBody>
          <a:bodyPr/>
          <a:lstStyle/>
          <a:p>
            <a:fld id="{5F32548B-6F96-432A-9A30-6C115588E34C}" type="slidenum">
              <a:rPr lang="en-GB"/>
              <a:pPr/>
              <a:t>35</a:t>
            </a:fld>
            <a:endParaRPr lang="en-GB"/>
          </a:p>
        </p:txBody>
      </p:sp>
      <p:sp>
        <p:nvSpPr>
          <p:cNvPr id="189443" name="Rectangle 2"/>
          <p:cNvSpPr>
            <a:spLocks noGrp="1" noRot="1" noChangeAspect="1" noChangeArrowheads="1" noTextEdit="1"/>
          </p:cNvSpPr>
          <p:nvPr>
            <p:ph type="sldImg"/>
          </p:nvPr>
        </p:nvSpPr>
        <p:spPr>
          <a:xfrm>
            <a:off x="1152525" y="692150"/>
            <a:ext cx="4554538" cy="3416300"/>
          </a:xfrm>
          <a:ln/>
        </p:spPr>
      </p:sp>
      <p:sp>
        <p:nvSpPr>
          <p:cNvPr id="189444" name="Rectangle 3"/>
          <p:cNvSpPr>
            <a:spLocks noGrp="1" noChangeArrowheads="1"/>
          </p:cNvSpPr>
          <p:nvPr>
            <p:ph type="body" idx="1"/>
          </p:nvPr>
        </p:nvSpPr>
        <p:spPr>
          <a:xfrm>
            <a:off x="913754" y="4343400"/>
            <a:ext cx="5030492" cy="4114800"/>
          </a:xfrm>
          <a:noFill/>
          <a:ln/>
        </p:spPr>
        <p:txBody>
          <a:bodyPr/>
          <a:lstStyle/>
          <a:p>
            <a:endParaRPr lang="en-US" dirty="0"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7"/>
          <p:cNvSpPr>
            <a:spLocks noGrp="1" noChangeArrowheads="1"/>
          </p:cNvSpPr>
          <p:nvPr>
            <p:ph type="sldNum" sz="quarter" idx="5"/>
          </p:nvPr>
        </p:nvSpPr>
        <p:spPr>
          <a:noFill/>
        </p:spPr>
        <p:txBody>
          <a:bodyPr/>
          <a:lstStyle/>
          <a:p>
            <a:fld id="{5F32548B-6F96-432A-9A30-6C115588E34C}" type="slidenum">
              <a:rPr lang="en-GB"/>
              <a:pPr/>
              <a:t>36</a:t>
            </a:fld>
            <a:endParaRPr lang="en-GB"/>
          </a:p>
        </p:txBody>
      </p:sp>
      <p:sp>
        <p:nvSpPr>
          <p:cNvPr id="189443" name="Rectangle 2"/>
          <p:cNvSpPr>
            <a:spLocks noGrp="1" noRot="1" noChangeAspect="1" noChangeArrowheads="1" noTextEdit="1"/>
          </p:cNvSpPr>
          <p:nvPr>
            <p:ph type="sldImg"/>
          </p:nvPr>
        </p:nvSpPr>
        <p:spPr>
          <a:xfrm>
            <a:off x="1152525" y="692150"/>
            <a:ext cx="4554538" cy="3416300"/>
          </a:xfrm>
          <a:ln/>
        </p:spPr>
      </p:sp>
      <p:sp>
        <p:nvSpPr>
          <p:cNvPr id="189444" name="Rectangle 3"/>
          <p:cNvSpPr>
            <a:spLocks noGrp="1" noChangeArrowheads="1"/>
          </p:cNvSpPr>
          <p:nvPr>
            <p:ph type="body" idx="1"/>
          </p:nvPr>
        </p:nvSpPr>
        <p:spPr>
          <a:xfrm>
            <a:off x="913754" y="4343400"/>
            <a:ext cx="5030492" cy="4114800"/>
          </a:xfrm>
          <a:noFill/>
          <a:ln/>
        </p:spPr>
        <p:txBody>
          <a:bodyPr/>
          <a:lstStyle/>
          <a:p>
            <a:endParaRPr lang="en-US" dirty="0"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7"/>
          <p:cNvSpPr>
            <a:spLocks noGrp="1" noChangeArrowheads="1"/>
          </p:cNvSpPr>
          <p:nvPr>
            <p:ph type="sldNum" sz="quarter" idx="5"/>
          </p:nvPr>
        </p:nvSpPr>
        <p:spPr>
          <a:noFill/>
        </p:spPr>
        <p:txBody>
          <a:bodyPr/>
          <a:lstStyle/>
          <a:p>
            <a:fld id="{5F32548B-6F96-432A-9A30-6C115588E34C}" type="slidenum">
              <a:rPr lang="en-GB"/>
              <a:pPr/>
              <a:t>37</a:t>
            </a:fld>
            <a:endParaRPr lang="en-GB"/>
          </a:p>
        </p:txBody>
      </p:sp>
      <p:sp>
        <p:nvSpPr>
          <p:cNvPr id="189443" name="Rectangle 2"/>
          <p:cNvSpPr>
            <a:spLocks noGrp="1" noRot="1" noChangeAspect="1" noChangeArrowheads="1" noTextEdit="1"/>
          </p:cNvSpPr>
          <p:nvPr>
            <p:ph type="sldImg"/>
          </p:nvPr>
        </p:nvSpPr>
        <p:spPr>
          <a:xfrm>
            <a:off x="1152525" y="692150"/>
            <a:ext cx="4554538" cy="3416300"/>
          </a:xfrm>
          <a:ln/>
        </p:spPr>
      </p:sp>
      <p:sp>
        <p:nvSpPr>
          <p:cNvPr id="189444" name="Rectangle 3"/>
          <p:cNvSpPr>
            <a:spLocks noGrp="1" noChangeArrowheads="1"/>
          </p:cNvSpPr>
          <p:nvPr>
            <p:ph type="body" idx="1"/>
          </p:nvPr>
        </p:nvSpPr>
        <p:spPr>
          <a:xfrm>
            <a:off x="913754" y="4343400"/>
            <a:ext cx="5030492" cy="4114800"/>
          </a:xfrm>
          <a:noFill/>
          <a:ln/>
        </p:spPr>
        <p:txBody>
          <a:bodyPr/>
          <a:lstStyle/>
          <a:p>
            <a:endParaRPr lang="en-US" dirty="0"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7"/>
          <p:cNvSpPr>
            <a:spLocks noGrp="1" noChangeArrowheads="1"/>
          </p:cNvSpPr>
          <p:nvPr>
            <p:ph type="sldNum" sz="quarter" idx="5"/>
          </p:nvPr>
        </p:nvSpPr>
        <p:spPr>
          <a:noFill/>
        </p:spPr>
        <p:txBody>
          <a:bodyPr/>
          <a:lstStyle/>
          <a:p>
            <a:fld id="{5F32548B-6F96-432A-9A30-6C115588E34C}" type="slidenum">
              <a:rPr lang="en-GB"/>
              <a:pPr/>
              <a:t>38</a:t>
            </a:fld>
            <a:endParaRPr lang="en-GB"/>
          </a:p>
        </p:txBody>
      </p:sp>
      <p:sp>
        <p:nvSpPr>
          <p:cNvPr id="189443" name="Rectangle 2"/>
          <p:cNvSpPr>
            <a:spLocks noGrp="1" noRot="1" noChangeAspect="1" noChangeArrowheads="1" noTextEdit="1"/>
          </p:cNvSpPr>
          <p:nvPr>
            <p:ph type="sldImg"/>
          </p:nvPr>
        </p:nvSpPr>
        <p:spPr>
          <a:xfrm>
            <a:off x="1152525" y="692150"/>
            <a:ext cx="4554538" cy="3416300"/>
          </a:xfrm>
          <a:ln/>
        </p:spPr>
      </p:sp>
      <p:sp>
        <p:nvSpPr>
          <p:cNvPr id="189444" name="Rectangle 3"/>
          <p:cNvSpPr>
            <a:spLocks noGrp="1" noChangeArrowheads="1"/>
          </p:cNvSpPr>
          <p:nvPr>
            <p:ph type="body" idx="1"/>
          </p:nvPr>
        </p:nvSpPr>
        <p:spPr>
          <a:xfrm>
            <a:off x="913754" y="4343400"/>
            <a:ext cx="5030492" cy="4114800"/>
          </a:xfrm>
          <a:noFill/>
          <a:ln/>
        </p:spPr>
        <p:txBody>
          <a:bodyPr/>
          <a:lstStyle/>
          <a:p>
            <a:endParaRPr lang="en-US" dirty="0"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ED1E6E6-0329-4BFB-B25B-783EED0FAEC6}" type="slidenum">
              <a:rPr lang="en-US" smtClean="0"/>
              <a:pPr/>
              <a:t>5</a:t>
            </a:fld>
            <a:endParaRPr lang="en-US"/>
          </a:p>
        </p:txBody>
      </p:sp>
    </p:spTree>
    <p:extLst>
      <p:ext uri="{BB962C8B-B14F-4D97-AF65-F5344CB8AC3E}">
        <p14:creationId xmlns:p14="http://schemas.microsoft.com/office/powerpoint/2010/main" val="165812727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7"/>
          <p:cNvSpPr>
            <a:spLocks noGrp="1" noChangeArrowheads="1"/>
          </p:cNvSpPr>
          <p:nvPr>
            <p:ph type="sldNum" sz="quarter" idx="5"/>
          </p:nvPr>
        </p:nvSpPr>
        <p:spPr>
          <a:noFill/>
        </p:spPr>
        <p:txBody>
          <a:bodyPr/>
          <a:lstStyle/>
          <a:p>
            <a:fld id="{5F32548B-6F96-432A-9A30-6C115588E34C}" type="slidenum">
              <a:rPr lang="en-GB"/>
              <a:pPr/>
              <a:t>39</a:t>
            </a:fld>
            <a:endParaRPr lang="en-GB"/>
          </a:p>
        </p:txBody>
      </p:sp>
      <p:sp>
        <p:nvSpPr>
          <p:cNvPr id="189443" name="Rectangle 2"/>
          <p:cNvSpPr>
            <a:spLocks noGrp="1" noRot="1" noChangeAspect="1" noChangeArrowheads="1" noTextEdit="1"/>
          </p:cNvSpPr>
          <p:nvPr>
            <p:ph type="sldImg"/>
          </p:nvPr>
        </p:nvSpPr>
        <p:spPr>
          <a:xfrm>
            <a:off x="1152525" y="692150"/>
            <a:ext cx="4554538" cy="3416300"/>
          </a:xfrm>
          <a:ln/>
        </p:spPr>
      </p:sp>
      <p:sp>
        <p:nvSpPr>
          <p:cNvPr id="189444" name="Rectangle 3"/>
          <p:cNvSpPr>
            <a:spLocks noGrp="1" noChangeArrowheads="1"/>
          </p:cNvSpPr>
          <p:nvPr>
            <p:ph type="body" idx="1"/>
          </p:nvPr>
        </p:nvSpPr>
        <p:spPr>
          <a:xfrm>
            <a:off x="913754" y="4343400"/>
            <a:ext cx="5030492" cy="4114800"/>
          </a:xfrm>
          <a:noFill/>
          <a:ln/>
        </p:spPr>
        <p:txBody>
          <a:bodyPr/>
          <a:lstStyle/>
          <a:p>
            <a:endParaRPr lang="en-US" dirty="0"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6018" name="Rectangle 7"/>
          <p:cNvSpPr>
            <a:spLocks noGrp="1" noChangeArrowheads="1"/>
          </p:cNvSpPr>
          <p:nvPr>
            <p:ph type="sldNum" sz="quarter"/>
          </p:nvPr>
        </p:nvSpPr>
        <p:spPr>
          <a:noFill/>
        </p:spPr>
        <p:txBody>
          <a:bodyPr/>
          <a:lstStyle/>
          <a:p>
            <a:fld id="{9471E77F-674B-4EF6-AFB6-D7C478FBED9B}" type="slidenum">
              <a:rPr lang="vi-VN" smtClean="0"/>
              <a:pPr/>
              <a:t>48</a:t>
            </a:fld>
            <a:endParaRPr lang="vi-VN" smtClean="0"/>
          </a:p>
        </p:txBody>
      </p:sp>
      <p:sp>
        <p:nvSpPr>
          <p:cNvPr id="86019" name="Rectangle 1"/>
          <p:cNvSpPr>
            <a:spLocks noGrp="1" noRot="1" noChangeAspect="1" noChangeArrowheads="1" noTextEdit="1"/>
          </p:cNvSpPr>
          <p:nvPr>
            <p:ph type="sldImg"/>
          </p:nvPr>
        </p:nvSpPr>
        <p:spPr>
          <a:xfrm>
            <a:off x="1143000" y="685800"/>
            <a:ext cx="4572000" cy="3429000"/>
          </a:xfrm>
          <a:solidFill>
            <a:srgbClr val="FFFFFF"/>
          </a:solidFill>
          <a:ln/>
        </p:spPr>
      </p:sp>
      <p:sp>
        <p:nvSpPr>
          <p:cNvPr id="86020" name="Rectangle 2"/>
          <p:cNvSpPr>
            <a:spLocks noGrp="1" noChangeArrowheads="1"/>
          </p:cNvSpPr>
          <p:nvPr>
            <p:ph type="body" idx="1"/>
          </p:nvPr>
        </p:nvSpPr>
        <p:spPr>
          <a:xfrm>
            <a:off x="685800" y="4343400"/>
            <a:ext cx="5486400" cy="4114800"/>
          </a:xfrm>
          <a:noFill/>
          <a:ln/>
        </p:spPr>
        <p:txBody>
          <a:bodyPr wrap="none" anchor="ctr"/>
          <a:lstStyle/>
          <a:p>
            <a:endParaRPr lang="en-US" smtClean="0">
              <a:latin typeface="Times New Roman"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ED1E6E6-0329-4BFB-B25B-783EED0FAEC6}" type="slidenum">
              <a:rPr lang="en-US" smtClean="0"/>
              <a:pPr/>
              <a:t>10</a:t>
            </a:fld>
            <a:endParaRPr lang="en-US"/>
          </a:p>
        </p:txBody>
      </p:sp>
    </p:spTree>
    <p:extLst>
      <p:ext uri="{BB962C8B-B14F-4D97-AF65-F5344CB8AC3E}">
        <p14:creationId xmlns:p14="http://schemas.microsoft.com/office/powerpoint/2010/main" val="6602058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ED1E6E6-0329-4BFB-B25B-783EED0FAEC6}" type="slidenum">
              <a:rPr lang="en-US" smtClean="0"/>
              <a:pPr/>
              <a:t>20</a:t>
            </a:fld>
            <a:endParaRPr lang="en-US"/>
          </a:p>
        </p:txBody>
      </p:sp>
    </p:spTree>
    <p:extLst>
      <p:ext uri="{BB962C8B-B14F-4D97-AF65-F5344CB8AC3E}">
        <p14:creationId xmlns:p14="http://schemas.microsoft.com/office/powerpoint/2010/main" val="1911397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ED1E6E6-0329-4BFB-B25B-783EED0FAEC6}" type="slidenum">
              <a:rPr lang="en-US" smtClean="0"/>
              <a:pPr/>
              <a:t>21</a:t>
            </a:fld>
            <a:endParaRPr lang="en-US"/>
          </a:p>
        </p:txBody>
      </p:sp>
    </p:spTree>
    <p:extLst>
      <p:ext uri="{BB962C8B-B14F-4D97-AF65-F5344CB8AC3E}">
        <p14:creationId xmlns:p14="http://schemas.microsoft.com/office/powerpoint/2010/main" val="1911397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7"/>
          <p:cNvSpPr>
            <a:spLocks noGrp="1" noChangeArrowheads="1"/>
          </p:cNvSpPr>
          <p:nvPr>
            <p:ph type="sldNum" sz="quarter" idx="5"/>
          </p:nvPr>
        </p:nvSpPr>
        <p:spPr>
          <a:noFill/>
        </p:spPr>
        <p:txBody>
          <a:bodyPr/>
          <a:lstStyle/>
          <a:p>
            <a:fld id="{112032F0-720E-422B-9664-9CA40FB31873}" type="slidenum">
              <a:rPr lang="en-GB"/>
              <a:pPr/>
              <a:t>24</a:t>
            </a:fld>
            <a:endParaRPr lang="en-GB"/>
          </a:p>
        </p:txBody>
      </p:sp>
      <p:sp>
        <p:nvSpPr>
          <p:cNvPr id="186371" name="Rectangle 2"/>
          <p:cNvSpPr>
            <a:spLocks noGrp="1" noRot="1" noChangeAspect="1" noChangeArrowheads="1" noTextEdit="1"/>
          </p:cNvSpPr>
          <p:nvPr>
            <p:ph type="sldImg"/>
          </p:nvPr>
        </p:nvSpPr>
        <p:spPr>
          <a:ln/>
        </p:spPr>
      </p:sp>
      <p:sp>
        <p:nvSpPr>
          <p:cNvPr id="186372"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7"/>
          <p:cNvSpPr>
            <a:spLocks noGrp="1" noChangeArrowheads="1"/>
          </p:cNvSpPr>
          <p:nvPr>
            <p:ph type="sldNum" sz="quarter" idx="5"/>
          </p:nvPr>
        </p:nvSpPr>
        <p:spPr>
          <a:noFill/>
        </p:spPr>
        <p:txBody>
          <a:bodyPr/>
          <a:lstStyle/>
          <a:p>
            <a:fld id="{112032F0-720E-422B-9664-9CA40FB31873}" type="slidenum">
              <a:rPr lang="en-GB"/>
              <a:pPr/>
              <a:t>25</a:t>
            </a:fld>
            <a:endParaRPr lang="en-GB"/>
          </a:p>
        </p:txBody>
      </p:sp>
      <p:sp>
        <p:nvSpPr>
          <p:cNvPr id="186371" name="Rectangle 2"/>
          <p:cNvSpPr>
            <a:spLocks noGrp="1" noRot="1" noChangeAspect="1" noChangeArrowheads="1" noTextEdit="1"/>
          </p:cNvSpPr>
          <p:nvPr>
            <p:ph type="sldImg"/>
          </p:nvPr>
        </p:nvSpPr>
        <p:spPr>
          <a:ln/>
        </p:spPr>
      </p:sp>
      <p:sp>
        <p:nvSpPr>
          <p:cNvPr id="186372"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7"/>
          <p:cNvSpPr>
            <a:spLocks noGrp="1" noChangeArrowheads="1"/>
          </p:cNvSpPr>
          <p:nvPr>
            <p:ph type="sldNum" sz="quarter" idx="5"/>
          </p:nvPr>
        </p:nvSpPr>
        <p:spPr>
          <a:noFill/>
        </p:spPr>
        <p:txBody>
          <a:bodyPr/>
          <a:lstStyle/>
          <a:p>
            <a:fld id="{112032F0-720E-422B-9664-9CA40FB31873}" type="slidenum">
              <a:rPr lang="en-GB"/>
              <a:pPr/>
              <a:t>26</a:t>
            </a:fld>
            <a:endParaRPr lang="en-GB"/>
          </a:p>
        </p:txBody>
      </p:sp>
      <p:sp>
        <p:nvSpPr>
          <p:cNvPr id="186371" name="Rectangle 2"/>
          <p:cNvSpPr>
            <a:spLocks noGrp="1" noRot="1" noChangeAspect="1" noChangeArrowheads="1" noTextEdit="1"/>
          </p:cNvSpPr>
          <p:nvPr>
            <p:ph type="sldImg"/>
          </p:nvPr>
        </p:nvSpPr>
        <p:spPr>
          <a:ln/>
        </p:spPr>
      </p:sp>
      <p:sp>
        <p:nvSpPr>
          <p:cNvPr id="186372" name="Rectangle 3"/>
          <p:cNvSpPr>
            <a:spLocks noGrp="1" noChangeArrowheads="1"/>
          </p:cNvSpPr>
          <p:nvPr>
            <p:ph type="body" idx="1"/>
          </p:nvPr>
        </p:nvSpPr>
        <p:spPr>
          <a:noFill/>
          <a:ln/>
        </p:spPr>
        <p:txBody>
          <a:bodyPr/>
          <a:lstStyle/>
          <a:p>
            <a:endParaRPr lang="en-US" dirty="0"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7"/>
          <p:cNvSpPr>
            <a:spLocks noGrp="1" noChangeArrowheads="1"/>
          </p:cNvSpPr>
          <p:nvPr>
            <p:ph type="sldNum" sz="quarter" idx="5"/>
          </p:nvPr>
        </p:nvSpPr>
        <p:spPr>
          <a:noFill/>
        </p:spPr>
        <p:txBody>
          <a:bodyPr/>
          <a:lstStyle/>
          <a:p>
            <a:fld id="{112032F0-720E-422B-9664-9CA40FB31873}" type="slidenum">
              <a:rPr lang="en-GB"/>
              <a:pPr/>
              <a:t>27</a:t>
            </a:fld>
            <a:endParaRPr lang="en-GB"/>
          </a:p>
        </p:txBody>
      </p:sp>
      <p:sp>
        <p:nvSpPr>
          <p:cNvPr id="186371" name="Rectangle 2"/>
          <p:cNvSpPr>
            <a:spLocks noGrp="1" noRot="1" noChangeAspect="1" noChangeArrowheads="1" noTextEdit="1"/>
          </p:cNvSpPr>
          <p:nvPr>
            <p:ph type="sldImg"/>
          </p:nvPr>
        </p:nvSpPr>
        <p:spPr>
          <a:ln/>
        </p:spPr>
      </p:sp>
      <p:sp>
        <p:nvSpPr>
          <p:cNvPr id="186372" name="Rectangle 3"/>
          <p:cNvSpPr>
            <a:spLocks noGrp="1" noChangeArrowheads="1"/>
          </p:cNvSpPr>
          <p:nvPr>
            <p:ph type="body" idx="1"/>
          </p:nvPr>
        </p:nvSpPr>
        <p:spPr>
          <a:noFill/>
          <a:ln/>
        </p:spPr>
        <p:txBody>
          <a:bodyPr/>
          <a:lstStyle/>
          <a:p>
            <a:endParaRPr lang="en-US" dirty="0"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normAutofit/>
          </a:bodyPr>
          <a:lstStyle>
            <a:lvl1pPr>
              <a:defRPr sz="4000" b="1" baseline="0">
                <a:solidFill>
                  <a:srgbClr val="DC0081"/>
                </a:solidFill>
                <a:latin typeface="Tahoma" pitchFamily="34" charset="0"/>
                <a:ea typeface="Tahoma" pitchFamily="34" charset="0"/>
                <a:cs typeface="Tahoma" pitchFamily="34" charset="0"/>
              </a:defRPr>
            </a:lvl1pPr>
          </a:lstStyle>
          <a:p>
            <a:r>
              <a:rPr lang="en-US" smtClean="0"/>
              <a:t>Click to edit Master title style</a:t>
            </a:r>
            <a:endParaRPr lang="vi-VN"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vi-VN" dirty="0"/>
          </a:p>
        </p:txBody>
      </p:sp>
      <p:sp>
        <p:nvSpPr>
          <p:cNvPr id="4" name="Slide Number Placeholder 5"/>
          <p:cNvSpPr>
            <a:spLocks noGrp="1"/>
          </p:cNvSpPr>
          <p:nvPr>
            <p:ph type="sldNum" sz="quarter" idx="10"/>
          </p:nvPr>
        </p:nvSpPr>
        <p:spPr/>
        <p:txBody>
          <a:bodyPr/>
          <a:lstStyle>
            <a:lvl1pPr>
              <a:defRPr/>
            </a:lvl1pPr>
          </a:lstStyle>
          <a:p>
            <a:fld id="{1B5C42B2-A320-4CE3-8315-89A2768CABBF}" type="slidenum">
              <a:rPr lang="en-US" smtClean="0"/>
              <a:pPr/>
              <a:t>‹#›</a:t>
            </a:fld>
            <a:endParaRPr lang="en-US"/>
          </a:p>
        </p:txBody>
      </p:sp>
      <p:sp>
        <p:nvSpPr>
          <p:cNvPr id="5" name="Rectangle 4"/>
          <p:cNvSpPr/>
          <p:nvPr userDrawn="1"/>
        </p:nvSpPr>
        <p:spPr>
          <a:xfrm>
            <a:off x="2428860" y="214290"/>
            <a:ext cx="5572164" cy="461665"/>
          </a:xfrm>
          <a:prstGeom prst="rect">
            <a:avLst/>
          </a:prstGeom>
        </p:spPr>
        <p:txBody>
          <a:bodyPr wrap="square">
            <a:spAutoFit/>
          </a:bodyPr>
          <a:lstStyle/>
          <a:p>
            <a:pPr algn="ctr" eaLnBrk="1" hangingPunct="1">
              <a:defRPr/>
            </a:pPr>
            <a:r>
              <a:rPr lang="en-US" sz="2400" b="1" dirty="0" smtClean="0"/>
              <a:t>FPT SOFTWARE WORKFORCE ASSURANCE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cs typeface="+mn-cs"/>
              </a:defRPr>
            </a:lvl1pPr>
          </a:lstStyle>
          <a:p>
            <a:fld id="{A9AD77B6-EA9D-45EF-84F9-7BDBD0E35B39}" type="datetimeFigureOut">
              <a:rPr lang="en-US" smtClean="0"/>
              <a:pPr/>
              <a:t>9/23/2016</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cs typeface="+mn-cs"/>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1B5C42B2-A320-4CE3-8315-89A2768CABB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vi-V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cs typeface="+mn-cs"/>
              </a:defRPr>
            </a:lvl1pPr>
          </a:lstStyle>
          <a:p>
            <a:fld id="{A9AD77B6-EA9D-45EF-84F9-7BDBD0E35B39}" type="datetimeFigureOut">
              <a:rPr lang="en-US" smtClean="0"/>
              <a:pPr/>
              <a:t>9/23/2016</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cs typeface="+mn-cs"/>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1B5C42B2-A320-4CE3-8315-89A2768CABBF}"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93725" y="323850"/>
            <a:ext cx="7953375" cy="819150"/>
          </a:xfrm>
        </p:spPr>
        <p:txBody>
          <a:bodyPr/>
          <a:lstStyle/>
          <a:p>
            <a:r>
              <a:rPr lang="en-US" smtClean="0"/>
              <a:t>Click to edit Master title style</a:t>
            </a:r>
            <a:endParaRPr lang="en-GB"/>
          </a:p>
        </p:txBody>
      </p:sp>
      <p:sp>
        <p:nvSpPr>
          <p:cNvPr id="3" name="Text Placeholder 2"/>
          <p:cNvSpPr>
            <a:spLocks noGrp="1"/>
          </p:cNvSpPr>
          <p:nvPr>
            <p:ph type="body" sz="half" idx="1"/>
          </p:nvPr>
        </p:nvSpPr>
        <p:spPr>
          <a:xfrm>
            <a:off x="593725" y="2019300"/>
            <a:ext cx="3900488" cy="39401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6613" y="2019300"/>
            <a:ext cx="3900487" cy="39401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Rectangle 10"/>
          <p:cNvSpPr>
            <a:spLocks noGrp="1" noChangeArrowheads="1"/>
          </p:cNvSpPr>
          <p:nvPr>
            <p:ph type="dt" sz="half" idx="10"/>
          </p:nvPr>
        </p:nvSpPr>
        <p:spPr>
          <a:xfrm>
            <a:off x="457200" y="6356350"/>
            <a:ext cx="2133600" cy="365125"/>
          </a:xfrm>
          <a:prstGeom prst="rect">
            <a:avLst/>
          </a:prstGeom>
          <a:ln/>
        </p:spPr>
        <p:txBody>
          <a:bodyPr/>
          <a:lstStyle>
            <a:lvl1pPr>
              <a:defRPr/>
            </a:lvl1pPr>
          </a:lstStyle>
          <a:p>
            <a:pPr>
              <a:defRPr/>
            </a:pPr>
            <a:fld id="{AB7F1177-C65A-4955-B1B7-4852459F9BB3}" type="slidenum">
              <a:rPr lang="en-US" altLang="en-US"/>
              <a:pPr>
                <a:defRPr/>
              </a:pPr>
              <a:t>‹#›</a:t>
            </a:fld>
            <a:endParaRPr lang="en-US" altLang="en-US"/>
          </a:p>
        </p:txBody>
      </p:sp>
    </p:spTree>
  </p:cSld>
  <p:clrMapOvr>
    <a:masterClrMapping/>
  </p:clrMapOvr>
  <p:transition>
    <p:cu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Slide Number Placeholder 5"/>
          <p:cNvSpPr>
            <a:spLocks noGrp="1"/>
          </p:cNvSpPr>
          <p:nvPr>
            <p:ph type="sldNum" sz="quarter" idx="10"/>
          </p:nvPr>
        </p:nvSpPr>
        <p:spPr/>
        <p:txBody>
          <a:bodyPr/>
          <a:lstStyle>
            <a:lvl1pPr>
              <a:defRPr/>
            </a:lvl1pPr>
          </a:lstStyle>
          <a:p>
            <a:fld id="{1B5C42B2-A320-4CE3-8315-89A2768CABBF}"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vi-V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cs typeface="+mn-cs"/>
              </a:defRPr>
            </a:lvl1pPr>
          </a:lstStyle>
          <a:p>
            <a:fld id="{A9AD77B6-EA9D-45EF-84F9-7BDBD0E35B39}" type="datetimeFigureOut">
              <a:rPr lang="en-US" smtClean="0"/>
              <a:pPr/>
              <a:t>9/23/2016</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cs typeface="+mn-cs"/>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1B5C42B2-A320-4CE3-8315-89A2768CABBF}"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5" name="Date Placeholder 4"/>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cs typeface="+mn-cs"/>
              </a:defRPr>
            </a:lvl1pPr>
          </a:lstStyle>
          <a:p>
            <a:fld id="{A9AD77B6-EA9D-45EF-84F9-7BDBD0E35B39}" type="datetimeFigureOut">
              <a:rPr lang="en-US" smtClean="0"/>
              <a:pPr/>
              <a:t>9/23/2016</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cs typeface="+mn-cs"/>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1B5C42B2-A320-4CE3-8315-89A2768CABBF}"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vi-V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7" name="Date Placeholder 6"/>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cs typeface="+mn-cs"/>
              </a:defRPr>
            </a:lvl1pPr>
          </a:lstStyle>
          <a:p>
            <a:fld id="{A9AD77B6-EA9D-45EF-84F9-7BDBD0E35B39}" type="datetimeFigureOut">
              <a:rPr lang="en-US" smtClean="0"/>
              <a:pPr/>
              <a:t>9/23/2016</a:t>
            </a:fld>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cs typeface="+mn-cs"/>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1B5C42B2-A320-4CE3-8315-89A2768CABBF}"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Date Placeholder 2"/>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cs typeface="+mn-cs"/>
              </a:defRPr>
            </a:lvl1pPr>
          </a:lstStyle>
          <a:p>
            <a:fld id="{A9AD77B6-EA9D-45EF-84F9-7BDBD0E35B39}" type="datetimeFigureOut">
              <a:rPr lang="en-US" smtClean="0"/>
              <a:pPr/>
              <a:t>9/23/2016</a:t>
            </a:fld>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cs typeface="+mn-cs"/>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1B5C42B2-A320-4CE3-8315-89A2768CABB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cs typeface="+mn-cs"/>
              </a:defRPr>
            </a:lvl1pPr>
          </a:lstStyle>
          <a:p>
            <a:fld id="{A9AD77B6-EA9D-45EF-84F9-7BDBD0E35B39}" type="datetimeFigureOut">
              <a:rPr lang="en-US" smtClean="0"/>
              <a:pPr/>
              <a:t>9/23/2016</a:t>
            </a:fld>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cs typeface="+mn-cs"/>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1B5C42B2-A320-4CE3-8315-89A2768CABB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vi-V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cs typeface="+mn-cs"/>
              </a:defRPr>
            </a:lvl1pPr>
          </a:lstStyle>
          <a:p>
            <a:fld id="{A9AD77B6-EA9D-45EF-84F9-7BDBD0E35B39}" type="datetimeFigureOut">
              <a:rPr lang="en-US" smtClean="0"/>
              <a:pPr/>
              <a:t>9/23/2016</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cs typeface="+mn-cs"/>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1B5C42B2-A320-4CE3-8315-89A2768CABBF}"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vi-VN"/>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vi-VN"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cs typeface="+mn-cs"/>
              </a:defRPr>
            </a:lvl1pPr>
          </a:lstStyle>
          <a:p>
            <a:fld id="{A9AD77B6-EA9D-45EF-84F9-7BDBD0E35B39}" type="datetimeFigureOut">
              <a:rPr lang="en-US" smtClean="0"/>
              <a:pPr/>
              <a:t>9/23/2016</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cs typeface="+mn-cs"/>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1B5C42B2-A320-4CE3-8315-89A2768CABBF}"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26" name="Picture 1060" descr="BackGround"/>
          <p:cNvPicPr>
            <a:picLocks noChangeAspect="1" noChangeArrowheads="1"/>
          </p:cNvPicPr>
          <p:nvPr/>
        </p:nvPicPr>
        <p:blipFill>
          <a:blip r:embed="rId14" cstate="print"/>
          <a:srcRect/>
          <a:stretch>
            <a:fillRect/>
          </a:stretch>
        </p:blipFill>
        <p:spPr bwMode="auto">
          <a:xfrm>
            <a:off x="0" y="914400"/>
            <a:ext cx="9144000" cy="914400"/>
          </a:xfrm>
          <a:prstGeom prst="rect">
            <a:avLst/>
          </a:prstGeom>
          <a:noFill/>
          <a:ln w="9525">
            <a:noFill/>
            <a:miter lim="800000"/>
            <a:headEnd/>
            <a:tailEnd/>
          </a:ln>
        </p:spPr>
      </p:pic>
      <p:sp>
        <p:nvSpPr>
          <p:cNvPr id="1027" name="Title Placeholder 1"/>
          <p:cNvSpPr>
            <a:spLocks noGrp="1"/>
          </p:cNvSpPr>
          <p:nvPr>
            <p:ph type="title"/>
          </p:nvPr>
        </p:nvSpPr>
        <p:spPr bwMode="auto">
          <a:xfrm>
            <a:off x="457200" y="0"/>
            <a:ext cx="8229600" cy="9144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smtClean="0"/>
              <a:t>Click to edit Master title style</a:t>
            </a:r>
            <a:endParaRPr lang="vi-VN" smtClean="0"/>
          </a:p>
        </p:txBody>
      </p:sp>
      <p:sp>
        <p:nvSpPr>
          <p:cNvPr id="1028" name="Text Placeholder 2"/>
          <p:cNvSpPr>
            <a:spLocks noGrp="1"/>
          </p:cNvSpPr>
          <p:nvPr>
            <p:ph type="body" idx="1"/>
          </p:nvPr>
        </p:nvSpPr>
        <p:spPr bwMode="auto">
          <a:xfrm>
            <a:off x="457200" y="1219200"/>
            <a:ext cx="8229600" cy="4906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smtClean="0"/>
          </a:p>
        </p:txBody>
      </p:sp>
      <p:sp>
        <p:nvSpPr>
          <p:cNvPr id="6" name="Slide Number Placeholder 5"/>
          <p:cNvSpPr>
            <a:spLocks noGrp="1"/>
          </p:cNvSpPr>
          <p:nvPr>
            <p:ph type="sldNum" sz="quarter" idx="4"/>
          </p:nvPr>
        </p:nvSpPr>
        <p:spPr>
          <a:xfrm>
            <a:off x="3810000" y="6553200"/>
            <a:ext cx="2133600" cy="304800"/>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fld id="{1B5C42B2-A320-4CE3-8315-89A2768CABBF}" type="slidenum">
              <a:rPr lang="en-US" smtClean="0"/>
              <a:pPr/>
              <a:t>‹#›</a:t>
            </a:fld>
            <a:endParaRPr lang="en-US"/>
          </a:p>
        </p:txBody>
      </p:sp>
      <p:sp>
        <p:nvSpPr>
          <p:cNvPr id="9" name="Line 1057"/>
          <p:cNvSpPr>
            <a:spLocks noChangeShapeType="1"/>
          </p:cNvSpPr>
          <p:nvPr/>
        </p:nvSpPr>
        <p:spPr bwMode="auto">
          <a:xfrm>
            <a:off x="0" y="6553200"/>
            <a:ext cx="9144000" cy="0"/>
          </a:xfrm>
          <a:prstGeom prst="line">
            <a:avLst/>
          </a:prstGeom>
          <a:noFill/>
          <a:ln w="9525">
            <a:solidFill>
              <a:srgbClr val="FC0128"/>
            </a:solidFill>
            <a:round/>
            <a:headEnd/>
            <a:tailEnd/>
          </a:ln>
          <a:effectLst/>
        </p:spPr>
        <p:txBody>
          <a:bodyPr wrap="none" anchor="ctr"/>
          <a:lstStyle/>
          <a:p>
            <a:pPr fontAlgn="auto">
              <a:spcBef>
                <a:spcPts val="0"/>
              </a:spcBef>
              <a:spcAft>
                <a:spcPts val="0"/>
              </a:spcAft>
              <a:defRPr/>
            </a:pPr>
            <a:endParaRPr lang="en-US">
              <a:latin typeface="+mn-lt"/>
              <a:cs typeface="+mn-cs"/>
            </a:endParaRPr>
          </a:p>
        </p:txBody>
      </p:sp>
      <p:sp>
        <p:nvSpPr>
          <p:cNvPr id="10" name="Text Box 1058"/>
          <p:cNvSpPr txBox="1">
            <a:spLocks noChangeArrowheads="1"/>
          </p:cNvSpPr>
          <p:nvPr/>
        </p:nvSpPr>
        <p:spPr bwMode="auto">
          <a:xfrm>
            <a:off x="119063" y="6583363"/>
            <a:ext cx="3538537" cy="274637"/>
          </a:xfrm>
          <a:prstGeom prst="rect">
            <a:avLst/>
          </a:prstGeom>
          <a:noFill/>
          <a:ln w="9525">
            <a:noFill/>
            <a:miter lim="800000"/>
            <a:headEnd/>
            <a:tailEnd/>
          </a:ln>
          <a:effectLst/>
        </p:spPr>
        <p:txBody>
          <a:bodyPr wrap="none" anchor="ctr">
            <a:spAutoFit/>
          </a:bodyPr>
          <a:lstStyle/>
          <a:p>
            <a:pPr algn="ctr" fontAlgn="auto">
              <a:spcBef>
                <a:spcPts val="0"/>
              </a:spcBef>
              <a:spcAft>
                <a:spcPts val="0"/>
              </a:spcAft>
              <a:defRPr/>
            </a:pPr>
            <a:r>
              <a:rPr lang="en-US" sz="1200" dirty="0">
                <a:latin typeface="+mn-lt"/>
                <a:cs typeface="+mn-cs"/>
              </a:rPr>
              <a:t>©</a:t>
            </a:r>
            <a:r>
              <a:rPr lang="en-US" sz="1000" dirty="0">
                <a:latin typeface="+mn-lt"/>
                <a:cs typeface="+mn-cs"/>
              </a:rPr>
              <a:t> FPT SOFTWARE – TRAINING MATERIAL</a:t>
            </a:r>
            <a:r>
              <a:rPr lang="en-US" altLang="ja-JP" sz="1000" dirty="0">
                <a:latin typeface="+mn-lt"/>
                <a:cs typeface="+mn-cs"/>
              </a:rPr>
              <a:t> – Int</a:t>
            </a:r>
            <a:r>
              <a:rPr lang="en-US" sz="1000" dirty="0">
                <a:latin typeface="+mn-lt"/>
                <a:cs typeface="+mn-cs"/>
              </a:rPr>
              <a:t>er</a:t>
            </a:r>
            <a:r>
              <a:rPr lang="en-US" altLang="ja-JP" sz="1000" dirty="0">
                <a:latin typeface="+mn-lt"/>
                <a:cs typeface="+mn-cs"/>
              </a:rPr>
              <a:t>nal </a:t>
            </a:r>
            <a:r>
              <a:rPr lang="en-US" sz="1000" dirty="0">
                <a:latin typeface="+mn-lt"/>
                <a:cs typeface="+mn-cs"/>
              </a:rPr>
              <a:t>us</a:t>
            </a:r>
            <a:r>
              <a:rPr lang="en-US" altLang="ja-JP" sz="1000" dirty="0">
                <a:latin typeface="+mn-lt"/>
                <a:cs typeface="+mn-cs"/>
              </a:rPr>
              <a:t>e</a:t>
            </a:r>
            <a:endParaRPr lang="en-US" sz="1000" dirty="0">
              <a:latin typeface="+mn-lt"/>
              <a:cs typeface="+mn-cs"/>
            </a:endParaRPr>
          </a:p>
        </p:txBody>
      </p:sp>
      <p:sp>
        <p:nvSpPr>
          <p:cNvPr id="11" name="Text Box 1059"/>
          <p:cNvSpPr txBox="1">
            <a:spLocks noChangeArrowheads="1"/>
          </p:cNvSpPr>
          <p:nvPr/>
        </p:nvSpPr>
        <p:spPr bwMode="auto">
          <a:xfrm>
            <a:off x="7291388" y="6596063"/>
            <a:ext cx="1430337" cy="247650"/>
          </a:xfrm>
          <a:prstGeom prst="rect">
            <a:avLst/>
          </a:prstGeom>
          <a:noFill/>
          <a:ln w="9525">
            <a:noFill/>
            <a:miter lim="800000"/>
            <a:headEnd/>
            <a:tailEnd/>
          </a:ln>
          <a:effectLst/>
        </p:spPr>
        <p:txBody>
          <a:bodyPr wrap="none" anchor="ctr">
            <a:spAutoFit/>
          </a:bodyPr>
          <a:lstStyle/>
          <a:p>
            <a:pPr algn="ctr" fontAlgn="auto">
              <a:spcBef>
                <a:spcPts val="0"/>
              </a:spcBef>
              <a:spcAft>
                <a:spcPts val="0"/>
              </a:spcAft>
              <a:defRPr/>
            </a:pPr>
            <a:r>
              <a:rPr lang="en-US" sz="1000" dirty="0">
                <a:latin typeface="+mn-lt"/>
                <a:cs typeface="+mn-cs"/>
              </a:rPr>
              <a:t>09e-BM/DT/FSOFT v1/0</a:t>
            </a:r>
          </a:p>
        </p:txBody>
      </p:sp>
      <p:pic>
        <p:nvPicPr>
          <p:cNvPr id="1033" name="Picture 2"/>
          <p:cNvPicPr>
            <a:picLocks noChangeAspect="1" noChangeArrowheads="1"/>
          </p:cNvPicPr>
          <p:nvPr/>
        </p:nvPicPr>
        <p:blipFill>
          <a:blip r:embed="rId15" cstate="print"/>
          <a:srcRect/>
          <a:stretch>
            <a:fillRect/>
          </a:stretch>
        </p:blipFill>
        <p:spPr bwMode="auto">
          <a:xfrm>
            <a:off x="285750" y="49213"/>
            <a:ext cx="1543050" cy="995362"/>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Lst>
  <p:txStyles>
    <p:titleStyle>
      <a:lvl1pPr algn="r" rtl="0" eaLnBrk="1" fontAlgn="base" hangingPunct="1">
        <a:spcBef>
          <a:spcPct val="0"/>
        </a:spcBef>
        <a:spcAft>
          <a:spcPct val="0"/>
        </a:spcAft>
        <a:defRPr sz="3200" b="1" kern="1200">
          <a:solidFill>
            <a:srgbClr val="C00000"/>
          </a:solidFill>
          <a:latin typeface="Arial" pitchFamily="34" charset="0"/>
          <a:ea typeface="Tahoma" pitchFamily="34" charset="0"/>
          <a:cs typeface="Arial" pitchFamily="34" charset="0"/>
        </a:defRPr>
      </a:lvl1pPr>
      <a:lvl2pPr algn="r" rtl="0" eaLnBrk="1" fontAlgn="base" hangingPunct="1">
        <a:spcBef>
          <a:spcPct val="0"/>
        </a:spcBef>
        <a:spcAft>
          <a:spcPct val="0"/>
        </a:spcAft>
        <a:defRPr sz="3200" b="1">
          <a:solidFill>
            <a:srgbClr val="C00000"/>
          </a:solidFill>
          <a:latin typeface="Arial" charset="0"/>
          <a:ea typeface="Tahoma" pitchFamily="34" charset="0"/>
          <a:cs typeface="Arial" charset="0"/>
        </a:defRPr>
      </a:lvl2pPr>
      <a:lvl3pPr algn="r" rtl="0" eaLnBrk="1" fontAlgn="base" hangingPunct="1">
        <a:spcBef>
          <a:spcPct val="0"/>
        </a:spcBef>
        <a:spcAft>
          <a:spcPct val="0"/>
        </a:spcAft>
        <a:defRPr sz="3200" b="1">
          <a:solidFill>
            <a:srgbClr val="C00000"/>
          </a:solidFill>
          <a:latin typeface="Arial" charset="0"/>
          <a:ea typeface="Tahoma" pitchFamily="34" charset="0"/>
          <a:cs typeface="Arial" charset="0"/>
        </a:defRPr>
      </a:lvl3pPr>
      <a:lvl4pPr algn="r" rtl="0" eaLnBrk="1" fontAlgn="base" hangingPunct="1">
        <a:spcBef>
          <a:spcPct val="0"/>
        </a:spcBef>
        <a:spcAft>
          <a:spcPct val="0"/>
        </a:spcAft>
        <a:defRPr sz="3200" b="1">
          <a:solidFill>
            <a:srgbClr val="C00000"/>
          </a:solidFill>
          <a:latin typeface="Arial" charset="0"/>
          <a:ea typeface="Tahoma" pitchFamily="34" charset="0"/>
          <a:cs typeface="Arial" charset="0"/>
        </a:defRPr>
      </a:lvl4pPr>
      <a:lvl5pPr algn="r" rtl="0" eaLnBrk="1" fontAlgn="base" hangingPunct="1">
        <a:spcBef>
          <a:spcPct val="0"/>
        </a:spcBef>
        <a:spcAft>
          <a:spcPct val="0"/>
        </a:spcAft>
        <a:defRPr sz="3200" b="1">
          <a:solidFill>
            <a:srgbClr val="C00000"/>
          </a:solidFill>
          <a:latin typeface="Arial" charset="0"/>
          <a:ea typeface="Tahoma" pitchFamily="34" charset="0"/>
          <a:cs typeface="Arial" charset="0"/>
        </a:defRPr>
      </a:lvl5pPr>
      <a:lvl6pPr marL="457200" algn="r" rtl="0" eaLnBrk="1" fontAlgn="base" hangingPunct="1">
        <a:spcBef>
          <a:spcPct val="0"/>
        </a:spcBef>
        <a:spcAft>
          <a:spcPct val="0"/>
        </a:spcAft>
        <a:defRPr sz="3200" b="1">
          <a:solidFill>
            <a:srgbClr val="C00000"/>
          </a:solidFill>
          <a:latin typeface="Times New Roman" pitchFamily="18" charset="0"/>
        </a:defRPr>
      </a:lvl6pPr>
      <a:lvl7pPr marL="914400" algn="r" rtl="0" eaLnBrk="1" fontAlgn="base" hangingPunct="1">
        <a:spcBef>
          <a:spcPct val="0"/>
        </a:spcBef>
        <a:spcAft>
          <a:spcPct val="0"/>
        </a:spcAft>
        <a:defRPr sz="3200" b="1">
          <a:solidFill>
            <a:srgbClr val="C00000"/>
          </a:solidFill>
          <a:latin typeface="Times New Roman" pitchFamily="18" charset="0"/>
        </a:defRPr>
      </a:lvl7pPr>
      <a:lvl8pPr marL="1371600" algn="r" rtl="0" eaLnBrk="1" fontAlgn="base" hangingPunct="1">
        <a:spcBef>
          <a:spcPct val="0"/>
        </a:spcBef>
        <a:spcAft>
          <a:spcPct val="0"/>
        </a:spcAft>
        <a:defRPr sz="3200" b="1">
          <a:solidFill>
            <a:srgbClr val="C00000"/>
          </a:solidFill>
          <a:latin typeface="Times New Roman" pitchFamily="18" charset="0"/>
        </a:defRPr>
      </a:lvl8pPr>
      <a:lvl9pPr marL="1828800" algn="r" rtl="0" eaLnBrk="1" fontAlgn="base" hangingPunct="1">
        <a:spcBef>
          <a:spcPct val="0"/>
        </a:spcBef>
        <a:spcAft>
          <a:spcPct val="0"/>
        </a:spcAft>
        <a:defRPr sz="3200" b="1">
          <a:solidFill>
            <a:srgbClr val="C00000"/>
          </a:solidFill>
          <a:latin typeface="Times New Roman" pitchFamily="18" charset="0"/>
        </a:defRPr>
      </a:lvl9pPr>
    </p:titleStyle>
    <p:bodyStyle>
      <a:lvl1pPr marL="342900" indent="-342900" algn="l" rtl="0" eaLnBrk="1" fontAlgn="base" hangingPunct="1">
        <a:spcBef>
          <a:spcPct val="20000"/>
        </a:spcBef>
        <a:spcAft>
          <a:spcPct val="0"/>
        </a:spcAft>
        <a:buSzPct val="60000"/>
        <a:buFont typeface="Wingdings" pitchFamily="2" charset="2"/>
        <a:buChar char="q"/>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Wingdings" pitchFamily="2" charset="2"/>
        <a:buChar char="ü"/>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Wingdings" pitchFamily="2" charset="2"/>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hyperlink" Target="https://en.wikipedia.org/wiki/Sorting_algorithm#Bubble_sort" TargetMode="Externa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5.emf"/><Relationship Id="rId4" Type="http://schemas.openxmlformats.org/officeDocument/2006/relationships/oleObject" Target="../embeddings/Microsoft_Excel_97-2003_Worksheet1.xls"/></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b="1" dirty="0" smtClean="0">
                <a:latin typeface="Arial" panose="020B0604020202020204" pitchFamily="34" charset="0"/>
                <a:cs typeface="Arial" panose="020B0604020202020204" pitchFamily="34" charset="0"/>
              </a:rPr>
              <a:t>Data Structures &amp; Algorithms</a:t>
            </a:r>
            <a:endParaRPr lang="en-US" b="1" dirty="0">
              <a:latin typeface="Arial" panose="020B0604020202020204" pitchFamily="34" charset="0"/>
              <a:cs typeface="Arial" panose="020B0604020202020204" pitchFamily="34" charset="0"/>
            </a:endParaRPr>
          </a:p>
        </p:txBody>
      </p:sp>
      <p:sp>
        <p:nvSpPr>
          <p:cNvPr id="3" name="Subtitle 2"/>
          <p:cNvSpPr>
            <a:spLocks noGrp="1"/>
          </p:cNvSpPr>
          <p:nvPr>
            <p:ph type="subTitle" idx="1"/>
          </p:nvPr>
        </p:nvSpPr>
        <p:spPr/>
        <p:txBody>
          <a:bodyPr/>
          <a:lstStyle/>
          <a:p>
            <a:pPr algn="r"/>
            <a:r>
              <a:rPr lang="en-US" sz="2400" dirty="0" err="1" smtClean="0"/>
              <a:t>LuatNT</a:t>
            </a:r>
            <a:r>
              <a:rPr lang="en-US" sz="2400" dirty="0" smtClean="0"/>
              <a:t>/HoangND1</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593725" y="89570"/>
            <a:ext cx="7953375" cy="819150"/>
          </a:xfrm>
        </p:spPr>
        <p:txBody>
          <a:bodyPr/>
          <a:lstStyle/>
          <a:p>
            <a:r>
              <a:rPr lang="en-US" b="1" dirty="0" smtClean="0">
                <a:latin typeface="Arial" charset="0"/>
              </a:rPr>
              <a:t>Array</a:t>
            </a:r>
          </a:p>
        </p:txBody>
      </p:sp>
      <p:sp>
        <p:nvSpPr>
          <p:cNvPr id="10243" name="Rectangle 3"/>
          <p:cNvSpPr>
            <a:spLocks noGrp="1" noChangeArrowheads="1"/>
          </p:cNvSpPr>
          <p:nvPr>
            <p:ph type="body" sz="half" idx="1"/>
          </p:nvPr>
        </p:nvSpPr>
        <p:spPr>
          <a:xfrm>
            <a:off x="304800" y="1124744"/>
            <a:ext cx="8610600" cy="5328592"/>
          </a:xfrm>
        </p:spPr>
        <p:txBody>
          <a:bodyPr/>
          <a:lstStyle/>
          <a:p>
            <a:pPr>
              <a:buFontTx/>
              <a:buNone/>
            </a:pPr>
            <a:r>
              <a:rPr lang="en-US" sz="2400" b="1" dirty="0" smtClean="0"/>
              <a:t>What is array?</a:t>
            </a:r>
          </a:p>
          <a:p>
            <a:pPr>
              <a:buFontTx/>
              <a:buNone/>
            </a:pPr>
            <a:endParaRPr lang="en-US" sz="2400" b="1" dirty="0" smtClean="0"/>
          </a:p>
          <a:p>
            <a:r>
              <a:rPr lang="en-US" sz="2400" dirty="0" smtClean="0"/>
              <a:t>Array is </a:t>
            </a:r>
            <a:r>
              <a:rPr lang="en-US" sz="2400" dirty="0"/>
              <a:t>a data structure consisting of a collection of elements (values or variables), each identified by at least one array index or </a:t>
            </a:r>
            <a:r>
              <a:rPr lang="en-US" sz="2400" dirty="0" smtClean="0"/>
              <a:t>key</a:t>
            </a:r>
            <a:endParaRPr lang="en-US" sz="2400" b="1" dirty="0" smtClean="0"/>
          </a:p>
          <a:p>
            <a:pPr lvl="1"/>
            <a:r>
              <a:rPr lang="en-US" sz="2000" dirty="0" smtClean="0"/>
              <a:t>Each object in an array is called an </a:t>
            </a:r>
            <a:r>
              <a:rPr lang="en-US" sz="2000" i="1" dirty="0" smtClean="0"/>
              <a:t>array element.</a:t>
            </a:r>
            <a:endParaRPr lang="en-US" sz="2400" dirty="0" smtClean="0"/>
          </a:p>
          <a:p>
            <a:pPr lvl="1"/>
            <a:r>
              <a:rPr lang="en-US" sz="2000" dirty="0" smtClean="0"/>
              <a:t>Each element has the same data type (although they may have different value).</a:t>
            </a:r>
            <a:endParaRPr lang="en-US" sz="2400" dirty="0" smtClean="0"/>
          </a:p>
          <a:p>
            <a:pPr lvl="1"/>
            <a:r>
              <a:rPr lang="en-US" sz="2000" dirty="0" smtClean="0"/>
              <a:t>Individual elements are accessed by index using a consecutive range of integers.</a:t>
            </a:r>
          </a:p>
        </p:txBody>
      </p:sp>
    </p:spTree>
  </p:cSld>
  <p:clrMapOvr>
    <a:masterClrMapping/>
  </p:clrMapOvr>
  <p:transition>
    <p:cu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683568" y="89570"/>
            <a:ext cx="7920880" cy="819150"/>
          </a:xfrm>
        </p:spPr>
        <p:txBody>
          <a:bodyPr/>
          <a:lstStyle/>
          <a:p>
            <a:r>
              <a:rPr lang="en-US" b="1" dirty="0" smtClean="0">
                <a:latin typeface="Arial" charset="0"/>
              </a:rPr>
              <a:t>Array (Cont.)</a:t>
            </a:r>
          </a:p>
        </p:txBody>
      </p:sp>
      <p:sp>
        <p:nvSpPr>
          <p:cNvPr id="10243" name="Rectangle 3"/>
          <p:cNvSpPr>
            <a:spLocks noGrp="1" noChangeArrowheads="1"/>
          </p:cNvSpPr>
          <p:nvPr>
            <p:ph type="body" sz="half" idx="1"/>
          </p:nvPr>
        </p:nvSpPr>
        <p:spPr>
          <a:xfrm>
            <a:off x="304800" y="1124744"/>
            <a:ext cx="8610600" cy="5328592"/>
          </a:xfrm>
        </p:spPr>
        <p:txBody>
          <a:bodyPr/>
          <a:lstStyle/>
          <a:p>
            <a:pPr>
              <a:buFontTx/>
              <a:buNone/>
            </a:pPr>
            <a:r>
              <a:rPr lang="en-US" sz="2400" b="1" dirty="0" smtClean="0"/>
              <a:t>One Dimensional Array or vector</a:t>
            </a:r>
            <a:endParaRPr lang="en-US" sz="2000" dirty="0" smtClean="0"/>
          </a:p>
          <a:p>
            <a:pPr>
              <a:lnSpc>
                <a:spcPts val="2000"/>
              </a:lnSpc>
              <a:spcAft>
                <a:spcPct val="0"/>
              </a:spcAft>
              <a:buFontTx/>
              <a:buNone/>
            </a:pPr>
            <a:endParaRPr lang="en-US" sz="1600" dirty="0" smtClean="0"/>
          </a:p>
          <a:p>
            <a:pPr>
              <a:lnSpc>
                <a:spcPts val="2000"/>
              </a:lnSpc>
            </a:pPr>
            <a:r>
              <a:rPr lang="en-US" sz="2400" dirty="0" smtClean="0"/>
              <a:t>A one dimensional array </a:t>
            </a:r>
            <a:r>
              <a:rPr lang="en-US" sz="2400" dirty="0"/>
              <a:t>is a collection of items which is accessed via </a:t>
            </a:r>
            <a:r>
              <a:rPr lang="en-US" sz="2400" i="1" dirty="0" smtClean="0"/>
              <a:t>1 </a:t>
            </a:r>
            <a:r>
              <a:rPr lang="en-US" sz="2400" dirty="0" smtClean="0"/>
              <a:t>subscript expressions. For </a:t>
            </a:r>
            <a:r>
              <a:rPr lang="en-US" sz="2400" dirty="0"/>
              <a:t>example, in a language that supports it, the </a:t>
            </a:r>
            <a:r>
              <a:rPr lang="en-US" sz="2400" dirty="0" smtClean="0"/>
              <a:t>(</a:t>
            </a:r>
            <a:r>
              <a:rPr lang="en-US" sz="2400" dirty="0" err="1" smtClean="0"/>
              <a:t>i</a:t>
            </a:r>
            <a:r>
              <a:rPr lang="en-US" sz="2400" dirty="0" smtClean="0"/>
              <a:t>)</a:t>
            </a:r>
            <a:r>
              <a:rPr lang="en-US" sz="2400" dirty="0" err="1" smtClean="0"/>
              <a:t>th</a:t>
            </a:r>
            <a:r>
              <a:rPr lang="en-US" sz="2400" dirty="0" smtClean="0"/>
              <a:t> </a:t>
            </a:r>
            <a:r>
              <a:rPr lang="en-US" sz="2400" dirty="0"/>
              <a:t>element of the two-dimensional array x is accessed by writing </a:t>
            </a:r>
            <a:r>
              <a:rPr lang="en-US" sz="2400" dirty="0" smtClean="0"/>
              <a:t>x[</a:t>
            </a:r>
            <a:r>
              <a:rPr lang="en-US" sz="2400" dirty="0" err="1" smtClean="0"/>
              <a:t>i</a:t>
            </a:r>
            <a:r>
              <a:rPr lang="en-US" sz="2400" dirty="0" smtClean="0"/>
              <a:t>].</a:t>
            </a:r>
          </a:p>
          <a:p>
            <a:pPr>
              <a:lnSpc>
                <a:spcPts val="2000"/>
              </a:lnSpc>
              <a:spcAft>
                <a:spcPct val="0"/>
              </a:spcAft>
              <a:buFontTx/>
              <a:buNone/>
            </a:pPr>
            <a:endParaRPr lang="en-US" sz="1600" dirty="0"/>
          </a:p>
          <a:p>
            <a:pPr>
              <a:lnSpc>
                <a:spcPts val="2000"/>
              </a:lnSpc>
              <a:spcAft>
                <a:spcPct val="0"/>
              </a:spcAft>
              <a:buFontTx/>
              <a:buNone/>
            </a:pPr>
            <a:endParaRPr lang="en-US" sz="1600" dirty="0" smtClean="0"/>
          </a:p>
          <a:p>
            <a:pPr>
              <a:lnSpc>
                <a:spcPts val="2000"/>
              </a:lnSpc>
              <a:spcAft>
                <a:spcPct val="0"/>
              </a:spcAft>
              <a:buFontTx/>
              <a:buNone/>
            </a:pPr>
            <a:endParaRPr lang="en-US" sz="1600" dirty="0"/>
          </a:p>
          <a:p>
            <a:pPr>
              <a:lnSpc>
                <a:spcPts val="2000"/>
              </a:lnSpc>
              <a:spcAft>
                <a:spcPct val="0"/>
              </a:spcAft>
              <a:buFontTx/>
              <a:buNone/>
            </a:pPr>
            <a:endParaRPr lang="en-US" sz="1600" dirty="0" smtClean="0"/>
          </a:p>
          <a:p>
            <a:pPr>
              <a:lnSpc>
                <a:spcPts val="2000"/>
              </a:lnSpc>
              <a:spcAft>
                <a:spcPct val="0"/>
              </a:spcAft>
              <a:buFontTx/>
              <a:buNone/>
            </a:pPr>
            <a:endParaRPr lang="en-US" sz="1600" dirty="0"/>
          </a:p>
          <a:p>
            <a:pPr>
              <a:lnSpc>
                <a:spcPts val="2000"/>
              </a:lnSpc>
              <a:spcAft>
                <a:spcPct val="0"/>
              </a:spcAft>
            </a:pPr>
            <a:r>
              <a:rPr lang="en-US" sz="2400" dirty="0" smtClean="0"/>
              <a:t>One dimensional array in C:</a:t>
            </a:r>
          </a:p>
          <a:p>
            <a:pPr>
              <a:lnSpc>
                <a:spcPts val="2000"/>
              </a:lnSpc>
              <a:spcAft>
                <a:spcPct val="0"/>
              </a:spcAft>
              <a:buFontTx/>
              <a:buNone/>
            </a:pPr>
            <a:endParaRPr lang="en-US" sz="2400" dirty="0" smtClean="0"/>
          </a:p>
          <a:p>
            <a:pPr>
              <a:lnSpc>
                <a:spcPts val="2000"/>
              </a:lnSpc>
              <a:spcAft>
                <a:spcPct val="0"/>
              </a:spcAft>
              <a:buFontTx/>
              <a:buNone/>
            </a:pPr>
            <a:r>
              <a:rPr lang="en-US" sz="1600" dirty="0" smtClean="0">
                <a:latin typeface="Consolas" panose="020B0609020204030204" pitchFamily="49" charset="0"/>
                <a:cs typeface="Consolas" panose="020B0609020204030204" pitchFamily="49" charset="0"/>
              </a:rPr>
              <a:t>	</a:t>
            </a:r>
            <a:r>
              <a:rPr lang="en-US" sz="1600" dirty="0" err="1" smtClean="0">
                <a:latin typeface="Consolas" panose="020B0609020204030204" pitchFamily="49" charset="0"/>
                <a:cs typeface="Consolas" panose="020B0609020204030204" pitchFamily="49" charset="0"/>
              </a:rPr>
              <a:t>int</a:t>
            </a:r>
            <a:r>
              <a:rPr lang="en-US" sz="1600" dirty="0" smtClean="0">
                <a:latin typeface="Consolas" panose="020B0609020204030204" pitchFamily="49" charset="0"/>
                <a:cs typeface="Consolas" panose="020B0609020204030204" pitchFamily="49" charset="0"/>
              </a:rPr>
              <a:t> A[10];</a:t>
            </a:r>
          </a:p>
          <a:p>
            <a:pPr>
              <a:lnSpc>
                <a:spcPts val="2000"/>
              </a:lnSpc>
              <a:spcAft>
                <a:spcPct val="0"/>
              </a:spcAft>
              <a:buFontTx/>
              <a:buNone/>
            </a:pPr>
            <a:r>
              <a:rPr lang="en-US" sz="1600" dirty="0" smtClean="0">
                <a:latin typeface="Consolas" panose="020B0609020204030204" pitchFamily="49" charset="0"/>
                <a:cs typeface="Consolas" panose="020B0609020204030204" pitchFamily="49" charset="0"/>
              </a:rPr>
              <a:t>	A[0] = 1; //ok</a:t>
            </a:r>
          </a:p>
          <a:p>
            <a:pPr>
              <a:lnSpc>
                <a:spcPts val="2000"/>
              </a:lnSpc>
              <a:spcAft>
                <a:spcPct val="0"/>
              </a:spcAft>
              <a:buFontTx/>
              <a:buNone/>
            </a:pPr>
            <a:r>
              <a:rPr lang="en-US" sz="1600" dirty="0" smtClean="0">
                <a:latin typeface="Consolas" panose="020B0609020204030204" pitchFamily="49" charset="0"/>
                <a:cs typeface="Consolas" panose="020B0609020204030204" pitchFamily="49" charset="0"/>
              </a:rPr>
              <a:t>	A[5] = 6; //ok</a:t>
            </a:r>
          </a:p>
          <a:p>
            <a:pPr>
              <a:lnSpc>
                <a:spcPts val="2000"/>
              </a:lnSpc>
              <a:spcAft>
                <a:spcPct val="0"/>
              </a:spcAft>
              <a:buFontTx/>
              <a:buNone/>
            </a:pPr>
            <a:r>
              <a:rPr lang="en-US" sz="1600" dirty="0" smtClean="0">
                <a:latin typeface="Consolas" panose="020B0609020204030204" pitchFamily="49" charset="0"/>
                <a:cs typeface="Consolas" panose="020B0609020204030204" pitchFamily="49" charset="0"/>
              </a:rPr>
              <a:t>	A[7] = 1.2; //error</a:t>
            </a:r>
          </a:p>
        </p:txBody>
      </p:sp>
      <p:graphicFrame>
        <p:nvGraphicFramePr>
          <p:cNvPr id="493701" name="Group 133"/>
          <p:cNvGraphicFramePr>
            <a:graphicFrameLocks noGrp="1"/>
          </p:cNvGraphicFramePr>
          <p:nvPr>
            <p:ph sz="half" idx="2"/>
            <p:extLst>
              <p:ext uri="{D42A27DB-BD31-4B8C-83A1-F6EECF244321}">
                <p14:modId xmlns:p14="http://schemas.microsoft.com/office/powerpoint/2010/main" val="577568507"/>
              </p:ext>
            </p:extLst>
          </p:nvPr>
        </p:nvGraphicFramePr>
        <p:xfrm>
          <a:off x="609600" y="3212976"/>
          <a:ext cx="7848600" cy="942340"/>
        </p:xfrm>
        <a:graphic>
          <a:graphicData uri="http://schemas.openxmlformats.org/drawingml/2006/table">
            <a:tbl>
              <a:tblPr/>
              <a:tblGrid>
                <a:gridCol w="981075"/>
                <a:gridCol w="981075"/>
                <a:gridCol w="981075"/>
                <a:gridCol w="981075"/>
                <a:gridCol w="981075"/>
                <a:gridCol w="981075"/>
                <a:gridCol w="981075"/>
                <a:gridCol w="981075"/>
              </a:tblGrid>
              <a:tr h="152400">
                <a:tc>
                  <a:txBody>
                    <a:bodyPr/>
                    <a:lstStyle/>
                    <a:p>
                      <a:pPr marL="0" marR="0" lvl="0" indent="0" algn="l" defTabSz="914400" rtl="0" eaLnBrk="0" fontAlgn="base" latinLnBrk="0" hangingPunct="0">
                        <a:lnSpc>
                          <a:spcPts val="2700"/>
                        </a:lnSpc>
                        <a:spcBef>
                          <a:spcPct val="0"/>
                        </a:spcBef>
                        <a:spcAft>
                          <a:spcPts val="1300"/>
                        </a:spcAft>
                        <a:buClr>
                          <a:srgbClr val="1E6E04"/>
                        </a:buClr>
                        <a:buSzTx/>
                        <a:buFontTx/>
                        <a:buNone/>
                        <a:tabLst/>
                      </a:pPr>
                      <a:r>
                        <a:rPr kumimoji="0" lang="en-US" sz="1900" b="0" i="0" u="none" strike="noStrike" cap="none" normalizeH="0" baseline="0" dirty="0" smtClean="0">
                          <a:ln>
                            <a:noFill/>
                          </a:ln>
                          <a:solidFill>
                            <a:srgbClr val="000000"/>
                          </a:solidFill>
                          <a:effectLst/>
                          <a:latin typeface="Arial" charset="0"/>
                        </a:rPr>
                        <a:t> A[0]</a:t>
                      </a:r>
                    </a:p>
                    <a:p>
                      <a:pPr marL="0" marR="0" lvl="0" indent="0" algn="l" defTabSz="914400" rtl="0" eaLnBrk="0" fontAlgn="base" latinLnBrk="0" hangingPunct="0">
                        <a:lnSpc>
                          <a:spcPts val="2700"/>
                        </a:lnSpc>
                        <a:spcBef>
                          <a:spcPct val="0"/>
                        </a:spcBef>
                        <a:spcAft>
                          <a:spcPts val="1300"/>
                        </a:spcAft>
                        <a:buClr>
                          <a:srgbClr val="1E6E04"/>
                        </a:buClr>
                        <a:buSzTx/>
                        <a:buFontTx/>
                        <a:buNone/>
                        <a:tabLst/>
                      </a:pPr>
                      <a:r>
                        <a:rPr kumimoji="0" lang="en-US" sz="1900" b="0" i="0" u="none" strike="noStrike" cap="none" normalizeH="0" baseline="0" dirty="0" smtClean="0">
                          <a:ln>
                            <a:noFill/>
                          </a:ln>
                          <a:solidFill>
                            <a:srgbClr val="000000"/>
                          </a:solidFill>
                          <a:effectLst/>
                          <a:latin typeface="Arial" charset="0"/>
                        </a:rPr>
                        <a:t>   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ts val="2700"/>
                        </a:lnSpc>
                        <a:spcBef>
                          <a:spcPct val="0"/>
                        </a:spcBef>
                        <a:spcAft>
                          <a:spcPts val="1300"/>
                        </a:spcAft>
                        <a:buClr>
                          <a:srgbClr val="1E6E04"/>
                        </a:buClr>
                        <a:buSzTx/>
                        <a:buFontTx/>
                        <a:buNone/>
                        <a:tabLst/>
                      </a:pPr>
                      <a:r>
                        <a:rPr kumimoji="0" lang="en-US" sz="1900" b="0" i="0" u="none" strike="noStrike" cap="none" normalizeH="0" baseline="0" smtClean="0">
                          <a:ln>
                            <a:noFill/>
                          </a:ln>
                          <a:solidFill>
                            <a:srgbClr val="000000"/>
                          </a:solidFill>
                          <a:effectLst/>
                          <a:latin typeface="Arial" charset="0"/>
                        </a:rPr>
                        <a:t>A[1]</a:t>
                      </a:r>
                    </a:p>
                    <a:p>
                      <a:pPr marL="0" marR="0" lvl="0" indent="0" algn="l" defTabSz="914400" rtl="0" eaLnBrk="0" fontAlgn="base" latinLnBrk="0" hangingPunct="0">
                        <a:lnSpc>
                          <a:spcPts val="2700"/>
                        </a:lnSpc>
                        <a:spcBef>
                          <a:spcPct val="0"/>
                        </a:spcBef>
                        <a:spcAft>
                          <a:spcPts val="1300"/>
                        </a:spcAft>
                        <a:buClr>
                          <a:srgbClr val="1E6E04"/>
                        </a:buClr>
                        <a:buSzTx/>
                        <a:buFontTx/>
                        <a:buNone/>
                        <a:tabLst/>
                      </a:pPr>
                      <a:r>
                        <a:rPr kumimoji="0" lang="en-US" sz="1900" b="0" i="0" u="none" strike="noStrike" cap="none" normalizeH="0" baseline="0" smtClean="0">
                          <a:ln>
                            <a:noFill/>
                          </a:ln>
                          <a:solidFill>
                            <a:srgbClr val="000000"/>
                          </a:solidFill>
                          <a:effectLst/>
                          <a:latin typeface="Arial" charset="0"/>
                        </a:rPr>
                        <a:t>    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ts val="2700"/>
                        </a:lnSpc>
                        <a:spcBef>
                          <a:spcPct val="0"/>
                        </a:spcBef>
                        <a:spcAft>
                          <a:spcPts val="1300"/>
                        </a:spcAft>
                        <a:buClr>
                          <a:srgbClr val="1E6E04"/>
                        </a:buClr>
                        <a:buSzTx/>
                        <a:buFontTx/>
                        <a:buNone/>
                        <a:tabLst/>
                      </a:pPr>
                      <a:r>
                        <a:rPr kumimoji="0" lang="en-US" sz="1900" b="0" i="0" u="none" strike="noStrike" cap="none" normalizeH="0" baseline="0" dirty="0" smtClean="0">
                          <a:ln>
                            <a:noFill/>
                          </a:ln>
                          <a:solidFill>
                            <a:srgbClr val="000000"/>
                          </a:solidFill>
                          <a:effectLst/>
                          <a:latin typeface="Arial" charset="0"/>
                        </a:rPr>
                        <a:t>A[2]</a:t>
                      </a:r>
                    </a:p>
                    <a:p>
                      <a:pPr marL="0" marR="0" lvl="0" indent="0" algn="l" defTabSz="914400" rtl="0" eaLnBrk="0" fontAlgn="base" latinLnBrk="0" hangingPunct="0">
                        <a:lnSpc>
                          <a:spcPts val="2700"/>
                        </a:lnSpc>
                        <a:spcBef>
                          <a:spcPct val="0"/>
                        </a:spcBef>
                        <a:spcAft>
                          <a:spcPts val="1300"/>
                        </a:spcAft>
                        <a:buClr>
                          <a:srgbClr val="1E6E04"/>
                        </a:buClr>
                        <a:buSzTx/>
                        <a:buFontTx/>
                        <a:buNone/>
                        <a:tabLst/>
                      </a:pPr>
                      <a:r>
                        <a:rPr kumimoji="0" lang="en-US" sz="1900" b="0" i="0" u="none" strike="noStrike" cap="none" normalizeH="0" baseline="0" dirty="0" smtClean="0">
                          <a:ln>
                            <a:noFill/>
                          </a:ln>
                          <a:solidFill>
                            <a:srgbClr val="000000"/>
                          </a:solidFill>
                          <a:effectLst/>
                          <a:latin typeface="Arial" charset="0"/>
                        </a:rPr>
                        <a:t>  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ts val="2700"/>
                        </a:lnSpc>
                        <a:spcBef>
                          <a:spcPct val="0"/>
                        </a:spcBef>
                        <a:spcAft>
                          <a:spcPts val="1300"/>
                        </a:spcAft>
                        <a:buClr>
                          <a:srgbClr val="1E6E04"/>
                        </a:buClr>
                        <a:buSzTx/>
                        <a:buFontTx/>
                        <a:buNone/>
                        <a:tabLst/>
                      </a:pPr>
                      <a:endParaRPr kumimoji="0" lang="en-US" sz="1900" b="0" i="0" u="none" strike="noStrike" cap="none" normalizeH="0" baseline="0" dirty="0" smtClean="0">
                        <a:ln>
                          <a:noFill/>
                        </a:ln>
                        <a:solidFill>
                          <a:srgbClr val="000000"/>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ts val="2700"/>
                        </a:lnSpc>
                        <a:spcBef>
                          <a:spcPct val="0"/>
                        </a:spcBef>
                        <a:spcAft>
                          <a:spcPts val="1300"/>
                        </a:spcAft>
                        <a:buClr>
                          <a:srgbClr val="1E6E04"/>
                        </a:buClr>
                        <a:buSzTx/>
                        <a:buFontTx/>
                        <a:buNone/>
                        <a:tabLst/>
                      </a:pPr>
                      <a:endParaRPr kumimoji="0" lang="en-US" sz="1900" b="0" i="0" u="none" strike="noStrike" cap="none" normalizeH="0" baseline="0" dirty="0" smtClean="0">
                        <a:ln>
                          <a:noFill/>
                        </a:ln>
                        <a:solidFill>
                          <a:srgbClr val="000000"/>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ts val="2700"/>
                        </a:lnSpc>
                        <a:spcBef>
                          <a:spcPct val="0"/>
                        </a:spcBef>
                        <a:spcAft>
                          <a:spcPts val="1300"/>
                        </a:spcAft>
                        <a:buClr>
                          <a:srgbClr val="1E6E04"/>
                        </a:buClr>
                        <a:buSzTx/>
                        <a:buFontTx/>
                        <a:buNone/>
                        <a:tabLst/>
                      </a:pPr>
                      <a:endParaRPr kumimoji="0" lang="en-US" sz="1900" b="0" i="0" u="none" strike="noStrike" cap="none" normalizeH="0" baseline="0" smtClean="0">
                        <a:ln>
                          <a:noFill/>
                        </a:ln>
                        <a:solidFill>
                          <a:srgbClr val="000000"/>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ts val="2700"/>
                        </a:lnSpc>
                        <a:spcBef>
                          <a:spcPct val="0"/>
                        </a:spcBef>
                        <a:spcAft>
                          <a:spcPts val="1300"/>
                        </a:spcAft>
                        <a:buClr>
                          <a:srgbClr val="1E6E04"/>
                        </a:buClr>
                        <a:buSzTx/>
                        <a:buFontTx/>
                        <a:buNone/>
                        <a:tabLst/>
                      </a:pPr>
                      <a:r>
                        <a:rPr kumimoji="0" lang="en-US" sz="1900" b="0" i="0" u="none" strike="noStrike" cap="none" normalizeH="0" baseline="0" smtClean="0">
                          <a:ln>
                            <a:noFill/>
                          </a:ln>
                          <a:solidFill>
                            <a:srgbClr val="000000"/>
                          </a:solidFill>
                          <a:effectLst/>
                          <a:latin typeface="Arial" charset="0"/>
                        </a:rPr>
                        <a:t>A[n-2]</a:t>
                      </a:r>
                    </a:p>
                    <a:p>
                      <a:pPr marL="0" marR="0" lvl="0" indent="0" algn="l" defTabSz="914400" rtl="0" eaLnBrk="0" fontAlgn="base" latinLnBrk="0" hangingPunct="0">
                        <a:lnSpc>
                          <a:spcPts val="2700"/>
                        </a:lnSpc>
                        <a:spcBef>
                          <a:spcPct val="0"/>
                        </a:spcBef>
                        <a:spcAft>
                          <a:spcPts val="1300"/>
                        </a:spcAft>
                        <a:buClr>
                          <a:srgbClr val="1E6E04"/>
                        </a:buClr>
                        <a:buSzTx/>
                        <a:buFontTx/>
                        <a:buNone/>
                        <a:tabLst/>
                      </a:pPr>
                      <a:r>
                        <a:rPr kumimoji="0" lang="en-US" sz="1900" b="0" i="0" u="none" strike="noStrike" cap="none" normalizeH="0" baseline="0" smtClean="0">
                          <a:ln>
                            <a:noFill/>
                          </a:ln>
                          <a:solidFill>
                            <a:srgbClr val="000000"/>
                          </a:solidFill>
                          <a:effectLst/>
                          <a:latin typeface="Arial" charset="0"/>
                        </a:rPr>
                        <a:t>N-1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ts val="2700"/>
                        </a:lnSpc>
                        <a:spcBef>
                          <a:spcPct val="0"/>
                        </a:spcBef>
                        <a:spcAft>
                          <a:spcPts val="1300"/>
                        </a:spcAft>
                        <a:buClr>
                          <a:srgbClr val="1E6E04"/>
                        </a:buClr>
                        <a:buSzTx/>
                        <a:buFontTx/>
                        <a:buNone/>
                        <a:tabLst/>
                      </a:pPr>
                      <a:r>
                        <a:rPr kumimoji="0" lang="en-US" sz="1900" b="0" i="0" u="none" strike="noStrike" cap="none" normalizeH="0" baseline="0" dirty="0" smtClean="0">
                          <a:ln>
                            <a:noFill/>
                          </a:ln>
                          <a:solidFill>
                            <a:srgbClr val="000000"/>
                          </a:solidFill>
                          <a:effectLst/>
                          <a:latin typeface="Arial" charset="0"/>
                        </a:rPr>
                        <a:t>A[n-1]</a:t>
                      </a:r>
                    </a:p>
                    <a:p>
                      <a:pPr marL="0" marR="0" lvl="0" indent="0" algn="l" defTabSz="914400" rtl="0" eaLnBrk="0" fontAlgn="base" latinLnBrk="0" hangingPunct="0">
                        <a:lnSpc>
                          <a:spcPts val="2700"/>
                        </a:lnSpc>
                        <a:spcBef>
                          <a:spcPct val="0"/>
                        </a:spcBef>
                        <a:spcAft>
                          <a:spcPts val="1300"/>
                        </a:spcAft>
                        <a:buClr>
                          <a:srgbClr val="1E6E04"/>
                        </a:buClr>
                        <a:buSzTx/>
                        <a:buFontTx/>
                        <a:buNone/>
                        <a:tabLst/>
                      </a:pPr>
                      <a:r>
                        <a:rPr kumimoji="0" lang="en-US" sz="1900" b="0" i="0" u="none" strike="noStrike" cap="none" normalizeH="0" baseline="0" dirty="0" smtClean="0">
                          <a:ln>
                            <a:noFill/>
                          </a:ln>
                          <a:solidFill>
                            <a:srgbClr val="000000"/>
                          </a:solidFill>
                          <a:effectLst/>
                          <a:latin typeface="Arial" charset="0"/>
                        </a:rPr>
                        <a:t>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4257320408"/>
      </p:ext>
    </p:extLst>
  </p:cSld>
  <p:clrMapOvr>
    <a:masterClrMapping/>
  </p:clrMapOvr>
  <p:transition>
    <p:cu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593725" y="89570"/>
            <a:ext cx="8010723" cy="819150"/>
          </a:xfrm>
        </p:spPr>
        <p:txBody>
          <a:bodyPr/>
          <a:lstStyle/>
          <a:p>
            <a:r>
              <a:rPr lang="en-US" b="1" dirty="0" smtClean="0">
                <a:latin typeface="Arial" charset="0"/>
              </a:rPr>
              <a:t>Array (Cont.)</a:t>
            </a:r>
          </a:p>
        </p:txBody>
      </p:sp>
      <p:sp>
        <p:nvSpPr>
          <p:cNvPr id="10243" name="Rectangle 3"/>
          <p:cNvSpPr>
            <a:spLocks noGrp="1" noChangeArrowheads="1"/>
          </p:cNvSpPr>
          <p:nvPr>
            <p:ph type="body" sz="half" idx="1"/>
          </p:nvPr>
        </p:nvSpPr>
        <p:spPr>
          <a:xfrm>
            <a:off x="304800" y="1124744"/>
            <a:ext cx="8610600" cy="5328592"/>
          </a:xfrm>
        </p:spPr>
        <p:txBody>
          <a:bodyPr/>
          <a:lstStyle/>
          <a:p>
            <a:pPr>
              <a:buNone/>
            </a:pPr>
            <a:r>
              <a:rPr lang="en-US" sz="2400" b="1" dirty="0"/>
              <a:t>Multi-dimensional </a:t>
            </a:r>
            <a:r>
              <a:rPr lang="en-US" sz="2400" b="1" dirty="0" smtClean="0"/>
              <a:t>Array</a:t>
            </a:r>
            <a:endParaRPr lang="en-US" sz="2000" dirty="0" smtClean="0"/>
          </a:p>
          <a:p>
            <a:pPr>
              <a:lnSpc>
                <a:spcPts val="2000"/>
              </a:lnSpc>
              <a:spcAft>
                <a:spcPct val="0"/>
              </a:spcAft>
              <a:buFontTx/>
              <a:buNone/>
            </a:pPr>
            <a:endParaRPr lang="en-US" sz="1600" dirty="0" smtClean="0"/>
          </a:p>
          <a:p>
            <a:pPr>
              <a:lnSpc>
                <a:spcPts val="2000"/>
              </a:lnSpc>
            </a:pPr>
            <a:r>
              <a:rPr lang="en-US" sz="2400" dirty="0"/>
              <a:t>A </a:t>
            </a:r>
            <a:r>
              <a:rPr lang="en-US" sz="2400" i="1" dirty="0"/>
              <a:t>multi-dimensional array</a:t>
            </a:r>
            <a:r>
              <a:rPr lang="en-US" sz="2400" dirty="0"/>
              <a:t>  of dimension </a:t>
            </a:r>
            <a:r>
              <a:rPr lang="en-US" sz="2400" i="1" dirty="0"/>
              <a:t>n</a:t>
            </a:r>
            <a:r>
              <a:rPr lang="en-US" sz="2400" dirty="0"/>
              <a:t> (i.e. an </a:t>
            </a:r>
            <a:r>
              <a:rPr lang="en-US" sz="2400" i="1" dirty="0"/>
              <a:t>n</a:t>
            </a:r>
            <a:r>
              <a:rPr lang="en-US" sz="2400" dirty="0"/>
              <a:t>-dimensional array or simply </a:t>
            </a:r>
            <a:r>
              <a:rPr lang="en-US" sz="2400" i="1" dirty="0"/>
              <a:t>n</a:t>
            </a:r>
            <a:r>
              <a:rPr lang="en-US" sz="2400" dirty="0"/>
              <a:t>-D array) is a collection of items which is accessed via </a:t>
            </a:r>
            <a:r>
              <a:rPr lang="en-US" sz="2400" i="1" dirty="0"/>
              <a:t>n</a:t>
            </a:r>
            <a:r>
              <a:rPr lang="en-US" sz="2400" dirty="0"/>
              <a:t> subscript expressions. For example, in a language that supports it, the (</a:t>
            </a:r>
            <a:r>
              <a:rPr lang="en-US" sz="2400" dirty="0" err="1"/>
              <a:t>i,j,k</a:t>
            </a:r>
            <a:r>
              <a:rPr lang="en-US" sz="2400" dirty="0"/>
              <a:t>,…)</a:t>
            </a:r>
            <a:r>
              <a:rPr lang="en-US" sz="2400" dirty="0" err="1"/>
              <a:t>th</a:t>
            </a:r>
            <a:r>
              <a:rPr lang="en-US" sz="2400" dirty="0"/>
              <a:t> element of the n-dimensional array x is accessed by writing x[</a:t>
            </a:r>
            <a:r>
              <a:rPr lang="en-US" sz="2400" dirty="0" err="1"/>
              <a:t>i,j,k</a:t>
            </a:r>
            <a:r>
              <a:rPr lang="en-US" sz="2400" dirty="0" smtClean="0"/>
              <a:t>,…].</a:t>
            </a:r>
          </a:p>
          <a:p>
            <a:pPr>
              <a:lnSpc>
                <a:spcPts val="2000"/>
              </a:lnSpc>
              <a:spcAft>
                <a:spcPct val="0"/>
              </a:spcAft>
              <a:buFontTx/>
              <a:buNone/>
            </a:pPr>
            <a:endParaRPr lang="en-US" sz="1600" dirty="0" smtClean="0"/>
          </a:p>
          <a:p>
            <a:pPr>
              <a:lnSpc>
                <a:spcPts val="2000"/>
              </a:lnSpc>
              <a:spcAft>
                <a:spcPct val="0"/>
              </a:spcAft>
              <a:buFontTx/>
              <a:buNone/>
            </a:pPr>
            <a:endParaRPr lang="en-US" sz="1600" dirty="0"/>
          </a:p>
          <a:p>
            <a:pPr>
              <a:lnSpc>
                <a:spcPts val="2000"/>
              </a:lnSpc>
              <a:spcAft>
                <a:spcPct val="0"/>
              </a:spcAft>
            </a:pPr>
            <a:r>
              <a:rPr lang="en-US" sz="2400" dirty="0" smtClean="0"/>
              <a:t>Two dimensional array in C:</a:t>
            </a:r>
          </a:p>
          <a:p>
            <a:pPr>
              <a:lnSpc>
                <a:spcPts val="2000"/>
              </a:lnSpc>
              <a:spcAft>
                <a:spcPct val="0"/>
              </a:spcAft>
              <a:buFontTx/>
              <a:buNone/>
            </a:pPr>
            <a:endParaRPr lang="en-US" sz="2400" dirty="0" smtClean="0"/>
          </a:p>
          <a:p>
            <a:pPr>
              <a:lnSpc>
                <a:spcPts val="2000"/>
              </a:lnSpc>
              <a:spcAft>
                <a:spcPct val="0"/>
              </a:spcAft>
              <a:buFontTx/>
              <a:buNone/>
            </a:pPr>
            <a:r>
              <a:rPr lang="en-US" sz="1600" dirty="0" smtClean="0">
                <a:latin typeface="Consolas" panose="020B0609020204030204" pitchFamily="49" charset="0"/>
                <a:cs typeface="Consolas" panose="020B0609020204030204" pitchFamily="49" charset="0"/>
              </a:rPr>
              <a:t>	</a:t>
            </a:r>
            <a:r>
              <a:rPr lang="en-US" sz="1600" dirty="0" err="1" smtClean="0">
                <a:latin typeface="Consolas" panose="020B0609020204030204" pitchFamily="49" charset="0"/>
                <a:cs typeface="Consolas" panose="020B0609020204030204" pitchFamily="49" charset="0"/>
              </a:rPr>
              <a:t>int</a:t>
            </a:r>
            <a:r>
              <a:rPr lang="en-US" sz="1600" dirty="0" smtClean="0">
                <a:latin typeface="Consolas" panose="020B0609020204030204" pitchFamily="49" charset="0"/>
                <a:cs typeface="Consolas" panose="020B0609020204030204" pitchFamily="49" charset="0"/>
              </a:rPr>
              <a:t> A[3][3];</a:t>
            </a:r>
          </a:p>
          <a:p>
            <a:pPr>
              <a:lnSpc>
                <a:spcPts val="2000"/>
              </a:lnSpc>
              <a:spcAft>
                <a:spcPct val="0"/>
              </a:spcAft>
              <a:buFontTx/>
              <a:buNone/>
            </a:pPr>
            <a:r>
              <a:rPr lang="en-US" sz="1600" dirty="0" smtClean="0">
                <a:latin typeface="Consolas" panose="020B0609020204030204" pitchFamily="49" charset="0"/>
                <a:cs typeface="Consolas" panose="020B0609020204030204" pitchFamily="49" charset="0"/>
              </a:rPr>
              <a:t>	A[0][0] = 1; //ok</a:t>
            </a:r>
          </a:p>
          <a:p>
            <a:pPr>
              <a:lnSpc>
                <a:spcPts val="2000"/>
              </a:lnSpc>
              <a:spcAft>
                <a:spcPct val="0"/>
              </a:spcAft>
              <a:buFontTx/>
              <a:buNone/>
            </a:pPr>
            <a:r>
              <a:rPr lang="en-US" sz="1600" dirty="0" smtClean="0">
                <a:latin typeface="Consolas" panose="020B0609020204030204" pitchFamily="49" charset="0"/>
                <a:cs typeface="Consolas" panose="020B0609020204030204" pitchFamily="49" charset="0"/>
              </a:rPr>
              <a:t>	A[1][2] = 6; //ok</a:t>
            </a:r>
          </a:p>
          <a:p>
            <a:pPr>
              <a:lnSpc>
                <a:spcPts val="2000"/>
              </a:lnSpc>
              <a:spcAft>
                <a:spcPct val="0"/>
              </a:spcAft>
              <a:buFontTx/>
              <a:buNone/>
            </a:pPr>
            <a:r>
              <a:rPr lang="en-US" sz="1600" dirty="0" smtClean="0">
                <a:latin typeface="Consolas" panose="020B0609020204030204" pitchFamily="49" charset="0"/>
                <a:cs typeface="Consolas" panose="020B0609020204030204" pitchFamily="49" charset="0"/>
              </a:rPr>
              <a:t>	A[2][0] = 1.2; //error</a:t>
            </a:r>
          </a:p>
        </p:txBody>
      </p:sp>
      <p:graphicFrame>
        <p:nvGraphicFramePr>
          <p:cNvPr id="6" name="Table 5"/>
          <p:cNvGraphicFramePr>
            <a:graphicFrameLocks noGrp="1"/>
          </p:cNvGraphicFramePr>
          <p:nvPr>
            <p:extLst>
              <p:ext uri="{D42A27DB-BD31-4B8C-83A1-F6EECF244321}">
                <p14:modId xmlns:p14="http://schemas.microsoft.com/office/powerpoint/2010/main" val="3439133654"/>
              </p:ext>
            </p:extLst>
          </p:nvPr>
        </p:nvGraphicFramePr>
        <p:xfrm>
          <a:off x="5220071" y="3645024"/>
          <a:ext cx="3096345" cy="2232249"/>
        </p:xfrm>
        <a:graphic>
          <a:graphicData uri="http://schemas.openxmlformats.org/drawingml/2006/table">
            <a:tbl>
              <a:tblPr firstRow="1" bandRow="1">
                <a:tableStyleId>{D7AC3CCA-C797-4891-BE02-D94E43425B78}</a:tableStyleId>
              </a:tblPr>
              <a:tblGrid>
                <a:gridCol w="1032115"/>
                <a:gridCol w="1032115"/>
                <a:gridCol w="1032115"/>
              </a:tblGrid>
              <a:tr h="744083">
                <a:tc>
                  <a:txBody>
                    <a:bodyPr/>
                    <a:lstStyle/>
                    <a:p>
                      <a:pPr algn="ctr"/>
                      <a:r>
                        <a:rPr lang="en-US" b="0" dirty="0" smtClean="0"/>
                        <a:t>A[0][0]</a:t>
                      </a:r>
                      <a:endParaRPr lang="en-US" b="0" dirty="0"/>
                    </a:p>
                  </a:txBody>
                  <a:tcPr anchor="ctr"/>
                </a:tc>
                <a:tc>
                  <a:txBody>
                    <a:bodyPr/>
                    <a:lstStyle/>
                    <a:p>
                      <a:pPr algn="ctr"/>
                      <a:r>
                        <a:rPr lang="en-US" b="0" dirty="0" smtClean="0"/>
                        <a:t>A[0][1]</a:t>
                      </a:r>
                      <a:endParaRPr lang="en-US" dirty="0"/>
                    </a:p>
                  </a:txBody>
                  <a:tcPr anchor="ctr"/>
                </a:tc>
                <a:tc>
                  <a:txBody>
                    <a:bodyPr/>
                    <a:lstStyle/>
                    <a:p>
                      <a:pPr algn="ctr"/>
                      <a:r>
                        <a:rPr lang="en-US" b="0" dirty="0" smtClean="0"/>
                        <a:t>A[0][2]</a:t>
                      </a:r>
                      <a:endParaRPr lang="en-US" dirty="0"/>
                    </a:p>
                  </a:txBody>
                  <a:tcPr anchor="ctr"/>
                </a:tc>
              </a:tr>
              <a:tr h="744083">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A[1][0]</a:t>
                      </a:r>
                    </a:p>
                  </a:txBody>
                  <a:tcPr anchor="ctr"/>
                </a:tc>
                <a:tc>
                  <a:txBody>
                    <a:bodyPr/>
                    <a:lstStyle/>
                    <a:p>
                      <a:pPr algn="ctr"/>
                      <a:r>
                        <a:rPr lang="en-US" b="0" dirty="0" smtClean="0"/>
                        <a:t>A[1][1]</a:t>
                      </a:r>
                      <a:endParaRPr lang="en-US" dirty="0"/>
                    </a:p>
                  </a:txBody>
                  <a:tcPr anchor="ctr"/>
                </a:tc>
                <a:tc>
                  <a:txBody>
                    <a:bodyPr/>
                    <a:lstStyle/>
                    <a:p>
                      <a:pPr algn="ctr"/>
                      <a:r>
                        <a:rPr lang="en-US" b="0" dirty="0" smtClean="0"/>
                        <a:t>A[1][2]</a:t>
                      </a:r>
                      <a:endParaRPr lang="en-US" dirty="0"/>
                    </a:p>
                  </a:txBody>
                  <a:tcPr anchor="ctr"/>
                </a:tc>
              </a:tr>
              <a:tr h="744083">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A[2][0]</a:t>
                      </a:r>
                    </a:p>
                  </a:txBody>
                  <a:tcPr anchor="ctr"/>
                </a:tc>
                <a:tc>
                  <a:txBody>
                    <a:bodyPr/>
                    <a:lstStyle/>
                    <a:p>
                      <a:pPr algn="ctr"/>
                      <a:r>
                        <a:rPr lang="en-US" b="0" dirty="0" smtClean="0"/>
                        <a:t>A[2][1]</a:t>
                      </a:r>
                      <a:endParaRPr lang="en-US" dirty="0"/>
                    </a:p>
                  </a:txBody>
                  <a:tcPr anchor="ctr"/>
                </a:tc>
                <a:tc>
                  <a:txBody>
                    <a:bodyPr/>
                    <a:lstStyle/>
                    <a:p>
                      <a:pPr algn="ctr"/>
                      <a:r>
                        <a:rPr lang="en-US" b="0" dirty="0" smtClean="0"/>
                        <a:t>A[2][2]</a:t>
                      </a:r>
                      <a:endParaRPr lang="en-US" dirty="0"/>
                    </a:p>
                  </a:txBody>
                  <a:tcPr anchor="ctr"/>
                </a:tc>
              </a:tr>
            </a:tbl>
          </a:graphicData>
        </a:graphic>
      </p:graphicFrame>
    </p:spTree>
    <p:extLst>
      <p:ext uri="{BB962C8B-B14F-4D97-AF65-F5344CB8AC3E}">
        <p14:creationId xmlns:p14="http://schemas.microsoft.com/office/powerpoint/2010/main" val="555312443"/>
      </p:ext>
    </p:extLst>
  </p:cSld>
  <p:clrMapOvr>
    <a:masterClrMapping/>
  </p:clrMapOvr>
  <p:transition>
    <p:cut/>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79065" y="89570"/>
            <a:ext cx="7953375" cy="819150"/>
          </a:xfrm>
        </p:spPr>
        <p:txBody>
          <a:bodyPr/>
          <a:lstStyle/>
          <a:p>
            <a:r>
              <a:rPr lang="en-US" b="1" dirty="0" smtClean="0">
                <a:latin typeface="Arial" charset="0"/>
              </a:rPr>
              <a:t>Linked List</a:t>
            </a:r>
          </a:p>
        </p:txBody>
      </p:sp>
      <p:sp>
        <p:nvSpPr>
          <p:cNvPr id="14339" name="Rectangle 3"/>
          <p:cNvSpPr>
            <a:spLocks noGrp="1" noChangeArrowheads="1"/>
          </p:cNvSpPr>
          <p:nvPr>
            <p:ph idx="1"/>
          </p:nvPr>
        </p:nvSpPr>
        <p:spPr>
          <a:xfrm>
            <a:off x="457200" y="1211560"/>
            <a:ext cx="8291264" cy="5169768"/>
          </a:xfrm>
        </p:spPr>
        <p:txBody>
          <a:bodyPr>
            <a:noAutofit/>
          </a:bodyPr>
          <a:lstStyle/>
          <a:p>
            <a:pPr marL="0" indent="0">
              <a:buNone/>
            </a:pPr>
            <a:r>
              <a:rPr lang="en-US" sz="2400" b="1" dirty="0" smtClean="0"/>
              <a:t>What is linked list?</a:t>
            </a:r>
          </a:p>
          <a:p>
            <a:pPr marL="0" indent="0">
              <a:buNone/>
            </a:pPr>
            <a:endParaRPr lang="en-US" sz="2400" b="1" dirty="0" smtClean="0"/>
          </a:p>
          <a:p>
            <a:r>
              <a:rPr lang="en-US" sz="2400" dirty="0" smtClean="0"/>
              <a:t>Linked </a:t>
            </a:r>
            <a:r>
              <a:rPr lang="en-US" sz="2400" dirty="0"/>
              <a:t>list is a linear collection of data elements, called nodes, each pointing to the next node by means of a </a:t>
            </a:r>
            <a:r>
              <a:rPr lang="en-US" sz="2400" dirty="0" smtClean="0"/>
              <a:t>pointer.</a:t>
            </a:r>
          </a:p>
          <a:p>
            <a:pPr>
              <a:lnSpc>
                <a:spcPts val="2000"/>
              </a:lnSpc>
              <a:spcAft>
                <a:spcPts val="400"/>
              </a:spcAft>
              <a:buClr>
                <a:schemeClr val="tx1"/>
              </a:buClr>
            </a:pPr>
            <a:endParaRPr lang="en-US" sz="2400" dirty="0" smtClean="0"/>
          </a:p>
          <a:p>
            <a:pPr>
              <a:lnSpc>
                <a:spcPts val="2000"/>
              </a:lnSpc>
              <a:spcAft>
                <a:spcPts val="400"/>
              </a:spcAft>
              <a:buClr>
                <a:schemeClr val="tx1"/>
              </a:buClr>
            </a:pPr>
            <a:r>
              <a:rPr lang="en-US" sz="2400" dirty="0" smtClean="0"/>
              <a:t>Each node</a:t>
            </a:r>
            <a:r>
              <a:rPr lang="en-US" sz="2400" dirty="0" smtClean="0">
                <a:solidFill>
                  <a:srgbClr val="FF0000"/>
                </a:solidFill>
              </a:rPr>
              <a:t> </a:t>
            </a:r>
            <a:r>
              <a:rPr lang="en-US" sz="2400" dirty="0" smtClean="0"/>
              <a:t>of the list contains</a:t>
            </a:r>
          </a:p>
          <a:p>
            <a:pPr lvl="1">
              <a:lnSpc>
                <a:spcPts val="2000"/>
              </a:lnSpc>
              <a:spcAft>
                <a:spcPts val="400"/>
              </a:spcAft>
              <a:buClr>
                <a:schemeClr val="tx1"/>
              </a:buClr>
            </a:pPr>
            <a:r>
              <a:rPr lang="en-US" sz="2000" dirty="0" smtClean="0"/>
              <a:t>The data item</a:t>
            </a:r>
          </a:p>
          <a:p>
            <a:pPr lvl="1">
              <a:lnSpc>
                <a:spcPts val="2000"/>
              </a:lnSpc>
              <a:spcAft>
                <a:spcPts val="400"/>
              </a:spcAft>
              <a:buClr>
                <a:schemeClr val="tx1"/>
              </a:buClr>
            </a:pPr>
            <a:r>
              <a:rPr lang="en-US" sz="2000" dirty="0"/>
              <a:t>A</a:t>
            </a:r>
            <a:r>
              <a:rPr lang="en-US" sz="2000" dirty="0" smtClean="0"/>
              <a:t> pointer to the next node</a:t>
            </a:r>
          </a:p>
          <a:p>
            <a:pPr>
              <a:lnSpc>
                <a:spcPts val="2000"/>
              </a:lnSpc>
              <a:spcAft>
                <a:spcPts val="400"/>
              </a:spcAft>
              <a:buClr>
                <a:schemeClr val="tx1"/>
              </a:buClr>
              <a:buFont typeface="Wingdings" panose="05000000000000000000" pitchFamily="2" charset="2"/>
              <a:buChar char="Ø"/>
            </a:pPr>
            <a:endParaRPr lang="en-US" sz="2400" dirty="0" smtClean="0"/>
          </a:p>
          <a:p>
            <a:pPr>
              <a:lnSpc>
                <a:spcPts val="2000"/>
              </a:lnSpc>
              <a:spcAft>
                <a:spcPts val="400"/>
              </a:spcAft>
              <a:buClr>
                <a:schemeClr val="tx1"/>
              </a:buClr>
              <a:buFont typeface="Wingdings" panose="05000000000000000000" pitchFamily="2" charset="2"/>
              <a:buChar char="Ø"/>
            </a:pPr>
            <a:r>
              <a:rPr lang="en-US" sz="2400" dirty="0" smtClean="0"/>
              <a:t>The </a:t>
            </a:r>
            <a:r>
              <a:rPr lang="en-US" sz="2400" dirty="0"/>
              <a:t>last node in the list contains a </a:t>
            </a:r>
            <a:r>
              <a:rPr lang="en-US" sz="2400" dirty="0" smtClean="0"/>
              <a:t>NULL</a:t>
            </a:r>
          </a:p>
          <a:p>
            <a:pPr marL="0" indent="0">
              <a:lnSpc>
                <a:spcPts val="2000"/>
              </a:lnSpc>
              <a:spcAft>
                <a:spcPts val="400"/>
              </a:spcAft>
              <a:buClr>
                <a:schemeClr val="tx1"/>
              </a:buClr>
              <a:buNone/>
            </a:pPr>
            <a:r>
              <a:rPr lang="en-US" sz="2400" dirty="0"/>
              <a:t> </a:t>
            </a:r>
            <a:r>
              <a:rPr lang="en-US" sz="2400" dirty="0" smtClean="0"/>
              <a:t>    pointer to </a:t>
            </a:r>
            <a:r>
              <a:rPr lang="en-US" sz="2400" dirty="0"/>
              <a:t>indicate that it is the end </a:t>
            </a:r>
            <a:r>
              <a:rPr lang="en-US" sz="2400" dirty="0" smtClean="0"/>
              <a:t>or</a:t>
            </a:r>
          </a:p>
          <a:p>
            <a:pPr marL="0" indent="0">
              <a:lnSpc>
                <a:spcPts val="2000"/>
              </a:lnSpc>
              <a:spcAft>
                <a:spcPts val="400"/>
              </a:spcAft>
              <a:buClr>
                <a:schemeClr val="tx1"/>
              </a:buClr>
              <a:buNone/>
            </a:pPr>
            <a:r>
              <a:rPr lang="en-US" sz="2400" i="1" dirty="0" smtClean="0"/>
              <a:t>     tail</a:t>
            </a:r>
            <a:r>
              <a:rPr lang="en-US" sz="2400" dirty="0" smtClean="0"/>
              <a:t> </a:t>
            </a:r>
            <a:r>
              <a:rPr lang="en-US" sz="2400" dirty="0"/>
              <a:t>of the list.</a:t>
            </a:r>
            <a:endParaRPr lang="en-US" sz="2400" dirty="0" smtClean="0"/>
          </a:p>
        </p:txBody>
      </p:sp>
      <p:sp>
        <p:nvSpPr>
          <p:cNvPr id="14340" name="Rectangle 4"/>
          <p:cNvSpPr>
            <a:spLocks noChangeArrowheads="1"/>
          </p:cNvSpPr>
          <p:nvPr/>
        </p:nvSpPr>
        <p:spPr bwMode="auto">
          <a:xfrm>
            <a:off x="6732240" y="3696816"/>
            <a:ext cx="914400" cy="609600"/>
          </a:xfrm>
          <a:prstGeom prst="rect">
            <a:avLst/>
          </a:prstGeom>
          <a:solidFill>
            <a:srgbClr val="FFFF00"/>
          </a:solidFill>
          <a:ln w="38100">
            <a:solidFill>
              <a:schemeClr val="tx1"/>
            </a:solidFill>
            <a:miter lim="800000"/>
            <a:headEnd/>
            <a:tailEnd/>
          </a:ln>
        </p:spPr>
        <p:txBody>
          <a:bodyPr wrap="none" anchor="ctr"/>
          <a:lstStyle/>
          <a:p>
            <a:endParaRPr lang="en-GB" dirty="0"/>
          </a:p>
        </p:txBody>
      </p:sp>
      <p:sp>
        <p:nvSpPr>
          <p:cNvPr id="14341" name="Rectangle 5"/>
          <p:cNvSpPr>
            <a:spLocks noChangeArrowheads="1"/>
          </p:cNvSpPr>
          <p:nvPr/>
        </p:nvSpPr>
        <p:spPr bwMode="auto">
          <a:xfrm>
            <a:off x="7646640" y="3696816"/>
            <a:ext cx="838200" cy="609600"/>
          </a:xfrm>
          <a:prstGeom prst="rect">
            <a:avLst/>
          </a:prstGeom>
          <a:solidFill>
            <a:srgbClr val="FFFF00"/>
          </a:solidFill>
          <a:ln w="38100">
            <a:solidFill>
              <a:schemeClr val="tx1"/>
            </a:solidFill>
            <a:miter lim="800000"/>
            <a:headEnd/>
            <a:tailEnd/>
          </a:ln>
        </p:spPr>
        <p:txBody>
          <a:bodyPr wrap="none" anchor="ctr"/>
          <a:lstStyle/>
          <a:p>
            <a:endParaRPr lang="en-GB"/>
          </a:p>
        </p:txBody>
      </p:sp>
      <p:sp>
        <p:nvSpPr>
          <p:cNvPr id="14342" name="Oval 6"/>
          <p:cNvSpPr>
            <a:spLocks noChangeArrowheads="1"/>
          </p:cNvSpPr>
          <p:nvPr/>
        </p:nvSpPr>
        <p:spPr bwMode="auto">
          <a:xfrm>
            <a:off x="7113240" y="4839816"/>
            <a:ext cx="1219200" cy="533400"/>
          </a:xfrm>
          <a:prstGeom prst="ellipse">
            <a:avLst/>
          </a:prstGeom>
          <a:solidFill>
            <a:schemeClr val="accent1"/>
          </a:solidFill>
          <a:ln w="38100">
            <a:solidFill>
              <a:srgbClr val="063DE8"/>
            </a:solidFill>
            <a:round/>
            <a:headEnd/>
            <a:tailEnd/>
          </a:ln>
        </p:spPr>
        <p:txBody>
          <a:bodyPr wrap="none" anchor="ctr"/>
          <a:lstStyle/>
          <a:p>
            <a:endParaRPr lang="en-GB"/>
          </a:p>
        </p:txBody>
      </p:sp>
      <p:sp>
        <p:nvSpPr>
          <p:cNvPr id="14343" name="Oval 7"/>
          <p:cNvSpPr>
            <a:spLocks noChangeArrowheads="1"/>
          </p:cNvSpPr>
          <p:nvPr/>
        </p:nvSpPr>
        <p:spPr bwMode="auto">
          <a:xfrm>
            <a:off x="7113240" y="4077816"/>
            <a:ext cx="152400" cy="152400"/>
          </a:xfrm>
          <a:prstGeom prst="ellipse">
            <a:avLst/>
          </a:prstGeom>
          <a:solidFill>
            <a:srgbClr val="063DE8"/>
          </a:solidFill>
          <a:ln w="12700">
            <a:solidFill>
              <a:srgbClr val="063DE8"/>
            </a:solidFill>
            <a:round/>
            <a:headEnd/>
            <a:tailEnd/>
          </a:ln>
        </p:spPr>
        <p:txBody>
          <a:bodyPr wrap="none" anchor="ctr"/>
          <a:lstStyle/>
          <a:p>
            <a:endParaRPr lang="en-US" b="0">
              <a:solidFill>
                <a:srgbClr val="FC0128"/>
              </a:solidFill>
            </a:endParaRPr>
          </a:p>
        </p:txBody>
      </p:sp>
      <p:cxnSp>
        <p:nvCxnSpPr>
          <p:cNvPr id="14344" name="AutoShape 8"/>
          <p:cNvCxnSpPr>
            <a:cxnSpLocks noChangeShapeType="1"/>
            <a:stCxn id="14343" idx="4"/>
            <a:endCxn id="14342" idx="0"/>
          </p:cNvCxnSpPr>
          <p:nvPr/>
        </p:nvCxnSpPr>
        <p:spPr bwMode="auto">
          <a:xfrm rot="16200000" flipH="1">
            <a:off x="7160865" y="4258791"/>
            <a:ext cx="590550" cy="533400"/>
          </a:xfrm>
          <a:prstGeom prst="curvedConnector3">
            <a:avLst>
              <a:gd name="adj1" fmla="val 51611"/>
            </a:avLst>
          </a:prstGeom>
          <a:noFill/>
          <a:ln w="38100">
            <a:solidFill>
              <a:srgbClr val="063DE8"/>
            </a:solidFill>
            <a:round/>
            <a:headEnd/>
            <a:tailEnd type="triangle" w="med" len="med"/>
          </a:ln>
        </p:spPr>
      </p:cxnSp>
      <p:grpSp>
        <p:nvGrpSpPr>
          <p:cNvPr id="2" name="Group 9"/>
          <p:cNvGrpSpPr>
            <a:grpSpLocks/>
          </p:cNvGrpSpPr>
          <p:nvPr/>
        </p:nvGrpSpPr>
        <p:grpSpPr bwMode="auto">
          <a:xfrm>
            <a:off x="6808440" y="3773016"/>
            <a:ext cx="1649413" cy="1600200"/>
            <a:chOff x="1104" y="3120"/>
            <a:chExt cx="1039" cy="1008"/>
          </a:xfrm>
        </p:grpSpPr>
        <p:sp>
          <p:nvSpPr>
            <p:cNvPr id="14346" name="Text Box 10"/>
            <p:cNvSpPr txBox="1">
              <a:spLocks noChangeArrowheads="1"/>
            </p:cNvSpPr>
            <p:nvPr/>
          </p:nvSpPr>
          <p:spPr bwMode="auto">
            <a:xfrm>
              <a:off x="1104" y="3120"/>
              <a:ext cx="463" cy="250"/>
            </a:xfrm>
            <a:prstGeom prst="rect">
              <a:avLst/>
            </a:prstGeom>
            <a:noFill/>
            <a:ln w="12700">
              <a:noFill/>
              <a:miter lim="800000"/>
              <a:headEnd/>
              <a:tailEnd/>
            </a:ln>
          </p:spPr>
          <p:txBody>
            <a:bodyPr wrap="none">
              <a:spAutoFit/>
            </a:bodyPr>
            <a:lstStyle/>
            <a:p>
              <a:pPr algn="l"/>
              <a:r>
                <a:rPr lang="en-US" sz="2000">
                  <a:latin typeface="Arial" charset="0"/>
                </a:rPr>
                <a:t>Data</a:t>
              </a:r>
              <a:endParaRPr lang="en-US" b="0"/>
            </a:p>
          </p:txBody>
        </p:sp>
        <p:sp>
          <p:nvSpPr>
            <p:cNvPr id="14347" name="Text Box 11"/>
            <p:cNvSpPr txBox="1">
              <a:spLocks noChangeArrowheads="1"/>
            </p:cNvSpPr>
            <p:nvPr/>
          </p:nvSpPr>
          <p:spPr bwMode="auto">
            <a:xfrm>
              <a:off x="1680" y="3120"/>
              <a:ext cx="463" cy="250"/>
            </a:xfrm>
            <a:prstGeom prst="rect">
              <a:avLst/>
            </a:prstGeom>
            <a:noFill/>
            <a:ln w="12700">
              <a:noFill/>
              <a:miter lim="800000"/>
              <a:headEnd/>
              <a:tailEnd/>
            </a:ln>
          </p:spPr>
          <p:txBody>
            <a:bodyPr wrap="none">
              <a:spAutoFit/>
            </a:bodyPr>
            <a:lstStyle/>
            <a:p>
              <a:pPr algn="l"/>
              <a:r>
                <a:rPr lang="en-US" sz="2000">
                  <a:latin typeface="Arial" charset="0"/>
                </a:rPr>
                <a:t>Next</a:t>
              </a:r>
              <a:endParaRPr lang="en-US" b="0"/>
            </a:p>
          </p:txBody>
        </p:sp>
        <p:sp>
          <p:nvSpPr>
            <p:cNvPr id="14348" name="Text Box 12"/>
            <p:cNvSpPr txBox="1">
              <a:spLocks noChangeArrowheads="1"/>
            </p:cNvSpPr>
            <p:nvPr/>
          </p:nvSpPr>
          <p:spPr bwMode="auto">
            <a:xfrm>
              <a:off x="1392" y="3878"/>
              <a:ext cx="587" cy="250"/>
            </a:xfrm>
            <a:prstGeom prst="rect">
              <a:avLst/>
            </a:prstGeom>
            <a:noFill/>
            <a:ln w="12700">
              <a:noFill/>
              <a:miter lim="800000"/>
              <a:headEnd/>
              <a:tailEnd/>
            </a:ln>
          </p:spPr>
          <p:txBody>
            <a:bodyPr wrap="none">
              <a:spAutoFit/>
            </a:bodyPr>
            <a:lstStyle/>
            <a:p>
              <a:pPr algn="l"/>
              <a:r>
                <a:rPr lang="en-US" sz="2000">
                  <a:latin typeface="Arial" charset="0"/>
                </a:rPr>
                <a:t>object</a:t>
              </a:r>
              <a:endParaRPr lang="en-US" b="0"/>
            </a:p>
          </p:txBody>
        </p:sp>
      </p:gr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579065" y="89570"/>
            <a:ext cx="7953375" cy="819150"/>
          </a:xfrm>
        </p:spPr>
        <p:txBody>
          <a:bodyPr/>
          <a:lstStyle/>
          <a:p>
            <a:r>
              <a:rPr lang="en-US" b="1" dirty="0" smtClean="0">
                <a:latin typeface="Arial" charset="0"/>
              </a:rPr>
              <a:t>Linked List (Cont.)</a:t>
            </a:r>
          </a:p>
        </p:txBody>
      </p:sp>
      <p:sp>
        <p:nvSpPr>
          <p:cNvPr id="15363" name="Rectangle 3"/>
          <p:cNvSpPr>
            <a:spLocks noGrp="1" noChangeArrowheads="1"/>
          </p:cNvSpPr>
          <p:nvPr>
            <p:ph idx="1"/>
          </p:nvPr>
        </p:nvSpPr>
        <p:spPr>
          <a:xfrm>
            <a:off x="685800" y="1143000"/>
            <a:ext cx="7924800" cy="3420474"/>
          </a:xfrm>
        </p:spPr>
        <p:txBody>
          <a:bodyPr>
            <a:normAutofit fontScale="92500" lnSpcReduction="20000"/>
          </a:bodyPr>
          <a:lstStyle/>
          <a:p>
            <a:pPr marL="0" indent="0">
              <a:spcAft>
                <a:spcPts val="500"/>
              </a:spcAft>
              <a:buNone/>
            </a:pPr>
            <a:r>
              <a:rPr lang="en-US" sz="1900" b="1" dirty="0" smtClean="0"/>
              <a:t>How to manipulate with linked list</a:t>
            </a:r>
          </a:p>
          <a:p>
            <a:pPr marL="0" indent="0">
              <a:spcAft>
                <a:spcPts val="500"/>
              </a:spcAft>
              <a:buNone/>
            </a:pPr>
            <a:endParaRPr lang="en-US" sz="1900" b="1" dirty="0" smtClean="0"/>
          </a:p>
          <a:p>
            <a:pPr>
              <a:spcAft>
                <a:spcPts val="500"/>
              </a:spcAft>
            </a:pPr>
            <a:r>
              <a:rPr lang="en-US" sz="1900" dirty="0" smtClean="0"/>
              <a:t>Initialize list by creating a pointer to the list’s </a:t>
            </a:r>
            <a:r>
              <a:rPr lang="en-US" sz="1900" dirty="0" smtClean="0">
                <a:solidFill>
                  <a:srgbClr val="FC0128"/>
                </a:solidFill>
              </a:rPr>
              <a:t>head</a:t>
            </a:r>
          </a:p>
          <a:p>
            <a:pPr lvl="1">
              <a:spcAft>
                <a:spcPts val="500"/>
              </a:spcAft>
            </a:pPr>
            <a:r>
              <a:rPr lang="en-US" sz="1900" dirty="0" smtClean="0"/>
              <a:t>Initially as a NULL pointer</a:t>
            </a:r>
          </a:p>
          <a:p>
            <a:pPr lvl="1">
              <a:spcAft>
                <a:spcPts val="500"/>
              </a:spcAft>
            </a:pPr>
            <a:endParaRPr lang="en-US" sz="1900" dirty="0" smtClean="0"/>
          </a:p>
          <a:p>
            <a:pPr>
              <a:spcAft>
                <a:spcPts val="500"/>
              </a:spcAft>
            </a:pPr>
            <a:r>
              <a:rPr lang="en-US" sz="1900" dirty="0" smtClean="0"/>
              <a:t>Add first item</a:t>
            </a:r>
          </a:p>
          <a:p>
            <a:pPr lvl="1">
              <a:spcAft>
                <a:spcPts val="500"/>
              </a:spcAft>
            </a:pPr>
            <a:r>
              <a:rPr lang="en-US" sz="1900" dirty="0" smtClean="0"/>
              <a:t>Allocate space for node</a:t>
            </a:r>
          </a:p>
          <a:p>
            <a:pPr lvl="1">
              <a:spcAft>
                <a:spcPts val="500"/>
              </a:spcAft>
            </a:pPr>
            <a:r>
              <a:rPr lang="en-US" sz="1900" dirty="0" smtClean="0"/>
              <a:t>Set its data pointer to object</a:t>
            </a:r>
          </a:p>
          <a:p>
            <a:pPr lvl="1">
              <a:spcAft>
                <a:spcPts val="500"/>
              </a:spcAft>
            </a:pPr>
            <a:r>
              <a:rPr lang="en-US" sz="1900" dirty="0" smtClean="0"/>
              <a:t>Set Next pointer to NULL</a:t>
            </a:r>
          </a:p>
          <a:p>
            <a:pPr lvl="1">
              <a:spcAft>
                <a:spcPts val="500"/>
              </a:spcAft>
            </a:pPr>
            <a:r>
              <a:rPr lang="en-US" sz="1900" dirty="0" smtClean="0"/>
              <a:t>Set Head to point to new node</a:t>
            </a:r>
          </a:p>
        </p:txBody>
      </p:sp>
      <p:grpSp>
        <p:nvGrpSpPr>
          <p:cNvPr id="2" name="Group 4"/>
          <p:cNvGrpSpPr>
            <a:grpSpLocks/>
          </p:cNvGrpSpPr>
          <p:nvPr/>
        </p:nvGrpSpPr>
        <p:grpSpPr bwMode="auto">
          <a:xfrm>
            <a:off x="4495800" y="4991838"/>
            <a:ext cx="1752600" cy="1401763"/>
            <a:chOff x="1056" y="3120"/>
            <a:chExt cx="1104" cy="883"/>
          </a:xfrm>
        </p:grpSpPr>
        <p:sp>
          <p:nvSpPr>
            <p:cNvPr id="15376" name="Rectangle 5"/>
            <p:cNvSpPr>
              <a:spLocks noChangeArrowheads="1"/>
            </p:cNvSpPr>
            <p:nvPr/>
          </p:nvSpPr>
          <p:spPr bwMode="auto">
            <a:xfrm>
              <a:off x="1056" y="3120"/>
              <a:ext cx="576" cy="384"/>
            </a:xfrm>
            <a:prstGeom prst="rect">
              <a:avLst/>
            </a:prstGeom>
            <a:solidFill>
              <a:srgbClr val="FFFF00"/>
            </a:solidFill>
            <a:ln w="38100">
              <a:solidFill>
                <a:schemeClr val="tx1"/>
              </a:solidFill>
              <a:miter lim="800000"/>
              <a:headEnd/>
              <a:tailEnd/>
            </a:ln>
          </p:spPr>
          <p:txBody>
            <a:bodyPr wrap="none" anchor="ctr"/>
            <a:lstStyle/>
            <a:p>
              <a:endParaRPr lang="en-GB"/>
            </a:p>
          </p:txBody>
        </p:sp>
        <p:sp>
          <p:nvSpPr>
            <p:cNvPr id="15377" name="Rectangle 6"/>
            <p:cNvSpPr>
              <a:spLocks noChangeArrowheads="1"/>
            </p:cNvSpPr>
            <p:nvPr/>
          </p:nvSpPr>
          <p:spPr bwMode="auto">
            <a:xfrm>
              <a:off x="1632" y="3120"/>
              <a:ext cx="528" cy="384"/>
            </a:xfrm>
            <a:prstGeom prst="rect">
              <a:avLst/>
            </a:prstGeom>
            <a:solidFill>
              <a:srgbClr val="FFFF00"/>
            </a:solidFill>
            <a:ln w="38100">
              <a:solidFill>
                <a:schemeClr val="tx1"/>
              </a:solidFill>
              <a:miter lim="800000"/>
              <a:headEnd/>
              <a:tailEnd/>
            </a:ln>
          </p:spPr>
          <p:txBody>
            <a:bodyPr wrap="none" anchor="ctr"/>
            <a:lstStyle/>
            <a:p>
              <a:endParaRPr lang="en-GB"/>
            </a:p>
          </p:txBody>
        </p:sp>
        <p:sp>
          <p:nvSpPr>
            <p:cNvPr id="15378" name="Text Box 7"/>
            <p:cNvSpPr txBox="1">
              <a:spLocks noChangeArrowheads="1"/>
            </p:cNvSpPr>
            <p:nvPr/>
          </p:nvSpPr>
          <p:spPr bwMode="auto">
            <a:xfrm>
              <a:off x="1104" y="3120"/>
              <a:ext cx="463" cy="250"/>
            </a:xfrm>
            <a:prstGeom prst="rect">
              <a:avLst/>
            </a:prstGeom>
            <a:noFill/>
            <a:ln w="12700">
              <a:noFill/>
              <a:miter lim="800000"/>
              <a:headEnd/>
              <a:tailEnd/>
            </a:ln>
          </p:spPr>
          <p:txBody>
            <a:bodyPr wrap="none">
              <a:spAutoFit/>
            </a:bodyPr>
            <a:lstStyle/>
            <a:p>
              <a:pPr algn="l"/>
              <a:r>
                <a:rPr lang="en-US" sz="2000">
                  <a:latin typeface="Arial" charset="0"/>
                </a:rPr>
                <a:t>Data</a:t>
              </a:r>
              <a:endParaRPr lang="en-US" b="0"/>
            </a:p>
          </p:txBody>
        </p:sp>
        <p:sp>
          <p:nvSpPr>
            <p:cNvPr id="15379" name="Text Box 8"/>
            <p:cNvSpPr txBox="1">
              <a:spLocks noChangeArrowheads="1"/>
            </p:cNvSpPr>
            <p:nvPr/>
          </p:nvSpPr>
          <p:spPr bwMode="auto">
            <a:xfrm>
              <a:off x="1680" y="3120"/>
              <a:ext cx="463" cy="250"/>
            </a:xfrm>
            <a:prstGeom prst="rect">
              <a:avLst/>
            </a:prstGeom>
            <a:noFill/>
            <a:ln w="12700">
              <a:noFill/>
              <a:miter lim="800000"/>
              <a:headEnd/>
              <a:tailEnd/>
            </a:ln>
          </p:spPr>
          <p:txBody>
            <a:bodyPr wrap="none">
              <a:spAutoFit/>
            </a:bodyPr>
            <a:lstStyle/>
            <a:p>
              <a:pPr algn="l"/>
              <a:r>
                <a:rPr lang="en-US" sz="2000">
                  <a:latin typeface="Arial" charset="0"/>
                </a:rPr>
                <a:t>Next</a:t>
              </a:r>
              <a:endParaRPr lang="en-US" b="0"/>
            </a:p>
          </p:txBody>
        </p:sp>
        <p:sp>
          <p:nvSpPr>
            <p:cNvPr id="15380" name="Oval 9"/>
            <p:cNvSpPr>
              <a:spLocks noChangeArrowheads="1"/>
            </p:cNvSpPr>
            <p:nvPr/>
          </p:nvSpPr>
          <p:spPr bwMode="auto">
            <a:xfrm>
              <a:off x="1274" y="3667"/>
              <a:ext cx="768" cy="336"/>
            </a:xfrm>
            <a:prstGeom prst="ellipse">
              <a:avLst/>
            </a:prstGeom>
            <a:solidFill>
              <a:schemeClr val="accent1"/>
            </a:solidFill>
            <a:ln w="38100">
              <a:solidFill>
                <a:srgbClr val="063DE8"/>
              </a:solidFill>
              <a:round/>
              <a:headEnd/>
              <a:tailEnd/>
            </a:ln>
          </p:spPr>
          <p:txBody>
            <a:bodyPr wrap="none" anchor="ctr"/>
            <a:lstStyle/>
            <a:p>
              <a:endParaRPr lang="en-GB"/>
            </a:p>
          </p:txBody>
        </p:sp>
        <p:sp>
          <p:nvSpPr>
            <p:cNvPr id="15381" name="Oval 10"/>
            <p:cNvSpPr>
              <a:spLocks noChangeArrowheads="1"/>
            </p:cNvSpPr>
            <p:nvPr/>
          </p:nvSpPr>
          <p:spPr bwMode="auto">
            <a:xfrm>
              <a:off x="1296" y="3360"/>
              <a:ext cx="96" cy="96"/>
            </a:xfrm>
            <a:prstGeom prst="ellipse">
              <a:avLst/>
            </a:prstGeom>
            <a:solidFill>
              <a:srgbClr val="063DE8"/>
            </a:solidFill>
            <a:ln w="12700">
              <a:solidFill>
                <a:srgbClr val="063DE8"/>
              </a:solidFill>
              <a:round/>
              <a:headEnd/>
              <a:tailEnd/>
            </a:ln>
          </p:spPr>
          <p:txBody>
            <a:bodyPr wrap="none" anchor="ctr"/>
            <a:lstStyle/>
            <a:p>
              <a:endParaRPr lang="en-US" b="0">
                <a:solidFill>
                  <a:srgbClr val="FC0128"/>
                </a:solidFill>
              </a:endParaRPr>
            </a:p>
          </p:txBody>
        </p:sp>
        <p:cxnSp>
          <p:nvCxnSpPr>
            <p:cNvPr id="15382" name="AutoShape 11"/>
            <p:cNvCxnSpPr>
              <a:cxnSpLocks noChangeShapeType="1"/>
              <a:stCxn id="15381" idx="4"/>
              <a:endCxn id="15380" idx="0"/>
            </p:cNvCxnSpPr>
            <p:nvPr/>
          </p:nvCxnSpPr>
          <p:spPr bwMode="auto">
            <a:xfrm rot="16200000" flipH="1">
              <a:off x="1395" y="3404"/>
              <a:ext cx="211" cy="314"/>
            </a:xfrm>
            <a:prstGeom prst="curvedConnector3">
              <a:avLst>
                <a:gd name="adj1" fmla="val 50000"/>
              </a:avLst>
            </a:prstGeom>
            <a:noFill/>
            <a:ln w="38100">
              <a:solidFill>
                <a:srgbClr val="063DE8"/>
              </a:solidFill>
              <a:round/>
              <a:headEnd/>
              <a:tailEnd type="triangle" w="med" len="med"/>
            </a:ln>
          </p:spPr>
        </p:cxnSp>
        <p:sp>
          <p:nvSpPr>
            <p:cNvPr id="15383" name="Text Box 12"/>
            <p:cNvSpPr txBox="1">
              <a:spLocks noChangeArrowheads="1"/>
            </p:cNvSpPr>
            <p:nvPr/>
          </p:nvSpPr>
          <p:spPr bwMode="auto">
            <a:xfrm>
              <a:off x="1392" y="3710"/>
              <a:ext cx="587" cy="250"/>
            </a:xfrm>
            <a:prstGeom prst="rect">
              <a:avLst/>
            </a:prstGeom>
            <a:noFill/>
            <a:ln w="12700">
              <a:noFill/>
              <a:miter lim="800000"/>
              <a:headEnd/>
              <a:tailEnd/>
            </a:ln>
          </p:spPr>
          <p:txBody>
            <a:bodyPr wrap="none">
              <a:spAutoFit/>
            </a:bodyPr>
            <a:lstStyle/>
            <a:p>
              <a:pPr algn="l"/>
              <a:r>
                <a:rPr lang="en-US" sz="2000" dirty="0">
                  <a:latin typeface="Arial" charset="0"/>
                </a:rPr>
                <a:t>object</a:t>
              </a:r>
              <a:endParaRPr lang="en-US" b="0" dirty="0"/>
            </a:p>
          </p:txBody>
        </p:sp>
      </p:grpSp>
      <p:sp>
        <p:nvSpPr>
          <p:cNvPr id="15365" name="Rectangle 13"/>
          <p:cNvSpPr>
            <a:spLocks noChangeArrowheads="1"/>
          </p:cNvSpPr>
          <p:nvPr/>
        </p:nvSpPr>
        <p:spPr bwMode="auto">
          <a:xfrm>
            <a:off x="1981200" y="4979640"/>
            <a:ext cx="914400" cy="609600"/>
          </a:xfrm>
          <a:prstGeom prst="rect">
            <a:avLst/>
          </a:prstGeom>
          <a:solidFill>
            <a:srgbClr val="FFFF00"/>
          </a:solidFill>
          <a:ln w="38100">
            <a:solidFill>
              <a:schemeClr val="tx1"/>
            </a:solidFill>
            <a:miter lim="800000"/>
            <a:headEnd/>
            <a:tailEnd/>
          </a:ln>
        </p:spPr>
        <p:txBody>
          <a:bodyPr wrap="none" anchor="ctr"/>
          <a:lstStyle/>
          <a:p>
            <a:endParaRPr lang="en-GB"/>
          </a:p>
        </p:txBody>
      </p:sp>
      <p:sp>
        <p:nvSpPr>
          <p:cNvPr id="15366" name="Text Box 14"/>
          <p:cNvSpPr txBox="1">
            <a:spLocks noChangeArrowheads="1"/>
          </p:cNvSpPr>
          <p:nvPr/>
        </p:nvSpPr>
        <p:spPr bwMode="auto">
          <a:xfrm>
            <a:off x="2057400" y="4979640"/>
            <a:ext cx="806450" cy="396875"/>
          </a:xfrm>
          <a:prstGeom prst="rect">
            <a:avLst/>
          </a:prstGeom>
          <a:noFill/>
          <a:ln w="12700">
            <a:noFill/>
            <a:miter lim="800000"/>
            <a:headEnd/>
            <a:tailEnd/>
          </a:ln>
        </p:spPr>
        <p:txBody>
          <a:bodyPr wrap="none">
            <a:spAutoFit/>
          </a:bodyPr>
          <a:lstStyle/>
          <a:p>
            <a:pPr algn="l"/>
            <a:r>
              <a:rPr lang="en-US" sz="2000" dirty="0">
                <a:latin typeface="Arial" charset="0"/>
              </a:rPr>
              <a:t>Head</a:t>
            </a:r>
            <a:endParaRPr lang="en-US" b="0" dirty="0"/>
          </a:p>
        </p:txBody>
      </p:sp>
      <p:sp>
        <p:nvSpPr>
          <p:cNvPr id="15367" name="Oval 15"/>
          <p:cNvSpPr>
            <a:spLocks noChangeArrowheads="1"/>
          </p:cNvSpPr>
          <p:nvPr/>
        </p:nvSpPr>
        <p:spPr bwMode="auto">
          <a:xfrm>
            <a:off x="2362200" y="5360640"/>
            <a:ext cx="152400" cy="152400"/>
          </a:xfrm>
          <a:prstGeom prst="ellipse">
            <a:avLst/>
          </a:prstGeom>
          <a:solidFill>
            <a:srgbClr val="063DE8"/>
          </a:solidFill>
          <a:ln w="12700">
            <a:solidFill>
              <a:srgbClr val="063DE8"/>
            </a:solidFill>
            <a:round/>
            <a:headEnd/>
            <a:tailEnd/>
          </a:ln>
        </p:spPr>
        <p:txBody>
          <a:bodyPr wrap="none" anchor="ctr"/>
          <a:lstStyle/>
          <a:p>
            <a:endParaRPr lang="en-US" b="0">
              <a:solidFill>
                <a:srgbClr val="FC0128"/>
              </a:solidFill>
            </a:endParaRPr>
          </a:p>
        </p:txBody>
      </p:sp>
      <p:cxnSp>
        <p:nvCxnSpPr>
          <p:cNvPr id="15368" name="AutoShape 16"/>
          <p:cNvCxnSpPr>
            <a:cxnSpLocks noChangeShapeType="1"/>
            <a:stCxn id="15367" idx="6"/>
            <a:endCxn id="15376" idx="1"/>
          </p:cNvCxnSpPr>
          <p:nvPr/>
        </p:nvCxnSpPr>
        <p:spPr bwMode="auto">
          <a:xfrm flipV="1">
            <a:off x="2514600" y="5296638"/>
            <a:ext cx="1981200" cy="140202"/>
          </a:xfrm>
          <a:prstGeom prst="curvedConnector3">
            <a:avLst>
              <a:gd name="adj1" fmla="val 50000"/>
            </a:avLst>
          </a:prstGeom>
          <a:noFill/>
          <a:ln w="38100">
            <a:solidFill>
              <a:srgbClr val="063DE8"/>
            </a:solidFill>
            <a:round/>
            <a:headEnd/>
            <a:tailEnd type="triangle" w="med" len="med"/>
          </a:ln>
        </p:spPr>
      </p:cxnSp>
      <p:sp>
        <p:nvSpPr>
          <p:cNvPr id="15369" name="Text Box 17"/>
          <p:cNvSpPr txBox="1">
            <a:spLocks noChangeArrowheads="1"/>
          </p:cNvSpPr>
          <p:nvPr/>
        </p:nvSpPr>
        <p:spPr bwMode="auto">
          <a:xfrm>
            <a:off x="1792560" y="4594448"/>
            <a:ext cx="1411288" cy="396875"/>
          </a:xfrm>
          <a:prstGeom prst="rect">
            <a:avLst/>
          </a:prstGeom>
          <a:noFill/>
          <a:ln w="12700">
            <a:noFill/>
            <a:miter lim="800000"/>
            <a:headEnd/>
            <a:tailEnd/>
          </a:ln>
        </p:spPr>
        <p:txBody>
          <a:bodyPr wrap="none">
            <a:spAutoFit/>
          </a:bodyPr>
          <a:lstStyle/>
          <a:p>
            <a:pPr algn="l"/>
            <a:r>
              <a:rPr lang="en-US" sz="2000">
                <a:latin typeface="Arial" charset="0"/>
              </a:rPr>
              <a:t>Collection</a:t>
            </a:r>
            <a:endParaRPr lang="en-US" b="0"/>
          </a:p>
        </p:txBody>
      </p:sp>
      <p:sp>
        <p:nvSpPr>
          <p:cNvPr id="15370" name="Text Box 18"/>
          <p:cNvSpPr txBox="1">
            <a:spLocks noChangeArrowheads="1"/>
          </p:cNvSpPr>
          <p:nvPr/>
        </p:nvSpPr>
        <p:spPr bwMode="auto">
          <a:xfrm>
            <a:off x="4460566" y="4563474"/>
            <a:ext cx="792163" cy="396875"/>
          </a:xfrm>
          <a:prstGeom prst="rect">
            <a:avLst/>
          </a:prstGeom>
          <a:noFill/>
          <a:ln w="12700">
            <a:noFill/>
            <a:miter lim="800000"/>
            <a:headEnd/>
            <a:tailEnd/>
          </a:ln>
        </p:spPr>
        <p:txBody>
          <a:bodyPr wrap="none">
            <a:spAutoFit/>
          </a:bodyPr>
          <a:lstStyle/>
          <a:p>
            <a:pPr algn="l"/>
            <a:r>
              <a:rPr lang="en-US" sz="2000" dirty="0">
                <a:latin typeface="Arial" charset="0"/>
              </a:rPr>
              <a:t>node</a:t>
            </a:r>
            <a:endParaRPr lang="en-US" b="0" dirty="0"/>
          </a:p>
        </p:txBody>
      </p:sp>
      <p:sp>
        <p:nvSpPr>
          <p:cNvPr id="15371" name="Oval 19"/>
          <p:cNvSpPr>
            <a:spLocks noChangeArrowheads="1"/>
          </p:cNvSpPr>
          <p:nvPr/>
        </p:nvSpPr>
        <p:spPr bwMode="auto">
          <a:xfrm>
            <a:off x="5943600" y="5360640"/>
            <a:ext cx="152400" cy="152400"/>
          </a:xfrm>
          <a:prstGeom prst="ellipse">
            <a:avLst/>
          </a:prstGeom>
          <a:solidFill>
            <a:srgbClr val="063DE8"/>
          </a:solidFill>
          <a:ln w="12700">
            <a:solidFill>
              <a:srgbClr val="063DE8"/>
            </a:solidFill>
            <a:round/>
            <a:headEnd/>
            <a:tailEnd/>
          </a:ln>
        </p:spPr>
        <p:txBody>
          <a:bodyPr wrap="none" anchor="ctr"/>
          <a:lstStyle/>
          <a:p>
            <a:endParaRPr lang="en-US" b="0">
              <a:solidFill>
                <a:srgbClr val="FC0128"/>
              </a:solidFill>
            </a:endParaRPr>
          </a:p>
        </p:txBody>
      </p:sp>
      <p:sp>
        <p:nvSpPr>
          <p:cNvPr id="15372" name="Rectangle 20"/>
          <p:cNvSpPr>
            <a:spLocks noChangeArrowheads="1"/>
          </p:cNvSpPr>
          <p:nvPr/>
        </p:nvSpPr>
        <p:spPr bwMode="auto">
          <a:xfrm>
            <a:off x="7170739" y="4991838"/>
            <a:ext cx="914400" cy="609600"/>
          </a:xfrm>
          <a:prstGeom prst="rect">
            <a:avLst/>
          </a:prstGeom>
          <a:solidFill>
            <a:srgbClr val="FFFF00"/>
          </a:solidFill>
          <a:ln w="38100">
            <a:solidFill>
              <a:schemeClr val="tx1"/>
            </a:solidFill>
            <a:miter lim="800000"/>
            <a:headEnd/>
            <a:tailEnd/>
          </a:ln>
        </p:spPr>
        <p:txBody>
          <a:bodyPr wrap="none" anchor="ctr"/>
          <a:lstStyle/>
          <a:p>
            <a:endParaRPr lang="en-GB"/>
          </a:p>
        </p:txBody>
      </p:sp>
      <p:sp>
        <p:nvSpPr>
          <p:cNvPr id="15373" name="Text Box 21"/>
          <p:cNvSpPr txBox="1">
            <a:spLocks noChangeArrowheads="1"/>
          </p:cNvSpPr>
          <p:nvPr/>
        </p:nvSpPr>
        <p:spPr bwMode="auto">
          <a:xfrm>
            <a:off x="7317582" y="5086002"/>
            <a:ext cx="620713" cy="396875"/>
          </a:xfrm>
          <a:prstGeom prst="rect">
            <a:avLst/>
          </a:prstGeom>
          <a:noFill/>
          <a:ln w="12700">
            <a:noFill/>
            <a:miter lim="800000"/>
            <a:headEnd/>
            <a:tailEnd/>
          </a:ln>
        </p:spPr>
        <p:txBody>
          <a:bodyPr wrap="none">
            <a:spAutoFit/>
          </a:bodyPr>
          <a:lstStyle/>
          <a:p>
            <a:pPr algn="l"/>
            <a:r>
              <a:rPr lang="en-US" sz="2000" dirty="0">
                <a:latin typeface="Arial" charset="0"/>
              </a:rPr>
              <a:t>Tail</a:t>
            </a:r>
            <a:endParaRPr lang="en-US" b="0" dirty="0"/>
          </a:p>
        </p:txBody>
      </p:sp>
      <p:cxnSp>
        <p:nvCxnSpPr>
          <p:cNvPr id="15374" name="AutoShape 22"/>
          <p:cNvCxnSpPr>
            <a:cxnSpLocks noChangeShapeType="1"/>
            <a:stCxn id="15371" idx="7"/>
          </p:cNvCxnSpPr>
          <p:nvPr/>
        </p:nvCxnSpPr>
        <p:spPr bwMode="auto">
          <a:xfrm rot="-5400000">
            <a:off x="6588126" y="4800252"/>
            <a:ext cx="68262" cy="1096963"/>
          </a:xfrm>
          <a:prstGeom prst="curvedConnector2">
            <a:avLst/>
          </a:prstGeom>
          <a:noFill/>
          <a:ln w="38100">
            <a:solidFill>
              <a:srgbClr val="063DE8"/>
            </a:solidFill>
            <a:round/>
            <a:headEnd/>
            <a:tailEnd type="triangle" w="med" len="med"/>
          </a:ln>
        </p:spPr>
      </p:cxn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593725" y="89570"/>
            <a:ext cx="7990457" cy="819150"/>
          </a:xfrm>
        </p:spPr>
        <p:txBody>
          <a:bodyPr/>
          <a:lstStyle/>
          <a:p>
            <a:r>
              <a:rPr lang="en-US" b="1" dirty="0" smtClean="0">
                <a:latin typeface="Arial" charset="0"/>
              </a:rPr>
              <a:t>Linked List (Cont.)</a:t>
            </a:r>
          </a:p>
        </p:txBody>
      </p:sp>
      <p:sp>
        <p:nvSpPr>
          <p:cNvPr id="20483" name="Rectangle 3"/>
          <p:cNvSpPr>
            <a:spLocks noGrp="1" noChangeArrowheads="1"/>
          </p:cNvSpPr>
          <p:nvPr>
            <p:ph idx="1"/>
          </p:nvPr>
        </p:nvSpPr>
        <p:spPr>
          <a:xfrm>
            <a:off x="755576" y="1142999"/>
            <a:ext cx="4135288" cy="5310337"/>
          </a:xfrm>
        </p:spPr>
        <p:txBody>
          <a:bodyPr>
            <a:noAutofit/>
          </a:bodyPr>
          <a:lstStyle/>
          <a:p>
            <a:pPr marL="0" indent="0">
              <a:buNone/>
            </a:pPr>
            <a:r>
              <a:rPr lang="en-US" sz="2400" b="1" dirty="0" smtClean="0"/>
              <a:t>Linked list variations</a:t>
            </a:r>
          </a:p>
          <a:p>
            <a:pPr marL="0" indent="0">
              <a:buNone/>
            </a:pPr>
            <a:endParaRPr lang="en-US" sz="2400" dirty="0"/>
          </a:p>
          <a:p>
            <a:r>
              <a:rPr lang="en-US" sz="2400" dirty="0" smtClean="0"/>
              <a:t>Simplest implementation</a:t>
            </a:r>
          </a:p>
          <a:p>
            <a:pPr lvl="1"/>
            <a:r>
              <a:rPr lang="en-US" sz="2000" dirty="0" smtClean="0"/>
              <a:t>Add to head</a:t>
            </a:r>
          </a:p>
          <a:p>
            <a:pPr lvl="1"/>
            <a:r>
              <a:rPr lang="en-US" sz="2000" dirty="0" smtClean="0">
                <a:solidFill>
                  <a:srgbClr val="FF0000"/>
                </a:solidFill>
              </a:rPr>
              <a:t>Last-In-First-Out</a:t>
            </a:r>
            <a:r>
              <a:rPr lang="en-US" sz="2000" dirty="0" smtClean="0">
                <a:solidFill>
                  <a:srgbClr val="A11D26"/>
                </a:solidFill>
              </a:rPr>
              <a:t> </a:t>
            </a:r>
            <a:r>
              <a:rPr lang="en-US" sz="2000" dirty="0" smtClean="0"/>
              <a:t>(LIFO)</a:t>
            </a:r>
            <a:endParaRPr lang="en-US" sz="2400" dirty="0" smtClean="0"/>
          </a:p>
          <a:p>
            <a:endParaRPr lang="en-US" sz="2400" dirty="0" smtClean="0"/>
          </a:p>
          <a:p>
            <a:r>
              <a:rPr lang="en-US" sz="2400" dirty="0" smtClean="0"/>
              <a:t>Modifications</a:t>
            </a:r>
          </a:p>
          <a:p>
            <a:pPr lvl="1"/>
            <a:r>
              <a:rPr lang="en-US" sz="2000" dirty="0" smtClean="0"/>
              <a:t>Keep a tail pointer</a:t>
            </a:r>
          </a:p>
          <a:p>
            <a:pPr lvl="1"/>
            <a:r>
              <a:rPr lang="en-US" sz="2000" dirty="0" smtClean="0">
                <a:solidFill>
                  <a:srgbClr val="FF0000"/>
                </a:solidFill>
              </a:rPr>
              <a:t>Add to tail</a:t>
            </a:r>
          </a:p>
          <a:p>
            <a:pPr lvl="1"/>
            <a:r>
              <a:rPr lang="en-US" sz="2000" dirty="0" smtClean="0">
                <a:solidFill>
                  <a:srgbClr val="FF0000"/>
                </a:solidFill>
              </a:rPr>
              <a:t>First-In-First-Out</a:t>
            </a:r>
            <a:r>
              <a:rPr lang="en-US" sz="2000" dirty="0" smtClean="0">
                <a:solidFill>
                  <a:srgbClr val="A11D26"/>
                </a:solidFill>
              </a:rPr>
              <a:t> </a:t>
            </a:r>
            <a:r>
              <a:rPr lang="en-US" sz="2000" dirty="0" smtClean="0"/>
              <a:t>(FIFO)</a:t>
            </a:r>
          </a:p>
        </p:txBody>
      </p:sp>
      <p:grpSp>
        <p:nvGrpSpPr>
          <p:cNvPr id="2" name="Group 6"/>
          <p:cNvGrpSpPr>
            <a:grpSpLocks/>
          </p:cNvGrpSpPr>
          <p:nvPr/>
        </p:nvGrpSpPr>
        <p:grpSpPr bwMode="auto">
          <a:xfrm>
            <a:off x="5650483" y="4530080"/>
            <a:ext cx="914400" cy="381000"/>
            <a:chOff x="2688" y="3792"/>
            <a:chExt cx="576" cy="240"/>
          </a:xfrm>
        </p:grpSpPr>
        <p:sp>
          <p:nvSpPr>
            <p:cNvPr id="20508" name="Rectangle 7"/>
            <p:cNvSpPr>
              <a:spLocks noChangeArrowheads="1"/>
            </p:cNvSpPr>
            <p:nvPr/>
          </p:nvSpPr>
          <p:spPr bwMode="auto">
            <a:xfrm>
              <a:off x="2688" y="3792"/>
              <a:ext cx="336" cy="240"/>
            </a:xfrm>
            <a:prstGeom prst="rect">
              <a:avLst/>
            </a:prstGeom>
            <a:solidFill>
              <a:schemeClr val="accent1"/>
            </a:solidFill>
            <a:ln w="28575">
              <a:solidFill>
                <a:schemeClr val="tx1"/>
              </a:solidFill>
              <a:miter lim="800000"/>
              <a:headEnd/>
              <a:tailEnd/>
            </a:ln>
          </p:spPr>
          <p:txBody>
            <a:bodyPr wrap="none" anchor="ctr"/>
            <a:lstStyle/>
            <a:p>
              <a:endParaRPr lang="en-GB"/>
            </a:p>
          </p:txBody>
        </p:sp>
        <p:sp>
          <p:nvSpPr>
            <p:cNvPr id="20509" name="Rectangle 8"/>
            <p:cNvSpPr>
              <a:spLocks noChangeArrowheads="1"/>
            </p:cNvSpPr>
            <p:nvPr/>
          </p:nvSpPr>
          <p:spPr bwMode="auto">
            <a:xfrm>
              <a:off x="3024" y="3792"/>
              <a:ext cx="240" cy="240"/>
            </a:xfrm>
            <a:prstGeom prst="rect">
              <a:avLst/>
            </a:prstGeom>
            <a:solidFill>
              <a:srgbClr val="99CCFF"/>
            </a:solidFill>
            <a:ln w="28575">
              <a:solidFill>
                <a:schemeClr val="tx1"/>
              </a:solidFill>
              <a:miter lim="800000"/>
              <a:headEnd/>
              <a:tailEnd/>
            </a:ln>
          </p:spPr>
          <p:txBody>
            <a:bodyPr wrap="none" anchor="ctr"/>
            <a:lstStyle/>
            <a:p>
              <a:endParaRPr lang="en-GB"/>
            </a:p>
          </p:txBody>
        </p:sp>
        <p:sp>
          <p:nvSpPr>
            <p:cNvPr id="20510" name="Oval 9"/>
            <p:cNvSpPr>
              <a:spLocks noChangeArrowheads="1"/>
            </p:cNvSpPr>
            <p:nvPr/>
          </p:nvSpPr>
          <p:spPr bwMode="auto">
            <a:xfrm>
              <a:off x="3096" y="3864"/>
              <a:ext cx="96" cy="96"/>
            </a:xfrm>
            <a:prstGeom prst="ellipse">
              <a:avLst/>
            </a:prstGeom>
            <a:solidFill>
              <a:srgbClr val="063DE8"/>
            </a:solidFill>
            <a:ln w="12700">
              <a:solidFill>
                <a:srgbClr val="063DE8"/>
              </a:solidFill>
              <a:round/>
              <a:headEnd/>
              <a:tailEnd/>
            </a:ln>
          </p:spPr>
          <p:txBody>
            <a:bodyPr wrap="none" anchor="ctr"/>
            <a:lstStyle/>
            <a:p>
              <a:endParaRPr lang="en-GB"/>
            </a:p>
          </p:txBody>
        </p:sp>
      </p:grpSp>
      <p:grpSp>
        <p:nvGrpSpPr>
          <p:cNvPr id="3" name="Group 10"/>
          <p:cNvGrpSpPr>
            <a:grpSpLocks/>
          </p:cNvGrpSpPr>
          <p:nvPr/>
        </p:nvGrpSpPr>
        <p:grpSpPr bwMode="auto">
          <a:xfrm>
            <a:off x="6793483" y="4530080"/>
            <a:ext cx="914400" cy="381000"/>
            <a:chOff x="2688" y="3792"/>
            <a:chExt cx="576" cy="240"/>
          </a:xfrm>
        </p:grpSpPr>
        <p:sp>
          <p:nvSpPr>
            <p:cNvPr id="20505" name="Rectangle 11"/>
            <p:cNvSpPr>
              <a:spLocks noChangeArrowheads="1"/>
            </p:cNvSpPr>
            <p:nvPr/>
          </p:nvSpPr>
          <p:spPr bwMode="auto">
            <a:xfrm>
              <a:off x="2688" y="3792"/>
              <a:ext cx="336" cy="240"/>
            </a:xfrm>
            <a:prstGeom prst="rect">
              <a:avLst/>
            </a:prstGeom>
            <a:solidFill>
              <a:schemeClr val="accent1"/>
            </a:solidFill>
            <a:ln w="28575">
              <a:solidFill>
                <a:schemeClr val="tx1"/>
              </a:solidFill>
              <a:miter lim="800000"/>
              <a:headEnd/>
              <a:tailEnd/>
            </a:ln>
          </p:spPr>
          <p:txBody>
            <a:bodyPr wrap="none" anchor="ctr"/>
            <a:lstStyle/>
            <a:p>
              <a:endParaRPr lang="en-GB"/>
            </a:p>
          </p:txBody>
        </p:sp>
        <p:sp>
          <p:nvSpPr>
            <p:cNvPr id="20506" name="Rectangle 12"/>
            <p:cNvSpPr>
              <a:spLocks noChangeArrowheads="1"/>
            </p:cNvSpPr>
            <p:nvPr/>
          </p:nvSpPr>
          <p:spPr bwMode="auto">
            <a:xfrm>
              <a:off x="3024" y="3792"/>
              <a:ext cx="240" cy="240"/>
            </a:xfrm>
            <a:prstGeom prst="rect">
              <a:avLst/>
            </a:prstGeom>
            <a:solidFill>
              <a:srgbClr val="99CCFF"/>
            </a:solidFill>
            <a:ln w="28575">
              <a:solidFill>
                <a:schemeClr val="tx1"/>
              </a:solidFill>
              <a:miter lim="800000"/>
              <a:headEnd/>
              <a:tailEnd/>
            </a:ln>
          </p:spPr>
          <p:txBody>
            <a:bodyPr wrap="none" anchor="ctr"/>
            <a:lstStyle/>
            <a:p>
              <a:endParaRPr lang="en-GB"/>
            </a:p>
          </p:txBody>
        </p:sp>
        <p:sp>
          <p:nvSpPr>
            <p:cNvPr id="20507" name="Oval 13"/>
            <p:cNvSpPr>
              <a:spLocks noChangeArrowheads="1"/>
            </p:cNvSpPr>
            <p:nvPr/>
          </p:nvSpPr>
          <p:spPr bwMode="auto">
            <a:xfrm>
              <a:off x="3096" y="3864"/>
              <a:ext cx="96" cy="96"/>
            </a:xfrm>
            <a:prstGeom prst="ellipse">
              <a:avLst/>
            </a:prstGeom>
            <a:solidFill>
              <a:srgbClr val="063DE8"/>
            </a:solidFill>
            <a:ln w="12700">
              <a:solidFill>
                <a:srgbClr val="063DE8"/>
              </a:solidFill>
              <a:round/>
              <a:headEnd/>
              <a:tailEnd/>
            </a:ln>
          </p:spPr>
          <p:txBody>
            <a:bodyPr wrap="none" anchor="ctr"/>
            <a:lstStyle/>
            <a:p>
              <a:endParaRPr lang="en-GB"/>
            </a:p>
          </p:txBody>
        </p:sp>
      </p:grpSp>
      <p:grpSp>
        <p:nvGrpSpPr>
          <p:cNvPr id="4" name="Group 14"/>
          <p:cNvGrpSpPr>
            <a:grpSpLocks/>
          </p:cNvGrpSpPr>
          <p:nvPr/>
        </p:nvGrpSpPr>
        <p:grpSpPr bwMode="auto">
          <a:xfrm>
            <a:off x="7936483" y="4530080"/>
            <a:ext cx="914400" cy="381000"/>
            <a:chOff x="2688" y="3792"/>
            <a:chExt cx="576" cy="240"/>
          </a:xfrm>
        </p:grpSpPr>
        <p:sp>
          <p:nvSpPr>
            <p:cNvPr id="20502" name="Rectangle 15"/>
            <p:cNvSpPr>
              <a:spLocks noChangeArrowheads="1"/>
            </p:cNvSpPr>
            <p:nvPr/>
          </p:nvSpPr>
          <p:spPr bwMode="auto">
            <a:xfrm>
              <a:off x="2688" y="3792"/>
              <a:ext cx="336" cy="240"/>
            </a:xfrm>
            <a:prstGeom prst="rect">
              <a:avLst/>
            </a:prstGeom>
            <a:solidFill>
              <a:schemeClr val="accent1"/>
            </a:solidFill>
            <a:ln w="28575">
              <a:solidFill>
                <a:schemeClr val="tx1"/>
              </a:solidFill>
              <a:miter lim="800000"/>
              <a:headEnd/>
              <a:tailEnd/>
            </a:ln>
          </p:spPr>
          <p:txBody>
            <a:bodyPr wrap="none" anchor="ctr"/>
            <a:lstStyle/>
            <a:p>
              <a:endParaRPr lang="en-GB"/>
            </a:p>
          </p:txBody>
        </p:sp>
        <p:sp>
          <p:nvSpPr>
            <p:cNvPr id="20503" name="Rectangle 16"/>
            <p:cNvSpPr>
              <a:spLocks noChangeArrowheads="1"/>
            </p:cNvSpPr>
            <p:nvPr/>
          </p:nvSpPr>
          <p:spPr bwMode="auto">
            <a:xfrm>
              <a:off x="3024" y="3792"/>
              <a:ext cx="240" cy="240"/>
            </a:xfrm>
            <a:prstGeom prst="rect">
              <a:avLst/>
            </a:prstGeom>
            <a:solidFill>
              <a:srgbClr val="99CCFF"/>
            </a:solidFill>
            <a:ln w="28575">
              <a:solidFill>
                <a:schemeClr val="tx1"/>
              </a:solidFill>
              <a:miter lim="800000"/>
              <a:headEnd/>
              <a:tailEnd/>
            </a:ln>
          </p:spPr>
          <p:txBody>
            <a:bodyPr wrap="none" anchor="ctr"/>
            <a:lstStyle/>
            <a:p>
              <a:endParaRPr lang="en-GB"/>
            </a:p>
          </p:txBody>
        </p:sp>
        <p:sp>
          <p:nvSpPr>
            <p:cNvPr id="20504" name="Oval 17"/>
            <p:cNvSpPr>
              <a:spLocks noChangeArrowheads="1"/>
            </p:cNvSpPr>
            <p:nvPr/>
          </p:nvSpPr>
          <p:spPr bwMode="auto">
            <a:xfrm>
              <a:off x="3096" y="3864"/>
              <a:ext cx="96" cy="96"/>
            </a:xfrm>
            <a:prstGeom prst="ellipse">
              <a:avLst/>
            </a:prstGeom>
            <a:solidFill>
              <a:srgbClr val="063DE8"/>
            </a:solidFill>
            <a:ln w="12700">
              <a:solidFill>
                <a:srgbClr val="063DE8"/>
              </a:solidFill>
              <a:round/>
              <a:headEnd/>
              <a:tailEnd/>
            </a:ln>
          </p:spPr>
          <p:txBody>
            <a:bodyPr wrap="none" anchor="ctr"/>
            <a:lstStyle/>
            <a:p>
              <a:endParaRPr lang="en-GB"/>
            </a:p>
          </p:txBody>
        </p:sp>
      </p:grpSp>
      <p:grpSp>
        <p:nvGrpSpPr>
          <p:cNvPr id="5" name="Group 18"/>
          <p:cNvGrpSpPr>
            <a:grpSpLocks/>
          </p:cNvGrpSpPr>
          <p:nvPr/>
        </p:nvGrpSpPr>
        <p:grpSpPr bwMode="auto">
          <a:xfrm>
            <a:off x="4872608" y="4530080"/>
            <a:ext cx="381000" cy="381000"/>
            <a:chOff x="2592" y="3360"/>
            <a:chExt cx="240" cy="240"/>
          </a:xfrm>
        </p:grpSpPr>
        <p:sp>
          <p:nvSpPr>
            <p:cNvPr id="20500" name="Rectangle 19"/>
            <p:cNvSpPr>
              <a:spLocks noChangeArrowheads="1"/>
            </p:cNvSpPr>
            <p:nvPr/>
          </p:nvSpPr>
          <p:spPr bwMode="auto">
            <a:xfrm>
              <a:off x="2592" y="3360"/>
              <a:ext cx="240" cy="240"/>
            </a:xfrm>
            <a:prstGeom prst="rect">
              <a:avLst/>
            </a:prstGeom>
            <a:solidFill>
              <a:srgbClr val="99CCFF"/>
            </a:solidFill>
            <a:ln w="28575">
              <a:solidFill>
                <a:schemeClr val="tx1"/>
              </a:solidFill>
              <a:miter lim="800000"/>
              <a:headEnd/>
              <a:tailEnd/>
            </a:ln>
          </p:spPr>
          <p:txBody>
            <a:bodyPr wrap="none" anchor="ctr"/>
            <a:lstStyle/>
            <a:p>
              <a:endParaRPr lang="en-GB"/>
            </a:p>
          </p:txBody>
        </p:sp>
        <p:sp>
          <p:nvSpPr>
            <p:cNvPr id="20501" name="Oval 20"/>
            <p:cNvSpPr>
              <a:spLocks noChangeArrowheads="1"/>
            </p:cNvSpPr>
            <p:nvPr/>
          </p:nvSpPr>
          <p:spPr bwMode="auto">
            <a:xfrm>
              <a:off x="2664" y="3432"/>
              <a:ext cx="96" cy="96"/>
            </a:xfrm>
            <a:prstGeom prst="ellipse">
              <a:avLst/>
            </a:prstGeom>
            <a:solidFill>
              <a:srgbClr val="063DE8"/>
            </a:solidFill>
            <a:ln w="12700">
              <a:solidFill>
                <a:srgbClr val="063DE8"/>
              </a:solidFill>
              <a:round/>
              <a:headEnd/>
              <a:tailEnd/>
            </a:ln>
          </p:spPr>
          <p:txBody>
            <a:bodyPr wrap="none" anchor="ctr"/>
            <a:lstStyle/>
            <a:p>
              <a:endParaRPr lang="en-GB"/>
            </a:p>
          </p:txBody>
        </p:sp>
      </p:grpSp>
      <p:sp>
        <p:nvSpPr>
          <p:cNvPr id="20489" name="Text Box 21"/>
          <p:cNvSpPr txBox="1">
            <a:spLocks noChangeArrowheads="1"/>
          </p:cNvSpPr>
          <p:nvPr/>
        </p:nvSpPr>
        <p:spPr bwMode="auto">
          <a:xfrm>
            <a:off x="4644008" y="4149080"/>
            <a:ext cx="777875" cy="396875"/>
          </a:xfrm>
          <a:prstGeom prst="rect">
            <a:avLst/>
          </a:prstGeom>
          <a:noFill/>
          <a:ln w="12700">
            <a:noFill/>
            <a:miter lim="800000"/>
            <a:headEnd/>
            <a:tailEnd/>
          </a:ln>
        </p:spPr>
        <p:txBody>
          <a:bodyPr wrap="none">
            <a:spAutoFit/>
          </a:bodyPr>
          <a:lstStyle/>
          <a:p>
            <a:pPr algn="l"/>
            <a:r>
              <a:rPr lang="en-US" sz="2000" dirty="0">
                <a:latin typeface="Arial" charset="0"/>
              </a:rPr>
              <a:t>head</a:t>
            </a:r>
            <a:endParaRPr lang="en-US" b="0" dirty="0"/>
          </a:p>
        </p:txBody>
      </p:sp>
      <p:sp>
        <p:nvSpPr>
          <p:cNvPr id="20490" name="Line 22"/>
          <p:cNvSpPr>
            <a:spLocks noChangeShapeType="1"/>
          </p:cNvSpPr>
          <p:nvPr/>
        </p:nvSpPr>
        <p:spPr bwMode="auto">
          <a:xfrm>
            <a:off x="5117083" y="4720580"/>
            <a:ext cx="533400" cy="0"/>
          </a:xfrm>
          <a:prstGeom prst="line">
            <a:avLst/>
          </a:prstGeom>
          <a:noFill/>
          <a:ln w="38100">
            <a:solidFill>
              <a:srgbClr val="063DE8"/>
            </a:solidFill>
            <a:round/>
            <a:headEnd/>
            <a:tailEnd type="triangle" w="med" len="med"/>
          </a:ln>
        </p:spPr>
        <p:txBody>
          <a:bodyPr wrap="none" anchor="ctr"/>
          <a:lstStyle/>
          <a:p>
            <a:endParaRPr lang="en-US"/>
          </a:p>
        </p:txBody>
      </p:sp>
      <p:sp>
        <p:nvSpPr>
          <p:cNvPr id="20491" name="Line 23"/>
          <p:cNvSpPr>
            <a:spLocks noChangeShapeType="1"/>
          </p:cNvSpPr>
          <p:nvPr/>
        </p:nvSpPr>
        <p:spPr bwMode="auto">
          <a:xfrm>
            <a:off x="6336283" y="4720580"/>
            <a:ext cx="457200" cy="0"/>
          </a:xfrm>
          <a:prstGeom prst="line">
            <a:avLst/>
          </a:prstGeom>
          <a:noFill/>
          <a:ln w="38100">
            <a:solidFill>
              <a:srgbClr val="063DE8"/>
            </a:solidFill>
            <a:round/>
            <a:headEnd/>
            <a:tailEnd type="triangle" w="med" len="med"/>
          </a:ln>
        </p:spPr>
        <p:txBody>
          <a:bodyPr wrap="none" anchor="ctr"/>
          <a:lstStyle/>
          <a:p>
            <a:endParaRPr lang="en-US"/>
          </a:p>
        </p:txBody>
      </p:sp>
      <p:sp>
        <p:nvSpPr>
          <p:cNvPr id="20492" name="Line 24"/>
          <p:cNvSpPr>
            <a:spLocks noChangeShapeType="1"/>
          </p:cNvSpPr>
          <p:nvPr/>
        </p:nvSpPr>
        <p:spPr bwMode="auto">
          <a:xfrm>
            <a:off x="7479283" y="4720580"/>
            <a:ext cx="457200" cy="0"/>
          </a:xfrm>
          <a:prstGeom prst="line">
            <a:avLst/>
          </a:prstGeom>
          <a:noFill/>
          <a:ln w="38100">
            <a:solidFill>
              <a:srgbClr val="063DE8"/>
            </a:solidFill>
            <a:round/>
            <a:headEnd/>
            <a:tailEnd type="triangle" w="med" len="med"/>
          </a:ln>
        </p:spPr>
        <p:txBody>
          <a:bodyPr wrap="none" anchor="ctr"/>
          <a:lstStyle/>
          <a:p>
            <a:endParaRPr lang="en-US"/>
          </a:p>
        </p:txBody>
      </p:sp>
      <p:grpSp>
        <p:nvGrpSpPr>
          <p:cNvPr id="6" name="Group 25"/>
          <p:cNvGrpSpPr>
            <a:grpSpLocks/>
          </p:cNvGrpSpPr>
          <p:nvPr/>
        </p:nvGrpSpPr>
        <p:grpSpPr bwMode="auto">
          <a:xfrm>
            <a:off x="4888483" y="5348064"/>
            <a:ext cx="381000" cy="381000"/>
            <a:chOff x="2592" y="3360"/>
            <a:chExt cx="240" cy="240"/>
          </a:xfrm>
        </p:grpSpPr>
        <p:sp>
          <p:nvSpPr>
            <p:cNvPr id="20498" name="Rectangle 26"/>
            <p:cNvSpPr>
              <a:spLocks noChangeArrowheads="1"/>
            </p:cNvSpPr>
            <p:nvPr/>
          </p:nvSpPr>
          <p:spPr bwMode="auto">
            <a:xfrm>
              <a:off x="2592" y="3360"/>
              <a:ext cx="240" cy="240"/>
            </a:xfrm>
            <a:prstGeom prst="rect">
              <a:avLst/>
            </a:prstGeom>
            <a:solidFill>
              <a:srgbClr val="99CCFF"/>
            </a:solidFill>
            <a:ln w="28575">
              <a:solidFill>
                <a:schemeClr val="tx1"/>
              </a:solidFill>
              <a:miter lim="800000"/>
              <a:headEnd/>
              <a:tailEnd/>
            </a:ln>
          </p:spPr>
          <p:txBody>
            <a:bodyPr wrap="none" anchor="ctr"/>
            <a:lstStyle/>
            <a:p>
              <a:endParaRPr lang="en-GB"/>
            </a:p>
          </p:txBody>
        </p:sp>
        <p:sp>
          <p:nvSpPr>
            <p:cNvPr id="20499" name="Oval 27"/>
            <p:cNvSpPr>
              <a:spLocks noChangeArrowheads="1"/>
            </p:cNvSpPr>
            <p:nvPr/>
          </p:nvSpPr>
          <p:spPr bwMode="auto">
            <a:xfrm>
              <a:off x="2664" y="3432"/>
              <a:ext cx="96" cy="96"/>
            </a:xfrm>
            <a:prstGeom prst="ellipse">
              <a:avLst/>
            </a:prstGeom>
            <a:solidFill>
              <a:srgbClr val="063DE8"/>
            </a:solidFill>
            <a:ln w="12700">
              <a:solidFill>
                <a:srgbClr val="063DE8"/>
              </a:solidFill>
              <a:round/>
              <a:headEnd/>
              <a:tailEnd/>
            </a:ln>
          </p:spPr>
          <p:txBody>
            <a:bodyPr wrap="none" anchor="ctr"/>
            <a:lstStyle/>
            <a:p>
              <a:endParaRPr lang="en-GB"/>
            </a:p>
          </p:txBody>
        </p:sp>
      </p:grpSp>
      <p:sp>
        <p:nvSpPr>
          <p:cNvPr id="20494" name="Text Box 28"/>
          <p:cNvSpPr txBox="1">
            <a:spLocks noChangeArrowheads="1"/>
          </p:cNvSpPr>
          <p:nvPr/>
        </p:nvSpPr>
        <p:spPr bwMode="auto">
          <a:xfrm>
            <a:off x="4818112" y="4972149"/>
            <a:ext cx="549275" cy="396875"/>
          </a:xfrm>
          <a:prstGeom prst="rect">
            <a:avLst/>
          </a:prstGeom>
          <a:noFill/>
          <a:ln w="12700">
            <a:noFill/>
            <a:miter lim="800000"/>
            <a:headEnd/>
            <a:tailEnd/>
          </a:ln>
        </p:spPr>
        <p:txBody>
          <a:bodyPr wrap="none">
            <a:spAutoFit/>
          </a:bodyPr>
          <a:lstStyle/>
          <a:p>
            <a:pPr algn="l"/>
            <a:r>
              <a:rPr lang="en-US" sz="2000" dirty="0">
                <a:latin typeface="Arial" charset="0"/>
              </a:rPr>
              <a:t>tail</a:t>
            </a:r>
            <a:endParaRPr lang="en-US" b="0" dirty="0"/>
          </a:p>
        </p:txBody>
      </p:sp>
      <p:sp>
        <p:nvSpPr>
          <p:cNvPr id="20495" name="Line 29"/>
          <p:cNvSpPr>
            <a:spLocks noChangeShapeType="1"/>
          </p:cNvSpPr>
          <p:nvPr/>
        </p:nvSpPr>
        <p:spPr bwMode="auto">
          <a:xfrm flipV="1">
            <a:off x="8012683" y="4911080"/>
            <a:ext cx="0" cy="601960"/>
          </a:xfrm>
          <a:prstGeom prst="line">
            <a:avLst/>
          </a:prstGeom>
          <a:noFill/>
          <a:ln w="38100">
            <a:solidFill>
              <a:srgbClr val="063DE8"/>
            </a:solidFill>
            <a:round/>
            <a:headEnd/>
            <a:tailEnd type="triangle" w="med" len="med"/>
          </a:ln>
        </p:spPr>
        <p:txBody>
          <a:bodyPr wrap="none" anchor="ctr"/>
          <a:lstStyle/>
          <a:p>
            <a:endParaRPr lang="en-US"/>
          </a:p>
        </p:txBody>
      </p:sp>
      <p:sp>
        <p:nvSpPr>
          <p:cNvPr id="20496" name="Line 30"/>
          <p:cNvSpPr>
            <a:spLocks noChangeShapeType="1"/>
          </p:cNvSpPr>
          <p:nvPr/>
        </p:nvSpPr>
        <p:spPr bwMode="auto">
          <a:xfrm flipV="1">
            <a:off x="5136083" y="5513040"/>
            <a:ext cx="2895600" cy="0"/>
          </a:xfrm>
          <a:prstGeom prst="line">
            <a:avLst/>
          </a:prstGeom>
          <a:noFill/>
          <a:ln w="38100">
            <a:solidFill>
              <a:srgbClr val="063DE8"/>
            </a:solidFill>
            <a:round/>
            <a:headEnd/>
            <a:tailEnd/>
          </a:ln>
        </p:spPr>
        <p:txBody>
          <a:bodyPr wrap="none" anchor="ctr"/>
          <a:lstStyle/>
          <a:p>
            <a:endParaRPr lang="en-US"/>
          </a:p>
        </p:txBody>
      </p:sp>
      <p:sp>
        <p:nvSpPr>
          <p:cNvPr id="20497" name="Text Box 31"/>
          <p:cNvSpPr txBox="1">
            <a:spLocks noChangeArrowheads="1"/>
          </p:cNvSpPr>
          <p:nvPr/>
        </p:nvSpPr>
        <p:spPr bwMode="auto">
          <a:xfrm>
            <a:off x="5029200" y="1295400"/>
            <a:ext cx="3886200" cy="1938992"/>
          </a:xfrm>
          <a:prstGeom prst="rect">
            <a:avLst/>
          </a:prstGeom>
          <a:noFill/>
          <a:ln w="9525">
            <a:solidFill>
              <a:schemeClr val="tx1"/>
            </a:solidFill>
            <a:miter lim="800000"/>
            <a:headEnd/>
            <a:tailEnd/>
          </a:ln>
        </p:spPr>
        <p:txBody>
          <a:bodyPr>
            <a:spAutoFit/>
          </a:bodyPr>
          <a:lstStyle/>
          <a:p>
            <a:pPr>
              <a:spcBef>
                <a:spcPct val="50000"/>
              </a:spcBef>
            </a:pPr>
            <a:r>
              <a:rPr lang="en-US" sz="2000" dirty="0"/>
              <a:t>By ensuring that the tail of the list is always pointing to the head, we can build a </a:t>
            </a:r>
            <a:r>
              <a:rPr lang="en-US" sz="2000" dirty="0">
                <a:solidFill>
                  <a:srgbClr val="FF0000"/>
                </a:solidFill>
              </a:rPr>
              <a:t>circularly linked list</a:t>
            </a:r>
          </a:p>
          <a:p>
            <a:pPr>
              <a:spcBef>
                <a:spcPct val="50000"/>
              </a:spcBef>
            </a:pPr>
            <a:r>
              <a:rPr lang="en-US" sz="2000" dirty="0" smtClean="0">
                <a:solidFill>
                  <a:srgbClr val="FF0000"/>
                </a:solidFill>
              </a:rPr>
              <a:t>Head </a:t>
            </a:r>
            <a:r>
              <a:rPr lang="en-US" sz="2000" dirty="0">
                <a:solidFill>
                  <a:srgbClr val="FF0000"/>
                </a:solidFill>
              </a:rPr>
              <a:t>is  tail-&gt;next</a:t>
            </a:r>
          </a:p>
          <a:p>
            <a:pPr>
              <a:spcBef>
                <a:spcPct val="50000"/>
              </a:spcBef>
            </a:pPr>
            <a:r>
              <a:rPr lang="en-US" sz="2000" dirty="0"/>
              <a:t>LIFO or FIFO using ONE pointer</a:t>
            </a:r>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3"/>
          <p:cNvSpPr>
            <a:spLocks noGrp="1" noChangeArrowheads="1"/>
          </p:cNvSpPr>
          <p:nvPr>
            <p:ph type="title"/>
          </p:nvPr>
        </p:nvSpPr>
        <p:spPr>
          <a:xfrm>
            <a:off x="593725" y="89570"/>
            <a:ext cx="7953375" cy="819150"/>
          </a:xfrm>
        </p:spPr>
        <p:txBody>
          <a:bodyPr/>
          <a:lstStyle/>
          <a:p>
            <a:r>
              <a:rPr lang="en-US" b="1" dirty="0" smtClean="0">
                <a:latin typeface="Arial" charset="0"/>
              </a:rPr>
              <a:t>Linked List (Cont.)</a:t>
            </a:r>
          </a:p>
        </p:txBody>
      </p:sp>
      <p:sp>
        <p:nvSpPr>
          <p:cNvPr id="21508" name="Rectangle 4"/>
          <p:cNvSpPr>
            <a:spLocks noGrp="1" noChangeArrowheads="1"/>
          </p:cNvSpPr>
          <p:nvPr>
            <p:ph idx="1"/>
          </p:nvPr>
        </p:nvSpPr>
        <p:spPr>
          <a:xfrm>
            <a:off x="228600" y="1095028"/>
            <a:ext cx="4980756" cy="5358308"/>
          </a:xfrm>
        </p:spPr>
        <p:txBody>
          <a:bodyPr>
            <a:normAutofit/>
          </a:bodyPr>
          <a:lstStyle/>
          <a:p>
            <a:pPr marL="0" indent="0">
              <a:buNone/>
            </a:pPr>
            <a:r>
              <a:rPr lang="en-US" sz="2400" b="1" dirty="0" smtClean="0"/>
              <a:t>Doubly linked list</a:t>
            </a:r>
          </a:p>
          <a:p>
            <a:pPr marL="0" indent="0">
              <a:buNone/>
            </a:pPr>
            <a:endParaRPr lang="en-US" sz="2400" b="1" dirty="0"/>
          </a:p>
          <a:p>
            <a:r>
              <a:rPr lang="en-US" sz="2400" dirty="0" smtClean="0"/>
              <a:t>Can be scanned in </a:t>
            </a:r>
            <a:r>
              <a:rPr lang="en-US" sz="2400" dirty="0" smtClean="0">
                <a:solidFill>
                  <a:srgbClr val="FF0000"/>
                </a:solidFill>
              </a:rPr>
              <a:t>both directions</a:t>
            </a:r>
          </a:p>
          <a:p>
            <a:endParaRPr lang="en-US" sz="2400" dirty="0" smtClean="0"/>
          </a:p>
          <a:p>
            <a:r>
              <a:rPr lang="en-US" sz="2400" dirty="0" smtClean="0"/>
              <a:t>Each node need 1 more pointer which points to previous node</a:t>
            </a:r>
          </a:p>
        </p:txBody>
      </p:sp>
      <p:grpSp>
        <p:nvGrpSpPr>
          <p:cNvPr id="2" name="Group 6"/>
          <p:cNvGrpSpPr>
            <a:grpSpLocks/>
          </p:cNvGrpSpPr>
          <p:nvPr/>
        </p:nvGrpSpPr>
        <p:grpSpPr bwMode="auto">
          <a:xfrm>
            <a:off x="1992288" y="4818112"/>
            <a:ext cx="381000" cy="381000"/>
            <a:chOff x="2592" y="3360"/>
            <a:chExt cx="240" cy="240"/>
          </a:xfrm>
        </p:grpSpPr>
        <p:sp>
          <p:nvSpPr>
            <p:cNvPr id="21555" name="Rectangle 7"/>
            <p:cNvSpPr>
              <a:spLocks noChangeArrowheads="1"/>
            </p:cNvSpPr>
            <p:nvPr/>
          </p:nvSpPr>
          <p:spPr bwMode="auto">
            <a:xfrm>
              <a:off x="2592" y="3360"/>
              <a:ext cx="240" cy="240"/>
            </a:xfrm>
            <a:prstGeom prst="rect">
              <a:avLst/>
            </a:prstGeom>
            <a:solidFill>
              <a:srgbClr val="99CCFF"/>
            </a:solidFill>
            <a:ln w="28575">
              <a:solidFill>
                <a:schemeClr val="tx1"/>
              </a:solidFill>
              <a:miter lim="800000"/>
              <a:headEnd/>
              <a:tailEnd/>
            </a:ln>
          </p:spPr>
          <p:txBody>
            <a:bodyPr wrap="none" anchor="ctr"/>
            <a:lstStyle/>
            <a:p>
              <a:endParaRPr lang="en-GB"/>
            </a:p>
          </p:txBody>
        </p:sp>
        <p:sp>
          <p:nvSpPr>
            <p:cNvPr id="21556" name="Oval 8"/>
            <p:cNvSpPr>
              <a:spLocks noChangeArrowheads="1"/>
            </p:cNvSpPr>
            <p:nvPr/>
          </p:nvSpPr>
          <p:spPr bwMode="auto">
            <a:xfrm>
              <a:off x="2664" y="3432"/>
              <a:ext cx="96" cy="96"/>
            </a:xfrm>
            <a:prstGeom prst="ellipse">
              <a:avLst/>
            </a:prstGeom>
            <a:solidFill>
              <a:srgbClr val="063DE8"/>
            </a:solidFill>
            <a:ln w="12700">
              <a:solidFill>
                <a:srgbClr val="063DE8"/>
              </a:solidFill>
              <a:round/>
              <a:headEnd/>
              <a:tailEnd/>
            </a:ln>
          </p:spPr>
          <p:txBody>
            <a:bodyPr wrap="none" anchor="ctr"/>
            <a:lstStyle/>
            <a:p>
              <a:endParaRPr lang="en-GB"/>
            </a:p>
          </p:txBody>
        </p:sp>
      </p:grpSp>
      <p:sp>
        <p:nvSpPr>
          <p:cNvPr id="21511" name="Text Box 9"/>
          <p:cNvSpPr txBox="1">
            <a:spLocks noChangeArrowheads="1"/>
          </p:cNvSpPr>
          <p:nvPr/>
        </p:nvSpPr>
        <p:spPr bwMode="auto">
          <a:xfrm>
            <a:off x="1763688" y="4437112"/>
            <a:ext cx="777875" cy="396875"/>
          </a:xfrm>
          <a:prstGeom prst="rect">
            <a:avLst/>
          </a:prstGeom>
          <a:noFill/>
          <a:ln w="12700">
            <a:noFill/>
            <a:miter lim="800000"/>
            <a:headEnd/>
            <a:tailEnd/>
          </a:ln>
        </p:spPr>
        <p:txBody>
          <a:bodyPr wrap="none">
            <a:spAutoFit/>
          </a:bodyPr>
          <a:lstStyle/>
          <a:p>
            <a:pPr algn="l"/>
            <a:r>
              <a:rPr lang="en-US" sz="2000">
                <a:latin typeface="Arial" charset="0"/>
              </a:rPr>
              <a:t>head</a:t>
            </a:r>
            <a:endParaRPr lang="en-US" b="0"/>
          </a:p>
        </p:txBody>
      </p:sp>
      <p:sp>
        <p:nvSpPr>
          <p:cNvPr id="21512" name="Line 10"/>
          <p:cNvSpPr>
            <a:spLocks noChangeShapeType="1"/>
          </p:cNvSpPr>
          <p:nvPr/>
        </p:nvSpPr>
        <p:spPr bwMode="auto">
          <a:xfrm>
            <a:off x="2236763" y="5008612"/>
            <a:ext cx="533400" cy="0"/>
          </a:xfrm>
          <a:prstGeom prst="line">
            <a:avLst/>
          </a:prstGeom>
          <a:noFill/>
          <a:ln w="38100">
            <a:solidFill>
              <a:srgbClr val="063DE8"/>
            </a:solidFill>
            <a:round/>
            <a:headEnd/>
            <a:tailEnd type="triangle" w="med" len="med"/>
          </a:ln>
        </p:spPr>
        <p:txBody>
          <a:bodyPr wrap="none" anchor="ctr"/>
          <a:lstStyle/>
          <a:p>
            <a:endParaRPr lang="en-US"/>
          </a:p>
        </p:txBody>
      </p:sp>
      <p:grpSp>
        <p:nvGrpSpPr>
          <p:cNvPr id="3" name="Group 11"/>
          <p:cNvGrpSpPr>
            <a:grpSpLocks/>
          </p:cNvGrpSpPr>
          <p:nvPr/>
        </p:nvGrpSpPr>
        <p:grpSpPr bwMode="auto">
          <a:xfrm>
            <a:off x="2008163" y="5647928"/>
            <a:ext cx="381000" cy="381000"/>
            <a:chOff x="2592" y="3360"/>
            <a:chExt cx="240" cy="240"/>
          </a:xfrm>
        </p:grpSpPr>
        <p:sp>
          <p:nvSpPr>
            <p:cNvPr id="21553" name="Rectangle 12"/>
            <p:cNvSpPr>
              <a:spLocks noChangeArrowheads="1"/>
            </p:cNvSpPr>
            <p:nvPr/>
          </p:nvSpPr>
          <p:spPr bwMode="auto">
            <a:xfrm>
              <a:off x="2592" y="3360"/>
              <a:ext cx="240" cy="240"/>
            </a:xfrm>
            <a:prstGeom prst="rect">
              <a:avLst/>
            </a:prstGeom>
            <a:solidFill>
              <a:srgbClr val="99CCFF"/>
            </a:solidFill>
            <a:ln w="28575">
              <a:solidFill>
                <a:schemeClr val="tx1"/>
              </a:solidFill>
              <a:miter lim="800000"/>
              <a:headEnd/>
              <a:tailEnd/>
            </a:ln>
          </p:spPr>
          <p:txBody>
            <a:bodyPr wrap="none" anchor="ctr"/>
            <a:lstStyle/>
            <a:p>
              <a:endParaRPr lang="en-GB"/>
            </a:p>
          </p:txBody>
        </p:sp>
        <p:sp>
          <p:nvSpPr>
            <p:cNvPr id="21554" name="Oval 13"/>
            <p:cNvSpPr>
              <a:spLocks noChangeArrowheads="1"/>
            </p:cNvSpPr>
            <p:nvPr/>
          </p:nvSpPr>
          <p:spPr bwMode="auto">
            <a:xfrm>
              <a:off x="2664" y="3432"/>
              <a:ext cx="96" cy="96"/>
            </a:xfrm>
            <a:prstGeom prst="ellipse">
              <a:avLst/>
            </a:prstGeom>
            <a:solidFill>
              <a:srgbClr val="063DE8"/>
            </a:solidFill>
            <a:ln w="12700">
              <a:solidFill>
                <a:srgbClr val="063DE8"/>
              </a:solidFill>
              <a:round/>
              <a:headEnd/>
              <a:tailEnd/>
            </a:ln>
          </p:spPr>
          <p:txBody>
            <a:bodyPr wrap="none" anchor="ctr"/>
            <a:lstStyle/>
            <a:p>
              <a:endParaRPr lang="en-GB"/>
            </a:p>
          </p:txBody>
        </p:sp>
      </p:grpSp>
      <p:sp>
        <p:nvSpPr>
          <p:cNvPr id="21514" name="Text Box 14"/>
          <p:cNvSpPr txBox="1">
            <a:spLocks noChangeArrowheads="1"/>
          </p:cNvSpPr>
          <p:nvPr/>
        </p:nvSpPr>
        <p:spPr bwMode="auto">
          <a:xfrm>
            <a:off x="1925688" y="5308848"/>
            <a:ext cx="549275" cy="396875"/>
          </a:xfrm>
          <a:prstGeom prst="rect">
            <a:avLst/>
          </a:prstGeom>
          <a:noFill/>
          <a:ln w="12700">
            <a:noFill/>
            <a:miter lim="800000"/>
            <a:headEnd/>
            <a:tailEnd/>
          </a:ln>
        </p:spPr>
        <p:txBody>
          <a:bodyPr wrap="none">
            <a:spAutoFit/>
          </a:bodyPr>
          <a:lstStyle/>
          <a:p>
            <a:pPr algn="l"/>
            <a:r>
              <a:rPr lang="en-US" sz="2000" dirty="0">
                <a:latin typeface="Arial" charset="0"/>
              </a:rPr>
              <a:t>tail</a:t>
            </a:r>
            <a:endParaRPr lang="en-US" b="0" dirty="0"/>
          </a:p>
        </p:txBody>
      </p:sp>
      <p:sp>
        <p:nvSpPr>
          <p:cNvPr id="21515" name="Line 15"/>
          <p:cNvSpPr>
            <a:spLocks noChangeShapeType="1"/>
          </p:cNvSpPr>
          <p:nvPr/>
        </p:nvSpPr>
        <p:spPr bwMode="auto">
          <a:xfrm flipV="1">
            <a:off x="6107088" y="5275312"/>
            <a:ext cx="0" cy="609600"/>
          </a:xfrm>
          <a:prstGeom prst="line">
            <a:avLst/>
          </a:prstGeom>
          <a:noFill/>
          <a:ln w="38100">
            <a:solidFill>
              <a:srgbClr val="063DE8"/>
            </a:solidFill>
            <a:round/>
            <a:headEnd/>
            <a:tailEnd type="triangle" w="med" len="med"/>
          </a:ln>
        </p:spPr>
        <p:txBody>
          <a:bodyPr wrap="none" anchor="ctr"/>
          <a:lstStyle/>
          <a:p>
            <a:endParaRPr lang="en-US"/>
          </a:p>
        </p:txBody>
      </p:sp>
      <p:sp>
        <p:nvSpPr>
          <p:cNvPr id="21516" name="Line 16"/>
          <p:cNvSpPr>
            <a:spLocks noChangeShapeType="1"/>
          </p:cNvSpPr>
          <p:nvPr/>
        </p:nvSpPr>
        <p:spPr bwMode="auto">
          <a:xfrm flipV="1">
            <a:off x="2220888" y="5884912"/>
            <a:ext cx="3886200" cy="0"/>
          </a:xfrm>
          <a:prstGeom prst="line">
            <a:avLst/>
          </a:prstGeom>
          <a:noFill/>
          <a:ln w="38100">
            <a:solidFill>
              <a:srgbClr val="063DE8"/>
            </a:solidFill>
            <a:round/>
            <a:headEnd/>
            <a:tailEnd/>
          </a:ln>
        </p:spPr>
        <p:txBody>
          <a:bodyPr wrap="none" anchor="ctr"/>
          <a:lstStyle/>
          <a:p>
            <a:endParaRPr lang="en-US"/>
          </a:p>
        </p:txBody>
      </p:sp>
      <p:grpSp>
        <p:nvGrpSpPr>
          <p:cNvPr id="4" name="Group 17"/>
          <p:cNvGrpSpPr>
            <a:grpSpLocks/>
          </p:cNvGrpSpPr>
          <p:nvPr/>
        </p:nvGrpSpPr>
        <p:grpSpPr bwMode="auto">
          <a:xfrm>
            <a:off x="2830488" y="4818112"/>
            <a:ext cx="1295400" cy="381000"/>
            <a:chOff x="3648" y="1632"/>
            <a:chExt cx="816" cy="240"/>
          </a:xfrm>
        </p:grpSpPr>
        <p:sp>
          <p:nvSpPr>
            <p:cNvPr id="21546" name="Rectangle 18"/>
            <p:cNvSpPr>
              <a:spLocks noChangeArrowheads="1"/>
            </p:cNvSpPr>
            <p:nvPr/>
          </p:nvSpPr>
          <p:spPr bwMode="auto">
            <a:xfrm>
              <a:off x="3648" y="1632"/>
              <a:ext cx="336" cy="240"/>
            </a:xfrm>
            <a:prstGeom prst="rect">
              <a:avLst/>
            </a:prstGeom>
            <a:solidFill>
              <a:schemeClr val="accent1"/>
            </a:solidFill>
            <a:ln w="28575">
              <a:solidFill>
                <a:schemeClr val="tx1"/>
              </a:solidFill>
              <a:miter lim="800000"/>
              <a:headEnd/>
              <a:tailEnd/>
            </a:ln>
          </p:spPr>
          <p:txBody>
            <a:bodyPr wrap="none" anchor="ctr"/>
            <a:lstStyle/>
            <a:p>
              <a:endParaRPr lang="en-GB"/>
            </a:p>
          </p:txBody>
        </p:sp>
        <p:grpSp>
          <p:nvGrpSpPr>
            <p:cNvPr id="5" name="Group 19"/>
            <p:cNvGrpSpPr>
              <a:grpSpLocks/>
            </p:cNvGrpSpPr>
            <p:nvPr/>
          </p:nvGrpSpPr>
          <p:grpSpPr bwMode="auto">
            <a:xfrm>
              <a:off x="3984" y="1632"/>
              <a:ext cx="240" cy="240"/>
              <a:chOff x="3984" y="1632"/>
              <a:chExt cx="240" cy="240"/>
            </a:xfrm>
          </p:grpSpPr>
          <p:sp>
            <p:nvSpPr>
              <p:cNvPr id="21551" name="Rectangle 20"/>
              <p:cNvSpPr>
                <a:spLocks noChangeArrowheads="1"/>
              </p:cNvSpPr>
              <p:nvPr/>
            </p:nvSpPr>
            <p:spPr bwMode="auto">
              <a:xfrm>
                <a:off x="3984" y="1632"/>
                <a:ext cx="240" cy="240"/>
              </a:xfrm>
              <a:prstGeom prst="rect">
                <a:avLst/>
              </a:prstGeom>
              <a:solidFill>
                <a:srgbClr val="99CCFF"/>
              </a:solidFill>
              <a:ln w="28575">
                <a:solidFill>
                  <a:schemeClr val="tx1"/>
                </a:solidFill>
                <a:miter lim="800000"/>
                <a:headEnd/>
                <a:tailEnd/>
              </a:ln>
            </p:spPr>
            <p:txBody>
              <a:bodyPr wrap="none" anchor="ctr"/>
              <a:lstStyle/>
              <a:p>
                <a:endParaRPr lang="en-GB"/>
              </a:p>
            </p:txBody>
          </p:sp>
          <p:sp>
            <p:nvSpPr>
              <p:cNvPr id="21552" name="Oval 21"/>
              <p:cNvSpPr>
                <a:spLocks noChangeArrowheads="1"/>
              </p:cNvSpPr>
              <p:nvPr/>
            </p:nvSpPr>
            <p:spPr bwMode="auto">
              <a:xfrm>
                <a:off x="4056" y="1704"/>
                <a:ext cx="96" cy="96"/>
              </a:xfrm>
              <a:prstGeom prst="ellipse">
                <a:avLst/>
              </a:prstGeom>
              <a:solidFill>
                <a:srgbClr val="063DE8"/>
              </a:solidFill>
              <a:ln w="12700">
                <a:solidFill>
                  <a:srgbClr val="063DE8"/>
                </a:solidFill>
                <a:round/>
                <a:headEnd/>
                <a:tailEnd/>
              </a:ln>
            </p:spPr>
            <p:txBody>
              <a:bodyPr wrap="none" anchor="ctr"/>
              <a:lstStyle/>
              <a:p>
                <a:endParaRPr lang="en-GB"/>
              </a:p>
            </p:txBody>
          </p:sp>
        </p:grpSp>
        <p:grpSp>
          <p:nvGrpSpPr>
            <p:cNvPr id="6" name="Group 22"/>
            <p:cNvGrpSpPr>
              <a:grpSpLocks/>
            </p:cNvGrpSpPr>
            <p:nvPr/>
          </p:nvGrpSpPr>
          <p:grpSpPr bwMode="auto">
            <a:xfrm>
              <a:off x="4224" y="1632"/>
              <a:ext cx="240" cy="240"/>
              <a:chOff x="3984" y="1632"/>
              <a:chExt cx="240" cy="240"/>
            </a:xfrm>
          </p:grpSpPr>
          <p:sp>
            <p:nvSpPr>
              <p:cNvPr id="21549" name="Rectangle 23"/>
              <p:cNvSpPr>
                <a:spLocks noChangeArrowheads="1"/>
              </p:cNvSpPr>
              <p:nvPr/>
            </p:nvSpPr>
            <p:spPr bwMode="auto">
              <a:xfrm>
                <a:off x="3984" y="1632"/>
                <a:ext cx="240" cy="240"/>
              </a:xfrm>
              <a:prstGeom prst="rect">
                <a:avLst/>
              </a:prstGeom>
              <a:solidFill>
                <a:srgbClr val="99CCFF"/>
              </a:solidFill>
              <a:ln w="28575">
                <a:solidFill>
                  <a:schemeClr val="tx1"/>
                </a:solidFill>
                <a:miter lim="800000"/>
                <a:headEnd/>
                <a:tailEnd/>
              </a:ln>
            </p:spPr>
            <p:txBody>
              <a:bodyPr wrap="none" anchor="ctr"/>
              <a:lstStyle/>
              <a:p>
                <a:endParaRPr lang="en-GB"/>
              </a:p>
            </p:txBody>
          </p:sp>
          <p:sp>
            <p:nvSpPr>
              <p:cNvPr id="21550" name="Oval 24"/>
              <p:cNvSpPr>
                <a:spLocks noChangeArrowheads="1"/>
              </p:cNvSpPr>
              <p:nvPr/>
            </p:nvSpPr>
            <p:spPr bwMode="auto">
              <a:xfrm>
                <a:off x="4056" y="1704"/>
                <a:ext cx="96" cy="96"/>
              </a:xfrm>
              <a:prstGeom prst="ellipse">
                <a:avLst/>
              </a:prstGeom>
              <a:solidFill>
                <a:srgbClr val="063DE8"/>
              </a:solidFill>
              <a:ln w="12700">
                <a:solidFill>
                  <a:srgbClr val="063DE8"/>
                </a:solidFill>
                <a:round/>
                <a:headEnd/>
                <a:tailEnd/>
              </a:ln>
            </p:spPr>
            <p:txBody>
              <a:bodyPr wrap="none" anchor="ctr"/>
              <a:lstStyle/>
              <a:p>
                <a:endParaRPr lang="en-GB"/>
              </a:p>
            </p:txBody>
          </p:sp>
        </p:grpSp>
      </p:grpSp>
      <p:sp>
        <p:nvSpPr>
          <p:cNvPr id="21518" name="Line 25"/>
          <p:cNvSpPr>
            <a:spLocks noChangeShapeType="1"/>
          </p:cNvSpPr>
          <p:nvPr/>
        </p:nvSpPr>
        <p:spPr bwMode="auto">
          <a:xfrm>
            <a:off x="3973488" y="5008612"/>
            <a:ext cx="457200" cy="0"/>
          </a:xfrm>
          <a:prstGeom prst="line">
            <a:avLst/>
          </a:prstGeom>
          <a:noFill/>
          <a:ln w="38100">
            <a:solidFill>
              <a:srgbClr val="063DE8"/>
            </a:solidFill>
            <a:round/>
            <a:headEnd/>
            <a:tailEnd type="triangle" w="med" len="med"/>
          </a:ln>
        </p:spPr>
        <p:txBody>
          <a:bodyPr wrap="none" anchor="ctr"/>
          <a:lstStyle/>
          <a:p>
            <a:endParaRPr lang="en-US"/>
          </a:p>
        </p:txBody>
      </p:sp>
      <p:sp>
        <p:nvSpPr>
          <p:cNvPr id="21519" name="Line 26"/>
          <p:cNvSpPr>
            <a:spLocks noChangeShapeType="1"/>
          </p:cNvSpPr>
          <p:nvPr/>
        </p:nvSpPr>
        <p:spPr bwMode="auto">
          <a:xfrm flipH="1">
            <a:off x="2906688" y="5427712"/>
            <a:ext cx="2286000" cy="0"/>
          </a:xfrm>
          <a:prstGeom prst="line">
            <a:avLst/>
          </a:prstGeom>
          <a:noFill/>
          <a:ln w="38100">
            <a:solidFill>
              <a:schemeClr val="accent2"/>
            </a:solidFill>
            <a:round/>
            <a:headEnd/>
            <a:tailEnd/>
          </a:ln>
        </p:spPr>
        <p:txBody>
          <a:bodyPr wrap="none" anchor="ctr"/>
          <a:lstStyle/>
          <a:p>
            <a:endParaRPr lang="en-US"/>
          </a:p>
        </p:txBody>
      </p:sp>
      <p:sp>
        <p:nvSpPr>
          <p:cNvPr id="21520" name="Line 27"/>
          <p:cNvSpPr>
            <a:spLocks noChangeShapeType="1"/>
          </p:cNvSpPr>
          <p:nvPr/>
        </p:nvSpPr>
        <p:spPr bwMode="auto">
          <a:xfrm flipH="1">
            <a:off x="2906688" y="5199112"/>
            <a:ext cx="0" cy="228600"/>
          </a:xfrm>
          <a:prstGeom prst="line">
            <a:avLst/>
          </a:prstGeom>
          <a:noFill/>
          <a:ln w="38100">
            <a:solidFill>
              <a:schemeClr val="accent2"/>
            </a:solidFill>
            <a:round/>
            <a:headEnd type="triangle" w="med" len="med"/>
            <a:tailEnd/>
          </a:ln>
        </p:spPr>
        <p:txBody>
          <a:bodyPr wrap="none" anchor="ctr"/>
          <a:lstStyle/>
          <a:p>
            <a:endParaRPr lang="en-US"/>
          </a:p>
        </p:txBody>
      </p:sp>
      <p:grpSp>
        <p:nvGrpSpPr>
          <p:cNvPr id="7" name="Group 28"/>
          <p:cNvGrpSpPr>
            <a:grpSpLocks/>
          </p:cNvGrpSpPr>
          <p:nvPr/>
        </p:nvGrpSpPr>
        <p:grpSpPr bwMode="auto">
          <a:xfrm>
            <a:off x="4430688" y="4818112"/>
            <a:ext cx="1295400" cy="381000"/>
            <a:chOff x="3648" y="1632"/>
            <a:chExt cx="816" cy="240"/>
          </a:xfrm>
        </p:grpSpPr>
        <p:sp>
          <p:nvSpPr>
            <p:cNvPr id="21539" name="Rectangle 29"/>
            <p:cNvSpPr>
              <a:spLocks noChangeArrowheads="1"/>
            </p:cNvSpPr>
            <p:nvPr/>
          </p:nvSpPr>
          <p:spPr bwMode="auto">
            <a:xfrm>
              <a:off x="3648" y="1632"/>
              <a:ext cx="336" cy="240"/>
            </a:xfrm>
            <a:prstGeom prst="rect">
              <a:avLst/>
            </a:prstGeom>
            <a:solidFill>
              <a:schemeClr val="accent1"/>
            </a:solidFill>
            <a:ln w="28575">
              <a:solidFill>
                <a:schemeClr val="tx1"/>
              </a:solidFill>
              <a:miter lim="800000"/>
              <a:headEnd/>
              <a:tailEnd/>
            </a:ln>
          </p:spPr>
          <p:txBody>
            <a:bodyPr wrap="none" anchor="ctr"/>
            <a:lstStyle/>
            <a:p>
              <a:endParaRPr lang="en-GB"/>
            </a:p>
          </p:txBody>
        </p:sp>
        <p:grpSp>
          <p:nvGrpSpPr>
            <p:cNvPr id="8" name="Group 30"/>
            <p:cNvGrpSpPr>
              <a:grpSpLocks/>
            </p:cNvGrpSpPr>
            <p:nvPr/>
          </p:nvGrpSpPr>
          <p:grpSpPr bwMode="auto">
            <a:xfrm>
              <a:off x="3984" y="1632"/>
              <a:ext cx="240" cy="240"/>
              <a:chOff x="3984" y="1632"/>
              <a:chExt cx="240" cy="240"/>
            </a:xfrm>
          </p:grpSpPr>
          <p:sp>
            <p:nvSpPr>
              <p:cNvPr id="21544" name="Rectangle 31"/>
              <p:cNvSpPr>
                <a:spLocks noChangeArrowheads="1"/>
              </p:cNvSpPr>
              <p:nvPr/>
            </p:nvSpPr>
            <p:spPr bwMode="auto">
              <a:xfrm>
                <a:off x="3984" y="1632"/>
                <a:ext cx="240" cy="240"/>
              </a:xfrm>
              <a:prstGeom prst="rect">
                <a:avLst/>
              </a:prstGeom>
              <a:solidFill>
                <a:srgbClr val="99CCFF"/>
              </a:solidFill>
              <a:ln w="28575">
                <a:solidFill>
                  <a:schemeClr val="tx1"/>
                </a:solidFill>
                <a:miter lim="800000"/>
                <a:headEnd/>
                <a:tailEnd/>
              </a:ln>
            </p:spPr>
            <p:txBody>
              <a:bodyPr wrap="none" anchor="ctr"/>
              <a:lstStyle/>
              <a:p>
                <a:endParaRPr lang="en-GB"/>
              </a:p>
            </p:txBody>
          </p:sp>
          <p:sp>
            <p:nvSpPr>
              <p:cNvPr id="21545" name="Oval 32"/>
              <p:cNvSpPr>
                <a:spLocks noChangeArrowheads="1"/>
              </p:cNvSpPr>
              <p:nvPr/>
            </p:nvSpPr>
            <p:spPr bwMode="auto">
              <a:xfrm>
                <a:off x="4056" y="1704"/>
                <a:ext cx="96" cy="96"/>
              </a:xfrm>
              <a:prstGeom prst="ellipse">
                <a:avLst/>
              </a:prstGeom>
              <a:solidFill>
                <a:srgbClr val="063DE8"/>
              </a:solidFill>
              <a:ln w="12700">
                <a:solidFill>
                  <a:srgbClr val="063DE8"/>
                </a:solidFill>
                <a:round/>
                <a:headEnd/>
                <a:tailEnd/>
              </a:ln>
            </p:spPr>
            <p:txBody>
              <a:bodyPr wrap="none" anchor="ctr"/>
              <a:lstStyle/>
              <a:p>
                <a:endParaRPr lang="en-GB"/>
              </a:p>
            </p:txBody>
          </p:sp>
        </p:grpSp>
        <p:grpSp>
          <p:nvGrpSpPr>
            <p:cNvPr id="9" name="Group 33"/>
            <p:cNvGrpSpPr>
              <a:grpSpLocks/>
            </p:cNvGrpSpPr>
            <p:nvPr/>
          </p:nvGrpSpPr>
          <p:grpSpPr bwMode="auto">
            <a:xfrm>
              <a:off x="4224" y="1632"/>
              <a:ext cx="240" cy="240"/>
              <a:chOff x="3984" y="1632"/>
              <a:chExt cx="240" cy="240"/>
            </a:xfrm>
          </p:grpSpPr>
          <p:sp>
            <p:nvSpPr>
              <p:cNvPr id="21542" name="Rectangle 34"/>
              <p:cNvSpPr>
                <a:spLocks noChangeArrowheads="1"/>
              </p:cNvSpPr>
              <p:nvPr/>
            </p:nvSpPr>
            <p:spPr bwMode="auto">
              <a:xfrm>
                <a:off x="3984" y="1632"/>
                <a:ext cx="240" cy="240"/>
              </a:xfrm>
              <a:prstGeom prst="rect">
                <a:avLst/>
              </a:prstGeom>
              <a:solidFill>
                <a:srgbClr val="99CCFF"/>
              </a:solidFill>
              <a:ln w="28575">
                <a:solidFill>
                  <a:schemeClr val="tx1"/>
                </a:solidFill>
                <a:miter lim="800000"/>
                <a:headEnd/>
                <a:tailEnd/>
              </a:ln>
            </p:spPr>
            <p:txBody>
              <a:bodyPr wrap="none" anchor="ctr"/>
              <a:lstStyle/>
              <a:p>
                <a:endParaRPr lang="en-GB"/>
              </a:p>
            </p:txBody>
          </p:sp>
          <p:sp>
            <p:nvSpPr>
              <p:cNvPr id="21543" name="Oval 35"/>
              <p:cNvSpPr>
                <a:spLocks noChangeArrowheads="1"/>
              </p:cNvSpPr>
              <p:nvPr/>
            </p:nvSpPr>
            <p:spPr bwMode="auto">
              <a:xfrm>
                <a:off x="4056" y="1704"/>
                <a:ext cx="96" cy="96"/>
              </a:xfrm>
              <a:prstGeom prst="ellipse">
                <a:avLst/>
              </a:prstGeom>
              <a:solidFill>
                <a:srgbClr val="063DE8"/>
              </a:solidFill>
              <a:ln w="12700">
                <a:solidFill>
                  <a:srgbClr val="063DE8"/>
                </a:solidFill>
                <a:round/>
                <a:headEnd/>
                <a:tailEnd/>
              </a:ln>
            </p:spPr>
            <p:txBody>
              <a:bodyPr wrap="none" anchor="ctr"/>
              <a:lstStyle/>
              <a:p>
                <a:endParaRPr lang="en-GB"/>
              </a:p>
            </p:txBody>
          </p:sp>
        </p:grpSp>
      </p:grpSp>
      <p:sp>
        <p:nvSpPr>
          <p:cNvPr id="21522" name="Line 36"/>
          <p:cNvSpPr>
            <a:spLocks noChangeShapeType="1"/>
          </p:cNvSpPr>
          <p:nvPr/>
        </p:nvSpPr>
        <p:spPr bwMode="auto">
          <a:xfrm>
            <a:off x="5573688" y="5008612"/>
            <a:ext cx="457200" cy="0"/>
          </a:xfrm>
          <a:prstGeom prst="line">
            <a:avLst/>
          </a:prstGeom>
          <a:noFill/>
          <a:ln w="38100">
            <a:solidFill>
              <a:srgbClr val="063DE8"/>
            </a:solidFill>
            <a:round/>
            <a:headEnd/>
            <a:tailEnd type="triangle" w="med" len="med"/>
          </a:ln>
        </p:spPr>
        <p:txBody>
          <a:bodyPr wrap="none" anchor="ctr"/>
          <a:lstStyle/>
          <a:p>
            <a:endParaRPr lang="en-US"/>
          </a:p>
        </p:txBody>
      </p:sp>
      <p:sp>
        <p:nvSpPr>
          <p:cNvPr id="21523" name="Line 37"/>
          <p:cNvSpPr>
            <a:spLocks noChangeShapeType="1"/>
          </p:cNvSpPr>
          <p:nvPr/>
        </p:nvSpPr>
        <p:spPr bwMode="auto">
          <a:xfrm flipH="1">
            <a:off x="4506888" y="5580112"/>
            <a:ext cx="2286000" cy="0"/>
          </a:xfrm>
          <a:prstGeom prst="line">
            <a:avLst/>
          </a:prstGeom>
          <a:noFill/>
          <a:ln w="38100">
            <a:solidFill>
              <a:schemeClr val="accent2"/>
            </a:solidFill>
            <a:round/>
            <a:headEnd/>
            <a:tailEnd/>
          </a:ln>
        </p:spPr>
        <p:txBody>
          <a:bodyPr wrap="none" anchor="ctr"/>
          <a:lstStyle/>
          <a:p>
            <a:endParaRPr lang="en-US"/>
          </a:p>
        </p:txBody>
      </p:sp>
      <p:sp>
        <p:nvSpPr>
          <p:cNvPr id="21524" name="Line 38"/>
          <p:cNvSpPr>
            <a:spLocks noChangeShapeType="1"/>
          </p:cNvSpPr>
          <p:nvPr/>
        </p:nvSpPr>
        <p:spPr bwMode="auto">
          <a:xfrm flipH="1">
            <a:off x="4506888" y="5199112"/>
            <a:ext cx="0" cy="381000"/>
          </a:xfrm>
          <a:prstGeom prst="line">
            <a:avLst/>
          </a:prstGeom>
          <a:noFill/>
          <a:ln w="38100">
            <a:solidFill>
              <a:schemeClr val="accent2"/>
            </a:solidFill>
            <a:round/>
            <a:headEnd type="triangle" w="med" len="med"/>
            <a:tailEnd/>
          </a:ln>
        </p:spPr>
        <p:txBody>
          <a:bodyPr wrap="none" anchor="ctr"/>
          <a:lstStyle/>
          <a:p>
            <a:endParaRPr lang="en-US"/>
          </a:p>
        </p:txBody>
      </p:sp>
      <p:grpSp>
        <p:nvGrpSpPr>
          <p:cNvPr id="10" name="Group 39"/>
          <p:cNvGrpSpPr>
            <a:grpSpLocks/>
          </p:cNvGrpSpPr>
          <p:nvPr/>
        </p:nvGrpSpPr>
        <p:grpSpPr bwMode="auto">
          <a:xfrm>
            <a:off x="6030888" y="4818112"/>
            <a:ext cx="1295400" cy="381000"/>
            <a:chOff x="3648" y="1632"/>
            <a:chExt cx="816" cy="240"/>
          </a:xfrm>
        </p:grpSpPr>
        <p:sp>
          <p:nvSpPr>
            <p:cNvPr id="21532" name="Rectangle 40"/>
            <p:cNvSpPr>
              <a:spLocks noChangeArrowheads="1"/>
            </p:cNvSpPr>
            <p:nvPr/>
          </p:nvSpPr>
          <p:spPr bwMode="auto">
            <a:xfrm>
              <a:off x="3648" y="1632"/>
              <a:ext cx="336" cy="240"/>
            </a:xfrm>
            <a:prstGeom prst="rect">
              <a:avLst/>
            </a:prstGeom>
            <a:solidFill>
              <a:schemeClr val="accent1"/>
            </a:solidFill>
            <a:ln w="28575">
              <a:solidFill>
                <a:schemeClr val="tx1"/>
              </a:solidFill>
              <a:miter lim="800000"/>
              <a:headEnd/>
              <a:tailEnd/>
            </a:ln>
          </p:spPr>
          <p:txBody>
            <a:bodyPr wrap="none" anchor="ctr"/>
            <a:lstStyle/>
            <a:p>
              <a:endParaRPr lang="en-GB"/>
            </a:p>
          </p:txBody>
        </p:sp>
        <p:grpSp>
          <p:nvGrpSpPr>
            <p:cNvPr id="11" name="Group 41"/>
            <p:cNvGrpSpPr>
              <a:grpSpLocks/>
            </p:cNvGrpSpPr>
            <p:nvPr/>
          </p:nvGrpSpPr>
          <p:grpSpPr bwMode="auto">
            <a:xfrm>
              <a:off x="3984" y="1632"/>
              <a:ext cx="240" cy="240"/>
              <a:chOff x="3984" y="1632"/>
              <a:chExt cx="240" cy="240"/>
            </a:xfrm>
          </p:grpSpPr>
          <p:sp>
            <p:nvSpPr>
              <p:cNvPr id="21537" name="Rectangle 42"/>
              <p:cNvSpPr>
                <a:spLocks noChangeArrowheads="1"/>
              </p:cNvSpPr>
              <p:nvPr/>
            </p:nvSpPr>
            <p:spPr bwMode="auto">
              <a:xfrm>
                <a:off x="3984" y="1632"/>
                <a:ext cx="240" cy="240"/>
              </a:xfrm>
              <a:prstGeom prst="rect">
                <a:avLst/>
              </a:prstGeom>
              <a:solidFill>
                <a:srgbClr val="99CCFF"/>
              </a:solidFill>
              <a:ln w="28575">
                <a:solidFill>
                  <a:schemeClr val="tx1"/>
                </a:solidFill>
                <a:miter lim="800000"/>
                <a:headEnd/>
                <a:tailEnd/>
              </a:ln>
            </p:spPr>
            <p:txBody>
              <a:bodyPr wrap="none" anchor="ctr"/>
              <a:lstStyle/>
              <a:p>
                <a:endParaRPr lang="en-GB"/>
              </a:p>
            </p:txBody>
          </p:sp>
          <p:sp>
            <p:nvSpPr>
              <p:cNvPr id="21538" name="Oval 43"/>
              <p:cNvSpPr>
                <a:spLocks noChangeArrowheads="1"/>
              </p:cNvSpPr>
              <p:nvPr/>
            </p:nvSpPr>
            <p:spPr bwMode="auto">
              <a:xfrm>
                <a:off x="4056" y="1704"/>
                <a:ext cx="96" cy="96"/>
              </a:xfrm>
              <a:prstGeom prst="ellipse">
                <a:avLst/>
              </a:prstGeom>
              <a:solidFill>
                <a:srgbClr val="063DE8"/>
              </a:solidFill>
              <a:ln w="12700">
                <a:solidFill>
                  <a:srgbClr val="063DE8"/>
                </a:solidFill>
                <a:round/>
                <a:headEnd/>
                <a:tailEnd/>
              </a:ln>
            </p:spPr>
            <p:txBody>
              <a:bodyPr wrap="none" anchor="ctr"/>
              <a:lstStyle/>
              <a:p>
                <a:endParaRPr lang="en-GB"/>
              </a:p>
            </p:txBody>
          </p:sp>
        </p:grpSp>
        <p:grpSp>
          <p:nvGrpSpPr>
            <p:cNvPr id="12" name="Group 44"/>
            <p:cNvGrpSpPr>
              <a:grpSpLocks/>
            </p:cNvGrpSpPr>
            <p:nvPr/>
          </p:nvGrpSpPr>
          <p:grpSpPr bwMode="auto">
            <a:xfrm>
              <a:off x="4224" y="1632"/>
              <a:ext cx="240" cy="240"/>
              <a:chOff x="3984" y="1632"/>
              <a:chExt cx="240" cy="240"/>
            </a:xfrm>
          </p:grpSpPr>
          <p:sp>
            <p:nvSpPr>
              <p:cNvPr id="21535" name="Rectangle 45"/>
              <p:cNvSpPr>
                <a:spLocks noChangeArrowheads="1"/>
              </p:cNvSpPr>
              <p:nvPr/>
            </p:nvSpPr>
            <p:spPr bwMode="auto">
              <a:xfrm>
                <a:off x="3984" y="1632"/>
                <a:ext cx="240" cy="240"/>
              </a:xfrm>
              <a:prstGeom prst="rect">
                <a:avLst/>
              </a:prstGeom>
              <a:solidFill>
                <a:srgbClr val="99CCFF"/>
              </a:solidFill>
              <a:ln w="28575">
                <a:solidFill>
                  <a:schemeClr val="tx1"/>
                </a:solidFill>
                <a:miter lim="800000"/>
                <a:headEnd/>
                <a:tailEnd/>
              </a:ln>
            </p:spPr>
            <p:txBody>
              <a:bodyPr wrap="none" anchor="ctr"/>
              <a:lstStyle/>
              <a:p>
                <a:endParaRPr lang="en-GB"/>
              </a:p>
            </p:txBody>
          </p:sp>
          <p:sp>
            <p:nvSpPr>
              <p:cNvPr id="21536" name="Oval 46"/>
              <p:cNvSpPr>
                <a:spLocks noChangeArrowheads="1"/>
              </p:cNvSpPr>
              <p:nvPr/>
            </p:nvSpPr>
            <p:spPr bwMode="auto">
              <a:xfrm>
                <a:off x="4056" y="1704"/>
                <a:ext cx="96" cy="96"/>
              </a:xfrm>
              <a:prstGeom prst="ellipse">
                <a:avLst/>
              </a:prstGeom>
              <a:solidFill>
                <a:srgbClr val="063DE8"/>
              </a:solidFill>
              <a:ln w="12700">
                <a:solidFill>
                  <a:srgbClr val="063DE8"/>
                </a:solidFill>
                <a:round/>
                <a:headEnd/>
                <a:tailEnd/>
              </a:ln>
            </p:spPr>
            <p:txBody>
              <a:bodyPr wrap="none" anchor="ctr"/>
              <a:lstStyle/>
              <a:p>
                <a:endParaRPr lang="en-GB"/>
              </a:p>
            </p:txBody>
          </p:sp>
        </p:grpSp>
      </p:grpSp>
      <p:sp>
        <p:nvSpPr>
          <p:cNvPr id="21526" name="Line 47"/>
          <p:cNvSpPr>
            <a:spLocks noChangeShapeType="1"/>
          </p:cNvSpPr>
          <p:nvPr/>
        </p:nvSpPr>
        <p:spPr bwMode="auto">
          <a:xfrm flipH="1">
            <a:off x="6792888" y="5046712"/>
            <a:ext cx="0" cy="533400"/>
          </a:xfrm>
          <a:prstGeom prst="line">
            <a:avLst/>
          </a:prstGeom>
          <a:noFill/>
          <a:ln w="38100">
            <a:solidFill>
              <a:schemeClr val="accent2"/>
            </a:solidFill>
            <a:round/>
            <a:headEnd/>
            <a:tailEnd/>
          </a:ln>
        </p:spPr>
        <p:txBody>
          <a:bodyPr wrap="none" anchor="ctr"/>
          <a:lstStyle/>
          <a:p>
            <a:endParaRPr lang="en-US"/>
          </a:p>
        </p:txBody>
      </p:sp>
      <p:sp>
        <p:nvSpPr>
          <p:cNvPr id="21527" name="Line 48"/>
          <p:cNvSpPr>
            <a:spLocks noChangeShapeType="1"/>
          </p:cNvSpPr>
          <p:nvPr/>
        </p:nvSpPr>
        <p:spPr bwMode="auto">
          <a:xfrm flipH="1">
            <a:off x="5192688" y="5046712"/>
            <a:ext cx="0" cy="381000"/>
          </a:xfrm>
          <a:prstGeom prst="line">
            <a:avLst/>
          </a:prstGeom>
          <a:noFill/>
          <a:ln w="38100">
            <a:solidFill>
              <a:schemeClr val="accent2"/>
            </a:solidFill>
            <a:round/>
            <a:headEnd/>
            <a:tailEnd/>
          </a:ln>
        </p:spPr>
        <p:txBody>
          <a:bodyPr wrap="none" anchor="ctr"/>
          <a:lstStyle/>
          <a:p>
            <a:endParaRPr lang="en-US"/>
          </a:p>
        </p:txBody>
      </p:sp>
      <p:sp>
        <p:nvSpPr>
          <p:cNvPr id="21528" name="Text Box 49"/>
          <p:cNvSpPr txBox="1">
            <a:spLocks noChangeArrowheads="1"/>
          </p:cNvSpPr>
          <p:nvPr/>
        </p:nvSpPr>
        <p:spPr bwMode="auto">
          <a:xfrm>
            <a:off x="3287688" y="4513312"/>
            <a:ext cx="612775" cy="336550"/>
          </a:xfrm>
          <a:prstGeom prst="rect">
            <a:avLst/>
          </a:prstGeom>
          <a:noFill/>
          <a:ln w="12700">
            <a:noFill/>
            <a:miter lim="800000"/>
            <a:headEnd/>
            <a:tailEnd/>
          </a:ln>
        </p:spPr>
        <p:txBody>
          <a:bodyPr wrap="none">
            <a:spAutoFit/>
          </a:bodyPr>
          <a:lstStyle/>
          <a:p>
            <a:pPr algn="l"/>
            <a:r>
              <a:rPr lang="en-US" sz="1600">
                <a:latin typeface="Arial" charset="0"/>
              </a:rPr>
              <a:t>prev</a:t>
            </a:r>
            <a:endParaRPr lang="en-US" b="0"/>
          </a:p>
        </p:txBody>
      </p:sp>
      <p:sp>
        <p:nvSpPr>
          <p:cNvPr id="21529" name="Text Box 50"/>
          <p:cNvSpPr txBox="1">
            <a:spLocks noChangeArrowheads="1"/>
          </p:cNvSpPr>
          <p:nvPr/>
        </p:nvSpPr>
        <p:spPr bwMode="auto">
          <a:xfrm>
            <a:off x="4887888" y="4513312"/>
            <a:ext cx="612775" cy="336550"/>
          </a:xfrm>
          <a:prstGeom prst="rect">
            <a:avLst/>
          </a:prstGeom>
          <a:noFill/>
          <a:ln w="12700">
            <a:noFill/>
            <a:miter lim="800000"/>
            <a:headEnd/>
            <a:tailEnd/>
          </a:ln>
        </p:spPr>
        <p:txBody>
          <a:bodyPr wrap="none">
            <a:spAutoFit/>
          </a:bodyPr>
          <a:lstStyle/>
          <a:p>
            <a:pPr algn="l"/>
            <a:r>
              <a:rPr lang="en-US" sz="1600">
                <a:latin typeface="Arial" charset="0"/>
              </a:rPr>
              <a:t>prev</a:t>
            </a:r>
            <a:endParaRPr lang="en-US" b="0"/>
          </a:p>
        </p:txBody>
      </p:sp>
      <p:sp>
        <p:nvSpPr>
          <p:cNvPr id="21530" name="Text Box 51"/>
          <p:cNvSpPr txBox="1">
            <a:spLocks noChangeArrowheads="1"/>
          </p:cNvSpPr>
          <p:nvPr/>
        </p:nvSpPr>
        <p:spPr bwMode="auto">
          <a:xfrm>
            <a:off x="6488088" y="4513312"/>
            <a:ext cx="612775" cy="336550"/>
          </a:xfrm>
          <a:prstGeom prst="rect">
            <a:avLst/>
          </a:prstGeom>
          <a:noFill/>
          <a:ln w="12700">
            <a:noFill/>
            <a:miter lim="800000"/>
            <a:headEnd/>
            <a:tailEnd/>
          </a:ln>
        </p:spPr>
        <p:txBody>
          <a:bodyPr wrap="none">
            <a:spAutoFit/>
          </a:bodyPr>
          <a:lstStyle/>
          <a:p>
            <a:pPr algn="l"/>
            <a:r>
              <a:rPr lang="en-US" sz="1600">
                <a:latin typeface="Arial" charset="0"/>
              </a:rPr>
              <a:t>prev</a:t>
            </a:r>
            <a:endParaRPr lang="en-US" b="0"/>
          </a:p>
        </p:txBody>
      </p:sp>
      <p:sp>
        <p:nvSpPr>
          <p:cNvPr id="21531" name="Text Box 52"/>
          <p:cNvSpPr txBox="1">
            <a:spLocks noChangeArrowheads="1"/>
          </p:cNvSpPr>
          <p:nvPr/>
        </p:nvSpPr>
        <p:spPr bwMode="auto">
          <a:xfrm>
            <a:off x="5410200" y="1447800"/>
            <a:ext cx="2971800" cy="1477328"/>
          </a:xfrm>
          <a:prstGeom prst="rect">
            <a:avLst/>
          </a:prstGeom>
          <a:noFill/>
          <a:ln w="9525">
            <a:solidFill>
              <a:schemeClr val="tx1"/>
            </a:solidFill>
            <a:miter lim="800000"/>
            <a:headEnd/>
            <a:tailEnd/>
          </a:ln>
        </p:spPr>
        <p:txBody>
          <a:bodyPr>
            <a:spAutoFit/>
          </a:bodyPr>
          <a:lstStyle/>
          <a:p>
            <a:pPr>
              <a:spcBef>
                <a:spcPct val="50000"/>
              </a:spcBef>
            </a:pPr>
            <a:r>
              <a:rPr lang="en-US" sz="2000" b="0" dirty="0"/>
              <a:t>Applications requiring both way search</a:t>
            </a:r>
          </a:p>
          <a:p>
            <a:pPr>
              <a:spcBef>
                <a:spcPct val="50000"/>
              </a:spcBef>
            </a:pPr>
            <a:r>
              <a:rPr lang="en-US" sz="2000" b="0" dirty="0" smtClean="0"/>
              <a:t>E.g</a:t>
            </a:r>
            <a:r>
              <a:rPr lang="en-US" sz="2000" b="0" dirty="0"/>
              <a:t>. Name search in telephone directory</a:t>
            </a:r>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609600" y="89570"/>
            <a:ext cx="7953375" cy="819150"/>
          </a:xfrm>
        </p:spPr>
        <p:txBody>
          <a:bodyPr/>
          <a:lstStyle/>
          <a:p>
            <a:r>
              <a:rPr lang="en-US" b="1" dirty="0" smtClean="0">
                <a:latin typeface="Arial" charset="0"/>
              </a:rPr>
              <a:t>Binary Tree</a:t>
            </a:r>
          </a:p>
        </p:txBody>
      </p:sp>
      <p:sp>
        <p:nvSpPr>
          <p:cNvPr id="23556" name="Oval 6"/>
          <p:cNvSpPr>
            <a:spLocks noGrp="1" noChangeArrowheads="1"/>
          </p:cNvSpPr>
          <p:nvPr>
            <p:ph idx="1"/>
          </p:nvPr>
        </p:nvSpPr>
        <p:spPr>
          <a:xfrm>
            <a:off x="6678488" y="3110880"/>
            <a:ext cx="457200" cy="457200"/>
          </a:xfrm>
          <a:prstGeom prst="ellipse">
            <a:avLst/>
          </a:prstGeom>
          <a:solidFill>
            <a:schemeClr val="accent1"/>
          </a:solidFill>
          <a:ln>
            <a:solidFill>
              <a:schemeClr val="tx1"/>
            </a:solidFill>
            <a:round/>
          </a:ln>
        </p:spPr>
        <p:txBody>
          <a:bodyPr>
            <a:normAutofit fontScale="92500" lnSpcReduction="20000"/>
          </a:bodyPr>
          <a:lstStyle/>
          <a:p>
            <a:pPr algn="ctr">
              <a:lnSpc>
                <a:spcPct val="100000"/>
              </a:lnSpc>
              <a:spcAft>
                <a:spcPct val="0"/>
              </a:spcAft>
              <a:buClrTx/>
              <a:buFontTx/>
              <a:buNone/>
            </a:pPr>
            <a:r>
              <a:rPr lang="en-US" sz="1800" b="1" smtClean="0">
                <a:solidFill>
                  <a:schemeClr val="tx1"/>
                </a:solidFill>
                <a:latin typeface="Times New Roman" pitchFamily="18" charset="0"/>
              </a:rPr>
              <a:t>B</a:t>
            </a:r>
          </a:p>
        </p:txBody>
      </p:sp>
      <p:sp>
        <p:nvSpPr>
          <p:cNvPr id="23555" name="Oval 4"/>
          <p:cNvSpPr>
            <a:spLocks noChangeArrowheads="1"/>
          </p:cNvSpPr>
          <p:nvPr/>
        </p:nvSpPr>
        <p:spPr bwMode="auto">
          <a:xfrm>
            <a:off x="7211888" y="2348880"/>
            <a:ext cx="457200" cy="457200"/>
          </a:xfrm>
          <a:prstGeom prst="ellipse">
            <a:avLst/>
          </a:prstGeom>
          <a:solidFill>
            <a:schemeClr val="accent1"/>
          </a:solidFill>
          <a:ln w="9525">
            <a:solidFill>
              <a:schemeClr val="tx1"/>
            </a:solidFill>
            <a:round/>
            <a:headEnd/>
            <a:tailEnd/>
          </a:ln>
        </p:spPr>
        <p:txBody>
          <a:bodyPr wrap="none" anchor="ctr"/>
          <a:lstStyle/>
          <a:p>
            <a:r>
              <a:rPr lang="en-US" sz="1800"/>
              <a:t>A</a:t>
            </a:r>
          </a:p>
        </p:txBody>
      </p:sp>
      <p:sp>
        <p:nvSpPr>
          <p:cNvPr id="23557" name="Oval 7"/>
          <p:cNvSpPr>
            <a:spLocks noChangeArrowheads="1"/>
          </p:cNvSpPr>
          <p:nvPr/>
        </p:nvSpPr>
        <p:spPr bwMode="auto">
          <a:xfrm>
            <a:off x="7897688" y="3110880"/>
            <a:ext cx="457200" cy="457200"/>
          </a:xfrm>
          <a:prstGeom prst="ellipse">
            <a:avLst/>
          </a:prstGeom>
          <a:solidFill>
            <a:schemeClr val="accent1"/>
          </a:solidFill>
          <a:ln w="9525">
            <a:solidFill>
              <a:schemeClr val="tx1"/>
            </a:solidFill>
            <a:round/>
            <a:headEnd/>
            <a:tailEnd/>
          </a:ln>
        </p:spPr>
        <p:txBody>
          <a:bodyPr wrap="none" anchor="ctr"/>
          <a:lstStyle/>
          <a:p>
            <a:r>
              <a:rPr lang="en-US" sz="1800"/>
              <a:t>C</a:t>
            </a:r>
          </a:p>
        </p:txBody>
      </p:sp>
      <p:sp>
        <p:nvSpPr>
          <p:cNvPr id="23558" name="Oval 8"/>
          <p:cNvSpPr>
            <a:spLocks noChangeArrowheads="1"/>
          </p:cNvSpPr>
          <p:nvPr/>
        </p:nvSpPr>
        <p:spPr bwMode="auto">
          <a:xfrm>
            <a:off x="7288088" y="3796680"/>
            <a:ext cx="457200" cy="457200"/>
          </a:xfrm>
          <a:prstGeom prst="ellipse">
            <a:avLst/>
          </a:prstGeom>
          <a:solidFill>
            <a:schemeClr val="accent1"/>
          </a:solidFill>
          <a:ln w="9525">
            <a:solidFill>
              <a:schemeClr val="tx1"/>
            </a:solidFill>
            <a:round/>
            <a:headEnd/>
            <a:tailEnd/>
          </a:ln>
        </p:spPr>
        <p:txBody>
          <a:bodyPr wrap="none" anchor="ctr"/>
          <a:lstStyle/>
          <a:p>
            <a:r>
              <a:rPr lang="en-US" sz="1800" dirty="0"/>
              <a:t>D</a:t>
            </a:r>
          </a:p>
        </p:txBody>
      </p:sp>
      <p:sp>
        <p:nvSpPr>
          <p:cNvPr id="23559" name="Oval 9"/>
          <p:cNvSpPr>
            <a:spLocks noChangeArrowheads="1"/>
          </p:cNvSpPr>
          <p:nvPr/>
        </p:nvSpPr>
        <p:spPr bwMode="auto">
          <a:xfrm>
            <a:off x="8507288" y="3949080"/>
            <a:ext cx="457200" cy="457200"/>
          </a:xfrm>
          <a:prstGeom prst="ellipse">
            <a:avLst/>
          </a:prstGeom>
          <a:solidFill>
            <a:schemeClr val="accent1"/>
          </a:solidFill>
          <a:ln w="9525">
            <a:solidFill>
              <a:schemeClr val="tx1"/>
            </a:solidFill>
            <a:round/>
            <a:headEnd/>
            <a:tailEnd/>
          </a:ln>
        </p:spPr>
        <p:txBody>
          <a:bodyPr wrap="none" anchor="ctr"/>
          <a:lstStyle/>
          <a:p>
            <a:r>
              <a:rPr lang="en-US" sz="1800"/>
              <a:t>E</a:t>
            </a:r>
          </a:p>
        </p:txBody>
      </p:sp>
      <p:sp>
        <p:nvSpPr>
          <p:cNvPr id="23560" name="Oval 10"/>
          <p:cNvSpPr>
            <a:spLocks noChangeArrowheads="1"/>
          </p:cNvSpPr>
          <p:nvPr/>
        </p:nvSpPr>
        <p:spPr bwMode="auto">
          <a:xfrm>
            <a:off x="6678488" y="4482480"/>
            <a:ext cx="457200" cy="457200"/>
          </a:xfrm>
          <a:prstGeom prst="ellipse">
            <a:avLst/>
          </a:prstGeom>
          <a:solidFill>
            <a:schemeClr val="accent1"/>
          </a:solidFill>
          <a:ln w="9525">
            <a:solidFill>
              <a:schemeClr val="tx1"/>
            </a:solidFill>
            <a:round/>
            <a:headEnd/>
            <a:tailEnd/>
          </a:ln>
        </p:spPr>
        <p:txBody>
          <a:bodyPr wrap="none" anchor="ctr"/>
          <a:lstStyle/>
          <a:p>
            <a:r>
              <a:rPr lang="en-US" sz="1800"/>
              <a:t>F</a:t>
            </a:r>
          </a:p>
        </p:txBody>
      </p:sp>
      <p:sp>
        <p:nvSpPr>
          <p:cNvPr id="23561" name="Oval 11"/>
          <p:cNvSpPr>
            <a:spLocks noChangeArrowheads="1"/>
          </p:cNvSpPr>
          <p:nvPr/>
        </p:nvSpPr>
        <p:spPr bwMode="auto">
          <a:xfrm>
            <a:off x="7897688" y="4482480"/>
            <a:ext cx="457200" cy="457200"/>
          </a:xfrm>
          <a:prstGeom prst="ellipse">
            <a:avLst/>
          </a:prstGeom>
          <a:solidFill>
            <a:schemeClr val="accent1"/>
          </a:solidFill>
          <a:ln w="9525">
            <a:solidFill>
              <a:schemeClr val="tx1"/>
            </a:solidFill>
            <a:round/>
            <a:headEnd/>
            <a:tailEnd/>
          </a:ln>
        </p:spPr>
        <p:txBody>
          <a:bodyPr wrap="none" anchor="ctr"/>
          <a:lstStyle/>
          <a:p>
            <a:r>
              <a:rPr lang="en-US" sz="1800"/>
              <a:t>G</a:t>
            </a:r>
          </a:p>
        </p:txBody>
      </p:sp>
      <p:sp>
        <p:nvSpPr>
          <p:cNvPr id="23562" name="Line 12"/>
          <p:cNvSpPr>
            <a:spLocks noChangeShapeType="1"/>
          </p:cNvSpPr>
          <p:nvPr/>
        </p:nvSpPr>
        <p:spPr bwMode="auto">
          <a:xfrm flipH="1">
            <a:off x="6983288" y="2729880"/>
            <a:ext cx="304800" cy="381000"/>
          </a:xfrm>
          <a:prstGeom prst="line">
            <a:avLst/>
          </a:prstGeom>
          <a:noFill/>
          <a:ln w="9525">
            <a:solidFill>
              <a:schemeClr val="tx1"/>
            </a:solidFill>
            <a:round/>
            <a:headEnd/>
            <a:tailEnd/>
          </a:ln>
        </p:spPr>
        <p:txBody>
          <a:bodyPr/>
          <a:lstStyle/>
          <a:p>
            <a:endParaRPr lang="en-US"/>
          </a:p>
        </p:txBody>
      </p:sp>
      <p:sp>
        <p:nvSpPr>
          <p:cNvPr id="23563" name="Line 14"/>
          <p:cNvSpPr>
            <a:spLocks noChangeShapeType="1"/>
          </p:cNvSpPr>
          <p:nvPr/>
        </p:nvSpPr>
        <p:spPr bwMode="auto">
          <a:xfrm>
            <a:off x="7592888" y="2729880"/>
            <a:ext cx="381000" cy="457200"/>
          </a:xfrm>
          <a:prstGeom prst="line">
            <a:avLst/>
          </a:prstGeom>
          <a:noFill/>
          <a:ln w="9525">
            <a:solidFill>
              <a:schemeClr val="tx1"/>
            </a:solidFill>
            <a:round/>
            <a:headEnd/>
            <a:tailEnd/>
          </a:ln>
        </p:spPr>
        <p:txBody>
          <a:bodyPr/>
          <a:lstStyle/>
          <a:p>
            <a:endParaRPr lang="en-US"/>
          </a:p>
        </p:txBody>
      </p:sp>
      <p:sp>
        <p:nvSpPr>
          <p:cNvPr id="23564" name="Line 15"/>
          <p:cNvSpPr>
            <a:spLocks noChangeShapeType="1"/>
          </p:cNvSpPr>
          <p:nvPr/>
        </p:nvSpPr>
        <p:spPr bwMode="auto">
          <a:xfrm flipH="1">
            <a:off x="7669088" y="3491880"/>
            <a:ext cx="304800" cy="381000"/>
          </a:xfrm>
          <a:prstGeom prst="line">
            <a:avLst/>
          </a:prstGeom>
          <a:noFill/>
          <a:ln w="9525">
            <a:solidFill>
              <a:schemeClr val="tx1"/>
            </a:solidFill>
            <a:round/>
            <a:headEnd/>
            <a:tailEnd/>
          </a:ln>
        </p:spPr>
        <p:txBody>
          <a:bodyPr/>
          <a:lstStyle/>
          <a:p>
            <a:endParaRPr lang="en-US"/>
          </a:p>
        </p:txBody>
      </p:sp>
      <p:sp>
        <p:nvSpPr>
          <p:cNvPr id="23565" name="Line 16"/>
          <p:cNvSpPr>
            <a:spLocks noChangeShapeType="1"/>
          </p:cNvSpPr>
          <p:nvPr/>
        </p:nvSpPr>
        <p:spPr bwMode="auto">
          <a:xfrm flipH="1">
            <a:off x="7059488" y="4177680"/>
            <a:ext cx="304800" cy="381000"/>
          </a:xfrm>
          <a:prstGeom prst="line">
            <a:avLst/>
          </a:prstGeom>
          <a:noFill/>
          <a:ln w="9525">
            <a:solidFill>
              <a:schemeClr val="tx1"/>
            </a:solidFill>
            <a:round/>
            <a:headEnd/>
            <a:tailEnd/>
          </a:ln>
        </p:spPr>
        <p:txBody>
          <a:bodyPr/>
          <a:lstStyle/>
          <a:p>
            <a:endParaRPr lang="en-US"/>
          </a:p>
        </p:txBody>
      </p:sp>
      <p:sp>
        <p:nvSpPr>
          <p:cNvPr id="23566" name="Line 17"/>
          <p:cNvSpPr>
            <a:spLocks noChangeShapeType="1"/>
          </p:cNvSpPr>
          <p:nvPr/>
        </p:nvSpPr>
        <p:spPr bwMode="auto">
          <a:xfrm>
            <a:off x="8278688" y="3491880"/>
            <a:ext cx="381000" cy="457200"/>
          </a:xfrm>
          <a:prstGeom prst="line">
            <a:avLst/>
          </a:prstGeom>
          <a:noFill/>
          <a:ln w="9525">
            <a:solidFill>
              <a:schemeClr val="tx1"/>
            </a:solidFill>
            <a:round/>
            <a:headEnd/>
            <a:tailEnd/>
          </a:ln>
        </p:spPr>
        <p:txBody>
          <a:bodyPr/>
          <a:lstStyle/>
          <a:p>
            <a:endParaRPr lang="en-US"/>
          </a:p>
        </p:txBody>
      </p:sp>
      <p:sp>
        <p:nvSpPr>
          <p:cNvPr id="23567" name="Line 18"/>
          <p:cNvSpPr>
            <a:spLocks noChangeShapeType="1"/>
          </p:cNvSpPr>
          <p:nvPr/>
        </p:nvSpPr>
        <p:spPr bwMode="auto">
          <a:xfrm>
            <a:off x="7669088" y="4177680"/>
            <a:ext cx="304800" cy="381000"/>
          </a:xfrm>
          <a:prstGeom prst="line">
            <a:avLst/>
          </a:prstGeom>
          <a:noFill/>
          <a:ln w="9525">
            <a:solidFill>
              <a:schemeClr val="tx1"/>
            </a:solidFill>
            <a:round/>
            <a:headEnd/>
            <a:tailEnd/>
          </a:ln>
        </p:spPr>
        <p:txBody>
          <a:bodyPr/>
          <a:lstStyle/>
          <a:p>
            <a:endParaRPr lang="en-US"/>
          </a:p>
        </p:txBody>
      </p:sp>
      <p:sp>
        <p:nvSpPr>
          <p:cNvPr id="23568" name="Rectangle 19"/>
          <p:cNvSpPr>
            <a:spLocks noChangeArrowheads="1"/>
          </p:cNvSpPr>
          <p:nvPr/>
        </p:nvSpPr>
        <p:spPr bwMode="auto">
          <a:xfrm>
            <a:off x="228600" y="1168896"/>
            <a:ext cx="6143600" cy="5284440"/>
          </a:xfrm>
          <a:prstGeom prst="rect">
            <a:avLst/>
          </a:prstGeom>
          <a:noFill/>
          <a:ln w="9525">
            <a:noFill/>
            <a:miter lim="800000"/>
            <a:headEnd/>
            <a:tailEnd/>
          </a:ln>
        </p:spPr>
        <p:txBody>
          <a:bodyPr lIns="90000" tIns="46800" rIns="90000" bIns="46800"/>
          <a:lstStyle/>
          <a:p>
            <a:pPr algn="l">
              <a:buClr>
                <a:srgbClr val="1E6E04"/>
              </a:buClr>
            </a:pPr>
            <a:r>
              <a:rPr lang="en-US" sz="2400" b="1" dirty="0" smtClean="0">
                <a:solidFill>
                  <a:srgbClr val="000000"/>
                </a:solidFill>
              </a:rPr>
              <a:t>What is binary tree?</a:t>
            </a:r>
          </a:p>
          <a:p>
            <a:pPr algn="l">
              <a:buClr>
                <a:srgbClr val="1E6E04"/>
              </a:buClr>
            </a:pPr>
            <a:endParaRPr lang="en-US" sz="2400" b="0" dirty="0" smtClean="0">
              <a:solidFill>
                <a:srgbClr val="000000"/>
              </a:solidFill>
            </a:endParaRPr>
          </a:p>
          <a:p>
            <a:pPr marL="342900" indent="-342900">
              <a:buFont typeface="Wingdings" panose="05000000000000000000" pitchFamily="2" charset="2"/>
              <a:buChar char="q"/>
            </a:pPr>
            <a:r>
              <a:rPr lang="en-US" sz="2400" dirty="0" smtClean="0">
                <a:solidFill>
                  <a:srgbClr val="000000"/>
                </a:solidFill>
              </a:rPr>
              <a:t>A </a:t>
            </a:r>
            <a:r>
              <a:rPr lang="en-US" sz="2400" dirty="0">
                <a:solidFill>
                  <a:srgbClr val="000000"/>
                </a:solidFill>
              </a:rPr>
              <a:t>binary tree is a tree data structure in which each node has at most two children, which are referred to as the left child and the right </a:t>
            </a:r>
            <a:r>
              <a:rPr lang="en-US" sz="2400" dirty="0" smtClean="0">
                <a:solidFill>
                  <a:srgbClr val="000000"/>
                </a:solidFill>
              </a:rPr>
              <a:t>child.</a:t>
            </a:r>
            <a:endParaRPr lang="en-US" sz="2400" b="0" dirty="0">
              <a:solidFill>
                <a:srgbClr val="000000"/>
              </a:solidFill>
            </a:endParaRPr>
          </a:p>
          <a:p>
            <a:pPr marL="800100" lvl="1" indent="-342900">
              <a:buFont typeface="Wingdings" panose="05000000000000000000" pitchFamily="2" charset="2"/>
              <a:buChar char="ü"/>
            </a:pPr>
            <a:r>
              <a:rPr lang="en-US" sz="2000" dirty="0" smtClean="0">
                <a:solidFill>
                  <a:srgbClr val="000000"/>
                </a:solidFill>
              </a:rPr>
              <a:t>The first node of tree is called root node.</a:t>
            </a:r>
            <a:endParaRPr lang="en-US" sz="2000" b="0" dirty="0">
              <a:solidFill>
                <a:srgbClr val="000000"/>
              </a:solidFill>
            </a:endParaRPr>
          </a:p>
          <a:p>
            <a:pPr marL="800100" lvl="1" indent="-342900">
              <a:buFont typeface="Wingdings" panose="05000000000000000000" pitchFamily="2" charset="2"/>
              <a:buChar char="ü"/>
            </a:pPr>
            <a:r>
              <a:rPr lang="en-US" sz="2000" dirty="0"/>
              <a:t>The nodes at the lowest levels of the tree (the ones with no sub-trees) are called </a:t>
            </a:r>
            <a:r>
              <a:rPr lang="en-US" sz="2000" dirty="0" smtClean="0"/>
              <a:t>leaves.</a:t>
            </a:r>
          </a:p>
          <a:p>
            <a:pPr lvl="1"/>
            <a:endParaRPr lang="en-US" sz="2400" dirty="0">
              <a:solidFill>
                <a:srgbClr val="000000"/>
              </a:solidFill>
            </a:endParaRPr>
          </a:p>
          <a:p>
            <a:pPr marL="342900" indent="-342900">
              <a:buFont typeface="Wingdings" panose="05000000000000000000" pitchFamily="2" charset="2"/>
              <a:buChar char="Ø"/>
            </a:pPr>
            <a:r>
              <a:rPr lang="en-US" sz="2400" b="0" dirty="0" smtClean="0">
                <a:solidFill>
                  <a:srgbClr val="000000"/>
                </a:solidFill>
              </a:rPr>
              <a:t>Recursive definition: A binary tree is a tree that is created from 2 binary sub-trees.</a:t>
            </a:r>
            <a:endParaRPr lang="en-US" sz="2400" b="0" dirty="0">
              <a:solidFill>
                <a:srgbClr val="000000"/>
              </a:solidFill>
            </a:endParaRPr>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609600" y="89570"/>
            <a:ext cx="7953375" cy="819150"/>
          </a:xfrm>
        </p:spPr>
        <p:txBody>
          <a:bodyPr/>
          <a:lstStyle/>
          <a:p>
            <a:r>
              <a:rPr lang="en-US" b="1" dirty="0" smtClean="0">
                <a:latin typeface="Arial" charset="0"/>
              </a:rPr>
              <a:t>Binary Tree (Cont.)</a:t>
            </a:r>
          </a:p>
        </p:txBody>
      </p:sp>
      <p:sp>
        <p:nvSpPr>
          <p:cNvPr id="23556" name="Oval 6"/>
          <p:cNvSpPr>
            <a:spLocks noGrp="1" noChangeArrowheads="1"/>
          </p:cNvSpPr>
          <p:nvPr>
            <p:ph idx="1"/>
          </p:nvPr>
        </p:nvSpPr>
        <p:spPr>
          <a:xfrm>
            <a:off x="6678488" y="3110880"/>
            <a:ext cx="457200" cy="457200"/>
          </a:xfrm>
          <a:prstGeom prst="ellipse">
            <a:avLst/>
          </a:prstGeom>
          <a:solidFill>
            <a:schemeClr val="accent1"/>
          </a:solidFill>
          <a:ln>
            <a:solidFill>
              <a:schemeClr val="tx1"/>
            </a:solidFill>
            <a:round/>
          </a:ln>
        </p:spPr>
        <p:txBody>
          <a:bodyPr>
            <a:normAutofit fontScale="92500" lnSpcReduction="20000"/>
          </a:bodyPr>
          <a:lstStyle/>
          <a:p>
            <a:pPr algn="ctr">
              <a:lnSpc>
                <a:spcPct val="100000"/>
              </a:lnSpc>
              <a:spcAft>
                <a:spcPct val="0"/>
              </a:spcAft>
              <a:buClrTx/>
              <a:buFontTx/>
              <a:buNone/>
            </a:pPr>
            <a:r>
              <a:rPr lang="en-US" sz="1800" b="1" smtClean="0">
                <a:solidFill>
                  <a:schemeClr val="tx1"/>
                </a:solidFill>
                <a:latin typeface="Times New Roman" pitchFamily="18" charset="0"/>
              </a:rPr>
              <a:t>B</a:t>
            </a:r>
          </a:p>
        </p:txBody>
      </p:sp>
      <p:sp>
        <p:nvSpPr>
          <p:cNvPr id="23555" name="Oval 4"/>
          <p:cNvSpPr>
            <a:spLocks noChangeArrowheads="1"/>
          </p:cNvSpPr>
          <p:nvPr/>
        </p:nvSpPr>
        <p:spPr bwMode="auto">
          <a:xfrm>
            <a:off x="7211888" y="2348880"/>
            <a:ext cx="457200" cy="457200"/>
          </a:xfrm>
          <a:prstGeom prst="ellipse">
            <a:avLst/>
          </a:prstGeom>
          <a:solidFill>
            <a:schemeClr val="accent1"/>
          </a:solidFill>
          <a:ln w="9525">
            <a:solidFill>
              <a:schemeClr val="tx1"/>
            </a:solidFill>
            <a:round/>
            <a:headEnd/>
            <a:tailEnd/>
          </a:ln>
        </p:spPr>
        <p:txBody>
          <a:bodyPr wrap="none" anchor="ctr"/>
          <a:lstStyle/>
          <a:p>
            <a:r>
              <a:rPr lang="en-US" sz="1800"/>
              <a:t>A</a:t>
            </a:r>
          </a:p>
        </p:txBody>
      </p:sp>
      <p:sp>
        <p:nvSpPr>
          <p:cNvPr id="23557" name="Oval 7"/>
          <p:cNvSpPr>
            <a:spLocks noChangeArrowheads="1"/>
          </p:cNvSpPr>
          <p:nvPr/>
        </p:nvSpPr>
        <p:spPr bwMode="auto">
          <a:xfrm>
            <a:off x="7897688" y="3110880"/>
            <a:ext cx="457200" cy="457200"/>
          </a:xfrm>
          <a:prstGeom prst="ellipse">
            <a:avLst/>
          </a:prstGeom>
          <a:solidFill>
            <a:schemeClr val="accent1"/>
          </a:solidFill>
          <a:ln w="9525">
            <a:solidFill>
              <a:schemeClr val="tx1"/>
            </a:solidFill>
            <a:round/>
            <a:headEnd/>
            <a:tailEnd/>
          </a:ln>
        </p:spPr>
        <p:txBody>
          <a:bodyPr wrap="none" anchor="ctr"/>
          <a:lstStyle/>
          <a:p>
            <a:r>
              <a:rPr lang="en-US" sz="1800"/>
              <a:t>C</a:t>
            </a:r>
          </a:p>
        </p:txBody>
      </p:sp>
      <p:sp>
        <p:nvSpPr>
          <p:cNvPr id="23558" name="Oval 8"/>
          <p:cNvSpPr>
            <a:spLocks noChangeArrowheads="1"/>
          </p:cNvSpPr>
          <p:nvPr/>
        </p:nvSpPr>
        <p:spPr bwMode="auto">
          <a:xfrm>
            <a:off x="7288088" y="3796680"/>
            <a:ext cx="457200" cy="457200"/>
          </a:xfrm>
          <a:prstGeom prst="ellipse">
            <a:avLst/>
          </a:prstGeom>
          <a:solidFill>
            <a:schemeClr val="accent1"/>
          </a:solidFill>
          <a:ln w="9525">
            <a:solidFill>
              <a:schemeClr val="tx1"/>
            </a:solidFill>
            <a:round/>
            <a:headEnd/>
            <a:tailEnd/>
          </a:ln>
        </p:spPr>
        <p:txBody>
          <a:bodyPr wrap="none" anchor="ctr"/>
          <a:lstStyle/>
          <a:p>
            <a:r>
              <a:rPr lang="en-US" sz="1800" dirty="0"/>
              <a:t>D</a:t>
            </a:r>
          </a:p>
        </p:txBody>
      </p:sp>
      <p:sp>
        <p:nvSpPr>
          <p:cNvPr id="23559" name="Oval 9"/>
          <p:cNvSpPr>
            <a:spLocks noChangeArrowheads="1"/>
          </p:cNvSpPr>
          <p:nvPr/>
        </p:nvSpPr>
        <p:spPr bwMode="auto">
          <a:xfrm>
            <a:off x="8507288" y="3949080"/>
            <a:ext cx="457200" cy="457200"/>
          </a:xfrm>
          <a:prstGeom prst="ellipse">
            <a:avLst/>
          </a:prstGeom>
          <a:solidFill>
            <a:schemeClr val="accent1"/>
          </a:solidFill>
          <a:ln w="9525">
            <a:solidFill>
              <a:schemeClr val="tx1"/>
            </a:solidFill>
            <a:round/>
            <a:headEnd/>
            <a:tailEnd/>
          </a:ln>
        </p:spPr>
        <p:txBody>
          <a:bodyPr wrap="none" anchor="ctr"/>
          <a:lstStyle/>
          <a:p>
            <a:r>
              <a:rPr lang="en-US" sz="1800"/>
              <a:t>E</a:t>
            </a:r>
          </a:p>
        </p:txBody>
      </p:sp>
      <p:sp>
        <p:nvSpPr>
          <p:cNvPr id="23560" name="Oval 10"/>
          <p:cNvSpPr>
            <a:spLocks noChangeArrowheads="1"/>
          </p:cNvSpPr>
          <p:nvPr/>
        </p:nvSpPr>
        <p:spPr bwMode="auto">
          <a:xfrm>
            <a:off x="6678488" y="4482480"/>
            <a:ext cx="457200" cy="457200"/>
          </a:xfrm>
          <a:prstGeom prst="ellipse">
            <a:avLst/>
          </a:prstGeom>
          <a:solidFill>
            <a:schemeClr val="accent1"/>
          </a:solidFill>
          <a:ln w="9525">
            <a:solidFill>
              <a:schemeClr val="tx1"/>
            </a:solidFill>
            <a:round/>
            <a:headEnd/>
            <a:tailEnd/>
          </a:ln>
        </p:spPr>
        <p:txBody>
          <a:bodyPr wrap="none" anchor="ctr"/>
          <a:lstStyle/>
          <a:p>
            <a:r>
              <a:rPr lang="en-US" sz="1800"/>
              <a:t>F</a:t>
            </a:r>
          </a:p>
        </p:txBody>
      </p:sp>
      <p:sp>
        <p:nvSpPr>
          <p:cNvPr id="23561" name="Oval 11"/>
          <p:cNvSpPr>
            <a:spLocks noChangeArrowheads="1"/>
          </p:cNvSpPr>
          <p:nvPr/>
        </p:nvSpPr>
        <p:spPr bwMode="auto">
          <a:xfrm>
            <a:off x="7897688" y="4482480"/>
            <a:ext cx="457200" cy="457200"/>
          </a:xfrm>
          <a:prstGeom prst="ellipse">
            <a:avLst/>
          </a:prstGeom>
          <a:solidFill>
            <a:schemeClr val="accent1"/>
          </a:solidFill>
          <a:ln w="9525">
            <a:solidFill>
              <a:schemeClr val="tx1"/>
            </a:solidFill>
            <a:round/>
            <a:headEnd/>
            <a:tailEnd/>
          </a:ln>
        </p:spPr>
        <p:txBody>
          <a:bodyPr wrap="none" anchor="ctr"/>
          <a:lstStyle/>
          <a:p>
            <a:r>
              <a:rPr lang="en-US" sz="1800"/>
              <a:t>G</a:t>
            </a:r>
          </a:p>
        </p:txBody>
      </p:sp>
      <p:sp>
        <p:nvSpPr>
          <p:cNvPr id="23562" name="Line 12"/>
          <p:cNvSpPr>
            <a:spLocks noChangeShapeType="1"/>
          </p:cNvSpPr>
          <p:nvPr/>
        </p:nvSpPr>
        <p:spPr bwMode="auto">
          <a:xfrm flipH="1">
            <a:off x="6983288" y="2729880"/>
            <a:ext cx="304800" cy="381000"/>
          </a:xfrm>
          <a:prstGeom prst="line">
            <a:avLst/>
          </a:prstGeom>
          <a:noFill/>
          <a:ln w="9525">
            <a:solidFill>
              <a:schemeClr val="tx1"/>
            </a:solidFill>
            <a:round/>
            <a:headEnd/>
            <a:tailEnd/>
          </a:ln>
        </p:spPr>
        <p:txBody>
          <a:bodyPr/>
          <a:lstStyle/>
          <a:p>
            <a:endParaRPr lang="en-US"/>
          </a:p>
        </p:txBody>
      </p:sp>
      <p:sp>
        <p:nvSpPr>
          <p:cNvPr id="23563" name="Line 14"/>
          <p:cNvSpPr>
            <a:spLocks noChangeShapeType="1"/>
          </p:cNvSpPr>
          <p:nvPr/>
        </p:nvSpPr>
        <p:spPr bwMode="auto">
          <a:xfrm>
            <a:off x="7592888" y="2729880"/>
            <a:ext cx="381000" cy="457200"/>
          </a:xfrm>
          <a:prstGeom prst="line">
            <a:avLst/>
          </a:prstGeom>
          <a:noFill/>
          <a:ln w="9525">
            <a:solidFill>
              <a:schemeClr val="tx1"/>
            </a:solidFill>
            <a:round/>
            <a:headEnd/>
            <a:tailEnd/>
          </a:ln>
        </p:spPr>
        <p:txBody>
          <a:bodyPr/>
          <a:lstStyle/>
          <a:p>
            <a:endParaRPr lang="en-US"/>
          </a:p>
        </p:txBody>
      </p:sp>
      <p:sp>
        <p:nvSpPr>
          <p:cNvPr id="23564" name="Line 15"/>
          <p:cNvSpPr>
            <a:spLocks noChangeShapeType="1"/>
          </p:cNvSpPr>
          <p:nvPr/>
        </p:nvSpPr>
        <p:spPr bwMode="auto">
          <a:xfrm flipH="1">
            <a:off x="7669088" y="3491880"/>
            <a:ext cx="304800" cy="381000"/>
          </a:xfrm>
          <a:prstGeom prst="line">
            <a:avLst/>
          </a:prstGeom>
          <a:noFill/>
          <a:ln w="9525">
            <a:solidFill>
              <a:schemeClr val="tx1"/>
            </a:solidFill>
            <a:round/>
            <a:headEnd/>
            <a:tailEnd/>
          </a:ln>
        </p:spPr>
        <p:txBody>
          <a:bodyPr/>
          <a:lstStyle/>
          <a:p>
            <a:endParaRPr lang="en-US"/>
          </a:p>
        </p:txBody>
      </p:sp>
      <p:sp>
        <p:nvSpPr>
          <p:cNvPr id="23565" name="Line 16"/>
          <p:cNvSpPr>
            <a:spLocks noChangeShapeType="1"/>
          </p:cNvSpPr>
          <p:nvPr/>
        </p:nvSpPr>
        <p:spPr bwMode="auto">
          <a:xfrm flipH="1">
            <a:off x="7059488" y="4177680"/>
            <a:ext cx="304800" cy="381000"/>
          </a:xfrm>
          <a:prstGeom prst="line">
            <a:avLst/>
          </a:prstGeom>
          <a:noFill/>
          <a:ln w="9525">
            <a:solidFill>
              <a:schemeClr val="tx1"/>
            </a:solidFill>
            <a:round/>
            <a:headEnd/>
            <a:tailEnd/>
          </a:ln>
        </p:spPr>
        <p:txBody>
          <a:bodyPr/>
          <a:lstStyle/>
          <a:p>
            <a:endParaRPr lang="en-US"/>
          </a:p>
        </p:txBody>
      </p:sp>
      <p:sp>
        <p:nvSpPr>
          <p:cNvPr id="23566" name="Line 17"/>
          <p:cNvSpPr>
            <a:spLocks noChangeShapeType="1"/>
          </p:cNvSpPr>
          <p:nvPr/>
        </p:nvSpPr>
        <p:spPr bwMode="auto">
          <a:xfrm>
            <a:off x="8278688" y="3491880"/>
            <a:ext cx="381000" cy="457200"/>
          </a:xfrm>
          <a:prstGeom prst="line">
            <a:avLst/>
          </a:prstGeom>
          <a:noFill/>
          <a:ln w="9525">
            <a:solidFill>
              <a:schemeClr val="tx1"/>
            </a:solidFill>
            <a:round/>
            <a:headEnd/>
            <a:tailEnd/>
          </a:ln>
        </p:spPr>
        <p:txBody>
          <a:bodyPr/>
          <a:lstStyle/>
          <a:p>
            <a:endParaRPr lang="en-US"/>
          </a:p>
        </p:txBody>
      </p:sp>
      <p:sp>
        <p:nvSpPr>
          <p:cNvPr id="23567" name="Line 18"/>
          <p:cNvSpPr>
            <a:spLocks noChangeShapeType="1"/>
          </p:cNvSpPr>
          <p:nvPr/>
        </p:nvSpPr>
        <p:spPr bwMode="auto">
          <a:xfrm>
            <a:off x="7669088" y="4177680"/>
            <a:ext cx="304800" cy="381000"/>
          </a:xfrm>
          <a:prstGeom prst="line">
            <a:avLst/>
          </a:prstGeom>
          <a:noFill/>
          <a:ln w="9525">
            <a:solidFill>
              <a:schemeClr val="tx1"/>
            </a:solidFill>
            <a:round/>
            <a:headEnd/>
            <a:tailEnd/>
          </a:ln>
        </p:spPr>
        <p:txBody>
          <a:bodyPr/>
          <a:lstStyle/>
          <a:p>
            <a:endParaRPr lang="en-US"/>
          </a:p>
        </p:txBody>
      </p:sp>
      <p:sp>
        <p:nvSpPr>
          <p:cNvPr id="23568" name="Rectangle 19"/>
          <p:cNvSpPr>
            <a:spLocks noChangeArrowheads="1"/>
          </p:cNvSpPr>
          <p:nvPr/>
        </p:nvSpPr>
        <p:spPr bwMode="auto">
          <a:xfrm>
            <a:off x="228600" y="1168896"/>
            <a:ext cx="6143600" cy="5284440"/>
          </a:xfrm>
          <a:prstGeom prst="rect">
            <a:avLst/>
          </a:prstGeom>
          <a:noFill/>
          <a:ln w="9525">
            <a:noFill/>
            <a:miter lim="800000"/>
            <a:headEnd/>
            <a:tailEnd/>
          </a:ln>
        </p:spPr>
        <p:txBody>
          <a:bodyPr lIns="90000" tIns="46800" rIns="90000" bIns="46800"/>
          <a:lstStyle/>
          <a:p>
            <a:pPr algn="l">
              <a:buClr>
                <a:srgbClr val="1E6E04"/>
              </a:buClr>
            </a:pPr>
            <a:r>
              <a:rPr lang="en-US" sz="2400" b="1" dirty="0" smtClean="0">
                <a:solidFill>
                  <a:srgbClr val="000000"/>
                </a:solidFill>
              </a:rPr>
              <a:t>Ordered binary tree</a:t>
            </a:r>
          </a:p>
          <a:p>
            <a:pPr algn="l">
              <a:buClr>
                <a:srgbClr val="1E6E04"/>
              </a:buClr>
            </a:pPr>
            <a:endParaRPr lang="en-US" sz="2400" b="0" dirty="0" smtClean="0">
              <a:solidFill>
                <a:srgbClr val="000000"/>
              </a:solidFill>
            </a:endParaRPr>
          </a:p>
          <a:p>
            <a:pPr marL="342900" indent="-342900">
              <a:buFont typeface="Wingdings" panose="05000000000000000000" pitchFamily="2" charset="2"/>
              <a:buChar char="q"/>
            </a:pPr>
            <a:r>
              <a:rPr lang="en-US" sz="2400" dirty="0"/>
              <a:t>The </a:t>
            </a:r>
            <a:r>
              <a:rPr lang="en-US" sz="2400" dirty="0" smtClean="0"/>
              <a:t>keys value </a:t>
            </a:r>
            <a:r>
              <a:rPr lang="en-US" sz="2400" dirty="0"/>
              <a:t>of all the nodes in the </a:t>
            </a:r>
            <a:r>
              <a:rPr lang="en-US" sz="2400" dirty="0" smtClean="0">
                <a:solidFill>
                  <a:srgbClr val="FF0000"/>
                </a:solidFill>
              </a:rPr>
              <a:t>left</a:t>
            </a:r>
            <a:r>
              <a:rPr lang="en-US" sz="2400" dirty="0" smtClean="0"/>
              <a:t> </a:t>
            </a:r>
            <a:r>
              <a:rPr lang="en-US" sz="2400" dirty="0"/>
              <a:t>sub-tree are </a:t>
            </a:r>
            <a:r>
              <a:rPr lang="en-US" sz="2400" dirty="0" smtClean="0">
                <a:solidFill>
                  <a:srgbClr val="FF0000"/>
                </a:solidFill>
              </a:rPr>
              <a:t>less</a:t>
            </a:r>
            <a:r>
              <a:rPr lang="en-US" sz="2400" dirty="0" smtClean="0"/>
              <a:t> </a:t>
            </a:r>
            <a:r>
              <a:rPr lang="en-US" sz="2400" dirty="0"/>
              <a:t>than </a:t>
            </a:r>
            <a:r>
              <a:rPr lang="en-US" sz="2400" dirty="0" smtClean="0"/>
              <a:t>the key value of </a:t>
            </a:r>
            <a:r>
              <a:rPr lang="en-US" sz="2400" dirty="0"/>
              <a:t>the </a:t>
            </a:r>
            <a:r>
              <a:rPr lang="en-US" sz="2400" dirty="0" smtClean="0"/>
              <a:t>root node.</a:t>
            </a:r>
            <a:endParaRPr lang="en-US" sz="2400" dirty="0" smtClean="0">
              <a:solidFill>
                <a:srgbClr val="000000"/>
              </a:solidFill>
            </a:endParaRPr>
          </a:p>
          <a:p>
            <a:pPr marL="342900" indent="-342900">
              <a:buFont typeface="Wingdings" panose="05000000000000000000" pitchFamily="2" charset="2"/>
              <a:buChar char="q"/>
            </a:pPr>
            <a:endParaRPr lang="en-US" sz="2400" b="0" dirty="0">
              <a:solidFill>
                <a:srgbClr val="000000"/>
              </a:solidFill>
            </a:endParaRPr>
          </a:p>
          <a:p>
            <a:pPr marL="342900" indent="-342900">
              <a:buFont typeface="Wingdings" panose="05000000000000000000" pitchFamily="2" charset="2"/>
              <a:buChar char="q"/>
            </a:pPr>
            <a:r>
              <a:rPr lang="en-US" sz="2400" dirty="0" smtClean="0"/>
              <a:t>The </a:t>
            </a:r>
            <a:r>
              <a:rPr lang="en-US" sz="2400" dirty="0"/>
              <a:t>keys of all the nodes in the </a:t>
            </a:r>
            <a:r>
              <a:rPr lang="en-US" sz="2400" dirty="0" smtClean="0">
                <a:solidFill>
                  <a:srgbClr val="FF0000"/>
                </a:solidFill>
              </a:rPr>
              <a:t>right</a:t>
            </a:r>
            <a:r>
              <a:rPr lang="en-US" sz="2400" dirty="0" smtClean="0"/>
              <a:t> </a:t>
            </a:r>
            <a:r>
              <a:rPr lang="en-US" sz="2400" dirty="0"/>
              <a:t>sub-tree are </a:t>
            </a:r>
            <a:r>
              <a:rPr lang="en-US" sz="2400" dirty="0">
                <a:solidFill>
                  <a:srgbClr val="FF0000"/>
                </a:solidFill>
              </a:rPr>
              <a:t>greater</a:t>
            </a:r>
            <a:r>
              <a:rPr lang="en-US" sz="2400" dirty="0"/>
              <a:t> than </a:t>
            </a:r>
            <a:r>
              <a:rPr lang="en-US" sz="2400" dirty="0" smtClean="0"/>
              <a:t>the key value of </a:t>
            </a:r>
            <a:r>
              <a:rPr lang="en-US" sz="2400" dirty="0"/>
              <a:t>the </a:t>
            </a:r>
            <a:r>
              <a:rPr lang="en-US" sz="2400" dirty="0" smtClean="0"/>
              <a:t>root node.</a:t>
            </a:r>
            <a:endParaRPr lang="en-US" sz="2400" dirty="0" smtClean="0">
              <a:solidFill>
                <a:srgbClr val="000000"/>
              </a:solidFill>
            </a:endParaRPr>
          </a:p>
          <a:p>
            <a:pPr marL="342900" indent="-342900">
              <a:buFont typeface="Wingdings" panose="05000000000000000000" pitchFamily="2" charset="2"/>
              <a:buChar char="q"/>
            </a:pPr>
            <a:endParaRPr lang="en-US" sz="2400" b="0" dirty="0">
              <a:solidFill>
                <a:srgbClr val="000000"/>
              </a:solidFill>
            </a:endParaRPr>
          </a:p>
          <a:p>
            <a:pPr marL="342900" indent="-342900">
              <a:buFont typeface="Wingdings" panose="05000000000000000000" pitchFamily="2" charset="2"/>
              <a:buChar char="q"/>
            </a:pPr>
            <a:r>
              <a:rPr lang="en-US" sz="2400" dirty="0" smtClean="0"/>
              <a:t>The </a:t>
            </a:r>
            <a:r>
              <a:rPr lang="en-US" sz="2400" dirty="0"/>
              <a:t>left and right sub-trees are themselves ordered binary trees.</a:t>
            </a:r>
            <a:endParaRPr lang="en-US" sz="2400" b="0" dirty="0">
              <a:solidFill>
                <a:srgbClr val="000000"/>
              </a:solidFill>
            </a:endParaRPr>
          </a:p>
        </p:txBody>
      </p:sp>
    </p:spTree>
    <p:extLst>
      <p:ext uri="{BB962C8B-B14F-4D97-AF65-F5344CB8AC3E}">
        <p14:creationId xmlns:p14="http://schemas.microsoft.com/office/powerpoint/2010/main" val="376606998"/>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609600" y="89570"/>
            <a:ext cx="7953375" cy="819150"/>
          </a:xfrm>
        </p:spPr>
        <p:txBody>
          <a:bodyPr/>
          <a:lstStyle/>
          <a:p>
            <a:r>
              <a:rPr lang="en-US" b="1" dirty="0" smtClean="0">
                <a:latin typeface="Arial" charset="0"/>
              </a:rPr>
              <a:t>Binary Tree (Cont.)</a:t>
            </a:r>
          </a:p>
        </p:txBody>
      </p:sp>
      <p:sp>
        <p:nvSpPr>
          <p:cNvPr id="23556" name="Oval 6"/>
          <p:cNvSpPr>
            <a:spLocks noGrp="1" noChangeArrowheads="1"/>
          </p:cNvSpPr>
          <p:nvPr>
            <p:ph idx="1"/>
          </p:nvPr>
        </p:nvSpPr>
        <p:spPr>
          <a:xfrm>
            <a:off x="6462464" y="3184376"/>
            <a:ext cx="457200" cy="457200"/>
          </a:xfrm>
          <a:prstGeom prst="ellipse">
            <a:avLst/>
          </a:prstGeom>
          <a:solidFill>
            <a:schemeClr val="accent1"/>
          </a:solidFill>
          <a:ln>
            <a:solidFill>
              <a:schemeClr val="tx1"/>
            </a:solidFill>
            <a:round/>
          </a:ln>
        </p:spPr>
        <p:txBody>
          <a:bodyPr>
            <a:normAutofit fontScale="92500" lnSpcReduction="20000"/>
          </a:bodyPr>
          <a:lstStyle/>
          <a:p>
            <a:pPr algn="ctr">
              <a:lnSpc>
                <a:spcPct val="100000"/>
              </a:lnSpc>
              <a:spcAft>
                <a:spcPct val="0"/>
              </a:spcAft>
              <a:buClrTx/>
              <a:buFontTx/>
              <a:buNone/>
            </a:pPr>
            <a:r>
              <a:rPr lang="en-US" sz="1800" b="1" smtClean="0">
                <a:solidFill>
                  <a:schemeClr val="tx1"/>
                </a:solidFill>
                <a:latin typeface="Times New Roman" pitchFamily="18" charset="0"/>
              </a:rPr>
              <a:t>B</a:t>
            </a:r>
          </a:p>
        </p:txBody>
      </p:sp>
      <p:sp>
        <p:nvSpPr>
          <p:cNvPr id="23555" name="Oval 4"/>
          <p:cNvSpPr>
            <a:spLocks noChangeArrowheads="1"/>
          </p:cNvSpPr>
          <p:nvPr/>
        </p:nvSpPr>
        <p:spPr bwMode="auto">
          <a:xfrm>
            <a:off x="6995864" y="2422376"/>
            <a:ext cx="457200" cy="457200"/>
          </a:xfrm>
          <a:prstGeom prst="ellipse">
            <a:avLst/>
          </a:prstGeom>
          <a:solidFill>
            <a:schemeClr val="accent1"/>
          </a:solidFill>
          <a:ln w="9525">
            <a:solidFill>
              <a:schemeClr val="tx1"/>
            </a:solidFill>
            <a:round/>
            <a:headEnd/>
            <a:tailEnd/>
          </a:ln>
        </p:spPr>
        <p:txBody>
          <a:bodyPr wrap="none" anchor="ctr"/>
          <a:lstStyle/>
          <a:p>
            <a:r>
              <a:rPr lang="en-US" sz="1800"/>
              <a:t>A</a:t>
            </a:r>
          </a:p>
        </p:txBody>
      </p:sp>
      <p:sp>
        <p:nvSpPr>
          <p:cNvPr id="23557" name="Oval 7"/>
          <p:cNvSpPr>
            <a:spLocks noChangeArrowheads="1"/>
          </p:cNvSpPr>
          <p:nvPr/>
        </p:nvSpPr>
        <p:spPr bwMode="auto">
          <a:xfrm>
            <a:off x="7681664" y="3184376"/>
            <a:ext cx="457200" cy="457200"/>
          </a:xfrm>
          <a:prstGeom prst="ellipse">
            <a:avLst/>
          </a:prstGeom>
          <a:solidFill>
            <a:schemeClr val="accent1"/>
          </a:solidFill>
          <a:ln w="9525">
            <a:solidFill>
              <a:schemeClr val="tx1"/>
            </a:solidFill>
            <a:round/>
            <a:headEnd/>
            <a:tailEnd/>
          </a:ln>
        </p:spPr>
        <p:txBody>
          <a:bodyPr wrap="none" anchor="ctr"/>
          <a:lstStyle/>
          <a:p>
            <a:r>
              <a:rPr lang="en-US" sz="1800"/>
              <a:t>C</a:t>
            </a:r>
          </a:p>
        </p:txBody>
      </p:sp>
      <p:sp>
        <p:nvSpPr>
          <p:cNvPr id="23558" name="Oval 8"/>
          <p:cNvSpPr>
            <a:spLocks noChangeArrowheads="1"/>
          </p:cNvSpPr>
          <p:nvPr/>
        </p:nvSpPr>
        <p:spPr bwMode="auto">
          <a:xfrm>
            <a:off x="7072064" y="3870176"/>
            <a:ext cx="457200" cy="457200"/>
          </a:xfrm>
          <a:prstGeom prst="ellipse">
            <a:avLst/>
          </a:prstGeom>
          <a:solidFill>
            <a:schemeClr val="accent1"/>
          </a:solidFill>
          <a:ln w="9525">
            <a:solidFill>
              <a:schemeClr val="tx1"/>
            </a:solidFill>
            <a:round/>
            <a:headEnd/>
            <a:tailEnd/>
          </a:ln>
        </p:spPr>
        <p:txBody>
          <a:bodyPr wrap="none" anchor="ctr"/>
          <a:lstStyle/>
          <a:p>
            <a:r>
              <a:rPr lang="en-US" sz="1800"/>
              <a:t>D</a:t>
            </a:r>
          </a:p>
        </p:txBody>
      </p:sp>
      <p:sp>
        <p:nvSpPr>
          <p:cNvPr id="23559" name="Oval 9"/>
          <p:cNvSpPr>
            <a:spLocks noChangeArrowheads="1"/>
          </p:cNvSpPr>
          <p:nvPr/>
        </p:nvSpPr>
        <p:spPr bwMode="auto">
          <a:xfrm>
            <a:off x="8291264" y="4022576"/>
            <a:ext cx="457200" cy="457200"/>
          </a:xfrm>
          <a:prstGeom prst="ellipse">
            <a:avLst/>
          </a:prstGeom>
          <a:solidFill>
            <a:schemeClr val="accent1"/>
          </a:solidFill>
          <a:ln w="9525">
            <a:solidFill>
              <a:schemeClr val="tx1"/>
            </a:solidFill>
            <a:round/>
            <a:headEnd/>
            <a:tailEnd/>
          </a:ln>
        </p:spPr>
        <p:txBody>
          <a:bodyPr wrap="none" anchor="ctr"/>
          <a:lstStyle/>
          <a:p>
            <a:r>
              <a:rPr lang="en-US" sz="1800"/>
              <a:t>E</a:t>
            </a:r>
          </a:p>
        </p:txBody>
      </p:sp>
      <p:sp>
        <p:nvSpPr>
          <p:cNvPr id="23560" name="Oval 10"/>
          <p:cNvSpPr>
            <a:spLocks noChangeArrowheads="1"/>
          </p:cNvSpPr>
          <p:nvPr/>
        </p:nvSpPr>
        <p:spPr bwMode="auto">
          <a:xfrm>
            <a:off x="6462464" y="4555976"/>
            <a:ext cx="457200" cy="457200"/>
          </a:xfrm>
          <a:prstGeom prst="ellipse">
            <a:avLst/>
          </a:prstGeom>
          <a:solidFill>
            <a:schemeClr val="accent1"/>
          </a:solidFill>
          <a:ln w="9525">
            <a:solidFill>
              <a:schemeClr val="tx1"/>
            </a:solidFill>
            <a:round/>
            <a:headEnd/>
            <a:tailEnd/>
          </a:ln>
        </p:spPr>
        <p:txBody>
          <a:bodyPr wrap="none" anchor="ctr"/>
          <a:lstStyle/>
          <a:p>
            <a:r>
              <a:rPr lang="en-US" sz="1800"/>
              <a:t>F</a:t>
            </a:r>
          </a:p>
        </p:txBody>
      </p:sp>
      <p:sp>
        <p:nvSpPr>
          <p:cNvPr id="23561" name="Oval 11"/>
          <p:cNvSpPr>
            <a:spLocks noChangeArrowheads="1"/>
          </p:cNvSpPr>
          <p:nvPr/>
        </p:nvSpPr>
        <p:spPr bwMode="auto">
          <a:xfrm>
            <a:off x="7681664" y="4555976"/>
            <a:ext cx="457200" cy="457200"/>
          </a:xfrm>
          <a:prstGeom prst="ellipse">
            <a:avLst/>
          </a:prstGeom>
          <a:solidFill>
            <a:schemeClr val="accent1"/>
          </a:solidFill>
          <a:ln w="9525">
            <a:solidFill>
              <a:schemeClr val="tx1"/>
            </a:solidFill>
            <a:round/>
            <a:headEnd/>
            <a:tailEnd/>
          </a:ln>
        </p:spPr>
        <p:txBody>
          <a:bodyPr wrap="none" anchor="ctr"/>
          <a:lstStyle/>
          <a:p>
            <a:r>
              <a:rPr lang="en-US" sz="1800"/>
              <a:t>G</a:t>
            </a:r>
          </a:p>
        </p:txBody>
      </p:sp>
      <p:sp>
        <p:nvSpPr>
          <p:cNvPr id="23562" name="Line 12"/>
          <p:cNvSpPr>
            <a:spLocks noChangeShapeType="1"/>
          </p:cNvSpPr>
          <p:nvPr/>
        </p:nvSpPr>
        <p:spPr bwMode="auto">
          <a:xfrm flipH="1">
            <a:off x="6767264" y="2803376"/>
            <a:ext cx="304800" cy="381000"/>
          </a:xfrm>
          <a:prstGeom prst="line">
            <a:avLst/>
          </a:prstGeom>
          <a:noFill/>
          <a:ln w="9525">
            <a:solidFill>
              <a:schemeClr val="tx1"/>
            </a:solidFill>
            <a:round/>
            <a:headEnd/>
            <a:tailEnd/>
          </a:ln>
        </p:spPr>
        <p:txBody>
          <a:bodyPr/>
          <a:lstStyle/>
          <a:p>
            <a:endParaRPr lang="en-US"/>
          </a:p>
        </p:txBody>
      </p:sp>
      <p:sp>
        <p:nvSpPr>
          <p:cNvPr id="23563" name="Line 14"/>
          <p:cNvSpPr>
            <a:spLocks noChangeShapeType="1"/>
          </p:cNvSpPr>
          <p:nvPr/>
        </p:nvSpPr>
        <p:spPr bwMode="auto">
          <a:xfrm>
            <a:off x="7376864" y="2803376"/>
            <a:ext cx="381000" cy="457200"/>
          </a:xfrm>
          <a:prstGeom prst="line">
            <a:avLst/>
          </a:prstGeom>
          <a:noFill/>
          <a:ln w="9525">
            <a:solidFill>
              <a:schemeClr val="tx1"/>
            </a:solidFill>
            <a:round/>
            <a:headEnd/>
            <a:tailEnd/>
          </a:ln>
        </p:spPr>
        <p:txBody>
          <a:bodyPr/>
          <a:lstStyle/>
          <a:p>
            <a:endParaRPr lang="en-US"/>
          </a:p>
        </p:txBody>
      </p:sp>
      <p:sp>
        <p:nvSpPr>
          <p:cNvPr id="23564" name="Line 15"/>
          <p:cNvSpPr>
            <a:spLocks noChangeShapeType="1"/>
          </p:cNvSpPr>
          <p:nvPr/>
        </p:nvSpPr>
        <p:spPr bwMode="auto">
          <a:xfrm flipH="1">
            <a:off x="7453064" y="3565376"/>
            <a:ext cx="304800" cy="381000"/>
          </a:xfrm>
          <a:prstGeom prst="line">
            <a:avLst/>
          </a:prstGeom>
          <a:noFill/>
          <a:ln w="9525">
            <a:solidFill>
              <a:schemeClr val="tx1"/>
            </a:solidFill>
            <a:round/>
            <a:headEnd/>
            <a:tailEnd/>
          </a:ln>
        </p:spPr>
        <p:txBody>
          <a:bodyPr/>
          <a:lstStyle/>
          <a:p>
            <a:endParaRPr lang="en-US"/>
          </a:p>
        </p:txBody>
      </p:sp>
      <p:sp>
        <p:nvSpPr>
          <p:cNvPr id="23565" name="Line 16"/>
          <p:cNvSpPr>
            <a:spLocks noChangeShapeType="1"/>
          </p:cNvSpPr>
          <p:nvPr/>
        </p:nvSpPr>
        <p:spPr bwMode="auto">
          <a:xfrm flipH="1">
            <a:off x="6843464" y="4251176"/>
            <a:ext cx="304800" cy="381000"/>
          </a:xfrm>
          <a:prstGeom prst="line">
            <a:avLst/>
          </a:prstGeom>
          <a:noFill/>
          <a:ln w="9525">
            <a:solidFill>
              <a:schemeClr val="tx1"/>
            </a:solidFill>
            <a:round/>
            <a:headEnd/>
            <a:tailEnd/>
          </a:ln>
        </p:spPr>
        <p:txBody>
          <a:bodyPr/>
          <a:lstStyle/>
          <a:p>
            <a:endParaRPr lang="en-US"/>
          </a:p>
        </p:txBody>
      </p:sp>
      <p:sp>
        <p:nvSpPr>
          <p:cNvPr id="23566" name="Line 17"/>
          <p:cNvSpPr>
            <a:spLocks noChangeShapeType="1"/>
          </p:cNvSpPr>
          <p:nvPr/>
        </p:nvSpPr>
        <p:spPr bwMode="auto">
          <a:xfrm>
            <a:off x="8062664" y="3565376"/>
            <a:ext cx="381000" cy="457200"/>
          </a:xfrm>
          <a:prstGeom prst="line">
            <a:avLst/>
          </a:prstGeom>
          <a:noFill/>
          <a:ln w="9525">
            <a:solidFill>
              <a:schemeClr val="tx1"/>
            </a:solidFill>
            <a:round/>
            <a:headEnd/>
            <a:tailEnd/>
          </a:ln>
        </p:spPr>
        <p:txBody>
          <a:bodyPr/>
          <a:lstStyle/>
          <a:p>
            <a:endParaRPr lang="en-US"/>
          </a:p>
        </p:txBody>
      </p:sp>
      <p:sp>
        <p:nvSpPr>
          <p:cNvPr id="23567" name="Line 18"/>
          <p:cNvSpPr>
            <a:spLocks noChangeShapeType="1"/>
          </p:cNvSpPr>
          <p:nvPr/>
        </p:nvSpPr>
        <p:spPr bwMode="auto">
          <a:xfrm>
            <a:off x="7453064" y="4251176"/>
            <a:ext cx="304800" cy="381000"/>
          </a:xfrm>
          <a:prstGeom prst="line">
            <a:avLst/>
          </a:prstGeom>
          <a:noFill/>
          <a:ln w="9525">
            <a:solidFill>
              <a:schemeClr val="tx1"/>
            </a:solidFill>
            <a:round/>
            <a:headEnd/>
            <a:tailEnd/>
          </a:ln>
        </p:spPr>
        <p:txBody>
          <a:bodyPr/>
          <a:lstStyle/>
          <a:p>
            <a:endParaRPr lang="en-US"/>
          </a:p>
        </p:txBody>
      </p:sp>
      <p:sp>
        <p:nvSpPr>
          <p:cNvPr id="23568" name="Rectangle 19"/>
          <p:cNvSpPr>
            <a:spLocks noChangeArrowheads="1"/>
          </p:cNvSpPr>
          <p:nvPr/>
        </p:nvSpPr>
        <p:spPr bwMode="auto">
          <a:xfrm>
            <a:off x="228600" y="1168896"/>
            <a:ext cx="5867400" cy="5284440"/>
          </a:xfrm>
          <a:prstGeom prst="rect">
            <a:avLst/>
          </a:prstGeom>
          <a:noFill/>
          <a:ln w="9525">
            <a:noFill/>
            <a:miter lim="800000"/>
            <a:headEnd/>
            <a:tailEnd/>
          </a:ln>
        </p:spPr>
        <p:txBody>
          <a:bodyPr lIns="90000" tIns="46800" rIns="90000" bIns="46800"/>
          <a:lstStyle/>
          <a:p>
            <a:pPr algn="l"/>
            <a:r>
              <a:rPr lang="en-US" sz="2400" b="1" dirty="0" smtClean="0">
                <a:solidFill>
                  <a:srgbClr val="000000"/>
                </a:solidFill>
              </a:rPr>
              <a:t>Characteristics of binary tree</a:t>
            </a:r>
          </a:p>
          <a:p>
            <a:pPr marL="285750" indent="-285750" algn="l">
              <a:buFont typeface="Wingdings" panose="05000000000000000000" pitchFamily="2" charset="2"/>
              <a:buChar char="q"/>
            </a:pPr>
            <a:endParaRPr lang="en-US" dirty="0">
              <a:solidFill>
                <a:srgbClr val="000000"/>
              </a:solidFill>
            </a:endParaRPr>
          </a:p>
          <a:p>
            <a:pPr marL="285750" indent="-285750" algn="l">
              <a:buFont typeface="Wingdings" panose="05000000000000000000" pitchFamily="2" charset="2"/>
              <a:buChar char="q"/>
            </a:pPr>
            <a:r>
              <a:rPr lang="en-US" sz="2400" b="0" dirty="0" smtClean="0">
                <a:solidFill>
                  <a:srgbClr val="000000"/>
                </a:solidFill>
              </a:rPr>
              <a:t>If </a:t>
            </a:r>
            <a:r>
              <a:rPr lang="en-US" sz="2400" b="0" dirty="0">
                <a:solidFill>
                  <a:srgbClr val="000000"/>
                </a:solidFill>
              </a:rPr>
              <a:t>A is the root of a binary tree and B is the </a:t>
            </a:r>
            <a:r>
              <a:rPr lang="en-US" sz="2400" b="0" dirty="0" smtClean="0">
                <a:solidFill>
                  <a:srgbClr val="000000"/>
                </a:solidFill>
              </a:rPr>
              <a:t>root of </a:t>
            </a:r>
            <a:r>
              <a:rPr lang="en-US" sz="2400" b="0" dirty="0">
                <a:solidFill>
                  <a:srgbClr val="000000"/>
                </a:solidFill>
              </a:rPr>
              <a:t>its left/right subtree </a:t>
            </a:r>
            <a:r>
              <a:rPr lang="en-US" sz="2400" b="0" dirty="0" smtClean="0">
                <a:solidFill>
                  <a:srgbClr val="000000"/>
                </a:solidFill>
              </a:rPr>
              <a:t>then</a:t>
            </a:r>
            <a:endParaRPr lang="en-US" sz="2400" b="0" dirty="0">
              <a:solidFill>
                <a:srgbClr val="000000"/>
              </a:solidFill>
            </a:endParaRPr>
          </a:p>
          <a:p>
            <a:pPr marL="762000" lvl="1" indent="-285750" algn="l">
              <a:buFont typeface="Wingdings" panose="05000000000000000000" pitchFamily="2" charset="2"/>
              <a:buChar char="ü"/>
            </a:pPr>
            <a:r>
              <a:rPr lang="en-US" sz="2400" b="0" dirty="0">
                <a:solidFill>
                  <a:srgbClr val="000000"/>
                </a:solidFill>
              </a:rPr>
              <a:t>	</a:t>
            </a:r>
            <a:r>
              <a:rPr lang="en-US" sz="2000" b="0" dirty="0">
                <a:solidFill>
                  <a:srgbClr val="000000"/>
                </a:solidFill>
              </a:rPr>
              <a:t>A is the </a:t>
            </a:r>
            <a:r>
              <a:rPr lang="en-US" sz="2000" i="1" dirty="0">
                <a:solidFill>
                  <a:srgbClr val="000000"/>
                </a:solidFill>
              </a:rPr>
              <a:t>father</a:t>
            </a:r>
            <a:r>
              <a:rPr lang="en-US" sz="2000" b="0" i="1" dirty="0">
                <a:solidFill>
                  <a:srgbClr val="000000"/>
                </a:solidFill>
              </a:rPr>
              <a:t> </a:t>
            </a:r>
            <a:r>
              <a:rPr lang="en-US" sz="2000" b="0" dirty="0">
                <a:solidFill>
                  <a:srgbClr val="000000"/>
                </a:solidFill>
              </a:rPr>
              <a:t>of B</a:t>
            </a:r>
          </a:p>
          <a:p>
            <a:pPr marL="762000" lvl="1" indent="-285750" algn="l">
              <a:buFont typeface="Wingdings" panose="05000000000000000000" pitchFamily="2" charset="2"/>
              <a:buChar char="ü"/>
            </a:pPr>
            <a:r>
              <a:rPr lang="en-US" sz="2000" b="0" dirty="0">
                <a:solidFill>
                  <a:srgbClr val="000000"/>
                </a:solidFill>
              </a:rPr>
              <a:t>	B is the </a:t>
            </a:r>
            <a:r>
              <a:rPr lang="en-US" sz="2000" i="1" dirty="0">
                <a:solidFill>
                  <a:srgbClr val="000000"/>
                </a:solidFill>
              </a:rPr>
              <a:t>left/right son</a:t>
            </a:r>
            <a:r>
              <a:rPr lang="en-US" sz="2000" b="0" dirty="0">
                <a:solidFill>
                  <a:srgbClr val="000000"/>
                </a:solidFill>
              </a:rPr>
              <a:t> of A</a:t>
            </a:r>
          </a:p>
          <a:p>
            <a:pPr marL="762000" lvl="1" indent="-285750" algn="l">
              <a:buFont typeface="Wingdings" panose="05000000000000000000" pitchFamily="2" charset="2"/>
              <a:buChar char="q"/>
            </a:pPr>
            <a:endParaRPr lang="en-US" sz="2400" b="0" dirty="0">
              <a:solidFill>
                <a:srgbClr val="000000"/>
              </a:solidFill>
            </a:endParaRPr>
          </a:p>
          <a:p>
            <a:pPr marL="285750" indent="-285750" algn="l">
              <a:buFont typeface="Wingdings" panose="05000000000000000000" pitchFamily="2" charset="2"/>
              <a:buChar char="q"/>
            </a:pPr>
            <a:r>
              <a:rPr lang="en-US" sz="2400" b="0" dirty="0">
                <a:solidFill>
                  <a:srgbClr val="000000"/>
                </a:solidFill>
              </a:rPr>
              <a:t>Two nodes are </a:t>
            </a:r>
            <a:r>
              <a:rPr lang="en-US" sz="2400" i="1" dirty="0">
                <a:solidFill>
                  <a:srgbClr val="000000"/>
                </a:solidFill>
              </a:rPr>
              <a:t>brothers</a:t>
            </a:r>
            <a:r>
              <a:rPr lang="en-US" sz="2400" b="0" dirty="0">
                <a:solidFill>
                  <a:srgbClr val="000000"/>
                </a:solidFill>
              </a:rPr>
              <a:t> if they are left and right </a:t>
            </a:r>
            <a:r>
              <a:rPr lang="en-US" sz="2400" b="0" dirty="0" smtClean="0">
                <a:solidFill>
                  <a:srgbClr val="000000"/>
                </a:solidFill>
              </a:rPr>
              <a:t>sons </a:t>
            </a:r>
            <a:r>
              <a:rPr lang="en-US" sz="2400" b="0" dirty="0">
                <a:solidFill>
                  <a:srgbClr val="000000"/>
                </a:solidFill>
              </a:rPr>
              <a:t>of the same </a:t>
            </a:r>
            <a:r>
              <a:rPr lang="en-US" sz="2400" b="0" dirty="0" smtClean="0">
                <a:solidFill>
                  <a:srgbClr val="000000"/>
                </a:solidFill>
              </a:rPr>
              <a:t>father.</a:t>
            </a:r>
            <a:endParaRPr lang="en-US" sz="2400" b="0" dirty="0">
              <a:solidFill>
                <a:srgbClr val="000000"/>
              </a:solidFill>
            </a:endParaRPr>
          </a:p>
          <a:p>
            <a:pPr marL="285750" indent="-285750" algn="l">
              <a:buFont typeface="Wingdings" panose="05000000000000000000" pitchFamily="2" charset="2"/>
              <a:buChar char="q"/>
            </a:pPr>
            <a:endParaRPr lang="en-US" sz="2400" b="0" dirty="0">
              <a:solidFill>
                <a:srgbClr val="000000"/>
              </a:solidFill>
            </a:endParaRPr>
          </a:p>
          <a:p>
            <a:pPr marL="285750" indent="-285750" algn="l">
              <a:buFont typeface="Wingdings" panose="05000000000000000000" pitchFamily="2" charset="2"/>
              <a:buChar char="q"/>
            </a:pPr>
            <a:r>
              <a:rPr lang="en-US" sz="2400" b="0" dirty="0">
                <a:solidFill>
                  <a:srgbClr val="000000"/>
                </a:solidFill>
              </a:rPr>
              <a:t>Node n1 is an </a:t>
            </a:r>
            <a:r>
              <a:rPr lang="en-US" sz="2400" i="1" dirty="0">
                <a:solidFill>
                  <a:srgbClr val="000000"/>
                </a:solidFill>
              </a:rPr>
              <a:t>ancestor</a:t>
            </a:r>
            <a:r>
              <a:rPr lang="en-US" sz="2400" b="0" dirty="0">
                <a:solidFill>
                  <a:srgbClr val="000000"/>
                </a:solidFill>
              </a:rPr>
              <a:t> of n2 (and n2 is </a:t>
            </a:r>
            <a:r>
              <a:rPr lang="en-US" sz="2400" i="1" dirty="0">
                <a:solidFill>
                  <a:srgbClr val="000000"/>
                </a:solidFill>
              </a:rPr>
              <a:t>descendant</a:t>
            </a:r>
            <a:r>
              <a:rPr lang="en-US" sz="2400" b="0" dirty="0">
                <a:solidFill>
                  <a:srgbClr val="000000"/>
                </a:solidFill>
              </a:rPr>
              <a:t> of n1) if n1 is either the father of n2 or the father of some ancestor of </a:t>
            </a:r>
            <a:r>
              <a:rPr lang="en-US" sz="2400" b="0" dirty="0" smtClean="0">
                <a:solidFill>
                  <a:srgbClr val="000000"/>
                </a:solidFill>
              </a:rPr>
              <a:t>n2.</a:t>
            </a:r>
            <a:endParaRPr lang="en-US" sz="1800" b="0" dirty="0">
              <a:solidFill>
                <a:srgbClr val="000000"/>
              </a:solidFill>
              <a:latin typeface="Arial" charset="0"/>
            </a:endParaRPr>
          </a:p>
          <a:p>
            <a:pPr marL="285750" indent="-285750" algn="l">
              <a:buClr>
                <a:srgbClr val="1E6E04"/>
              </a:buClr>
            </a:pPr>
            <a:endParaRPr lang="en-US" sz="1800" b="0" dirty="0">
              <a:solidFill>
                <a:srgbClr val="000000"/>
              </a:solidFill>
              <a:latin typeface="Arial" charset="0"/>
            </a:endParaRPr>
          </a:p>
        </p:txBody>
      </p:sp>
    </p:spTree>
    <p:extLst>
      <p:ext uri="{BB962C8B-B14F-4D97-AF65-F5344CB8AC3E}">
        <p14:creationId xmlns:p14="http://schemas.microsoft.com/office/powerpoint/2010/main" val="3548357702"/>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Agenda</a:t>
            </a:r>
            <a:endParaRPr lang="vi-VN" dirty="0"/>
          </a:p>
        </p:txBody>
      </p:sp>
      <p:sp>
        <p:nvSpPr>
          <p:cNvPr id="3" name="Content Placeholder 2"/>
          <p:cNvSpPr>
            <a:spLocks noGrp="1"/>
          </p:cNvSpPr>
          <p:nvPr>
            <p:ph idx="1"/>
          </p:nvPr>
        </p:nvSpPr>
        <p:spPr/>
        <p:txBody>
          <a:bodyPr/>
          <a:lstStyle/>
          <a:p>
            <a:r>
              <a:rPr lang="vi-VN" sz="2400" dirty="0" smtClean="0">
                <a:latin typeface="Calibri" panose="020F0502020204030204" pitchFamily="34" charset="0"/>
              </a:rPr>
              <a:t>Data Structure</a:t>
            </a:r>
            <a:endParaRPr lang="en-US" sz="2400" dirty="0" smtClean="0">
              <a:latin typeface="Calibri" panose="020F0502020204030204" pitchFamily="34" charset="0"/>
            </a:endParaRPr>
          </a:p>
          <a:p>
            <a:r>
              <a:rPr lang="en-US" sz="2400" dirty="0" smtClean="0">
                <a:latin typeface="Calibri" panose="020F0502020204030204" pitchFamily="34" charset="0"/>
              </a:rPr>
              <a:t>Analysis of a</a:t>
            </a:r>
            <a:r>
              <a:rPr lang="vi-VN" sz="2400" dirty="0" smtClean="0">
                <a:latin typeface="Calibri" panose="020F0502020204030204" pitchFamily="34" charset="0"/>
              </a:rPr>
              <a:t>lgorithm</a:t>
            </a:r>
            <a:r>
              <a:rPr lang="en-US" sz="2400" dirty="0">
                <a:latin typeface="Calibri" panose="020F0502020204030204" pitchFamily="34" charset="0"/>
              </a:rPr>
              <a:t>s</a:t>
            </a:r>
            <a:endParaRPr lang="en-US" sz="2400" dirty="0" smtClean="0">
              <a:latin typeface="Calibri" panose="020F0502020204030204" pitchFamily="34" charset="0"/>
            </a:endParaRPr>
          </a:p>
          <a:p>
            <a:r>
              <a:rPr lang="en-US" sz="2400" dirty="0" smtClean="0">
                <a:latin typeface="Calibri" panose="020F0502020204030204" pitchFamily="34" charset="0"/>
                <a:cs typeface="Arial" pitchFamily="34" charset="0"/>
              </a:rPr>
              <a:t>Non-primitive data structures</a:t>
            </a:r>
          </a:p>
          <a:p>
            <a:pPr lvl="1"/>
            <a:r>
              <a:rPr lang="vi-VN" sz="2000" dirty="0" smtClean="0">
                <a:latin typeface="Calibri" panose="020F0502020204030204" pitchFamily="34" charset="0"/>
              </a:rPr>
              <a:t>Array</a:t>
            </a:r>
            <a:endParaRPr lang="en-US" sz="2000" dirty="0" smtClean="0">
              <a:latin typeface="Calibri" panose="020F0502020204030204" pitchFamily="34" charset="0"/>
            </a:endParaRPr>
          </a:p>
          <a:p>
            <a:pPr lvl="1"/>
            <a:r>
              <a:rPr lang="vi-VN" sz="2000" dirty="0" smtClean="0">
                <a:latin typeface="Calibri" panose="020F0502020204030204" pitchFamily="34" charset="0"/>
              </a:rPr>
              <a:t>Linked </a:t>
            </a:r>
            <a:r>
              <a:rPr lang="en-US" sz="2000" dirty="0" smtClean="0">
                <a:latin typeface="Calibri" panose="020F0502020204030204" pitchFamily="34" charset="0"/>
              </a:rPr>
              <a:t>l</a:t>
            </a:r>
            <a:r>
              <a:rPr lang="vi-VN" sz="2000" dirty="0" smtClean="0">
                <a:latin typeface="Calibri" panose="020F0502020204030204" pitchFamily="34" charset="0"/>
              </a:rPr>
              <a:t>ist</a:t>
            </a:r>
            <a:endParaRPr lang="en-US" sz="2000" dirty="0" smtClean="0">
              <a:latin typeface="Calibri" panose="020F0502020204030204" pitchFamily="34" charset="0"/>
            </a:endParaRPr>
          </a:p>
          <a:p>
            <a:pPr lvl="1"/>
            <a:r>
              <a:rPr lang="vi-VN" sz="2000" dirty="0" smtClean="0">
                <a:latin typeface="Calibri" panose="020F0502020204030204" pitchFamily="34" charset="0"/>
              </a:rPr>
              <a:t>Binary </a:t>
            </a:r>
            <a:r>
              <a:rPr lang="en-US" sz="2000" dirty="0">
                <a:latin typeface="Calibri" panose="020F0502020204030204" pitchFamily="34" charset="0"/>
              </a:rPr>
              <a:t>t</a:t>
            </a:r>
            <a:r>
              <a:rPr lang="vi-VN" sz="2000" dirty="0" smtClean="0">
                <a:latin typeface="Calibri" panose="020F0502020204030204" pitchFamily="34" charset="0"/>
              </a:rPr>
              <a:t>ree</a:t>
            </a:r>
            <a:endParaRPr lang="en-US" sz="2000" dirty="0" smtClean="0">
              <a:latin typeface="Calibri" panose="020F0502020204030204" pitchFamily="34" charset="0"/>
            </a:endParaRPr>
          </a:p>
          <a:p>
            <a:pPr lvl="1"/>
            <a:r>
              <a:rPr lang="en-US" sz="2000" dirty="0" smtClean="0">
                <a:latin typeface="Calibri" panose="020F0502020204030204" pitchFamily="34" charset="0"/>
              </a:rPr>
              <a:t>General tree</a:t>
            </a:r>
          </a:p>
          <a:p>
            <a:pPr lvl="1"/>
            <a:r>
              <a:rPr lang="en-US" sz="2000" dirty="0" smtClean="0">
                <a:latin typeface="Calibri" panose="020F0502020204030204" pitchFamily="34" charset="0"/>
              </a:rPr>
              <a:t>Heap</a:t>
            </a:r>
          </a:p>
          <a:p>
            <a:pPr lvl="1"/>
            <a:r>
              <a:rPr lang="vi-VN" sz="2000" dirty="0" smtClean="0">
                <a:latin typeface="Calibri" panose="020F0502020204030204" pitchFamily="34" charset="0"/>
              </a:rPr>
              <a:t>Queue</a:t>
            </a:r>
            <a:endParaRPr lang="en-US" sz="2000" dirty="0" smtClean="0">
              <a:latin typeface="Calibri" panose="020F0502020204030204" pitchFamily="34" charset="0"/>
            </a:endParaRPr>
          </a:p>
          <a:p>
            <a:pPr lvl="1"/>
            <a:r>
              <a:rPr lang="vi-VN" sz="2000" dirty="0" smtClean="0">
                <a:latin typeface="Calibri" panose="020F0502020204030204" pitchFamily="34" charset="0"/>
              </a:rPr>
              <a:t>Stack</a:t>
            </a:r>
            <a:endParaRPr lang="en-US" sz="2000" dirty="0" smtClean="0">
              <a:latin typeface="Calibri" panose="020F0502020204030204" pitchFamily="34" charset="0"/>
            </a:endParaRPr>
          </a:p>
          <a:p>
            <a:r>
              <a:rPr lang="vi-VN" sz="2400" dirty="0" smtClean="0">
                <a:latin typeface="Calibri" panose="020F0502020204030204" pitchFamily="34" charset="0"/>
              </a:rPr>
              <a:t>Sorting Algorithms</a:t>
            </a:r>
            <a:endParaRPr lang="en-US" sz="2400" dirty="0" smtClean="0">
              <a:latin typeface="Calibri" panose="020F0502020204030204" pitchFamily="34" charset="0"/>
            </a:endParaRPr>
          </a:p>
          <a:p>
            <a:r>
              <a:rPr lang="vi-VN" sz="2400" dirty="0" smtClean="0">
                <a:latin typeface="Calibri" panose="020F0502020204030204" pitchFamily="34" charset="0"/>
              </a:rPr>
              <a:t>Searching Algorithms</a:t>
            </a:r>
            <a:endParaRPr lang="en-US" sz="2400" dirty="0" smtClean="0">
              <a:latin typeface="Calibri" panose="020F0502020204030204" pitchFamily="34" charset="0"/>
            </a:endParaRPr>
          </a:p>
          <a:p>
            <a:endParaRPr lang="vi-VN" sz="24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609600" y="89570"/>
            <a:ext cx="7953375" cy="819150"/>
          </a:xfrm>
        </p:spPr>
        <p:txBody>
          <a:bodyPr/>
          <a:lstStyle/>
          <a:p>
            <a:r>
              <a:rPr lang="en-US" b="1" dirty="0" smtClean="0">
                <a:latin typeface="Arial" charset="0"/>
              </a:rPr>
              <a:t>Binary Tree (Cont.)</a:t>
            </a:r>
          </a:p>
        </p:txBody>
      </p:sp>
      <p:sp>
        <p:nvSpPr>
          <p:cNvPr id="23556" name="Oval 6"/>
          <p:cNvSpPr>
            <a:spLocks noGrp="1" noChangeArrowheads="1"/>
          </p:cNvSpPr>
          <p:nvPr>
            <p:ph idx="1"/>
          </p:nvPr>
        </p:nvSpPr>
        <p:spPr>
          <a:xfrm>
            <a:off x="6462464" y="3184376"/>
            <a:ext cx="457200" cy="457200"/>
          </a:xfrm>
          <a:prstGeom prst="ellipse">
            <a:avLst/>
          </a:prstGeom>
          <a:solidFill>
            <a:schemeClr val="accent1"/>
          </a:solidFill>
          <a:ln>
            <a:solidFill>
              <a:schemeClr val="tx1"/>
            </a:solidFill>
            <a:round/>
          </a:ln>
        </p:spPr>
        <p:txBody>
          <a:bodyPr>
            <a:normAutofit fontScale="92500" lnSpcReduction="20000"/>
          </a:bodyPr>
          <a:lstStyle/>
          <a:p>
            <a:pPr algn="ctr">
              <a:lnSpc>
                <a:spcPct val="100000"/>
              </a:lnSpc>
              <a:spcAft>
                <a:spcPct val="0"/>
              </a:spcAft>
              <a:buClrTx/>
              <a:buFontTx/>
              <a:buNone/>
            </a:pPr>
            <a:r>
              <a:rPr lang="en-US" sz="1800" b="1" smtClean="0">
                <a:solidFill>
                  <a:schemeClr val="tx1"/>
                </a:solidFill>
                <a:latin typeface="Times New Roman" pitchFamily="18" charset="0"/>
              </a:rPr>
              <a:t>B</a:t>
            </a:r>
          </a:p>
        </p:txBody>
      </p:sp>
      <p:sp>
        <p:nvSpPr>
          <p:cNvPr id="23555" name="Oval 4"/>
          <p:cNvSpPr>
            <a:spLocks noChangeArrowheads="1"/>
          </p:cNvSpPr>
          <p:nvPr/>
        </p:nvSpPr>
        <p:spPr bwMode="auto">
          <a:xfrm>
            <a:off x="6995864" y="2422376"/>
            <a:ext cx="457200" cy="457200"/>
          </a:xfrm>
          <a:prstGeom prst="ellipse">
            <a:avLst/>
          </a:prstGeom>
          <a:solidFill>
            <a:schemeClr val="accent1"/>
          </a:solidFill>
          <a:ln w="9525">
            <a:solidFill>
              <a:schemeClr val="tx1"/>
            </a:solidFill>
            <a:round/>
            <a:headEnd/>
            <a:tailEnd/>
          </a:ln>
        </p:spPr>
        <p:txBody>
          <a:bodyPr wrap="none" anchor="ctr"/>
          <a:lstStyle/>
          <a:p>
            <a:r>
              <a:rPr lang="en-US" sz="1800"/>
              <a:t>A</a:t>
            </a:r>
          </a:p>
        </p:txBody>
      </p:sp>
      <p:sp>
        <p:nvSpPr>
          <p:cNvPr id="23557" name="Oval 7"/>
          <p:cNvSpPr>
            <a:spLocks noChangeArrowheads="1"/>
          </p:cNvSpPr>
          <p:nvPr/>
        </p:nvSpPr>
        <p:spPr bwMode="auto">
          <a:xfrm>
            <a:off x="7681664" y="3184376"/>
            <a:ext cx="457200" cy="457200"/>
          </a:xfrm>
          <a:prstGeom prst="ellipse">
            <a:avLst/>
          </a:prstGeom>
          <a:solidFill>
            <a:schemeClr val="accent1"/>
          </a:solidFill>
          <a:ln w="9525">
            <a:solidFill>
              <a:schemeClr val="tx1"/>
            </a:solidFill>
            <a:round/>
            <a:headEnd/>
            <a:tailEnd/>
          </a:ln>
        </p:spPr>
        <p:txBody>
          <a:bodyPr wrap="none" anchor="ctr"/>
          <a:lstStyle/>
          <a:p>
            <a:r>
              <a:rPr lang="en-US" sz="1800"/>
              <a:t>C</a:t>
            </a:r>
          </a:p>
        </p:txBody>
      </p:sp>
      <p:sp>
        <p:nvSpPr>
          <p:cNvPr id="23558" name="Oval 8"/>
          <p:cNvSpPr>
            <a:spLocks noChangeArrowheads="1"/>
          </p:cNvSpPr>
          <p:nvPr/>
        </p:nvSpPr>
        <p:spPr bwMode="auto">
          <a:xfrm>
            <a:off x="7072064" y="3870176"/>
            <a:ext cx="457200" cy="457200"/>
          </a:xfrm>
          <a:prstGeom prst="ellipse">
            <a:avLst/>
          </a:prstGeom>
          <a:solidFill>
            <a:schemeClr val="accent1"/>
          </a:solidFill>
          <a:ln w="9525">
            <a:solidFill>
              <a:schemeClr val="tx1"/>
            </a:solidFill>
            <a:round/>
            <a:headEnd/>
            <a:tailEnd/>
          </a:ln>
        </p:spPr>
        <p:txBody>
          <a:bodyPr wrap="none" anchor="ctr"/>
          <a:lstStyle/>
          <a:p>
            <a:r>
              <a:rPr lang="en-US" sz="1800"/>
              <a:t>D</a:t>
            </a:r>
          </a:p>
        </p:txBody>
      </p:sp>
      <p:sp>
        <p:nvSpPr>
          <p:cNvPr id="23559" name="Oval 9"/>
          <p:cNvSpPr>
            <a:spLocks noChangeArrowheads="1"/>
          </p:cNvSpPr>
          <p:nvPr/>
        </p:nvSpPr>
        <p:spPr bwMode="auto">
          <a:xfrm>
            <a:off x="8291264" y="4022576"/>
            <a:ext cx="457200" cy="457200"/>
          </a:xfrm>
          <a:prstGeom prst="ellipse">
            <a:avLst/>
          </a:prstGeom>
          <a:solidFill>
            <a:schemeClr val="accent1"/>
          </a:solidFill>
          <a:ln w="9525">
            <a:solidFill>
              <a:schemeClr val="tx1"/>
            </a:solidFill>
            <a:round/>
            <a:headEnd/>
            <a:tailEnd/>
          </a:ln>
        </p:spPr>
        <p:txBody>
          <a:bodyPr wrap="none" anchor="ctr"/>
          <a:lstStyle/>
          <a:p>
            <a:r>
              <a:rPr lang="en-US" sz="1800"/>
              <a:t>E</a:t>
            </a:r>
          </a:p>
        </p:txBody>
      </p:sp>
      <p:sp>
        <p:nvSpPr>
          <p:cNvPr id="23560" name="Oval 10"/>
          <p:cNvSpPr>
            <a:spLocks noChangeArrowheads="1"/>
          </p:cNvSpPr>
          <p:nvPr/>
        </p:nvSpPr>
        <p:spPr bwMode="auto">
          <a:xfrm>
            <a:off x="6462464" y="4555976"/>
            <a:ext cx="457200" cy="457200"/>
          </a:xfrm>
          <a:prstGeom prst="ellipse">
            <a:avLst/>
          </a:prstGeom>
          <a:solidFill>
            <a:schemeClr val="accent1"/>
          </a:solidFill>
          <a:ln w="9525">
            <a:solidFill>
              <a:schemeClr val="tx1"/>
            </a:solidFill>
            <a:round/>
            <a:headEnd/>
            <a:tailEnd/>
          </a:ln>
        </p:spPr>
        <p:txBody>
          <a:bodyPr wrap="none" anchor="ctr"/>
          <a:lstStyle/>
          <a:p>
            <a:r>
              <a:rPr lang="en-US" sz="1800"/>
              <a:t>F</a:t>
            </a:r>
          </a:p>
        </p:txBody>
      </p:sp>
      <p:sp>
        <p:nvSpPr>
          <p:cNvPr id="23561" name="Oval 11"/>
          <p:cNvSpPr>
            <a:spLocks noChangeArrowheads="1"/>
          </p:cNvSpPr>
          <p:nvPr/>
        </p:nvSpPr>
        <p:spPr bwMode="auto">
          <a:xfrm>
            <a:off x="7681664" y="4555976"/>
            <a:ext cx="457200" cy="457200"/>
          </a:xfrm>
          <a:prstGeom prst="ellipse">
            <a:avLst/>
          </a:prstGeom>
          <a:solidFill>
            <a:schemeClr val="accent1"/>
          </a:solidFill>
          <a:ln w="9525">
            <a:solidFill>
              <a:schemeClr val="tx1"/>
            </a:solidFill>
            <a:round/>
            <a:headEnd/>
            <a:tailEnd/>
          </a:ln>
        </p:spPr>
        <p:txBody>
          <a:bodyPr wrap="none" anchor="ctr"/>
          <a:lstStyle/>
          <a:p>
            <a:r>
              <a:rPr lang="en-US" sz="1800"/>
              <a:t>G</a:t>
            </a:r>
          </a:p>
        </p:txBody>
      </p:sp>
      <p:sp>
        <p:nvSpPr>
          <p:cNvPr id="23562" name="Line 12"/>
          <p:cNvSpPr>
            <a:spLocks noChangeShapeType="1"/>
          </p:cNvSpPr>
          <p:nvPr/>
        </p:nvSpPr>
        <p:spPr bwMode="auto">
          <a:xfrm flipH="1">
            <a:off x="6767264" y="2803376"/>
            <a:ext cx="304800" cy="381000"/>
          </a:xfrm>
          <a:prstGeom prst="line">
            <a:avLst/>
          </a:prstGeom>
          <a:noFill/>
          <a:ln w="9525">
            <a:solidFill>
              <a:schemeClr val="tx1"/>
            </a:solidFill>
            <a:round/>
            <a:headEnd/>
            <a:tailEnd/>
          </a:ln>
        </p:spPr>
        <p:txBody>
          <a:bodyPr/>
          <a:lstStyle/>
          <a:p>
            <a:endParaRPr lang="en-US"/>
          </a:p>
        </p:txBody>
      </p:sp>
      <p:sp>
        <p:nvSpPr>
          <p:cNvPr id="23563" name="Line 14"/>
          <p:cNvSpPr>
            <a:spLocks noChangeShapeType="1"/>
          </p:cNvSpPr>
          <p:nvPr/>
        </p:nvSpPr>
        <p:spPr bwMode="auto">
          <a:xfrm>
            <a:off x="7376864" y="2803376"/>
            <a:ext cx="381000" cy="457200"/>
          </a:xfrm>
          <a:prstGeom prst="line">
            <a:avLst/>
          </a:prstGeom>
          <a:noFill/>
          <a:ln w="9525">
            <a:solidFill>
              <a:schemeClr val="tx1"/>
            </a:solidFill>
            <a:round/>
            <a:headEnd/>
            <a:tailEnd/>
          </a:ln>
        </p:spPr>
        <p:txBody>
          <a:bodyPr/>
          <a:lstStyle/>
          <a:p>
            <a:endParaRPr lang="en-US"/>
          </a:p>
        </p:txBody>
      </p:sp>
      <p:sp>
        <p:nvSpPr>
          <p:cNvPr id="23564" name="Line 15"/>
          <p:cNvSpPr>
            <a:spLocks noChangeShapeType="1"/>
          </p:cNvSpPr>
          <p:nvPr/>
        </p:nvSpPr>
        <p:spPr bwMode="auto">
          <a:xfrm flipH="1">
            <a:off x="7453064" y="3565376"/>
            <a:ext cx="304800" cy="381000"/>
          </a:xfrm>
          <a:prstGeom prst="line">
            <a:avLst/>
          </a:prstGeom>
          <a:noFill/>
          <a:ln w="9525">
            <a:solidFill>
              <a:schemeClr val="tx1"/>
            </a:solidFill>
            <a:round/>
            <a:headEnd/>
            <a:tailEnd/>
          </a:ln>
        </p:spPr>
        <p:txBody>
          <a:bodyPr/>
          <a:lstStyle/>
          <a:p>
            <a:endParaRPr lang="en-US"/>
          </a:p>
        </p:txBody>
      </p:sp>
      <p:sp>
        <p:nvSpPr>
          <p:cNvPr id="23565" name="Line 16"/>
          <p:cNvSpPr>
            <a:spLocks noChangeShapeType="1"/>
          </p:cNvSpPr>
          <p:nvPr/>
        </p:nvSpPr>
        <p:spPr bwMode="auto">
          <a:xfrm flipH="1">
            <a:off x="6843464" y="4251176"/>
            <a:ext cx="304800" cy="381000"/>
          </a:xfrm>
          <a:prstGeom prst="line">
            <a:avLst/>
          </a:prstGeom>
          <a:noFill/>
          <a:ln w="9525">
            <a:solidFill>
              <a:schemeClr val="tx1"/>
            </a:solidFill>
            <a:round/>
            <a:headEnd/>
            <a:tailEnd/>
          </a:ln>
        </p:spPr>
        <p:txBody>
          <a:bodyPr/>
          <a:lstStyle/>
          <a:p>
            <a:endParaRPr lang="en-US"/>
          </a:p>
        </p:txBody>
      </p:sp>
      <p:sp>
        <p:nvSpPr>
          <p:cNvPr id="23566" name="Line 17"/>
          <p:cNvSpPr>
            <a:spLocks noChangeShapeType="1"/>
          </p:cNvSpPr>
          <p:nvPr/>
        </p:nvSpPr>
        <p:spPr bwMode="auto">
          <a:xfrm>
            <a:off x="8062664" y="3565376"/>
            <a:ext cx="381000" cy="457200"/>
          </a:xfrm>
          <a:prstGeom prst="line">
            <a:avLst/>
          </a:prstGeom>
          <a:noFill/>
          <a:ln w="9525">
            <a:solidFill>
              <a:schemeClr val="tx1"/>
            </a:solidFill>
            <a:round/>
            <a:headEnd/>
            <a:tailEnd/>
          </a:ln>
        </p:spPr>
        <p:txBody>
          <a:bodyPr/>
          <a:lstStyle/>
          <a:p>
            <a:endParaRPr lang="en-US"/>
          </a:p>
        </p:txBody>
      </p:sp>
      <p:sp>
        <p:nvSpPr>
          <p:cNvPr id="23567" name="Line 18"/>
          <p:cNvSpPr>
            <a:spLocks noChangeShapeType="1"/>
          </p:cNvSpPr>
          <p:nvPr/>
        </p:nvSpPr>
        <p:spPr bwMode="auto">
          <a:xfrm>
            <a:off x="7453064" y="4251176"/>
            <a:ext cx="304800" cy="381000"/>
          </a:xfrm>
          <a:prstGeom prst="line">
            <a:avLst/>
          </a:prstGeom>
          <a:noFill/>
          <a:ln w="9525">
            <a:solidFill>
              <a:schemeClr val="tx1"/>
            </a:solidFill>
            <a:round/>
            <a:headEnd/>
            <a:tailEnd/>
          </a:ln>
        </p:spPr>
        <p:txBody>
          <a:bodyPr/>
          <a:lstStyle/>
          <a:p>
            <a:endParaRPr lang="en-US"/>
          </a:p>
        </p:txBody>
      </p:sp>
      <p:sp>
        <p:nvSpPr>
          <p:cNvPr id="23568" name="Rectangle 19"/>
          <p:cNvSpPr>
            <a:spLocks noChangeArrowheads="1"/>
          </p:cNvSpPr>
          <p:nvPr/>
        </p:nvSpPr>
        <p:spPr bwMode="auto">
          <a:xfrm>
            <a:off x="228600" y="1168896"/>
            <a:ext cx="5867400" cy="5284440"/>
          </a:xfrm>
          <a:prstGeom prst="rect">
            <a:avLst/>
          </a:prstGeom>
          <a:noFill/>
          <a:ln w="9525">
            <a:noFill/>
            <a:miter lim="800000"/>
            <a:headEnd/>
            <a:tailEnd/>
          </a:ln>
        </p:spPr>
        <p:txBody>
          <a:bodyPr lIns="90000" tIns="46800" rIns="90000" bIns="46800"/>
          <a:lstStyle/>
          <a:p>
            <a:pPr algn="l"/>
            <a:r>
              <a:rPr lang="en-US" sz="2400" b="1" dirty="0" smtClean="0">
                <a:solidFill>
                  <a:srgbClr val="000000"/>
                </a:solidFill>
              </a:rPr>
              <a:t>Characteristics of binary tree (Cont.)</a:t>
            </a:r>
          </a:p>
          <a:p>
            <a:pPr marL="285750" indent="-285750" algn="l">
              <a:buFont typeface="Wingdings" panose="05000000000000000000" pitchFamily="2" charset="2"/>
              <a:buChar char="q"/>
            </a:pPr>
            <a:endParaRPr lang="en-US" dirty="0">
              <a:solidFill>
                <a:srgbClr val="000000"/>
              </a:solidFill>
            </a:endParaRPr>
          </a:p>
          <a:p>
            <a:pPr marL="285750" indent="-285750">
              <a:buFont typeface="Wingdings" panose="05000000000000000000" pitchFamily="2" charset="2"/>
              <a:buChar char="q"/>
            </a:pPr>
            <a:r>
              <a:rPr lang="en-US" sz="2400" i="1" dirty="0">
                <a:solidFill>
                  <a:srgbClr val="000000"/>
                </a:solidFill>
              </a:rPr>
              <a:t>Strictly Binary Tree</a:t>
            </a:r>
            <a:r>
              <a:rPr lang="en-US" sz="2400" dirty="0">
                <a:solidFill>
                  <a:srgbClr val="000000"/>
                </a:solidFill>
              </a:rPr>
              <a:t>: If every non-leaf node in a binary tree has non empty left and right </a:t>
            </a:r>
            <a:r>
              <a:rPr lang="en-US" sz="2400" dirty="0" smtClean="0">
                <a:solidFill>
                  <a:srgbClr val="000000"/>
                </a:solidFill>
              </a:rPr>
              <a:t>sub-trees.</a:t>
            </a:r>
            <a:endParaRPr lang="en-US" sz="2400" dirty="0">
              <a:solidFill>
                <a:srgbClr val="000000"/>
              </a:solidFill>
            </a:endParaRPr>
          </a:p>
          <a:p>
            <a:pPr marL="285750" indent="-285750">
              <a:buFont typeface="Wingdings" panose="05000000000000000000" pitchFamily="2" charset="2"/>
              <a:buChar char="q"/>
            </a:pPr>
            <a:endParaRPr lang="en-US" sz="2400" b="0" dirty="0">
              <a:solidFill>
                <a:srgbClr val="000000"/>
              </a:solidFill>
            </a:endParaRPr>
          </a:p>
          <a:p>
            <a:pPr marL="285750" indent="-285750">
              <a:buFont typeface="Wingdings" panose="05000000000000000000" pitchFamily="2" charset="2"/>
              <a:buChar char="q"/>
            </a:pPr>
            <a:r>
              <a:rPr lang="en-US" sz="2400" i="1" dirty="0">
                <a:solidFill>
                  <a:srgbClr val="000000"/>
                </a:solidFill>
              </a:rPr>
              <a:t>Level</a:t>
            </a:r>
            <a:r>
              <a:rPr lang="en-US" sz="2400" dirty="0">
                <a:solidFill>
                  <a:srgbClr val="000000"/>
                </a:solidFill>
              </a:rPr>
              <a:t> of a node: Root has level 0. Level of any node is one more than the level of its </a:t>
            </a:r>
            <a:r>
              <a:rPr lang="en-US" sz="2400" dirty="0" smtClean="0">
                <a:solidFill>
                  <a:srgbClr val="000000"/>
                </a:solidFill>
              </a:rPr>
              <a:t>father.</a:t>
            </a:r>
            <a:endParaRPr lang="en-US" sz="2400" b="0" dirty="0" smtClean="0">
              <a:solidFill>
                <a:srgbClr val="000000"/>
              </a:solidFill>
            </a:endParaRPr>
          </a:p>
          <a:p>
            <a:pPr marL="285750" indent="-285750" algn="l">
              <a:buFont typeface="Wingdings" panose="05000000000000000000" pitchFamily="2" charset="2"/>
              <a:buChar char="q"/>
            </a:pPr>
            <a:endParaRPr lang="en-US" sz="2400" b="0" dirty="0">
              <a:solidFill>
                <a:srgbClr val="000000"/>
              </a:solidFill>
            </a:endParaRPr>
          </a:p>
          <a:p>
            <a:pPr marL="342900" indent="-342900">
              <a:buFont typeface="Wingdings" panose="05000000000000000000" pitchFamily="2" charset="2"/>
              <a:buChar char="q"/>
            </a:pPr>
            <a:r>
              <a:rPr lang="en-US" sz="2400" i="1" dirty="0">
                <a:solidFill>
                  <a:srgbClr val="000000"/>
                </a:solidFill>
              </a:rPr>
              <a:t>Depth</a:t>
            </a:r>
            <a:r>
              <a:rPr lang="en-US" sz="2400" dirty="0">
                <a:solidFill>
                  <a:srgbClr val="000000"/>
                </a:solidFill>
              </a:rPr>
              <a:t>: Maximum level of any leaf in the </a:t>
            </a:r>
            <a:r>
              <a:rPr lang="en-US" sz="2400" dirty="0" smtClean="0">
                <a:solidFill>
                  <a:srgbClr val="000000"/>
                </a:solidFill>
              </a:rPr>
              <a:t>tree</a:t>
            </a:r>
            <a:endParaRPr lang="en-US" sz="2400" dirty="0">
              <a:solidFill>
                <a:srgbClr val="000000"/>
              </a:solidFill>
            </a:endParaRPr>
          </a:p>
        </p:txBody>
      </p:sp>
    </p:spTree>
    <p:extLst>
      <p:ext uri="{BB962C8B-B14F-4D97-AF65-F5344CB8AC3E}">
        <p14:creationId xmlns:p14="http://schemas.microsoft.com/office/powerpoint/2010/main" val="1411491068"/>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609600" y="89570"/>
            <a:ext cx="7953375" cy="819150"/>
          </a:xfrm>
        </p:spPr>
        <p:txBody>
          <a:bodyPr/>
          <a:lstStyle/>
          <a:p>
            <a:r>
              <a:rPr lang="en-US" b="1" dirty="0" smtClean="0">
                <a:latin typeface="Arial" charset="0"/>
              </a:rPr>
              <a:t>Binary Tree (Cont.)</a:t>
            </a:r>
          </a:p>
        </p:txBody>
      </p:sp>
      <p:sp>
        <p:nvSpPr>
          <p:cNvPr id="2" name="Content Placeholder 1"/>
          <p:cNvSpPr>
            <a:spLocks noGrp="1"/>
          </p:cNvSpPr>
          <p:nvPr>
            <p:ph idx="1"/>
          </p:nvPr>
        </p:nvSpPr>
        <p:spPr>
          <a:xfrm>
            <a:off x="457200" y="1219200"/>
            <a:ext cx="8229600" cy="5250160"/>
          </a:xfrm>
        </p:spPr>
        <p:txBody>
          <a:bodyPr/>
          <a:lstStyle/>
          <a:p>
            <a:pPr marL="0" indent="0">
              <a:buNone/>
            </a:pPr>
            <a:r>
              <a:rPr lang="en-US" b="1" dirty="0">
                <a:solidFill>
                  <a:srgbClr val="000000"/>
                </a:solidFill>
              </a:rPr>
              <a:t>Characteristics of binary tree (Cont</a:t>
            </a:r>
            <a:r>
              <a:rPr lang="en-US" b="1" dirty="0" smtClean="0">
                <a:solidFill>
                  <a:srgbClr val="000000"/>
                </a:solidFill>
              </a:rPr>
              <a:t>.)</a:t>
            </a:r>
          </a:p>
          <a:p>
            <a:pPr marL="0" indent="0">
              <a:buNone/>
            </a:pPr>
            <a:endParaRPr lang="en-US" b="1" dirty="0">
              <a:solidFill>
                <a:srgbClr val="000000"/>
              </a:solidFill>
            </a:endParaRPr>
          </a:p>
          <a:p>
            <a:r>
              <a:rPr lang="en-US" sz="2400" dirty="0"/>
              <a:t>Each node of a binary tree contains:</a:t>
            </a:r>
          </a:p>
          <a:p>
            <a:pPr lvl="1"/>
            <a:r>
              <a:rPr lang="en-US" sz="2000" dirty="0" smtClean="0"/>
              <a:t>The </a:t>
            </a:r>
            <a:r>
              <a:rPr lang="en-US" sz="2000" dirty="0"/>
              <a:t>data item</a:t>
            </a:r>
          </a:p>
          <a:p>
            <a:pPr lvl="1"/>
            <a:r>
              <a:rPr lang="en-US" sz="2000" dirty="0"/>
              <a:t>A pointer points to left child node</a:t>
            </a:r>
          </a:p>
          <a:p>
            <a:pPr lvl="1"/>
            <a:r>
              <a:rPr lang="en-US" sz="2000" dirty="0"/>
              <a:t>A pointer points to right child </a:t>
            </a:r>
            <a:r>
              <a:rPr lang="en-US" sz="2000" dirty="0" smtClean="0"/>
              <a:t>node</a:t>
            </a:r>
            <a:endParaRPr lang="en-US" sz="2000" dirty="0"/>
          </a:p>
          <a:p>
            <a:endParaRPr lang="en-US" sz="2400" dirty="0" smtClean="0"/>
          </a:p>
          <a:p>
            <a:pPr>
              <a:buFont typeface="Wingdings" panose="05000000000000000000" pitchFamily="2" charset="2"/>
              <a:buChar char="Ø"/>
            </a:pPr>
            <a:r>
              <a:rPr lang="en-US" sz="2400" dirty="0" smtClean="0"/>
              <a:t>Leave nodes in the tree contains 2 NULL pointer to indicate they are leave nodes</a:t>
            </a:r>
          </a:p>
        </p:txBody>
      </p:sp>
      <p:pic>
        <p:nvPicPr>
          <p:cNvPr id="18" name="Picture 2" descr="tree_small"/>
          <p:cNvPicPr>
            <a:picLocks noChangeAspect="1" noChangeArrowheads="1"/>
          </p:cNvPicPr>
          <p:nvPr/>
        </p:nvPicPr>
        <p:blipFill>
          <a:blip r:embed="rId3" cstate="print"/>
          <a:srcRect/>
          <a:stretch>
            <a:fillRect/>
          </a:stretch>
        </p:blipFill>
        <p:spPr bwMode="auto">
          <a:xfrm>
            <a:off x="4442023" y="4869160"/>
            <a:ext cx="4162425" cy="1600200"/>
          </a:xfrm>
          <a:prstGeom prst="rect">
            <a:avLst/>
          </a:prstGeom>
          <a:noFill/>
          <a:ln w="9525">
            <a:noFill/>
            <a:miter lim="800000"/>
            <a:headEnd/>
            <a:tailEnd/>
          </a:ln>
        </p:spPr>
      </p:pic>
    </p:spTree>
    <p:extLst>
      <p:ext uri="{BB962C8B-B14F-4D97-AF65-F5344CB8AC3E}">
        <p14:creationId xmlns:p14="http://schemas.microsoft.com/office/powerpoint/2010/main" val="1105333007"/>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593725" y="76200"/>
            <a:ext cx="7953375" cy="819150"/>
          </a:xfrm>
        </p:spPr>
        <p:txBody>
          <a:bodyPr/>
          <a:lstStyle/>
          <a:p>
            <a:r>
              <a:rPr lang="en-US" b="1" dirty="0" smtClean="0">
                <a:latin typeface="Arial" charset="0"/>
              </a:rPr>
              <a:t>General Tree</a:t>
            </a:r>
          </a:p>
        </p:txBody>
      </p:sp>
      <p:sp>
        <p:nvSpPr>
          <p:cNvPr id="29700" name="Rectangle 62"/>
          <p:cNvSpPr>
            <a:spLocks noGrp="1" noChangeArrowheads="1"/>
          </p:cNvSpPr>
          <p:nvPr>
            <p:ph idx="1"/>
          </p:nvPr>
        </p:nvSpPr>
        <p:spPr>
          <a:xfrm>
            <a:off x="304800" y="1066799"/>
            <a:ext cx="8077200" cy="5386537"/>
          </a:xfrm>
          <a:noFill/>
        </p:spPr>
        <p:txBody>
          <a:bodyPr>
            <a:noAutofit/>
          </a:bodyPr>
          <a:lstStyle/>
          <a:p>
            <a:pPr marL="0" indent="0">
              <a:buNone/>
            </a:pPr>
            <a:r>
              <a:rPr lang="en-US" sz="2400" b="1" dirty="0" smtClean="0"/>
              <a:t>What is general tree?</a:t>
            </a:r>
          </a:p>
          <a:p>
            <a:pPr marL="400050" indent="-400050"/>
            <a:endParaRPr lang="en-US" sz="2400" dirty="0"/>
          </a:p>
          <a:p>
            <a:pPr marL="400050" indent="-400050"/>
            <a:r>
              <a:rPr lang="en-US" sz="2400" dirty="0" smtClean="0"/>
              <a:t>A tree is a finite nonempty set of elements in which one element is called the ROOT and remaining element partitioned into m &gt;=0 disjoint subsets, each of which is itself a tree</a:t>
            </a:r>
          </a:p>
          <a:p>
            <a:pPr marL="400050" indent="-400050"/>
            <a:endParaRPr lang="en-US" sz="2400" dirty="0" smtClean="0"/>
          </a:p>
          <a:p>
            <a:pPr marL="400050" indent="-400050"/>
            <a:endParaRPr lang="en-US" sz="2400" dirty="0"/>
          </a:p>
          <a:p>
            <a:pPr marL="400050" indent="-400050"/>
            <a:endParaRPr lang="en-US" sz="2400" dirty="0" smtClean="0"/>
          </a:p>
          <a:p>
            <a:pPr marL="400050" indent="-400050"/>
            <a:endParaRPr lang="en-US" sz="2400" dirty="0"/>
          </a:p>
          <a:p>
            <a:pPr marL="400050" indent="-400050"/>
            <a:endParaRPr lang="en-US" sz="2400" dirty="0" smtClean="0"/>
          </a:p>
          <a:p>
            <a:pPr>
              <a:buFont typeface="Wingdings" panose="05000000000000000000" pitchFamily="2" charset="2"/>
              <a:buChar char="Ø"/>
            </a:pPr>
            <a:r>
              <a:rPr lang="en-US" sz="2400" dirty="0" smtClean="0"/>
              <a:t>Different types of trees: binary tree, n-</a:t>
            </a:r>
            <a:r>
              <a:rPr lang="en-US" sz="2400" dirty="0" err="1" smtClean="0"/>
              <a:t>ary</a:t>
            </a:r>
            <a:r>
              <a:rPr lang="en-US" sz="2400" dirty="0" smtClean="0"/>
              <a:t> tree, red-black tree,  AVL tree</a:t>
            </a:r>
          </a:p>
        </p:txBody>
      </p:sp>
      <p:grpSp>
        <p:nvGrpSpPr>
          <p:cNvPr id="2" name="Group 27"/>
          <p:cNvGrpSpPr>
            <a:grpSpLocks/>
          </p:cNvGrpSpPr>
          <p:nvPr/>
        </p:nvGrpSpPr>
        <p:grpSpPr bwMode="auto">
          <a:xfrm>
            <a:off x="2713005" y="3284984"/>
            <a:ext cx="3659195" cy="2233191"/>
            <a:chOff x="2160" y="2160"/>
            <a:chExt cx="6411" cy="2880"/>
          </a:xfrm>
        </p:grpSpPr>
        <p:sp>
          <p:nvSpPr>
            <p:cNvPr id="29701" name="Rectangle 28"/>
            <p:cNvSpPr>
              <a:spLocks noChangeArrowheads="1"/>
            </p:cNvSpPr>
            <p:nvPr/>
          </p:nvSpPr>
          <p:spPr bwMode="auto">
            <a:xfrm>
              <a:off x="5328" y="2160"/>
              <a:ext cx="432" cy="288"/>
            </a:xfrm>
            <a:prstGeom prst="rect">
              <a:avLst/>
            </a:prstGeom>
            <a:solidFill>
              <a:srgbClr val="FFFFFF"/>
            </a:solidFill>
            <a:ln w="9525">
              <a:solidFill>
                <a:srgbClr val="000000"/>
              </a:solidFill>
              <a:miter lim="800000"/>
              <a:headEnd/>
              <a:tailEnd/>
            </a:ln>
          </p:spPr>
          <p:txBody>
            <a:bodyPr/>
            <a:lstStyle/>
            <a:p>
              <a:endParaRPr lang="en-GB"/>
            </a:p>
          </p:txBody>
        </p:sp>
        <p:sp>
          <p:nvSpPr>
            <p:cNvPr id="29702" name="Rectangle 29"/>
            <p:cNvSpPr>
              <a:spLocks noChangeArrowheads="1"/>
            </p:cNvSpPr>
            <p:nvPr/>
          </p:nvSpPr>
          <p:spPr bwMode="auto">
            <a:xfrm>
              <a:off x="3312" y="3024"/>
              <a:ext cx="432" cy="288"/>
            </a:xfrm>
            <a:prstGeom prst="rect">
              <a:avLst/>
            </a:prstGeom>
            <a:solidFill>
              <a:srgbClr val="FFFFFF"/>
            </a:solidFill>
            <a:ln w="9525">
              <a:solidFill>
                <a:srgbClr val="000000"/>
              </a:solidFill>
              <a:miter lim="800000"/>
              <a:headEnd/>
              <a:tailEnd/>
            </a:ln>
          </p:spPr>
          <p:txBody>
            <a:bodyPr/>
            <a:lstStyle/>
            <a:p>
              <a:endParaRPr lang="en-GB"/>
            </a:p>
          </p:txBody>
        </p:sp>
        <p:sp>
          <p:nvSpPr>
            <p:cNvPr id="29703" name="Rectangle 30"/>
            <p:cNvSpPr>
              <a:spLocks noChangeArrowheads="1"/>
            </p:cNvSpPr>
            <p:nvPr/>
          </p:nvSpPr>
          <p:spPr bwMode="auto">
            <a:xfrm>
              <a:off x="4896" y="3024"/>
              <a:ext cx="432" cy="288"/>
            </a:xfrm>
            <a:prstGeom prst="rect">
              <a:avLst/>
            </a:prstGeom>
            <a:solidFill>
              <a:srgbClr val="FFFFFF"/>
            </a:solidFill>
            <a:ln w="9525">
              <a:solidFill>
                <a:srgbClr val="000000"/>
              </a:solidFill>
              <a:miter lim="800000"/>
              <a:headEnd/>
              <a:tailEnd/>
            </a:ln>
          </p:spPr>
          <p:txBody>
            <a:bodyPr/>
            <a:lstStyle/>
            <a:p>
              <a:endParaRPr lang="en-GB"/>
            </a:p>
          </p:txBody>
        </p:sp>
        <p:sp>
          <p:nvSpPr>
            <p:cNvPr id="29704" name="Rectangle 31"/>
            <p:cNvSpPr>
              <a:spLocks noChangeArrowheads="1"/>
            </p:cNvSpPr>
            <p:nvPr/>
          </p:nvSpPr>
          <p:spPr bwMode="auto">
            <a:xfrm>
              <a:off x="6480" y="3024"/>
              <a:ext cx="432" cy="288"/>
            </a:xfrm>
            <a:prstGeom prst="rect">
              <a:avLst/>
            </a:prstGeom>
            <a:solidFill>
              <a:srgbClr val="FFFFFF"/>
            </a:solidFill>
            <a:ln w="9525">
              <a:solidFill>
                <a:srgbClr val="000000"/>
              </a:solidFill>
              <a:miter lim="800000"/>
              <a:headEnd/>
              <a:tailEnd/>
            </a:ln>
          </p:spPr>
          <p:txBody>
            <a:bodyPr/>
            <a:lstStyle/>
            <a:p>
              <a:endParaRPr lang="en-GB"/>
            </a:p>
          </p:txBody>
        </p:sp>
        <p:sp>
          <p:nvSpPr>
            <p:cNvPr id="29705" name="Rectangle 32"/>
            <p:cNvSpPr>
              <a:spLocks noChangeArrowheads="1"/>
            </p:cNvSpPr>
            <p:nvPr/>
          </p:nvSpPr>
          <p:spPr bwMode="auto">
            <a:xfrm>
              <a:off x="7428" y="3024"/>
              <a:ext cx="432" cy="288"/>
            </a:xfrm>
            <a:prstGeom prst="rect">
              <a:avLst/>
            </a:prstGeom>
            <a:solidFill>
              <a:srgbClr val="FFFFFF"/>
            </a:solidFill>
            <a:ln w="9525">
              <a:solidFill>
                <a:srgbClr val="000000"/>
              </a:solidFill>
              <a:miter lim="800000"/>
              <a:headEnd/>
              <a:tailEnd/>
            </a:ln>
          </p:spPr>
          <p:txBody>
            <a:bodyPr/>
            <a:lstStyle/>
            <a:p>
              <a:endParaRPr lang="en-GB"/>
            </a:p>
          </p:txBody>
        </p:sp>
        <p:sp>
          <p:nvSpPr>
            <p:cNvPr id="29706" name="Rectangle 33"/>
            <p:cNvSpPr>
              <a:spLocks noChangeArrowheads="1"/>
            </p:cNvSpPr>
            <p:nvPr/>
          </p:nvSpPr>
          <p:spPr bwMode="auto">
            <a:xfrm>
              <a:off x="2373" y="3888"/>
              <a:ext cx="432" cy="288"/>
            </a:xfrm>
            <a:prstGeom prst="rect">
              <a:avLst/>
            </a:prstGeom>
            <a:solidFill>
              <a:srgbClr val="FFFFFF"/>
            </a:solidFill>
            <a:ln w="9525">
              <a:solidFill>
                <a:srgbClr val="000000"/>
              </a:solidFill>
              <a:miter lim="800000"/>
              <a:headEnd/>
              <a:tailEnd/>
            </a:ln>
          </p:spPr>
          <p:txBody>
            <a:bodyPr/>
            <a:lstStyle/>
            <a:p>
              <a:endParaRPr lang="en-GB"/>
            </a:p>
          </p:txBody>
        </p:sp>
        <p:sp>
          <p:nvSpPr>
            <p:cNvPr id="29707" name="Rectangle 34"/>
            <p:cNvSpPr>
              <a:spLocks noChangeArrowheads="1"/>
            </p:cNvSpPr>
            <p:nvPr/>
          </p:nvSpPr>
          <p:spPr bwMode="auto">
            <a:xfrm>
              <a:off x="3267" y="3888"/>
              <a:ext cx="432" cy="288"/>
            </a:xfrm>
            <a:prstGeom prst="rect">
              <a:avLst/>
            </a:prstGeom>
            <a:solidFill>
              <a:srgbClr val="FFFFFF"/>
            </a:solidFill>
            <a:ln w="9525">
              <a:solidFill>
                <a:srgbClr val="000000"/>
              </a:solidFill>
              <a:miter lim="800000"/>
              <a:headEnd/>
              <a:tailEnd/>
            </a:ln>
          </p:spPr>
          <p:txBody>
            <a:bodyPr/>
            <a:lstStyle/>
            <a:p>
              <a:endParaRPr lang="en-GB"/>
            </a:p>
          </p:txBody>
        </p:sp>
        <p:sp>
          <p:nvSpPr>
            <p:cNvPr id="29708" name="Rectangle 35"/>
            <p:cNvSpPr>
              <a:spLocks noChangeArrowheads="1"/>
            </p:cNvSpPr>
            <p:nvPr/>
          </p:nvSpPr>
          <p:spPr bwMode="auto">
            <a:xfrm>
              <a:off x="4236" y="3888"/>
              <a:ext cx="432" cy="288"/>
            </a:xfrm>
            <a:prstGeom prst="rect">
              <a:avLst/>
            </a:prstGeom>
            <a:solidFill>
              <a:srgbClr val="FFFFFF"/>
            </a:solidFill>
            <a:ln w="9525">
              <a:solidFill>
                <a:srgbClr val="000000"/>
              </a:solidFill>
              <a:miter lim="800000"/>
              <a:headEnd/>
              <a:tailEnd/>
            </a:ln>
          </p:spPr>
          <p:txBody>
            <a:bodyPr/>
            <a:lstStyle/>
            <a:p>
              <a:endParaRPr lang="en-GB"/>
            </a:p>
          </p:txBody>
        </p:sp>
        <p:sp>
          <p:nvSpPr>
            <p:cNvPr id="29709" name="Rectangle 36"/>
            <p:cNvSpPr>
              <a:spLocks noChangeArrowheads="1"/>
            </p:cNvSpPr>
            <p:nvPr/>
          </p:nvSpPr>
          <p:spPr bwMode="auto">
            <a:xfrm>
              <a:off x="7140" y="3888"/>
              <a:ext cx="432" cy="288"/>
            </a:xfrm>
            <a:prstGeom prst="rect">
              <a:avLst/>
            </a:prstGeom>
            <a:solidFill>
              <a:srgbClr val="FFFFFF"/>
            </a:solidFill>
            <a:ln w="9525">
              <a:solidFill>
                <a:srgbClr val="000000"/>
              </a:solidFill>
              <a:miter lim="800000"/>
              <a:headEnd/>
              <a:tailEnd/>
            </a:ln>
          </p:spPr>
          <p:txBody>
            <a:bodyPr/>
            <a:lstStyle/>
            <a:p>
              <a:endParaRPr lang="en-GB"/>
            </a:p>
          </p:txBody>
        </p:sp>
        <p:sp>
          <p:nvSpPr>
            <p:cNvPr id="29710" name="Rectangle 37"/>
            <p:cNvSpPr>
              <a:spLocks noChangeArrowheads="1"/>
            </p:cNvSpPr>
            <p:nvPr/>
          </p:nvSpPr>
          <p:spPr bwMode="auto">
            <a:xfrm>
              <a:off x="8124" y="3888"/>
              <a:ext cx="432" cy="288"/>
            </a:xfrm>
            <a:prstGeom prst="rect">
              <a:avLst/>
            </a:prstGeom>
            <a:solidFill>
              <a:srgbClr val="FFFFFF"/>
            </a:solidFill>
            <a:ln w="9525">
              <a:solidFill>
                <a:srgbClr val="000000"/>
              </a:solidFill>
              <a:miter lim="800000"/>
              <a:headEnd/>
              <a:tailEnd/>
            </a:ln>
          </p:spPr>
          <p:txBody>
            <a:bodyPr/>
            <a:lstStyle/>
            <a:p>
              <a:endParaRPr lang="en-GB"/>
            </a:p>
          </p:txBody>
        </p:sp>
        <p:sp>
          <p:nvSpPr>
            <p:cNvPr id="29711" name="Rectangle 38"/>
            <p:cNvSpPr>
              <a:spLocks noChangeArrowheads="1"/>
            </p:cNvSpPr>
            <p:nvPr/>
          </p:nvSpPr>
          <p:spPr bwMode="auto">
            <a:xfrm>
              <a:off x="6261" y="4752"/>
              <a:ext cx="432" cy="288"/>
            </a:xfrm>
            <a:prstGeom prst="rect">
              <a:avLst/>
            </a:prstGeom>
            <a:solidFill>
              <a:srgbClr val="FFFFFF"/>
            </a:solidFill>
            <a:ln w="9525">
              <a:solidFill>
                <a:srgbClr val="000000"/>
              </a:solidFill>
              <a:miter lim="800000"/>
              <a:headEnd/>
              <a:tailEnd/>
            </a:ln>
          </p:spPr>
          <p:txBody>
            <a:bodyPr/>
            <a:lstStyle/>
            <a:p>
              <a:endParaRPr lang="en-GB"/>
            </a:p>
          </p:txBody>
        </p:sp>
        <p:sp>
          <p:nvSpPr>
            <p:cNvPr id="29712" name="Rectangle 39"/>
            <p:cNvSpPr>
              <a:spLocks noChangeArrowheads="1"/>
            </p:cNvSpPr>
            <p:nvPr/>
          </p:nvSpPr>
          <p:spPr bwMode="auto">
            <a:xfrm>
              <a:off x="7140" y="4752"/>
              <a:ext cx="432" cy="288"/>
            </a:xfrm>
            <a:prstGeom prst="rect">
              <a:avLst/>
            </a:prstGeom>
            <a:solidFill>
              <a:srgbClr val="FFFFFF"/>
            </a:solidFill>
            <a:ln w="9525">
              <a:solidFill>
                <a:srgbClr val="000000"/>
              </a:solidFill>
              <a:miter lim="800000"/>
              <a:headEnd/>
              <a:tailEnd/>
            </a:ln>
          </p:spPr>
          <p:txBody>
            <a:bodyPr/>
            <a:lstStyle/>
            <a:p>
              <a:endParaRPr lang="en-GB"/>
            </a:p>
          </p:txBody>
        </p:sp>
        <p:sp>
          <p:nvSpPr>
            <p:cNvPr id="29713" name="Rectangle 40"/>
            <p:cNvSpPr>
              <a:spLocks noChangeArrowheads="1"/>
            </p:cNvSpPr>
            <p:nvPr/>
          </p:nvSpPr>
          <p:spPr bwMode="auto">
            <a:xfrm>
              <a:off x="8139" y="4752"/>
              <a:ext cx="432" cy="288"/>
            </a:xfrm>
            <a:prstGeom prst="rect">
              <a:avLst/>
            </a:prstGeom>
            <a:solidFill>
              <a:srgbClr val="FFFFFF"/>
            </a:solidFill>
            <a:ln w="9525">
              <a:solidFill>
                <a:srgbClr val="000000"/>
              </a:solidFill>
              <a:miter lim="800000"/>
              <a:headEnd/>
              <a:tailEnd/>
            </a:ln>
          </p:spPr>
          <p:txBody>
            <a:bodyPr/>
            <a:lstStyle/>
            <a:p>
              <a:endParaRPr lang="en-GB"/>
            </a:p>
          </p:txBody>
        </p:sp>
        <p:sp>
          <p:nvSpPr>
            <p:cNvPr id="29714" name="Line 41"/>
            <p:cNvSpPr>
              <a:spLocks noChangeShapeType="1"/>
            </p:cNvSpPr>
            <p:nvPr/>
          </p:nvSpPr>
          <p:spPr bwMode="auto">
            <a:xfrm>
              <a:off x="3516" y="2736"/>
              <a:ext cx="4116" cy="0"/>
            </a:xfrm>
            <a:prstGeom prst="line">
              <a:avLst/>
            </a:prstGeom>
            <a:noFill/>
            <a:ln w="19050">
              <a:solidFill>
                <a:srgbClr val="000000"/>
              </a:solidFill>
              <a:round/>
              <a:headEnd/>
              <a:tailEnd/>
            </a:ln>
          </p:spPr>
          <p:txBody>
            <a:bodyPr/>
            <a:lstStyle/>
            <a:p>
              <a:endParaRPr lang="en-US"/>
            </a:p>
          </p:txBody>
        </p:sp>
        <p:sp>
          <p:nvSpPr>
            <p:cNvPr id="29715" name="Line 42"/>
            <p:cNvSpPr>
              <a:spLocks noChangeShapeType="1"/>
            </p:cNvSpPr>
            <p:nvPr/>
          </p:nvSpPr>
          <p:spPr bwMode="auto">
            <a:xfrm>
              <a:off x="2592" y="3600"/>
              <a:ext cx="1872" cy="0"/>
            </a:xfrm>
            <a:prstGeom prst="line">
              <a:avLst/>
            </a:prstGeom>
            <a:noFill/>
            <a:ln w="19050">
              <a:solidFill>
                <a:srgbClr val="000000"/>
              </a:solidFill>
              <a:round/>
              <a:headEnd/>
              <a:tailEnd/>
            </a:ln>
          </p:spPr>
          <p:txBody>
            <a:bodyPr/>
            <a:lstStyle/>
            <a:p>
              <a:endParaRPr lang="en-US"/>
            </a:p>
          </p:txBody>
        </p:sp>
        <p:sp>
          <p:nvSpPr>
            <p:cNvPr id="29716" name="Line 43"/>
            <p:cNvSpPr>
              <a:spLocks noChangeShapeType="1"/>
            </p:cNvSpPr>
            <p:nvPr/>
          </p:nvSpPr>
          <p:spPr bwMode="auto">
            <a:xfrm>
              <a:off x="6480" y="4464"/>
              <a:ext cx="1872" cy="0"/>
            </a:xfrm>
            <a:prstGeom prst="line">
              <a:avLst/>
            </a:prstGeom>
            <a:noFill/>
            <a:ln w="19050">
              <a:solidFill>
                <a:srgbClr val="000000"/>
              </a:solidFill>
              <a:round/>
              <a:headEnd/>
              <a:tailEnd/>
            </a:ln>
          </p:spPr>
          <p:txBody>
            <a:bodyPr/>
            <a:lstStyle/>
            <a:p>
              <a:endParaRPr lang="en-US"/>
            </a:p>
          </p:txBody>
        </p:sp>
        <p:sp>
          <p:nvSpPr>
            <p:cNvPr id="29717" name="Line 44"/>
            <p:cNvSpPr>
              <a:spLocks noChangeShapeType="1"/>
            </p:cNvSpPr>
            <p:nvPr/>
          </p:nvSpPr>
          <p:spPr bwMode="auto">
            <a:xfrm>
              <a:off x="7344" y="3600"/>
              <a:ext cx="1008" cy="0"/>
            </a:xfrm>
            <a:prstGeom prst="line">
              <a:avLst/>
            </a:prstGeom>
            <a:noFill/>
            <a:ln w="19050">
              <a:solidFill>
                <a:srgbClr val="000000"/>
              </a:solidFill>
              <a:round/>
              <a:headEnd/>
              <a:tailEnd/>
            </a:ln>
          </p:spPr>
          <p:txBody>
            <a:bodyPr/>
            <a:lstStyle/>
            <a:p>
              <a:endParaRPr lang="en-US"/>
            </a:p>
          </p:txBody>
        </p:sp>
        <p:sp>
          <p:nvSpPr>
            <p:cNvPr id="29718" name="Line 45"/>
            <p:cNvSpPr>
              <a:spLocks noChangeShapeType="1"/>
            </p:cNvSpPr>
            <p:nvPr/>
          </p:nvSpPr>
          <p:spPr bwMode="auto">
            <a:xfrm>
              <a:off x="5541" y="2448"/>
              <a:ext cx="0" cy="288"/>
            </a:xfrm>
            <a:prstGeom prst="line">
              <a:avLst/>
            </a:prstGeom>
            <a:noFill/>
            <a:ln w="19050">
              <a:solidFill>
                <a:srgbClr val="000000"/>
              </a:solidFill>
              <a:round/>
              <a:headEnd/>
              <a:tailEnd/>
            </a:ln>
          </p:spPr>
          <p:txBody>
            <a:bodyPr/>
            <a:lstStyle/>
            <a:p>
              <a:endParaRPr lang="en-US"/>
            </a:p>
          </p:txBody>
        </p:sp>
        <p:sp>
          <p:nvSpPr>
            <p:cNvPr id="29719" name="Line 46"/>
            <p:cNvSpPr>
              <a:spLocks noChangeShapeType="1"/>
            </p:cNvSpPr>
            <p:nvPr/>
          </p:nvSpPr>
          <p:spPr bwMode="auto">
            <a:xfrm>
              <a:off x="3525" y="2736"/>
              <a:ext cx="0" cy="288"/>
            </a:xfrm>
            <a:prstGeom prst="line">
              <a:avLst/>
            </a:prstGeom>
            <a:noFill/>
            <a:ln w="19050">
              <a:solidFill>
                <a:srgbClr val="000000"/>
              </a:solidFill>
              <a:round/>
              <a:headEnd/>
              <a:tailEnd/>
            </a:ln>
          </p:spPr>
          <p:txBody>
            <a:bodyPr/>
            <a:lstStyle/>
            <a:p>
              <a:endParaRPr lang="en-US"/>
            </a:p>
          </p:txBody>
        </p:sp>
        <p:sp>
          <p:nvSpPr>
            <p:cNvPr id="29720" name="Line 47"/>
            <p:cNvSpPr>
              <a:spLocks noChangeShapeType="1"/>
            </p:cNvSpPr>
            <p:nvPr/>
          </p:nvSpPr>
          <p:spPr bwMode="auto">
            <a:xfrm>
              <a:off x="5115" y="2736"/>
              <a:ext cx="0" cy="288"/>
            </a:xfrm>
            <a:prstGeom prst="line">
              <a:avLst/>
            </a:prstGeom>
            <a:noFill/>
            <a:ln w="19050">
              <a:solidFill>
                <a:srgbClr val="000000"/>
              </a:solidFill>
              <a:round/>
              <a:headEnd/>
              <a:tailEnd/>
            </a:ln>
          </p:spPr>
          <p:txBody>
            <a:bodyPr/>
            <a:lstStyle/>
            <a:p>
              <a:endParaRPr lang="en-US"/>
            </a:p>
          </p:txBody>
        </p:sp>
        <p:sp>
          <p:nvSpPr>
            <p:cNvPr id="29721" name="Line 48"/>
            <p:cNvSpPr>
              <a:spLocks noChangeShapeType="1"/>
            </p:cNvSpPr>
            <p:nvPr/>
          </p:nvSpPr>
          <p:spPr bwMode="auto">
            <a:xfrm>
              <a:off x="6684" y="2736"/>
              <a:ext cx="0" cy="288"/>
            </a:xfrm>
            <a:prstGeom prst="line">
              <a:avLst/>
            </a:prstGeom>
            <a:noFill/>
            <a:ln w="19050">
              <a:solidFill>
                <a:srgbClr val="000000"/>
              </a:solidFill>
              <a:round/>
              <a:headEnd/>
              <a:tailEnd/>
            </a:ln>
          </p:spPr>
          <p:txBody>
            <a:bodyPr/>
            <a:lstStyle/>
            <a:p>
              <a:endParaRPr lang="en-US"/>
            </a:p>
          </p:txBody>
        </p:sp>
        <p:sp>
          <p:nvSpPr>
            <p:cNvPr id="29722" name="Line 49"/>
            <p:cNvSpPr>
              <a:spLocks noChangeShapeType="1"/>
            </p:cNvSpPr>
            <p:nvPr/>
          </p:nvSpPr>
          <p:spPr bwMode="auto">
            <a:xfrm>
              <a:off x="7632" y="2736"/>
              <a:ext cx="0" cy="288"/>
            </a:xfrm>
            <a:prstGeom prst="line">
              <a:avLst/>
            </a:prstGeom>
            <a:noFill/>
            <a:ln w="19050">
              <a:solidFill>
                <a:srgbClr val="000000"/>
              </a:solidFill>
              <a:round/>
              <a:headEnd/>
              <a:tailEnd/>
            </a:ln>
          </p:spPr>
          <p:txBody>
            <a:bodyPr/>
            <a:lstStyle/>
            <a:p>
              <a:endParaRPr lang="en-US"/>
            </a:p>
          </p:txBody>
        </p:sp>
        <p:sp>
          <p:nvSpPr>
            <p:cNvPr id="29723" name="Line 50"/>
            <p:cNvSpPr>
              <a:spLocks noChangeShapeType="1"/>
            </p:cNvSpPr>
            <p:nvPr/>
          </p:nvSpPr>
          <p:spPr bwMode="auto">
            <a:xfrm>
              <a:off x="3516" y="3312"/>
              <a:ext cx="0" cy="288"/>
            </a:xfrm>
            <a:prstGeom prst="line">
              <a:avLst/>
            </a:prstGeom>
            <a:noFill/>
            <a:ln w="19050">
              <a:solidFill>
                <a:srgbClr val="000000"/>
              </a:solidFill>
              <a:round/>
              <a:headEnd/>
              <a:tailEnd/>
            </a:ln>
          </p:spPr>
          <p:txBody>
            <a:bodyPr/>
            <a:lstStyle/>
            <a:p>
              <a:endParaRPr lang="en-US"/>
            </a:p>
          </p:txBody>
        </p:sp>
        <p:sp>
          <p:nvSpPr>
            <p:cNvPr id="29724" name="Line 51"/>
            <p:cNvSpPr>
              <a:spLocks noChangeShapeType="1"/>
            </p:cNvSpPr>
            <p:nvPr/>
          </p:nvSpPr>
          <p:spPr bwMode="auto">
            <a:xfrm>
              <a:off x="2592" y="3600"/>
              <a:ext cx="0" cy="288"/>
            </a:xfrm>
            <a:prstGeom prst="line">
              <a:avLst/>
            </a:prstGeom>
            <a:noFill/>
            <a:ln w="19050">
              <a:solidFill>
                <a:srgbClr val="000000"/>
              </a:solidFill>
              <a:round/>
              <a:headEnd/>
              <a:tailEnd/>
            </a:ln>
          </p:spPr>
          <p:txBody>
            <a:bodyPr/>
            <a:lstStyle/>
            <a:p>
              <a:endParaRPr lang="en-US"/>
            </a:p>
          </p:txBody>
        </p:sp>
        <p:sp>
          <p:nvSpPr>
            <p:cNvPr id="29725" name="Line 52"/>
            <p:cNvSpPr>
              <a:spLocks noChangeShapeType="1"/>
            </p:cNvSpPr>
            <p:nvPr/>
          </p:nvSpPr>
          <p:spPr bwMode="auto">
            <a:xfrm>
              <a:off x="3516" y="3600"/>
              <a:ext cx="0" cy="288"/>
            </a:xfrm>
            <a:prstGeom prst="line">
              <a:avLst/>
            </a:prstGeom>
            <a:noFill/>
            <a:ln w="19050">
              <a:solidFill>
                <a:srgbClr val="000000"/>
              </a:solidFill>
              <a:round/>
              <a:headEnd/>
              <a:tailEnd/>
            </a:ln>
          </p:spPr>
          <p:txBody>
            <a:bodyPr/>
            <a:lstStyle/>
            <a:p>
              <a:endParaRPr lang="en-US"/>
            </a:p>
          </p:txBody>
        </p:sp>
        <p:sp>
          <p:nvSpPr>
            <p:cNvPr id="29726" name="Line 53"/>
            <p:cNvSpPr>
              <a:spLocks noChangeShapeType="1"/>
            </p:cNvSpPr>
            <p:nvPr/>
          </p:nvSpPr>
          <p:spPr bwMode="auto">
            <a:xfrm>
              <a:off x="4464" y="3600"/>
              <a:ext cx="0" cy="288"/>
            </a:xfrm>
            <a:prstGeom prst="line">
              <a:avLst/>
            </a:prstGeom>
            <a:noFill/>
            <a:ln w="19050">
              <a:solidFill>
                <a:srgbClr val="000000"/>
              </a:solidFill>
              <a:round/>
              <a:headEnd/>
              <a:tailEnd/>
            </a:ln>
          </p:spPr>
          <p:txBody>
            <a:bodyPr/>
            <a:lstStyle/>
            <a:p>
              <a:endParaRPr lang="en-US"/>
            </a:p>
          </p:txBody>
        </p:sp>
        <p:sp>
          <p:nvSpPr>
            <p:cNvPr id="29727" name="Line 54"/>
            <p:cNvSpPr>
              <a:spLocks noChangeShapeType="1"/>
            </p:cNvSpPr>
            <p:nvPr/>
          </p:nvSpPr>
          <p:spPr bwMode="auto">
            <a:xfrm>
              <a:off x="7626" y="3312"/>
              <a:ext cx="0" cy="288"/>
            </a:xfrm>
            <a:prstGeom prst="line">
              <a:avLst/>
            </a:prstGeom>
            <a:noFill/>
            <a:ln w="19050">
              <a:solidFill>
                <a:srgbClr val="000000"/>
              </a:solidFill>
              <a:round/>
              <a:headEnd/>
              <a:tailEnd/>
            </a:ln>
          </p:spPr>
          <p:txBody>
            <a:bodyPr/>
            <a:lstStyle/>
            <a:p>
              <a:endParaRPr lang="en-US"/>
            </a:p>
          </p:txBody>
        </p:sp>
        <p:sp>
          <p:nvSpPr>
            <p:cNvPr id="29728" name="Line 55"/>
            <p:cNvSpPr>
              <a:spLocks noChangeShapeType="1"/>
            </p:cNvSpPr>
            <p:nvPr/>
          </p:nvSpPr>
          <p:spPr bwMode="auto">
            <a:xfrm>
              <a:off x="8343" y="3600"/>
              <a:ext cx="0" cy="288"/>
            </a:xfrm>
            <a:prstGeom prst="line">
              <a:avLst/>
            </a:prstGeom>
            <a:noFill/>
            <a:ln w="19050">
              <a:solidFill>
                <a:srgbClr val="000000"/>
              </a:solidFill>
              <a:round/>
              <a:headEnd/>
              <a:tailEnd/>
            </a:ln>
          </p:spPr>
          <p:txBody>
            <a:bodyPr/>
            <a:lstStyle/>
            <a:p>
              <a:endParaRPr lang="en-US"/>
            </a:p>
          </p:txBody>
        </p:sp>
        <p:sp>
          <p:nvSpPr>
            <p:cNvPr id="29729" name="Line 56"/>
            <p:cNvSpPr>
              <a:spLocks noChangeShapeType="1"/>
            </p:cNvSpPr>
            <p:nvPr/>
          </p:nvSpPr>
          <p:spPr bwMode="auto">
            <a:xfrm>
              <a:off x="7344" y="3600"/>
              <a:ext cx="0" cy="288"/>
            </a:xfrm>
            <a:prstGeom prst="line">
              <a:avLst/>
            </a:prstGeom>
            <a:noFill/>
            <a:ln w="19050">
              <a:solidFill>
                <a:srgbClr val="000000"/>
              </a:solidFill>
              <a:round/>
              <a:headEnd/>
              <a:tailEnd/>
            </a:ln>
          </p:spPr>
          <p:txBody>
            <a:bodyPr/>
            <a:lstStyle/>
            <a:p>
              <a:endParaRPr lang="en-US"/>
            </a:p>
          </p:txBody>
        </p:sp>
        <p:sp>
          <p:nvSpPr>
            <p:cNvPr id="29730" name="Line 57"/>
            <p:cNvSpPr>
              <a:spLocks noChangeShapeType="1"/>
            </p:cNvSpPr>
            <p:nvPr/>
          </p:nvSpPr>
          <p:spPr bwMode="auto">
            <a:xfrm>
              <a:off x="7344" y="4176"/>
              <a:ext cx="0" cy="288"/>
            </a:xfrm>
            <a:prstGeom prst="line">
              <a:avLst/>
            </a:prstGeom>
            <a:noFill/>
            <a:ln w="19050">
              <a:solidFill>
                <a:srgbClr val="000000"/>
              </a:solidFill>
              <a:round/>
              <a:headEnd/>
              <a:tailEnd/>
            </a:ln>
          </p:spPr>
          <p:txBody>
            <a:bodyPr/>
            <a:lstStyle/>
            <a:p>
              <a:endParaRPr lang="en-US"/>
            </a:p>
          </p:txBody>
        </p:sp>
        <p:sp>
          <p:nvSpPr>
            <p:cNvPr id="29731" name="Line 58"/>
            <p:cNvSpPr>
              <a:spLocks noChangeShapeType="1"/>
            </p:cNvSpPr>
            <p:nvPr/>
          </p:nvSpPr>
          <p:spPr bwMode="auto">
            <a:xfrm>
              <a:off x="6480" y="4464"/>
              <a:ext cx="0" cy="288"/>
            </a:xfrm>
            <a:prstGeom prst="line">
              <a:avLst/>
            </a:prstGeom>
            <a:noFill/>
            <a:ln w="19050">
              <a:solidFill>
                <a:srgbClr val="000000"/>
              </a:solidFill>
              <a:round/>
              <a:headEnd/>
              <a:tailEnd/>
            </a:ln>
          </p:spPr>
          <p:txBody>
            <a:bodyPr/>
            <a:lstStyle/>
            <a:p>
              <a:endParaRPr lang="en-US"/>
            </a:p>
          </p:txBody>
        </p:sp>
        <p:sp>
          <p:nvSpPr>
            <p:cNvPr id="29732" name="Line 59"/>
            <p:cNvSpPr>
              <a:spLocks noChangeShapeType="1"/>
            </p:cNvSpPr>
            <p:nvPr/>
          </p:nvSpPr>
          <p:spPr bwMode="auto">
            <a:xfrm>
              <a:off x="7344" y="4464"/>
              <a:ext cx="0" cy="288"/>
            </a:xfrm>
            <a:prstGeom prst="line">
              <a:avLst/>
            </a:prstGeom>
            <a:noFill/>
            <a:ln w="19050">
              <a:solidFill>
                <a:srgbClr val="000000"/>
              </a:solidFill>
              <a:round/>
              <a:headEnd/>
              <a:tailEnd/>
            </a:ln>
          </p:spPr>
          <p:txBody>
            <a:bodyPr/>
            <a:lstStyle/>
            <a:p>
              <a:endParaRPr lang="en-US"/>
            </a:p>
          </p:txBody>
        </p:sp>
        <p:sp>
          <p:nvSpPr>
            <p:cNvPr id="29733" name="Line 60"/>
            <p:cNvSpPr>
              <a:spLocks noChangeShapeType="1"/>
            </p:cNvSpPr>
            <p:nvPr/>
          </p:nvSpPr>
          <p:spPr bwMode="auto">
            <a:xfrm>
              <a:off x="8352" y="4461"/>
              <a:ext cx="0" cy="288"/>
            </a:xfrm>
            <a:prstGeom prst="line">
              <a:avLst/>
            </a:prstGeom>
            <a:noFill/>
            <a:ln w="19050">
              <a:solidFill>
                <a:srgbClr val="000000"/>
              </a:solidFill>
              <a:round/>
              <a:headEnd/>
              <a:tailEnd/>
            </a:ln>
          </p:spPr>
          <p:txBody>
            <a:bodyPr/>
            <a:lstStyle/>
            <a:p>
              <a:endParaRPr lang="en-US"/>
            </a:p>
          </p:txBody>
        </p:sp>
        <p:sp>
          <p:nvSpPr>
            <p:cNvPr id="29734" name="Text Box 61"/>
            <p:cNvSpPr txBox="1">
              <a:spLocks noChangeArrowheads="1"/>
            </p:cNvSpPr>
            <p:nvPr/>
          </p:nvSpPr>
          <p:spPr bwMode="auto">
            <a:xfrm>
              <a:off x="2160" y="4464"/>
              <a:ext cx="3744" cy="576"/>
            </a:xfrm>
            <a:prstGeom prst="rect">
              <a:avLst/>
            </a:prstGeom>
            <a:solidFill>
              <a:srgbClr val="FFFFFF"/>
            </a:solidFill>
            <a:ln w="9525">
              <a:noFill/>
              <a:miter lim="800000"/>
              <a:headEnd/>
              <a:tailEnd/>
            </a:ln>
          </p:spPr>
          <p:txBody>
            <a:bodyPr/>
            <a:lstStyle/>
            <a:p>
              <a:r>
                <a:rPr lang="en-US" b="0"/>
                <a:t>A Hierarchical Tree</a:t>
              </a:r>
              <a:endParaRPr lang="en-US"/>
            </a:p>
          </p:txBody>
        </p:sp>
      </p:gr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593725" y="76200"/>
            <a:ext cx="7953375" cy="819150"/>
          </a:xfrm>
        </p:spPr>
        <p:txBody>
          <a:bodyPr/>
          <a:lstStyle/>
          <a:p>
            <a:r>
              <a:rPr lang="en-US" b="1" dirty="0" smtClean="0">
                <a:latin typeface="Arial" charset="0"/>
              </a:rPr>
              <a:t>Heap</a:t>
            </a:r>
          </a:p>
        </p:txBody>
      </p:sp>
      <p:sp>
        <p:nvSpPr>
          <p:cNvPr id="29700" name="Rectangle 62"/>
          <p:cNvSpPr>
            <a:spLocks noGrp="1" noChangeArrowheads="1"/>
          </p:cNvSpPr>
          <p:nvPr>
            <p:ph idx="1"/>
          </p:nvPr>
        </p:nvSpPr>
        <p:spPr>
          <a:xfrm>
            <a:off x="304800" y="1066799"/>
            <a:ext cx="5275312" cy="5314529"/>
          </a:xfrm>
          <a:noFill/>
        </p:spPr>
        <p:txBody>
          <a:bodyPr>
            <a:noAutofit/>
          </a:bodyPr>
          <a:lstStyle/>
          <a:p>
            <a:pPr marL="0" indent="0">
              <a:buNone/>
            </a:pPr>
            <a:r>
              <a:rPr lang="en-US" sz="2400" b="1" dirty="0" smtClean="0"/>
              <a:t>What is heap?</a:t>
            </a:r>
          </a:p>
          <a:p>
            <a:pPr marL="0" indent="0">
              <a:buNone/>
            </a:pPr>
            <a:endParaRPr lang="en-US" sz="2400" dirty="0"/>
          </a:p>
          <a:p>
            <a:pPr marL="400050" indent="-400050"/>
            <a:r>
              <a:rPr lang="en-US" sz="2400" dirty="0" smtClean="0"/>
              <a:t>A </a:t>
            </a:r>
            <a:r>
              <a:rPr lang="en-US" sz="2400" dirty="0"/>
              <a:t>heap is a specialized tree-based data structure that satisfies the heap property: If A is a parent node of B then the key (the value) of node A is ordered with respect to the key of node B with the same ordering applying across the heap</a:t>
            </a:r>
          </a:p>
          <a:p>
            <a:pPr marL="400050" indent="-400050"/>
            <a:endParaRPr lang="en-US" sz="2400" dirty="0"/>
          </a:p>
          <a:p>
            <a:pPr marL="400050" indent="-400050"/>
            <a:endParaRPr lang="en-US" sz="2400" dirty="0" smtClean="0"/>
          </a:p>
          <a:p>
            <a:pPr>
              <a:buFont typeface="Wingdings" panose="05000000000000000000" pitchFamily="2" charset="2"/>
              <a:buChar char="Ø"/>
            </a:pPr>
            <a:r>
              <a:rPr lang="en-US" sz="2400" dirty="0" smtClean="0"/>
              <a:t>Different types of heap: max-heap, min-heap</a:t>
            </a:r>
          </a:p>
        </p:txBody>
      </p:sp>
      <p:pic>
        <p:nvPicPr>
          <p:cNvPr id="3074" name="Picture 2" descr="https://upload.wikimedia.org/wikipedia/commons/thumb/3/38/Max-Heap.svg/240px-Max-Heap.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22018" y="2708920"/>
            <a:ext cx="3786486" cy="28083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8265446"/>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609600" y="89570"/>
            <a:ext cx="7953375" cy="819150"/>
          </a:xfrm>
        </p:spPr>
        <p:txBody>
          <a:bodyPr/>
          <a:lstStyle/>
          <a:p>
            <a:pPr marL="723900" indent="-723900"/>
            <a:r>
              <a:rPr lang="en-US" altLang="en-US" b="1" dirty="0" smtClean="0">
                <a:latin typeface="Arial" charset="0"/>
              </a:rPr>
              <a:t>Queue</a:t>
            </a:r>
            <a:endParaRPr lang="en-GB" altLang="en-US" b="1" dirty="0" smtClean="0">
              <a:latin typeface="Arial" charset="0"/>
            </a:endParaRPr>
          </a:p>
        </p:txBody>
      </p:sp>
      <p:sp>
        <p:nvSpPr>
          <p:cNvPr id="35843" name="Rectangle 3"/>
          <p:cNvSpPr>
            <a:spLocks noGrp="1" noChangeArrowheads="1"/>
          </p:cNvSpPr>
          <p:nvPr>
            <p:ph idx="1"/>
          </p:nvPr>
        </p:nvSpPr>
        <p:spPr>
          <a:xfrm>
            <a:off x="228600" y="1143000"/>
            <a:ext cx="5063480" cy="5257800"/>
          </a:xfrm>
        </p:spPr>
        <p:txBody>
          <a:bodyPr>
            <a:normAutofit/>
          </a:bodyPr>
          <a:lstStyle/>
          <a:p>
            <a:pPr marL="433388" indent="-433388">
              <a:spcAft>
                <a:spcPct val="0"/>
              </a:spcAft>
              <a:buFontTx/>
              <a:buNone/>
            </a:pPr>
            <a:r>
              <a:rPr lang="en-US" altLang="en-US" sz="2400" b="1" dirty="0" smtClean="0"/>
              <a:t>What is queue?</a:t>
            </a:r>
          </a:p>
          <a:p>
            <a:pPr marL="433388" indent="-433388">
              <a:spcAft>
                <a:spcPct val="0"/>
              </a:spcAft>
              <a:buFontTx/>
              <a:buNone/>
            </a:pPr>
            <a:endParaRPr lang="en-US" altLang="en-US" dirty="0"/>
          </a:p>
          <a:p>
            <a:r>
              <a:rPr lang="en-US" altLang="en-US" sz="2400" dirty="0" smtClean="0"/>
              <a:t>A queue </a:t>
            </a:r>
            <a:r>
              <a:rPr lang="en-US" altLang="en-US" sz="2400" dirty="0"/>
              <a:t>is a particular kind of abstract data type or collection in which the entities in the collection are kept in order and the principal (or only) operations on the collection are the addition of entities to the rear terminal position, known as </a:t>
            </a:r>
            <a:r>
              <a:rPr lang="en-US" altLang="en-US" sz="2400" dirty="0" err="1"/>
              <a:t>enqueue</a:t>
            </a:r>
            <a:r>
              <a:rPr lang="en-US" altLang="en-US" sz="2400" dirty="0"/>
              <a:t>, and removal of entities from the front terminal position, known as </a:t>
            </a:r>
            <a:r>
              <a:rPr lang="en-US" altLang="en-US" sz="2400" dirty="0" err="1" smtClean="0"/>
              <a:t>dequeue</a:t>
            </a:r>
            <a:r>
              <a:rPr lang="en-US" altLang="en-US" sz="2400" dirty="0" smtClean="0"/>
              <a:t>.</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68707" y="2852936"/>
            <a:ext cx="3967789" cy="2592288"/>
          </a:xfrm>
          <a:prstGeom prst="rect">
            <a:avLst/>
          </a:prstGeom>
        </p:spPr>
      </p:pic>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609600" y="89570"/>
            <a:ext cx="7953375" cy="819150"/>
          </a:xfrm>
        </p:spPr>
        <p:txBody>
          <a:bodyPr/>
          <a:lstStyle/>
          <a:p>
            <a:pPr marL="723900" indent="-723900"/>
            <a:r>
              <a:rPr lang="en-US" altLang="en-US" b="1" dirty="0" smtClean="0">
                <a:latin typeface="Arial" charset="0"/>
              </a:rPr>
              <a:t>Queue (Cont.)</a:t>
            </a:r>
            <a:endParaRPr lang="en-GB" altLang="en-US" b="1" dirty="0" smtClean="0">
              <a:latin typeface="Arial" charset="0"/>
            </a:endParaRPr>
          </a:p>
        </p:txBody>
      </p:sp>
      <p:sp>
        <p:nvSpPr>
          <p:cNvPr id="35843" name="Rectangle 3"/>
          <p:cNvSpPr>
            <a:spLocks noGrp="1" noChangeArrowheads="1"/>
          </p:cNvSpPr>
          <p:nvPr>
            <p:ph idx="1"/>
          </p:nvPr>
        </p:nvSpPr>
        <p:spPr>
          <a:xfrm>
            <a:off x="228600" y="1143000"/>
            <a:ext cx="8686800" cy="5257800"/>
          </a:xfrm>
        </p:spPr>
        <p:txBody>
          <a:bodyPr>
            <a:normAutofit/>
          </a:bodyPr>
          <a:lstStyle/>
          <a:p>
            <a:pPr marL="433388" indent="-433388">
              <a:spcAft>
                <a:spcPct val="0"/>
              </a:spcAft>
              <a:buFontTx/>
              <a:buNone/>
            </a:pPr>
            <a:r>
              <a:rPr lang="en-US" altLang="en-US" sz="2400" b="1" dirty="0" smtClean="0"/>
              <a:t>Type of queue</a:t>
            </a:r>
          </a:p>
          <a:p>
            <a:pPr marL="433388" indent="-433388">
              <a:spcAft>
                <a:spcPct val="0"/>
              </a:spcAft>
              <a:buFontTx/>
              <a:buNone/>
            </a:pPr>
            <a:r>
              <a:rPr lang="en-US" altLang="en-US" sz="2400" dirty="0" smtClean="0"/>
              <a:t> </a:t>
            </a:r>
          </a:p>
          <a:p>
            <a:pPr marL="433388" indent="-433388"/>
            <a:r>
              <a:rPr lang="en-US" altLang="en-US" sz="2400" dirty="0" smtClean="0"/>
              <a:t>FIFO queue </a:t>
            </a:r>
          </a:p>
          <a:p>
            <a:pPr marL="909638" lvl="1" indent="-433388"/>
            <a:r>
              <a:rPr lang="en-US" altLang="en-US" sz="2000" dirty="0" smtClean="0"/>
              <a:t>A queue in which the first item added is always the first one out.</a:t>
            </a:r>
          </a:p>
          <a:p>
            <a:pPr marL="433388" indent="-433388"/>
            <a:endParaRPr lang="en-US" altLang="en-US" sz="2400" b="1" dirty="0" smtClean="0"/>
          </a:p>
          <a:p>
            <a:pPr marL="433388" indent="-433388"/>
            <a:r>
              <a:rPr lang="en-US" altLang="en-US" sz="2400" dirty="0" smtClean="0"/>
              <a:t>Priority queue </a:t>
            </a:r>
          </a:p>
          <a:p>
            <a:pPr marL="909638" lvl="1" indent="-433388"/>
            <a:r>
              <a:rPr lang="en-US" altLang="en-US" sz="2000" dirty="0" smtClean="0"/>
              <a:t>A queue in which the items are sorted so that the highest priority item is always the next one to be extracted.</a:t>
            </a:r>
          </a:p>
          <a:p>
            <a:pPr marL="433388" indent="-433388">
              <a:spcAft>
                <a:spcPct val="0"/>
              </a:spcAft>
              <a:buFontTx/>
              <a:buNone/>
            </a:pPr>
            <a:endParaRPr lang="en-US" altLang="en-US" sz="2400" dirty="0" smtClean="0"/>
          </a:p>
          <a:p>
            <a:pPr>
              <a:spcAft>
                <a:spcPct val="0"/>
              </a:spcAft>
              <a:buFont typeface="Wingdings" panose="05000000000000000000" pitchFamily="2" charset="2"/>
              <a:buChar char="Ø"/>
            </a:pPr>
            <a:r>
              <a:rPr lang="en-US" altLang="en-US" sz="2400" dirty="0" smtClean="0"/>
              <a:t>Queue can be implemented by using array or linked list</a:t>
            </a:r>
          </a:p>
        </p:txBody>
      </p:sp>
    </p:spTree>
    <p:extLst>
      <p:ext uri="{BB962C8B-B14F-4D97-AF65-F5344CB8AC3E}">
        <p14:creationId xmlns:p14="http://schemas.microsoft.com/office/powerpoint/2010/main" val="3667430250"/>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609600" y="89570"/>
            <a:ext cx="7953375" cy="819150"/>
          </a:xfrm>
        </p:spPr>
        <p:txBody>
          <a:bodyPr/>
          <a:lstStyle/>
          <a:p>
            <a:pPr marL="723900" indent="-723900"/>
            <a:r>
              <a:rPr lang="en-US" altLang="en-US" b="1" dirty="0" smtClean="0">
                <a:latin typeface="Arial" charset="0"/>
              </a:rPr>
              <a:t>Stack</a:t>
            </a:r>
            <a:endParaRPr lang="en-GB" altLang="en-US" b="1" dirty="0" smtClean="0">
              <a:latin typeface="Arial" charset="0"/>
            </a:endParaRPr>
          </a:p>
        </p:txBody>
      </p:sp>
      <p:sp>
        <p:nvSpPr>
          <p:cNvPr id="35843" name="Rectangle 3"/>
          <p:cNvSpPr>
            <a:spLocks noGrp="1" noChangeArrowheads="1"/>
          </p:cNvSpPr>
          <p:nvPr>
            <p:ph idx="1"/>
          </p:nvPr>
        </p:nvSpPr>
        <p:spPr>
          <a:xfrm>
            <a:off x="228600" y="1143000"/>
            <a:ext cx="5783560" cy="5257800"/>
          </a:xfrm>
        </p:spPr>
        <p:txBody>
          <a:bodyPr>
            <a:normAutofit lnSpcReduction="10000"/>
          </a:bodyPr>
          <a:lstStyle/>
          <a:p>
            <a:pPr marL="433388" indent="-433388">
              <a:spcAft>
                <a:spcPct val="0"/>
              </a:spcAft>
              <a:buFontTx/>
              <a:buNone/>
            </a:pPr>
            <a:r>
              <a:rPr lang="en-US" altLang="en-US" sz="2400" b="1" dirty="0" smtClean="0"/>
              <a:t>What is stack?</a:t>
            </a:r>
          </a:p>
          <a:p>
            <a:pPr marL="433388" indent="-433388">
              <a:spcAft>
                <a:spcPct val="0"/>
              </a:spcAft>
              <a:buFontTx/>
              <a:buNone/>
            </a:pPr>
            <a:endParaRPr lang="en-US" altLang="en-US" dirty="0"/>
          </a:p>
          <a:p>
            <a:r>
              <a:rPr lang="en-US" altLang="en-US" sz="2400" dirty="0" smtClean="0"/>
              <a:t>A </a:t>
            </a:r>
            <a:r>
              <a:rPr lang="en-US" altLang="en-US" sz="2400" dirty="0"/>
              <a:t>stack is an abstract data type that serves as a collection of elements, with two principal operations: push, which adds an element to the collection, and pop, which removes the most recently added element that was not yet </a:t>
            </a:r>
            <a:r>
              <a:rPr lang="en-US" altLang="en-US" sz="2400" dirty="0" smtClean="0"/>
              <a:t>removed.</a:t>
            </a:r>
          </a:p>
          <a:p>
            <a:endParaRPr lang="en-US" altLang="en-US" sz="2400" dirty="0"/>
          </a:p>
          <a:p>
            <a:r>
              <a:rPr lang="en-US" altLang="en-US" sz="2400" dirty="0" smtClean="0"/>
              <a:t>Stack is actually a LIFO queue.</a:t>
            </a:r>
          </a:p>
          <a:p>
            <a:endParaRPr lang="en-US" altLang="en-US" sz="2400" dirty="0"/>
          </a:p>
          <a:p>
            <a:pPr>
              <a:buFont typeface="Wingdings" panose="05000000000000000000" pitchFamily="2" charset="2"/>
              <a:buChar char="Ø"/>
            </a:pPr>
            <a:r>
              <a:rPr lang="en-US" altLang="en-US" sz="2400" dirty="0" smtClean="0"/>
              <a:t>Stack can be implemented by array or linked list</a:t>
            </a:r>
          </a:p>
        </p:txBody>
      </p:sp>
      <p:pic>
        <p:nvPicPr>
          <p:cNvPr id="5" name="Picture 4" descr="stack"/>
          <p:cNvPicPr>
            <a:picLocks noChangeAspect="1" noChangeArrowheads="1"/>
          </p:cNvPicPr>
          <p:nvPr/>
        </p:nvPicPr>
        <p:blipFill>
          <a:blip r:embed="rId3" cstate="print"/>
          <a:srcRect/>
          <a:stretch>
            <a:fillRect/>
          </a:stretch>
        </p:blipFill>
        <p:spPr bwMode="auto">
          <a:xfrm>
            <a:off x="6002300" y="2636912"/>
            <a:ext cx="3106204" cy="3312368"/>
          </a:xfrm>
          <a:prstGeom prst="rect">
            <a:avLst/>
          </a:prstGeom>
          <a:noFill/>
          <a:ln w="9525">
            <a:noFill/>
            <a:miter lim="800000"/>
            <a:headEnd/>
            <a:tailEnd/>
          </a:ln>
        </p:spPr>
      </p:pic>
    </p:spTree>
    <p:extLst>
      <p:ext uri="{BB962C8B-B14F-4D97-AF65-F5344CB8AC3E}">
        <p14:creationId xmlns:p14="http://schemas.microsoft.com/office/powerpoint/2010/main" val="2594528673"/>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609600" y="89570"/>
            <a:ext cx="7953375" cy="819150"/>
          </a:xfrm>
        </p:spPr>
        <p:txBody>
          <a:bodyPr/>
          <a:lstStyle/>
          <a:p>
            <a:pPr marL="723900" indent="-723900"/>
            <a:r>
              <a:rPr lang="en-US" altLang="en-US" b="1" dirty="0" smtClean="0">
                <a:latin typeface="Arial" charset="0"/>
              </a:rPr>
              <a:t>Stack (Cont.)</a:t>
            </a:r>
            <a:endParaRPr lang="en-GB" altLang="en-US" b="1" dirty="0" smtClean="0">
              <a:latin typeface="Arial" charset="0"/>
            </a:endParaRPr>
          </a:p>
        </p:txBody>
      </p:sp>
      <p:sp>
        <p:nvSpPr>
          <p:cNvPr id="35843" name="Rectangle 3"/>
          <p:cNvSpPr>
            <a:spLocks noGrp="1" noChangeArrowheads="1"/>
          </p:cNvSpPr>
          <p:nvPr>
            <p:ph idx="1"/>
          </p:nvPr>
        </p:nvSpPr>
        <p:spPr>
          <a:xfrm>
            <a:off x="228600" y="1143000"/>
            <a:ext cx="8735888" cy="5257800"/>
          </a:xfrm>
        </p:spPr>
        <p:txBody>
          <a:bodyPr>
            <a:normAutofit/>
          </a:bodyPr>
          <a:lstStyle/>
          <a:p>
            <a:pPr marL="433388" indent="-433388">
              <a:spcAft>
                <a:spcPct val="0"/>
              </a:spcAft>
              <a:buFontTx/>
              <a:buNone/>
            </a:pPr>
            <a:r>
              <a:rPr lang="en-US" altLang="en-US" sz="2400" b="1" dirty="0" smtClean="0"/>
              <a:t>How stack works</a:t>
            </a:r>
          </a:p>
        </p:txBody>
      </p:sp>
      <p:pic>
        <p:nvPicPr>
          <p:cNvPr id="2050" name="Picture 2" descr="https://upload.wikimedia.org/wikipedia/commons/thumb/b/b4/Lifo_stack.png/350px-Lifo_stack.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3648" y="1945634"/>
            <a:ext cx="6439571" cy="45077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1620304"/>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0" name="Rectangle 4"/>
          <p:cNvSpPr>
            <a:spLocks noGrp="1" noChangeArrowheads="1"/>
          </p:cNvSpPr>
          <p:nvPr>
            <p:ph type="title"/>
          </p:nvPr>
        </p:nvSpPr>
        <p:spPr>
          <a:xfrm>
            <a:off x="533400" y="89570"/>
            <a:ext cx="8071048" cy="819150"/>
          </a:xfrm>
        </p:spPr>
        <p:txBody>
          <a:bodyPr/>
          <a:lstStyle/>
          <a:p>
            <a:r>
              <a:rPr lang="en-US" b="1" dirty="0" smtClean="0">
                <a:latin typeface="Arial" charset="0"/>
              </a:rPr>
              <a:t>Data Structure Comparisons</a:t>
            </a:r>
          </a:p>
        </p:txBody>
      </p:sp>
      <p:graphicFrame>
        <p:nvGraphicFramePr>
          <p:cNvPr id="2" name="Table 1"/>
          <p:cNvGraphicFramePr>
            <a:graphicFrameLocks noGrp="1"/>
          </p:cNvGraphicFramePr>
          <p:nvPr>
            <p:extLst>
              <p:ext uri="{D42A27DB-BD31-4B8C-83A1-F6EECF244321}">
                <p14:modId xmlns:p14="http://schemas.microsoft.com/office/powerpoint/2010/main" val="3630573487"/>
              </p:ext>
            </p:extLst>
          </p:nvPr>
        </p:nvGraphicFramePr>
        <p:xfrm>
          <a:off x="467544" y="1340768"/>
          <a:ext cx="8208912" cy="4968553"/>
        </p:xfrm>
        <a:graphic>
          <a:graphicData uri="http://schemas.openxmlformats.org/drawingml/2006/table">
            <a:tbl>
              <a:tblPr firstRow="1" bandRow="1">
                <a:tableStyleId>{5C22544A-7EE6-4342-B048-85BDC9FD1C3A}</a:tableStyleId>
              </a:tblPr>
              <a:tblGrid>
                <a:gridCol w="2052228"/>
                <a:gridCol w="2052228"/>
                <a:gridCol w="2052228"/>
                <a:gridCol w="2052228"/>
              </a:tblGrid>
              <a:tr h="1707940">
                <a:tc>
                  <a:txBody>
                    <a:bodyPr/>
                    <a:lstStyle/>
                    <a:p>
                      <a:endParaRPr lang="en-US" dirty="0"/>
                    </a:p>
                  </a:txBody>
                  <a:tcPr/>
                </a:tc>
                <a:tc>
                  <a:txBody>
                    <a:bodyPr/>
                    <a:lstStyle/>
                    <a:p>
                      <a:r>
                        <a:rPr lang="en-US" sz="2400" dirty="0" smtClean="0">
                          <a:solidFill>
                            <a:srgbClr val="FFC000"/>
                          </a:solidFill>
                        </a:rPr>
                        <a:t>Array</a:t>
                      </a:r>
                    </a:p>
                    <a:p>
                      <a:endParaRPr lang="en-US" sz="2400" dirty="0" smtClean="0">
                        <a:solidFill>
                          <a:srgbClr val="FFC000"/>
                        </a:solidFill>
                      </a:endParaRPr>
                    </a:p>
                    <a:p>
                      <a:r>
                        <a:rPr lang="en-US" dirty="0" smtClean="0"/>
                        <a:t>Simple, fast</a:t>
                      </a:r>
                    </a:p>
                    <a:p>
                      <a:r>
                        <a:rPr lang="en-US" dirty="0" smtClean="0"/>
                        <a:t>Inflexible</a:t>
                      </a:r>
                    </a:p>
                  </a:txBody>
                  <a:tcPr/>
                </a:tc>
                <a:tc>
                  <a:txBody>
                    <a:bodyPr/>
                    <a:lstStyle/>
                    <a:p>
                      <a:r>
                        <a:rPr lang="en-US" sz="2400" dirty="0" smtClean="0">
                          <a:solidFill>
                            <a:srgbClr val="FFC000"/>
                          </a:solidFill>
                        </a:rPr>
                        <a:t>Linked list</a:t>
                      </a:r>
                    </a:p>
                    <a:p>
                      <a:endParaRPr lang="en-US" sz="2400" dirty="0" smtClean="0">
                        <a:solidFill>
                          <a:srgbClr val="FFC000"/>
                        </a:solidFill>
                      </a:endParaRPr>
                    </a:p>
                    <a:p>
                      <a:r>
                        <a:rPr lang="en-US" dirty="0" smtClean="0"/>
                        <a:t>Simple</a:t>
                      </a:r>
                    </a:p>
                    <a:p>
                      <a:r>
                        <a:rPr lang="en-US" dirty="0" smtClean="0"/>
                        <a:t>Flexible</a:t>
                      </a:r>
                    </a:p>
                  </a:txBody>
                  <a:tcPr/>
                </a:tc>
                <a:tc>
                  <a:txBody>
                    <a:bodyPr/>
                    <a:lstStyle/>
                    <a:p>
                      <a:r>
                        <a:rPr lang="en-US" sz="2400" dirty="0" smtClean="0">
                          <a:solidFill>
                            <a:srgbClr val="FFC000"/>
                          </a:solidFill>
                        </a:rPr>
                        <a:t>Tree</a:t>
                      </a:r>
                    </a:p>
                    <a:p>
                      <a:endParaRPr lang="en-US" sz="2400" dirty="0" smtClean="0">
                        <a:solidFill>
                          <a:srgbClr val="FFC000"/>
                        </a:solidFill>
                      </a:endParaRPr>
                    </a:p>
                    <a:p>
                      <a:r>
                        <a:rPr lang="en-US" dirty="0" smtClean="0"/>
                        <a:t>Still simple</a:t>
                      </a:r>
                    </a:p>
                    <a:p>
                      <a:r>
                        <a:rPr lang="en-US" dirty="0" smtClean="0"/>
                        <a:t>Flexible</a:t>
                      </a:r>
                    </a:p>
                  </a:txBody>
                  <a:tcPr/>
                </a:tc>
              </a:tr>
              <a:tr h="1086871">
                <a:tc>
                  <a:txBody>
                    <a:bodyPr/>
                    <a:lstStyle/>
                    <a:p>
                      <a:r>
                        <a:rPr lang="en-US" dirty="0" smtClean="0"/>
                        <a:t>Add</a:t>
                      </a:r>
                      <a:endParaRPr lang="en-US" dirty="0"/>
                    </a:p>
                  </a:txBody>
                  <a:tcPr anchor="ctr"/>
                </a:tc>
                <a:tc>
                  <a:txBody>
                    <a:bodyPr/>
                    <a:lstStyle/>
                    <a:p>
                      <a:r>
                        <a:rPr lang="en-US" dirty="0" smtClean="0"/>
                        <a:t>O(1)</a:t>
                      </a:r>
                    </a:p>
                  </a:txBody>
                  <a:tcPr anchor="ctr"/>
                </a:tc>
                <a:tc>
                  <a:txBody>
                    <a:bodyPr/>
                    <a:lstStyle/>
                    <a:p>
                      <a:r>
                        <a:rPr lang="en-US" dirty="0" smtClean="0"/>
                        <a:t>O(1)</a:t>
                      </a:r>
                      <a:endParaRPr lang="en-US" dirty="0"/>
                    </a:p>
                  </a:txBody>
                  <a:tcPr anchor="ctr"/>
                </a:tc>
                <a:tc>
                  <a:txBody>
                    <a:bodyPr/>
                    <a:lstStyle/>
                    <a:p>
                      <a:r>
                        <a:rPr lang="en-US" dirty="0" smtClean="0"/>
                        <a:t>O(</a:t>
                      </a:r>
                      <a:r>
                        <a:rPr lang="en-US" dirty="0" err="1" smtClean="0"/>
                        <a:t>logn</a:t>
                      </a:r>
                      <a:r>
                        <a:rPr lang="en-US" dirty="0" smtClean="0"/>
                        <a:t>)</a:t>
                      </a:r>
                      <a:endParaRPr lang="en-US" dirty="0"/>
                    </a:p>
                  </a:txBody>
                  <a:tcPr anchor="ctr"/>
                </a:tc>
              </a:tr>
              <a:tr h="1086871">
                <a:tc>
                  <a:txBody>
                    <a:bodyPr/>
                    <a:lstStyle/>
                    <a:p>
                      <a:r>
                        <a:rPr lang="en-US" dirty="0" smtClean="0"/>
                        <a:t>Delete</a:t>
                      </a:r>
                      <a:endParaRPr lang="en-US" dirty="0"/>
                    </a:p>
                  </a:txBody>
                  <a:tcPr anchor="ctr"/>
                </a:tc>
                <a:tc>
                  <a:txBody>
                    <a:bodyPr/>
                    <a:lstStyle/>
                    <a:p>
                      <a:r>
                        <a:rPr lang="en-US" dirty="0" smtClean="0"/>
                        <a:t>O(n)</a:t>
                      </a:r>
                      <a:endParaRPr lang="en-US" dirty="0"/>
                    </a:p>
                  </a:txBody>
                  <a:tcPr anchor="ctr"/>
                </a:tc>
                <a:tc>
                  <a:txBody>
                    <a:bodyPr/>
                    <a:lstStyle/>
                    <a:p>
                      <a:r>
                        <a:rPr lang="en-US" dirty="0" smtClean="0"/>
                        <a:t>O(n)</a:t>
                      </a:r>
                      <a:endParaRPr lang="en-US" dirty="0"/>
                    </a:p>
                  </a:txBody>
                  <a:tcPr anchor="ctr"/>
                </a:tc>
                <a:tc>
                  <a:txBody>
                    <a:bodyPr/>
                    <a:lstStyle/>
                    <a:p>
                      <a:r>
                        <a:rPr lang="en-US" dirty="0" smtClean="0"/>
                        <a:t>O(</a:t>
                      </a:r>
                      <a:r>
                        <a:rPr lang="en-US" dirty="0" err="1" smtClean="0"/>
                        <a:t>logn</a:t>
                      </a:r>
                      <a:r>
                        <a:rPr lang="en-US" dirty="0" smtClean="0"/>
                        <a:t>)</a:t>
                      </a:r>
                      <a:endParaRPr lang="en-US" dirty="0"/>
                    </a:p>
                  </a:txBody>
                  <a:tcPr anchor="ctr"/>
                </a:tc>
              </a:tr>
              <a:tr h="1086871">
                <a:tc>
                  <a:txBody>
                    <a:bodyPr/>
                    <a:lstStyle/>
                    <a:p>
                      <a:r>
                        <a:rPr lang="en-US" dirty="0" smtClean="0"/>
                        <a:t>Find</a:t>
                      </a:r>
                      <a:endParaRPr lang="en-US" dirty="0"/>
                    </a:p>
                  </a:txBody>
                  <a:tcPr anchor="ctr"/>
                </a:tc>
                <a:tc>
                  <a:txBody>
                    <a:bodyPr/>
                    <a:lstStyle/>
                    <a:p>
                      <a:r>
                        <a:rPr lang="en-US" dirty="0" smtClean="0"/>
                        <a:t>O(n)</a:t>
                      </a:r>
                    </a:p>
                  </a:txBody>
                  <a:tcPr anchor="ctr"/>
                </a:tc>
                <a:tc>
                  <a:txBody>
                    <a:bodyPr/>
                    <a:lstStyle/>
                    <a:p>
                      <a:r>
                        <a:rPr lang="en-US" dirty="0" smtClean="0"/>
                        <a:t>O(n)</a:t>
                      </a:r>
                      <a:endParaRPr lang="en-US" dirty="0"/>
                    </a:p>
                  </a:txBody>
                  <a:tcPr anchor="ctr"/>
                </a:tc>
                <a:tc>
                  <a:txBody>
                    <a:bodyPr/>
                    <a:lstStyle/>
                    <a:p>
                      <a:r>
                        <a:rPr lang="en-US" dirty="0" smtClean="0"/>
                        <a:t>O(</a:t>
                      </a:r>
                      <a:r>
                        <a:rPr lang="en-US" dirty="0" err="1" smtClean="0"/>
                        <a:t>logn</a:t>
                      </a:r>
                      <a:r>
                        <a:rPr lang="en-US" dirty="0" smtClean="0"/>
                        <a:t>)</a:t>
                      </a:r>
                      <a:endParaRPr lang="en-US" dirty="0"/>
                    </a:p>
                  </a:txBody>
                  <a:tcPr anchor="ctr"/>
                </a:tc>
              </a:tr>
            </a:tbl>
          </a:graphicData>
        </a:graphic>
      </p:graphicFrame>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593725" y="89570"/>
            <a:ext cx="7953375" cy="819150"/>
          </a:xfrm>
        </p:spPr>
        <p:txBody>
          <a:bodyPr/>
          <a:lstStyle/>
          <a:p>
            <a:pPr marL="723900" indent="-723900"/>
            <a:r>
              <a:rPr lang="en-US" altLang="en-US" b="1" dirty="0" smtClean="0">
                <a:latin typeface="Arial" charset="0"/>
              </a:rPr>
              <a:t>Sorting</a:t>
            </a:r>
            <a:r>
              <a:rPr lang="en-US" dirty="0" smtClean="0">
                <a:latin typeface="Arial" charset="0"/>
              </a:rPr>
              <a:t> Algorithms</a:t>
            </a:r>
            <a:endParaRPr lang="en-GB" altLang="en-US" b="1" dirty="0" smtClean="0">
              <a:latin typeface="Arial" charset="0"/>
            </a:endParaRPr>
          </a:p>
        </p:txBody>
      </p:sp>
      <p:sp>
        <p:nvSpPr>
          <p:cNvPr id="41987" name="Rectangle 3"/>
          <p:cNvSpPr>
            <a:spLocks noGrp="1" noChangeArrowheads="1"/>
          </p:cNvSpPr>
          <p:nvPr>
            <p:ph idx="1"/>
          </p:nvPr>
        </p:nvSpPr>
        <p:spPr>
          <a:xfrm>
            <a:off x="251520" y="1138808"/>
            <a:ext cx="8640960" cy="5314528"/>
          </a:xfrm>
        </p:spPr>
        <p:txBody>
          <a:bodyPr>
            <a:noAutofit/>
          </a:bodyPr>
          <a:lstStyle/>
          <a:p>
            <a:pPr marL="446088" lvl="1" indent="-7938">
              <a:lnSpc>
                <a:spcPct val="120000"/>
              </a:lnSpc>
              <a:spcBef>
                <a:spcPts val="0"/>
              </a:spcBef>
              <a:spcAft>
                <a:spcPts val="300"/>
              </a:spcAft>
              <a:buFontTx/>
              <a:buNone/>
            </a:pPr>
            <a:r>
              <a:rPr lang="en-US" sz="2400" b="1" dirty="0" smtClean="0"/>
              <a:t>What is sorting algorithm?</a:t>
            </a:r>
          </a:p>
          <a:p>
            <a:pPr marL="446088" lvl="1" indent="-7938">
              <a:lnSpc>
                <a:spcPct val="120000"/>
              </a:lnSpc>
              <a:spcBef>
                <a:spcPts val="0"/>
              </a:spcBef>
              <a:spcAft>
                <a:spcPts val="300"/>
              </a:spcAft>
              <a:buFontTx/>
              <a:buNone/>
            </a:pPr>
            <a:endParaRPr lang="en-US" sz="2400" dirty="0"/>
          </a:p>
          <a:p>
            <a:pPr marL="781050" lvl="1" indent="-342900">
              <a:lnSpc>
                <a:spcPct val="120000"/>
              </a:lnSpc>
              <a:spcBef>
                <a:spcPts val="0"/>
              </a:spcBef>
              <a:spcAft>
                <a:spcPts val="300"/>
              </a:spcAft>
              <a:buFont typeface="Wingdings" panose="05000000000000000000" pitchFamily="2" charset="2"/>
              <a:buChar char="q"/>
            </a:pPr>
            <a:r>
              <a:rPr lang="en-US" sz="2400" dirty="0"/>
              <a:t>A sorting algorithm is an algorithm that puts elements of a list in a certain </a:t>
            </a:r>
            <a:r>
              <a:rPr lang="en-US" sz="2400" dirty="0" smtClean="0"/>
              <a:t>order.</a:t>
            </a:r>
          </a:p>
          <a:p>
            <a:pPr marL="781050" lvl="1" indent="-342900">
              <a:lnSpc>
                <a:spcPct val="120000"/>
              </a:lnSpc>
              <a:spcBef>
                <a:spcPts val="0"/>
              </a:spcBef>
              <a:spcAft>
                <a:spcPts val="300"/>
              </a:spcAft>
              <a:buFont typeface="Wingdings" panose="05000000000000000000" pitchFamily="2" charset="2"/>
              <a:buChar char="q"/>
            </a:pPr>
            <a:endParaRPr lang="en-US" sz="2400" dirty="0" smtClean="0"/>
          </a:p>
          <a:p>
            <a:pPr marL="781050" lvl="1" indent="-342900">
              <a:lnSpc>
                <a:spcPct val="120000"/>
              </a:lnSpc>
              <a:spcBef>
                <a:spcPts val="0"/>
              </a:spcBef>
              <a:spcAft>
                <a:spcPts val="300"/>
              </a:spcAft>
              <a:buFont typeface="Wingdings" panose="05000000000000000000" pitchFamily="2" charset="2"/>
              <a:buChar char="q"/>
            </a:pPr>
            <a:r>
              <a:rPr lang="en-US" sz="2400" dirty="0" smtClean="0"/>
              <a:t>Why do we need to sort a list?</a:t>
            </a:r>
          </a:p>
          <a:p>
            <a:pPr marL="1181100" lvl="2" indent="-342900">
              <a:lnSpc>
                <a:spcPct val="120000"/>
              </a:lnSpc>
              <a:spcBef>
                <a:spcPts val="0"/>
              </a:spcBef>
              <a:spcAft>
                <a:spcPts val="300"/>
              </a:spcAft>
              <a:buFont typeface="Wingdings" panose="05000000000000000000" pitchFamily="2" charset="2"/>
              <a:buChar char="Ø"/>
            </a:pPr>
            <a:r>
              <a:rPr lang="en-US" sz="2000" dirty="0" smtClean="0"/>
              <a:t>To find element(s) faster</a:t>
            </a: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593725" y="89570"/>
            <a:ext cx="7953375" cy="819150"/>
          </a:xfrm>
        </p:spPr>
        <p:txBody>
          <a:bodyPr/>
          <a:lstStyle/>
          <a:p>
            <a:r>
              <a:rPr lang="en-US" b="1" dirty="0" smtClean="0">
                <a:latin typeface="Arial" charset="0"/>
              </a:rPr>
              <a:t>Data Structure</a:t>
            </a:r>
          </a:p>
        </p:txBody>
      </p:sp>
      <p:sp>
        <p:nvSpPr>
          <p:cNvPr id="6147" name="Rectangle 3"/>
          <p:cNvSpPr>
            <a:spLocks noGrp="1" noChangeArrowheads="1"/>
          </p:cNvSpPr>
          <p:nvPr>
            <p:ph idx="1"/>
          </p:nvPr>
        </p:nvSpPr>
        <p:spPr>
          <a:xfrm>
            <a:off x="609600" y="1124744"/>
            <a:ext cx="7953375" cy="5352256"/>
          </a:xfrm>
        </p:spPr>
        <p:txBody>
          <a:bodyPr>
            <a:normAutofit/>
          </a:bodyPr>
          <a:lstStyle/>
          <a:p>
            <a:pPr>
              <a:buFontTx/>
              <a:buNone/>
            </a:pPr>
            <a:r>
              <a:rPr lang="en-US" sz="2400" b="1" dirty="0" smtClean="0"/>
              <a:t>What is Data Structure?</a:t>
            </a:r>
          </a:p>
          <a:p>
            <a:pPr>
              <a:buFontTx/>
              <a:buNone/>
            </a:pPr>
            <a:endParaRPr lang="en-US" sz="2500" dirty="0" smtClean="0"/>
          </a:p>
          <a:p>
            <a:r>
              <a:rPr lang="en-US" sz="2400" dirty="0"/>
              <a:t>A</a:t>
            </a:r>
            <a:r>
              <a:rPr lang="en-US" sz="2400" dirty="0" smtClean="0"/>
              <a:t> </a:t>
            </a:r>
            <a:r>
              <a:rPr lang="en-US" sz="2400" dirty="0"/>
              <a:t>data structure is a particular way of organizing </a:t>
            </a:r>
            <a:r>
              <a:rPr lang="en-US" sz="2400" dirty="0" smtClean="0"/>
              <a:t>data </a:t>
            </a:r>
            <a:r>
              <a:rPr lang="en-US" sz="2400" dirty="0"/>
              <a:t>so that it can be used efficiently.</a:t>
            </a:r>
            <a:endParaRPr lang="en-US" sz="2400" dirty="0" smtClean="0"/>
          </a:p>
          <a:p>
            <a:pPr lvl="1"/>
            <a:r>
              <a:rPr lang="en-US" sz="2000" dirty="0" smtClean="0"/>
              <a:t>E.g. book, video, music, …</a:t>
            </a:r>
          </a:p>
          <a:p>
            <a:endParaRPr lang="en-US" sz="2400" dirty="0" smtClean="0"/>
          </a:p>
          <a:p>
            <a:r>
              <a:rPr lang="en-US" sz="2400" dirty="0" smtClean="0"/>
              <a:t>Data </a:t>
            </a:r>
            <a:r>
              <a:rPr lang="en-US" sz="2400" dirty="0"/>
              <a:t>Structure = Organized Data + Allowed </a:t>
            </a:r>
            <a:r>
              <a:rPr lang="en-US" sz="2400" dirty="0" smtClean="0"/>
              <a:t>Operations.</a:t>
            </a:r>
          </a:p>
          <a:p>
            <a:pPr>
              <a:buFont typeface="Wingdings" panose="05000000000000000000" pitchFamily="2" charset="2"/>
              <a:buChar char="Ø"/>
            </a:pPr>
            <a:endParaRPr lang="en-US" sz="2400" dirty="0" smtClean="0"/>
          </a:p>
          <a:p>
            <a:pPr>
              <a:buFont typeface="Wingdings" panose="05000000000000000000" pitchFamily="2" charset="2"/>
              <a:buChar char="Ø"/>
            </a:pPr>
            <a:r>
              <a:rPr lang="en-US" sz="2400" dirty="0" smtClean="0"/>
              <a:t>In computer science, it is the way data is organized to ensure efficient processing (storing, accessing, finding, adding, removing, …): this may be in lists, arrays, stacks, queues, trees or other formats.</a:t>
            </a:r>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593725" y="89570"/>
            <a:ext cx="7953375" cy="819150"/>
          </a:xfrm>
        </p:spPr>
        <p:txBody>
          <a:bodyPr/>
          <a:lstStyle/>
          <a:p>
            <a:pPr marL="723900" indent="-723900"/>
            <a:r>
              <a:rPr lang="en-US" altLang="en-US" b="1" dirty="0" smtClean="0">
                <a:latin typeface="Arial" charset="0"/>
              </a:rPr>
              <a:t>Sorting</a:t>
            </a:r>
            <a:r>
              <a:rPr lang="en-US" dirty="0" smtClean="0">
                <a:latin typeface="Arial" charset="0"/>
              </a:rPr>
              <a:t> Algorithms (Cont.)</a:t>
            </a:r>
            <a:endParaRPr lang="en-GB" altLang="en-US" b="1" dirty="0" smtClean="0">
              <a:latin typeface="Arial" charset="0"/>
            </a:endParaRPr>
          </a:p>
        </p:txBody>
      </p:sp>
      <p:sp>
        <p:nvSpPr>
          <p:cNvPr id="41987" name="Rectangle 3"/>
          <p:cNvSpPr>
            <a:spLocks noGrp="1" noChangeArrowheads="1"/>
          </p:cNvSpPr>
          <p:nvPr>
            <p:ph idx="1"/>
          </p:nvPr>
        </p:nvSpPr>
        <p:spPr>
          <a:xfrm>
            <a:off x="251520" y="1138808"/>
            <a:ext cx="8640960" cy="5314528"/>
          </a:xfrm>
        </p:spPr>
        <p:txBody>
          <a:bodyPr>
            <a:noAutofit/>
          </a:bodyPr>
          <a:lstStyle/>
          <a:p>
            <a:pPr marL="446088" lvl="1" indent="-7938">
              <a:lnSpc>
                <a:spcPct val="120000"/>
              </a:lnSpc>
              <a:spcBef>
                <a:spcPts val="0"/>
              </a:spcBef>
              <a:spcAft>
                <a:spcPts val="300"/>
              </a:spcAft>
              <a:buFontTx/>
              <a:buNone/>
            </a:pPr>
            <a:r>
              <a:rPr lang="en-US" sz="2400" b="1" dirty="0" smtClean="0"/>
              <a:t>Types of sorting</a:t>
            </a:r>
          </a:p>
          <a:p>
            <a:pPr marL="446088" lvl="1" indent="-7938">
              <a:lnSpc>
                <a:spcPct val="120000"/>
              </a:lnSpc>
              <a:spcBef>
                <a:spcPts val="0"/>
              </a:spcBef>
              <a:spcAft>
                <a:spcPts val="300"/>
              </a:spcAft>
              <a:buFontTx/>
              <a:buNone/>
            </a:pPr>
            <a:endParaRPr lang="en-US" sz="2400" b="1" dirty="0" smtClean="0"/>
          </a:p>
          <a:p>
            <a:pPr marL="781050" lvl="1" indent="-342900">
              <a:lnSpc>
                <a:spcPct val="120000"/>
              </a:lnSpc>
              <a:spcBef>
                <a:spcPts val="0"/>
              </a:spcBef>
              <a:spcAft>
                <a:spcPts val="300"/>
              </a:spcAft>
              <a:buFont typeface="Wingdings" panose="05000000000000000000" pitchFamily="2" charset="2"/>
              <a:buChar char="q"/>
            </a:pPr>
            <a:r>
              <a:rPr lang="en-US" sz="2400" dirty="0" smtClean="0"/>
              <a:t>Exchange Sorts</a:t>
            </a:r>
          </a:p>
          <a:p>
            <a:pPr marL="1181100" lvl="2" indent="-342900">
              <a:lnSpc>
                <a:spcPct val="120000"/>
              </a:lnSpc>
              <a:spcBef>
                <a:spcPts val="0"/>
              </a:spcBef>
              <a:spcAft>
                <a:spcPts val="300"/>
              </a:spcAft>
              <a:buFont typeface="Wingdings" panose="05000000000000000000" pitchFamily="2" charset="2"/>
              <a:buChar char="ü"/>
            </a:pPr>
            <a:r>
              <a:rPr lang="en-US" sz="2000" dirty="0" smtClean="0"/>
              <a:t>Bubble Sort</a:t>
            </a:r>
          </a:p>
          <a:p>
            <a:pPr marL="1181100" lvl="2" indent="-342900">
              <a:lnSpc>
                <a:spcPct val="120000"/>
              </a:lnSpc>
              <a:spcBef>
                <a:spcPts val="0"/>
              </a:spcBef>
              <a:spcAft>
                <a:spcPts val="300"/>
              </a:spcAft>
              <a:buFont typeface="Wingdings" panose="05000000000000000000" pitchFamily="2" charset="2"/>
              <a:buChar char="ü"/>
            </a:pPr>
            <a:r>
              <a:rPr lang="en-US" sz="2000" dirty="0" smtClean="0"/>
              <a:t>Quick Sort</a:t>
            </a:r>
          </a:p>
          <a:p>
            <a:pPr marL="781050" lvl="1" indent="-342900">
              <a:lnSpc>
                <a:spcPct val="120000"/>
              </a:lnSpc>
              <a:spcBef>
                <a:spcPts val="0"/>
              </a:spcBef>
              <a:spcAft>
                <a:spcPts val="300"/>
              </a:spcAft>
              <a:buFont typeface="Wingdings" panose="05000000000000000000" pitchFamily="2" charset="2"/>
              <a:buChar char="q"/>
            </a:pPr>
            <a:r>
              <a:rPr lang="en-US" sz="2400" dirty="0" smtClean="0"/>
              <a:t>Insertion Sorts</a:t>
            </a:r>
          </a:p>
          <a:p>
            <a:pPr marL="781050" lvl="1" indent="-342900">
              <a:lnSpc>
                <a:spcPct val="120000"/>
              </a:lnSpc>
              <a:spcBef>
                <a:spcPts val="0"/>
              </a:spcBef>
              <a:spcAft>
                <a:spcPts val="300"/>
              </a:spcAft>
              <a:buFont typeface="Wingdings" panose="05000000000000000000" pitchFamily="2" charset="2"/>
              <a:buChar char="q"/>
            </a:pPr>
            <a:r>
              <a:rPr lang="en-US" sz="2400" dirty="0" smtClean="0"/>
              <a:t>Selection Sorts</a:t>
            </a:r>
          </a:p>
          <a:p>
            <a:pPr marL="1181100" lvl="2" indent="-342900">
              <a:lnSpc>
                <a:spcPct val="120000"/>
              </a:lnSpc>
              <a:spcBef>
                <a:spcPts val="0"/>
              </a:spcBef>
              <a:spcAft>
                <a:spcPts val="300"/>
              </a:spcAft>
              <a:buFont typeface="Wingdings" panose="05000000000000000000" pitchFamily="2" charset="2"/>
              <a:buChar char="ü"/>
            </a:pPr>
            <a:r>
              <a:rPr lang="en-US" sz="2000" dirty="0" smtClean="0"/>
              <a:t>Heap Sort</a:t>
            </a:r>
          </a:p>
          <a:p>
            <a:pPr marL="1181100" lvl="2" indent="-342900">
              <a:lnSpc>
                <a:spcPct val="120000"/>
              </a:lnSpc>
              <a:spcBef>
                <a:spcPts val="0"/>
              </a:spcBef>
              <a:spcAft>
                <a:spcPts val="300"/>
              </a:spcAft>
              <a:buFont typeface="Wingdings" panose="05000000000000000000" pitchFamily="2" charset="2"/>
              <a:buChar char="ü"/>
            </a:pPr>
            <a:r>
              <a:rPr lang="en-US" sz="2000" dirty="0" smtClean="0"/>
              <a:t>Binary Tree Sort</a:t>
            </a:r>
          </a:p>
          <a:p>
            <a:pPr marL="781050" lvl="1" indent="-342900">
              <a:lnSpc>
                <a:spcPct val="120000"/>
              </a:lnSpc>
              <a:spcBef>
                <a:spcPts val="0"/>
              </a:spcBef>
              <a:spcAft>
                <a:spcPts val="300"/>
              </a:spcAft>
              <a:buFont typeface="Wingdings" panose="05000000000000000000" pitchFamily="2" charset="2"/>
              <a:buChar char="q"/>
            </a:pPr>
            <a:r>
              <a:rPr lang="en-US" sz="2400" dirty="0" smtClean="0"/>
              <a:t>Other algorithms</a:t>
            </a:r>
          </a:p>
        </p:txBody>
      </p:sp>
    </p:spTree>
    <p:extLst>
      <p:ext uri="{BB962C8B-B14F-4D97-AF65-F5344CB8AC3E}">
        <p14:creationId xmlns:p14="http://schemas.microsoft.com/office/powerpoint/2010/main" val="2735702887"/>
      </p:ext>
    </p:extLst>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611560" y="89570"/>
            <a:ext cx="7953375" cy="819150"/>
          </a:xfrm>
        </p:spPr>
        <p:txBody>
          <a:bodyPr/>
          <a:lstStyle/>
          <a:p>
            <a:r>
              <a:rPr lang="en-US" b="1" dirty="0" smtClean="0">
                <a:latin typeface="Arial" charset="0"/>
              </a:rPr>
              <a:t>Bubble Sort</a:t>
            </a:r>
          </a:p>
        </p:txBody>
      </p:sp>
      <p:sp>
        <p:nvSpPr>
          <p:cNvPr id="44035" name="Rectangle 3"/>
          <p:cNvSpPr>
            <a:spLocks noGrp="1" noChangeArrowheads="1"/>
          </p:cNvSpPr>
          <p:nvPr>
            <p:ph idx="1"/>
          </p:nvPr>
        </p:nvSpPr>
        <p:spPr>
          <a:xfrm>
            <a:off x="381000" y="1183957"/>
            <a:ext cx="8439471" cy="5269379"/>
          </a:xfrm>
        </p:spPr>
        <p:txBody>
          <a:bodyPr/>
          <a:lstStyle/>
          <a:p>
            <a:pPr>
              <a:buFontTx/>
              <a:buNone/>
            </a:pPr>
            <a:r>
              <a:rPr lang="en-US" sz="2400" b="1" dirty="0" smtClean="0"/>
              <a:t>Algorithm</a:t>
            </a:r>
          </a:p>
          <a:p>
            <a:pPr>
              <a:buFontTx/>
              <a:buNone/>
            </a:pPr>
            <a:endParaRPr lang="en-US" sz="2400" dirty="0"/>
          </a:p>
          <a:p>
            <a:r>
              <a:rPr lang="en-US" sz="2400" dirty="0"/>
              <a:t>Compare adjacent elements. If the first is </a:t>
            </a:r>
            <a:r>
              <a:rPr lang="en-US" sz="2400" dirty="0" smtClean="0"/>
              <a:t>greater </a:t>
            </a:r>
            <a:r>
              <a:rPr lang="en-US" sz="2400" dirty="0"/>
              <a:t>than the second, swap them</a:t>
            </a:r>
            <a:r>
              <a:rPr lang="en-US" sz="2400" dirty="0" smtClean="0"/>
              <a:t>.</a:t>
            </a:r>
          </a:p>
          <a:p>
            <a:r>
              <a:rPr lang="en-US" sz="2400" dirty="0" smtClean="0"/>
              <a:t>Do </a:t>
            </a:r>
            <a:r>
              <a:rPr lang="en-US" sz="2400" dirty="0"/>
              <a:t>this for each pair of adjacent elements, starting with the first two and ending with the last </a:t>
            </a:r>
            <a:r>
              <a:rPr lang="en-US" sz="2400" dirty="0" smtClean="0"/>
              <a:t>two.</a:t>
            </a:r>
          </a:p>
          <a:p>
            <a:pPr lvl="1">
              <a:buFont typeface="Wingdings" panose="05000000000000000000" pitchFamily="2" charset="2"/>
              <a:buChar char="Ø"/>
            </a:pPr>
            <a:r>
              <a:rPr lang="en-US" sz="2000" dirty="0" smtClean="0"/>
              <a:t>After the first round, the </a:t>
            </a:r>
            <a:r>
              <a:rPr lang="en-US" sz="2000" dirty="0"/>
              <a:t>last element should be the greatest. </a:t>
            </a:r>
          </a:p>
          <a:p>
            <a:r>
              <a:rPr lang="en-US" sz="2400" dirty="0" smtClean="0"/>
              <a:t>Keep </a:t>
            </a:r>
            <a:r>
              <a:rPr lang="en-US" sz="2400" dirty="0"/>
              <a:t>repeating for one fewer element each </a:t>
            </a:r>
            <a:r>
              <a:rPr lang="en-US" sz="2400" dirty="0" smtClean="0"/>
              <a:t>round, </a:t>
            </a:r>
            <a:r>
              <a:rPr lang="en-US" sz="2400" dirty="0"/>
              <a:t>until </a:t>
            </a:r>
            <a:r>
              <a:rPr lang="en-US" sz="2400" dirty="0" smtClean="0"/>
              <a:t>we </a:t>
            </a:r>
            <a:r>
              <a:rPr lang="en-US" sz="2400" dirty="0"/>
              <a:t>have no more pairs to </a:t>
            </a:r>
            <a:r>
              <a:rPr lang="en-US" sz="2400" dirty="0" smtClean="0"/>
              <a:t>swap.</a:t>
            </a:r>
            <a:endParaRPr lang="en-US" sz="2400" dirty="0" smtClean="0"/>
          </a:p>
          <a:p>
            <a:pPr>
              <a:buFont typeface="Wingdings" panose="05000000000000000000" pitchFamily="2" charset="2"/>
              <a:buChar char="Ø"/>
            </a:pPr>
            <a:endParaRPr lang="en-US" sz="2400" dirty="0" smtClean="0"/>
          </a:p>
          <a:p>
            <a:pPr>
              <a:buFont typeface="Wingdings" panose="05000000000000000000" pitchFamily="2" charset="2"/>
              <a:buChar char="Ø"/>
            </a:pPr>
            <a:r>
              <a:rPr lang="en-US" sz="2400" dirty="0" smtClean="0"/>
              <a:t>Time </a:t>
            </a:r>
            <a:r>
              <a:rPr lang="en-US" sz="2400" dirty="0"/>
              <a:t>complexity: O(n2</a:t>
            </a:r>
            <a:r>
              <a:rPr lang="en-US" sz="2400" dirty="0" smtClean="0"/>
              <a:t>)</a:t>
            </a:r>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611560" y="89570"/>
            <a:ext cx="7953375" cy="819150"/>
          </a:xfrm>
        </p:spPr>
        <p:txBody>
          <a:bodyPr/>
          <a:lstStyle/>
          <a:p>
            <a:r>
              <a:rPr lang="en-US" b="1" dirty="0" smtClean="0">
                <a:latin typeface="Arial" charset="0"/>
              </a:rPr>
              <a:t>Bubble Sort (Cont.)</a:t>
            </a:r>
          </a:p>
        </p:txBody>
      </p:sp>
      <p:sp>
        <p:nvSpPr>
          <p:cNvPr id="44035" name="Rectangle 3"/>
          <p:cNvSpPr>
            <a:spLocks noGrp="1" noChangeArrowheads="1"/>
          </p:cNvSpPr>
          <p:nvPr>
            <p:ph idx="1"/>
          </p:nvPr>
        </p:nvSpPr>
        <p:spPr>
          <a:xfrm>
            <a:off x="381000" y="1183957"/>
            <a:ext cx="8439471" cy="5269379"/>
          </a:xfrm>
        </p:spPr>
        <p:txBody>
          <a:bodyPr/>
          <a:lstStyle/>
          <a:p>
            <a:pPr>
              <a:buFontTx/>
              <a:buNone/>
            </a:pPr>
            <a:r>
              <a:rPr lang="en-US" sz="2400" b="1" dirty="0" smtClean="0"/>
              <a:t>Bubble sort example</a:t>
            </a:r>
          </a:p>
        </p:txBody>
      </p:sp>
      <p:pic>
        <p:nvPicPr>
          <p:cNvPr id="4098" name="Picture 2" descr="Image result for bubble sort examp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7664" y="1844824"/>
            <a:ext cx="6076950" cy="45624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2934425"/>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611560" y="89570"/>
            <a:ext cx="7953375" cy="819150"/>
          </a:xfrm>
        </p:spPr>
        <p:txBody>
          <a:bodyPr/>
          <a:lstStyle/>
          <a:p>
            <a:r>
              <a:rPr lang="en-US" b="1" dirty="0" smtClean="0">
                <a:latin typeface="Arial" charset="0"/>
              </a:rPr>
              <a:t>Quick Sort</a:t>
            </a:r>
          </a:p>
        </p:txBody>
      </p:sp>
      <p:sp>
        <p:nvSpPr>
          <p:cNvPr id="44035" name="Rectangle 3"/>
          <p:cNvSpPr>
            <a:spLocks noGrp="1" noChangeArrowheads="1"/>
          </p:cNvSpPr>
          <p:nvPr>
            <p:ph idx="1"/>
          </p:nvPr>
        </p:nvSpPr>
        <p:spPr>
          <a:xfrm>
            <a:off x="381000" y="1183957"/>
            <a:ext cx="8439471" cy="5269379"/>
          </a:xfrm>
        </p:spPr>
        <p:txBody>
          <a:bodyPr/>
          <a:lstStyle/>
          <a:p>
            <a:pPr>
              <a:buFontTx/>
              <a:buNone/>
            </a:pPr>
            <a:r>
              <a:rPr lang="en-US" sz="2400" b="1" dirty="0" smtClean="0"/>
              <a:t>Algorithm</a:t>
            </a:r>
          </a:p>
          <a:p>
            <a:pPr>
              <a:buFontTx/>
              <a:buNone/>
            </a:pPr>
            <a:endParaRPr lang="en-US" sz="2400" dirty="0"/>
          </a:p>
          <a:p>
            <a:r>
              <a:rPr lang="en-US" sz="2400" dirty="0"/>
              <a:t>Choose the highest index </a:t>
            </a:r>
            <a:r>
              <a:rPr lang="en-US" sz="2400" dirty="0" smtClean="0"/>
              <a:t>element as pivot.</a:t>
            </a:r>
          </a:p>
          <a:p>
            <a:r>
              <a:rPr lang="en-US" sz="2400" dirty="0"/>
              <a:t>Take two variables to point left and right of the list excluding pivot. </a:t>
            </a:r>
            <a:r>
              <a:rPr lang="en-US" sz="2400" dirty="0" smtClean="0"/>
              <a:t>Left </a:t>
            </a:r>
            <a:r>
              <a:rPr lang="en-US" sz="2400" dirty="0"/>
              <a:t>points to the low index, right points to the </a:t>
            </a:r>
            <a:r>
              <a:rPr lang="en-US" sz="2400" dirty="0" smtClean="0"/>
              <a:t>high index.</a:t>
            </a:r>
            <a:endParaRPr lang="en-US" sz="2400" dirty="0"/>
          </a:p>
          <a:p>
            <a:r>
              <a:rPr lang="en-US" sz="2400" dirty="0"/>
              <a:t>W</a:t>
            </a:r>
            <a:r>
              <a:rPr lang="en-US" sz="2400" dirty="0" smtClean="0"/>
              <a:t>hile </a:t>
            </a:r>
            <a:r>
              <a:rPr lang="en-US" sz="2400" dirty="0"/>
              <a:t>value at left is less than pivot move </a:t>
            </a:r>
            <a:r>
              <a:rPr lang="en-US" sz="2400" dirty="0" smtClean="0"/>
              <a:t>right</a:t>
            </a:r>
          </a:p>
          <a:p>
            <a:r>
              <a:rPr lang="en-US" sz="2400" dirty="0" smtClean="0"/>
              <a:t>While </a:t>
            </a:r>
            <a:r>
              <a:rPr lang="en-US" sz="2400" dirty="0"/>
              <a:t>value at right is greater than pivot move </a:t>
            </a:r>
            <a:r>
              <a:rPr lang="en-US" sz="2400" dirty="0" smtClean="0"/>
              <a:t>left.</a:t>
            </a:r>
          </a:p>
          <a:p>
            <a:r>
              <a:rPr lang="en-US" sz="2400" dirty="0" smtClean="0"/>
              <a:t>If both above steps do </a:t>
            </a:r>
            <a:r>
              <a:rPr lang="en-US" sz="2400" dirty="0"/>
              <a:t>not match swap left and right</a:t>
            </a:r>
            <a:endParaRPr lang="en-US" sz="2400" dirty="0" smtClean="0"/>
          </a:p>
          <a:p>
            <a:r>
              <a:rPr lang="en-US" sz="2400" dirty="0"/>
              <a:t>if left ≥ right, the point where they met is new </a:t>
            </a:r>
            <a:r>
              <a:rPr lang="en-US" sz="2400" dirty="0" smtClean="0"/>
              <a:t>pivot.</a:t>
            </a:r>
          </a:p>
          <a:p>
            <a:pPr>
              <a:buFont typeface="Wingdings" panose="05000000000000000000" pitchFamily="2" charset="2"/>
              <a:buChar char="Ø"/>
            </a:pPr>
            <a:endParaRPr lang="en-US" sz="2400" dirty="0" smtClean="0"/>
          </a:p>
          <a:p>
            <a:pPr>
              <a:buFont typeface="Wingdings" panose="05000000000000000000" pitchFamily="2" charset="2"/>
              <a:buChar char="Ø"/>
            </a:pPr>
            <a:r>
              <a:rPr lang="en-US" sz="2400" dirty="0" smtClean="0"/>
              <a:t>Time </a:t>
            </a:r>
            <a:r>
              <a:rPr lang="en-US" sz="2400" dirty="0"/>
              <a:t>complexity</a:t>
            </a:r>
            <a:r>
              <a:rPr lang="en-US" sz="2400" dirty="0" smtClean="0"/>
              <a:t>: O(</a:t>
            </a:r>
            <a:r>
              <a:rPr lang="en-US" sz="2400" dirty="0" err="1" smtClean="0"/>
              <a:t>nlogn</a:t>
            </a:r>
            <a:r>
              <a:rPr lang="en-US" sz="2400" dirty="0" smtClean="0"/>
              <a:t>) or </a:t>
            </a:r>
            <a:r>
              <a:rPr lang="en-US" sz="2400" dirty="0"/>
              <a:t>O(n2</a:t>
            </a:r>
            <a:r>
              <a:rPr lang="en-US" sz="2400" dirty="0" smtClean="0"/>
              <a:t>)</a:t>
            </a:r>
          </a:p>
        </p:txBody>
      </p:sp>
      <p:sp>
        <p:nvSpPr>
          <p:cNvPr id="2" name="AutoShape 2" descr="Image result for quicksort algorithm"/>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626210960"/>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611560" y="89570"/>
            <a:ext cx="7953375" cy="819150"/>
          </a:xfrm>
        </p:spPr>
        <p:txBody>
          <a:bodyPr/>
          <a:lstStyle/>
          <a:p>
            <a:r>
              <a:rPr lang="en-US" b="1" dirty="0" smtClean="0">
                <a:latin typeface="Arial" charset="0"/>
              </a:rPr>
              <a:t>Quick Sort (Cont.)</a:t>
            </a:r>
          </a:p>
        </p:txBody>
      </p:sp>
      <p:sp>
        <p:nvSpPr>
          <p:cNvPr id="44035" name="Rectangle 3"/>
          <p:cNvSpPr>
            <a:spLocks noGrp="1" noChangeArrowheads="1"/>
          </p:cNvSpPr>
          <p:nvPr>
            <p:ph idx="1"/>
          </p:nvPr>
        </p:nvSpPr>
        <p:spPr>
          <a:xfrm>
            <a:off x="381000" y="1183957"/>
            <a:ext cx="8439471" cy="5269379"/>
          </a:xfrm>
        </p:spPr>
        <p:txBody>
          <a:bodyPr/>
          <a:lstStyle/>
          <a:p>
            <a:pPr>
              <a:buFontTx/>
              <a:buNone/>
            </a:pPr>
            <a:r>
              <a:rPr lang="en-US" sz="2400" b="1" dirty="0" smtClean="0"/>
              <a:t>Quick sort example</a:t>
            </a:r>
          </a:p>
          <a:p>
            <a:pPr>
              <a:buFontTx/>
              <a:buNone/>
            </a:pPr>
            <a:endParaRPr lang="en-US" sz="2400" dirty="0"/>
          </a:p>
        </p:txBody>
      </p:sp>
      <p:sp>
        <p:nvSpPr>
          <p:cNvPr id="2" name="AutoShape 4" descr="Image result for quicksort algorithm"/>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43808" y="1844824"/>
            <a:ext cx="3456384" cy="4710102"/>
          </a:xfrm>
          <a:prstGeom prst="rect">
            <a:avLst/>
          </a:prstGeom>
        </p:spPr>
      </p:pic>
    </p:spTree>
    <p:extLst>
      <p:ext uri="{BB962C8B-B14F-4D97-AF65-F5344CB8AC3E}">
        <p14:creationId xmlns:p14="http://schemas.microsoft.com/office/powerpoint/2010/main" val="3992283079"/>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611560" y="89570"/>
            <a:ext cx="7953375" cy="819150"/>
          </a:xfrm>
        </p:spPr>
        <p:txBody>
          <a:bodyPr/>
          <a:lstStyle/>
          <a:p>
            <a:r>
              <a:rPr lang="en-US" dirty="0" smtClean="0">
                <a:latin typeface="Arial" charset="0"/>
              </a:rPr>
              <a:t>Insertion</a:t>
            </a:r>
            <a:r>
              <a:rPr lang="en-US" b="1" dirty="0" smtClean="0">
                <a:latin typeface="Arial" charset="0"/>
              </a:rPr>
              <a:t> Sort</a:t>
            </a:r>
          </a:p>
        </p:txBody>
      </p:sp>
      <p:sp>
        <p:nvSpPr>
          <p:cNvPr id="44035" name="Rectangle 3"/>
          <p:cNvSpPr>
            <a:spLocks noGrp="1" noChangeArrowheads="1"/>
          </p:cNvSpPr>
          <p:nvPr>
            <p:ph idx="1"/>
          </p:nvPr>
        </p:nvSpPr>
        <p:spPr>
          <a:xfrm>
            <a:off x="381000" y="1183957"/>
            <a:ext cx="8439471" cy="5269379"/>
          </a:xfrm>
        </p:spPr>
        <p:txBody>
          <a:bodyPr/>
          <a:lstStyle/>
          <a:p>
            <a:pPr>
              <a:buFontTx/>
              <a:buNone/>
            </a:pPr>
            <a:r>
              <a:rPr lang="en-US" sz="2400" b="1" dirty="0" smtClean="0"/>
              <a:t>Algorithm</a:t>
            </a:r>
          </a:p>
          <a:p>
            <a:pPr>
              <a:buFontTx/>
              <a:buNone/>
            </a:pPr>
            <a:endParaRPr lang="en-US" sz="2400" dirty="0"/>
          </a:p>
          <a:p>
            <a:r>
              <a:rPr lang="en-US" altLang="zh-CN" sz="2400" dirty="0"/>
              <a:t>Start with the </a:t>
            </a:r>
            <a:r>
              <a:rPr lang="en-US" altLang="zh-CN" sz="2400" dirty="0" smtClean="0"/>
              <a:t>sorted sub-list </a:t>
            </a:r>
            <a:r>
              <a:rPr lang="en-US" altLang="zh-CN" sz="2400" dirty="0"/>
              <a:t>being the first element of the </a:t>
            </a:r>
            <a:r>
              <a:rPr lang="en-US" altLang="zh-CN" sz="2400" dirty="0" smtClean="0"/>
              <a:t>input list.</a:t>
            </a:r>
          </a:p>
          <a:p>
            <a:r>
              <a:rPr lang="en-US" sz="2400" dirty="0" smtClean="0"/>
              <a:t>Pick next element </a:t>
            </a:r>
            <a:r>
              <a:rPr lang="en-US" sz="2400" dirty="0" smtClean="0">
                <a:solidFill>
                  <a:srgbClr val="FF0000"/>
                </a:solidFill>
              </a:rPr>
              <a:t>from the input list </a:t>
            </a:r>
            <a:r>
              <a:rPr lang="en-US" sz="2400" dirty="0" smtClean="0"/>
              <a:t>and compare with </a:t>
            </a:r>
            <a:r>
              <a:rPr lang="en-US" sz="2400" dirty="0" smtClean="0">
                <a:solidFill>
                  <a:srgbClr val="FF0000"/>
                </a:solidFill>
              </a:rPr>
              <a:t>all elements in the sorted sub-list</a:t>
            </a:r>
            <a:r>
              <a:rPr lang="en-US" sz="2400" dirty="0" smtClean="0"/>
              <a:t>.</a:t>
            </a:r>
          </a:p>
          <a:p>
            <a:r>
              <a:rPr lang="en-US" sz="2400" dirty="0" smtClean="0"/>
              <a:t>Shift </a:t>
            </a:r>
            <a:r>
              <a:rPr lang="en-US" sz="2400" dirty="0"/>
              <a:t>all the elements </a:t>
            </a:r>
            <a:r>
              <a:rPr lang="en-US" sz="2400" dirty="0">
                <a:solidFill>
                  <a:srgbClr val="FF0000"/>
                </a:solidFill>
              </a:rPr>
              <a:t>in the sorted sub-list </a:t>
            </a:r>
            <a:r>
              <a:rPr lang="en-US" sz="2400" dirty="0"/>
              <a:t>that is </a:t>
            </a:r>
            <a:r>
              <a:rPr lang="en-US" sz="2400" dirty="0">
                <a:solidFill>
                  <a:srgbClr val="FF0000"/>
                </a:solidFill>
              </a:rPr>
              <a:t>greater than the </a:t>
            </a:r>
            <a:r>
              <a:rPr lang="en-US" sz="2400" dirty="0" smtClean="0">
                <a:solidFill>
                  <a:srgbClr val="FF0000"/>
                </a:solidFill>
              </a:rPr>
              <a:t>element </a:t>
            </a:r>
            <a:r>
              <a:rPr lang="en-US" sz="2400" dirty="0">
                <a:solidFill>
                  <a:srgbClr val="FF0000"/>
                </a:solidFill>
              </a:rPr>
              <a:t>to be </a:t>
            </a:r>
            <a:r>
              <a:rPr lang="en-US" sz="2400" dirty="0" smtClean="0">
                <a:solidFill>
                  <a:srgbClr val="FF0000"/>
                </a:solidFill>
              </a:rPr>
              <a:t>sorted</a:t>
            </a:r>
            <a:r>
              <a:rPr lang="en-US" sz="2400" dirty="0" smtClean="0"/>
              <a:t> 1 room right and fill the element in the new blank room.</a:t>
            </a:r>
          </a:p>
          <a:p>
            <a:r>
              <a:rPr lang="en-US" sz="2400" dirty="0" smtClean="0"/>
              <a:t>Start </a:t>
            </a:r>
            <a:r>
              <a:rPr lang="en-US" sz="2400" dirty="0"/>
              <a:t>again from </a:t>
            </a:r>
            <a:r>
              <a:rPr lang="en-US" altLang="zh-CN" sz="2400" dirty="0"/>
              <a:t>step </a:t>
            </a:r>
            <a:r>
              <a:rPr lang="en-US" sz="2400" dirty="0"/>
              <a:t>2 </a:t>
            </a:r>
            <a:r>
              <a:rPr lang="en-US" sz="2400" dirty="0" smtClean="0">
                <a:solidFill>
                  <a:srgbClr val="FF0000"/>
                </a:solidFill>
              </a:rPr>
              <a:t>until the input list is empty</a:t>
            </a:r>
            <a:r>
              <a:rPr lang="en-US" sz="2400" dirty="0" smtClean="0"/>
              <a:t>.</a:t>
            </a:r>
          </a:p>
          <a:p>
            <a:pPr>
              <a:buFont typeface="Wingdings" panose="05000000000000000000" pitchFamily="2" charset="2"/>
              <a:buChar char="Ø"/>
            </a:pPr>
            <a:endParaRPr lang="en-US" sz="2400" dirty="0" smtClean="0"/>
          </a:p>
          <a:p>
            <a:pPr>
              <a:buFont typeface="Wingdings" panose="05000000000000000000" pitchFamily="2" charset="2"/>
              <a:buChar char="Ø"/>
            </a:pPr>
            <a:r>
              <a:rPr lang="en-US" sz="2400" dirty="0" smtClean="0"/>
              <a:t>Time </a:t>
            </a:r>
            <a:r>
              <a:rPr lang="en-US" sz="2400" dirty="0"/>
              <a:t>complexity: O(n2</a:t>
            </a:r>
            <a:r>
              <a:rPr lang="en-US" sz="2400" dirty="0" smtClean="0"/>
              <a:t>)</a:t>
            </a:r>
          </a:p>
        </p:txBody>
      </p:sp>
    </p:spTree>
    <p:extLst>
      <p:ext uri="{BB962C8B-B14F-4D97-AF65-F5344CB8AC3E}">
        <p14:creationId xmlns:p14="http://schemas.microsoft.com/office/powerpoint/2010/main" val="601051630"/>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611560" y="89570"/>
            <a:ext cx="7953375" cy="819150"/>
          </a:xfrm>
        </p:spPr>
        <p:txBody>
          <a:bodyPr/>
          <a:lstStyle/>
          <a:p>
            <a:r>
              <a:rPr lang="en-US" dirty="0" smtClean="0">
                <a:latin typeface="Arial" charset="0"/>
              </a:rPr>
              <a:t>Insertion</a:t>
            </a:r>
            <a:r>
              <a:rPr lang="en-US" b="1" dirty="0" smtClean="0">
                <a:latin typeface="Arial" charset="0"/>
              </a:rPr>
              <a:t> Sort (Cont.)</a:t>
            </a:r>
          </a:p>
        </p:txBody>
      </p:sp>
      <p:sp>
        <p:nvSpPr>
          <p:cNvPr id="44035" name="Rectangle 3"/>
          <p:cNvSpPr>
            <a:spLocks noGrp="1" noChangeArrowheads="1"/>
          </p:cNvSpPr>
          <p:nvPr>
            <p:ph idx="1"/>
          </p:nvPr>
        </p:nvSpPr>
        <p:spPr>
          <a:xfrm>
            <a:off x="381000" y="1183957"/>
            <a:ext cx="8439471" cy="5269379"/>
          </a:xfrm>
        </p:spPr>
        <p:txBody>
          <a:bodyPr/>
          <a:lstStyle/>
          <a:p>
            <a:pPr>
              <a:buFontTx/>
              <a:buNone/>
            </a:pPr>
            <a:r>
              <a:rPr lang="en-US" sz="2400" b="1" dirty="0" smtClean="0"/>
              <a:t>Insertion sort example</a:t>
            </a:r>
            <a:endParaRPr lang="en-US" sz="2400" dirty="0"/>
          </a:p>
        </p:txBody>
      </p:sp>
      <p:pic>
        <p:nvPicPr>
          <p:cNvPr id="5122" name="Picture 2" descr="Image result for thuật toán sắp xếp chè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552" y="1916832"/>
            <a:ext cx="8048789" cy="42484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47676474"/>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611560" y="89570"/>
            <a:ext cx="7953375" cy="819150"/>
          </a:xfrm>
        </p:spPr>
        <p:txBody>
          <a:bodyPr/>
          <a:lstStyle/>
          <a:p>
            <a:r>
              <a:rPr lang="en-US" dirty="0" smtClean="0">
                <a:latin typeface="Arial" charset="0"/>
              </a:rPr>
              <a:t>Selection</a:t>
            </a:r>
            <a:r>
              <a:rPr lang="en-US" b="1" dirty="0" smtClean="0">
                <a:latin typeface="Arial" charset="0"/>
              </a:rPr>
              <a:t> Sort</a:t>
            </a:r>
          </a:p>
        </p:txBody>
      </p:sp>
      <p:sp>
        <p:nvSpPr>
          <p:cNvPr id="44035" name="Rectangle 3"/>
          <p:cNvSpPr>
            <a:spLocks noGrp="1" noChangeArrowheads="1"/>
          </p:cNvSpPr>
          <p:nvPr>
            <p:ph idx="1"/>
          </p:nvPr>
        </p:nvSpPr>
        <p:spPr>
          <a:xfrm>
            <a:off x="381000" y="1183957"/>
            <a:ext cx="8439471" cy="5269379"/>
          </a:xfrm>
        </p:spPr>
        <p:txBody>
          <a:bodyPr/>
          <a:lstStyle/>
          <a:p>
            <a:pPr>
              <a:buFontTx/>
              <a:buNone/>
            </a:pPr>
            <a:r>
              <a:rPr lang="en-US" sz="2400" b="1" dirty="0" smtClean="0"/>
              <a:t>Algorithm</a:t>
            </a:r>
          </a:p>
          <a:p>
            <a:pPr>
              <a:buFontTx/>
              <a:buNone/>
            </a:pPr>
            <a:endParaRPr lang="en-US" sz="2400" dirty="0"/>
          </a:p>
          <a:p>
            <a:r>
              <a:rPr lang="en-US" altLang="zh-CN" sz="2400" dirty="0" smtClean="0"/>
              <a:t>Set the first position as the MIN position.</a:t>
            </a:r>
          </a:p>
          <a:p>
            <a:r>
              <a:rPr lang="en-US" sz="2400" dirty="0"/>
              <a:t>Search the minimum element </a:t>
            </a:r>
            <a:r>
              <a:rPr lang="en-US" sz="2400" dirty="0" smtClean="0"/>
              <a:t>from MIN position to end of the list, if found, swap it with element at position MIN.</a:t>
            </a:r>
          </a:p>
          <a:p>
            <a:r>
              <a:rPr lang="en-US" sz="2400" dirty="0" smtClean="0"/>
              <a:t>Set the position after the current MIN position as new MIN position.</a:t>
            </a:r>
          </a:p>
          <a:p>
            <a:r>
              <a:rPr lang="en-US" sz="2400" dirty="0" smtClean="0"/>
              <a:t>Start </a:t>
            </a:r>
            <a:r>
              <a:rPr lang="en-US" sz="2400" dirty="0"/>
              <a:t>again from </a:t>
            </a:r>
            <a:r>
              <a:rPr lang="en-US" altLang="zh-CN" sz="2400" dirty="0"/>
              <a:t>step </a:t>
            </a:r>
            <a:r>
              <a:rPr lang="en-US" sz="2400" dirty="0"/>
              <a:t>2 </a:t>
            </a:r>
            <a:r>
              <a:rPr lang="en-US" sz="2400" dirty="0" smtClean="0"/>
              <a:t>until the list is sorted.</a:t>
            </a:r>
          </a:p>
          <a:p>
            <a:pPr>
              <a:buFont typeface="Wingdings" panose="05000000000000000000" pitchFamily="2" charset="2"/>
              <a:buChar char="Ø"/>
            </a:pPr>
            <a:endParaRPr lang="en-US" sz="2400" dirty="0" smtClean="0"/>
          </a:p>
          <a:p>
            <a:pPr>
              <a:buFont typeface="Wingdings" panose="05000000000000000000" pitchFamily="2" charset="2"/>
              <a:buChar char="Ø"/>
            </a:pPr>
            <a:r>
              <a:rPr lang="en-US" sz="2400" dirty="0" smtClean="0"/>
              <a:t>Time </a:t>
            </a:r>
            <a:r>
              <a:rPr lang="en-US" sz="2400" dirty="0"/>
              <a:t>complexity: O(n2</a:t>
            </a:r>
            <a:r>
              <a:rPr lang="en-US" sz="2400" dirty="0" smtClean="0"/>
              <a:t>)</a:t>
            </a:r>
          </a:p>
        </p:txBody>
      </p:sp>
    </p:spTree>
    <p:extLst>
      <p:ext uri="{BB962C8B-B14F-4D97-AF65-F5344CB8AC3E}">
        <p14:creationId xmlns:p14="http://schemas.microsoft.com/office/powerpoint/2010/main" val="4257039926"/>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611560" y="89570"/>
            <a:ext cx="7953375" cy="819150"/>
          </a:xfrm>
        </p:spPr>
        <p:txBody>
          <a:bodyPr/>
          <a:lstStyle/>
          <a:p>
            <a:r>
              <a:rPr lang="en-US" dirty="0" smtClean="0">
                <a:latin typeface="Arial" charset="0"/>
              </a:rPr>
              <a:t>Selection</a:t>
            </a:r>
            <a:r>
              <a:rPr lang="en-US" b="1" dirty="0" smtClean="0">
                <a:latin typeface="Arial" charset="0"/>
              </a:rPr>
              <a:t> Sort (Cont.)</a:t>
            </a:r>
          </a:p>
        </p:txBody>
      </p:sp>
      <p:sp>
        <p:nvSpPr>
          <p:cNvPr id="44035" name="Rectangle 3"/>
          <p:cNvSpPr>
            <a:spLocks noGrp="1" noChangeArrowheads="1"/>
          </p:cNvSpPr>
          <p:nvPr>
            <p:ph idx="1"/>
          </p:nvPr>
        </p:nvSpPr>
        <p:spPr>
          <a:xfrm>
            <a:off x="381000" y="1183957"/>
            <a:ext cx="8439471" cy="5269379"/>
          </a:xfrm>
        </p:spPr>
        <p:txBody>
          <a:bodyPr/>
          <a:lstStyle/>
          <a:p>
            <a:pPr>
              <a:buFontTx/>
              <a:buNone/>
            </a:pPr>
            <a:r>
              <a:rPr lang="en-US" sz="2400" b="1" dirty="0" smtClean="0"/>
              <a:t>Selection sort example</a:t>
            </a:r>
          </a:p>
          <a:p>
            <a:pPr>
              <a:buFontTx/>
              <a:buNone/>
            </a:pPr>
            <a:endParaRPr lang="en-US" sz="2400" dirty="0"/>
          </a:p>
        </p:txBody>
      </p:sp>
      <p:pic>
        <p:nvPicPr>
          <p:cNvPr id="6146" name="Picture 2" descr="Image result for selection sort algorith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63080" y="1772816"/>
            <a:ext cx="5029200" cy="48006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540823"/>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611560" y="89570"/>
            <a:ext cx="7953375" cy="819150"/>
          </a:xfrm>
        </p:spPr>
        <p:txBody>
          <a:bodyPr/>
          <a:lstStyle/>
          <a:p>
            <a:r>
              <a:rPr lang="en-US" dirty="0" smtClean="0">
                <a:latin typeface="Arial" charset="0"/>
              </a:rPr>
              <a:t>Heap</a:t>
            </a:r>
            <a:r>
              <a:rPr lang="en-US" b="1" dirty="0" smtClean="0">
                <a:latin typeface="Arial" charset="0"/>
              </a:rPr>
              <a:t> Sort</a:t>
            </a:r>
          </a:p>
        </p:txBody>
      </p:sp>
      <p:sp>
        <p:nvSpPr>
          <p:cNvPr id="44035" name="Rectangle 3"/>
          <p:cNvSpPr>
            <a:spLocks noGrp="1" noChangeArrowheads="1"/>
          </p:cNvSpPr>
          <p:nvPr>
            <p:ph idx="1"/>
          </p:nvPr>
        </p:nvSpPr>
        <p:spPr>
          <a:xfrm>
            <a:off x="381000" y="1183957"/>
            <a:ext cx="8439471" cy="5269379"/>
          </a:xfrm>
        </p:spPr>
        <p:txBody>
          <a:bodyPr/>
          <a:lstStyle/>
          <a:p>
            <a:pPr>
              <a:buFontTx/>
              <a:buNone/>
            </a:pPr>
            <a:r>
              <a:rPr lang="en-US" sz="2400" b="1" dirty="0" smtClean="0"/>
              <a:t>Algorithm</a:t>
            </a:r>
          </a:p>
          <a:p>
            <a:pPr>
              <a:buFontTx/>
              <a:buNone/>
            </a:pPr>
            <a:endParaRPr lang="en-US" sz="2400" dirty="0"/>
          </a:p>
          <a:p>
            <a:r>
              <a:rPr lang="en-US" altLang="zh-CN" sz="2400" dirty="0" smtClean="0"/>
              <a:t>Construct a heap to hold element of input list.</a:t>
            </a:r>
          </a:p>
          <a:p>
            <a:r>
              <a:rPr lang="en-US" sz="2400" dirty="0" smtClean="0"/>
              <a:t>Add </a:t>
            </a:r>
            <a:r>
              <a:rPr lang="en-US" sz="2400" dirty="0"/>
              <a:t>each item </a:t>
            </a:r>
            <a:r>
              <a:rPr lang="en-US" sz="2400" dirty="0" smtClean="0"/>
              <a:t>to the heap (maintaining </a:t>
            </a:r>
            <a:r>
              <a:rPr lang="en-US" sz="2400" dirty="0"/>
              <a:t>the heap </a:t>
            </a:r>
            <a:r>
              <a:rPr lang="en-US" sz="2400" dirty="0" smtClean="0"/>
              <a:t>property).</a:t>
            </a:r>
          </a:p>
          <a:p>
            <a:r>
              <a:rPr lang="en-US" sz="2400" dirty="0"/>
              <a:t>when all items have been added, remove them one by one (restoring the heap property as each one is removed</a:t>
            </a:r>
            <a:r>
              <a:rPr lang="en-US" sz="2400" dirty="0" smtClean="0"/>
              <a:t>).</a:t>
            </a:r>
          </a:p>
          <a:p>
            <a:pPr>
              <a:buFont typeface="Wingdings" panose="05000000000000000000" pitchFamily="2" charset="2"/>
              <a:buChar char="Ø"/>
            </a:pPr>
            <a:endParaRPr lang="en-US" sz="2400" dirty="0" smtClean="0"/>
          </a:p>
          <a:p>
            <a:pPr>
              <a:buFont typeface="Wingdings" panose="05000000000000000000" pitchFamily="2" charset="2"/>
              <a:buChar char="Ø"/>
            </a:pPr>
            <a:r>
              <a:rPr lang="en-US" sz="2400" dirty="0"/>
              <a:t>Addition and deletion are both O(</a:t>
            </a:r>
            <a:r>
              <a:rPr lang="en-US" sz="2400" dirty="0" err="1"/>
              <a:t>log</a:t>
            </a:r>
            <a:r>
              <a:rPr lang="en-US" sz="2400" i="1" dirty="0" err="1"/>
              <a:t>n</a:t>
            </a:r>
            <a:r>
              <a:rPr lang="en-US" sz="2400" dirty="0"/>
              <a:t>) operations. We need to perform </a:t>
            </a:r>
            <a:r>
              <a:rPr lang="en-US" sz="2400" i="1" dirty="0"/>
              <a:t>n</a:t>
            </a:r>
            <a:r>
              <a:rPr lang="en-US" sz="2400" dirty="0"/>
              <a:t> additions and deletions, leading to </a:t>
            </a:r>
            <a:r>
              <a:rPr lang="en-US" sz="2400" dirty="0" smtClean="0"/>
              <a:t>an algorithm with time complexity O(</a:t>
            </a:r>
            <a:r>
              <a:rPr lang="en-US" sz="2400" dirty="0" err="1" smtClean="0"/>
              <a:t>nlogn</a:t>
            </a:r>
            <a:r>
              <a:rPr lang="en-US" sz="2400" dirty="0" smtClean="0"/>
              <a:t>)</a:t>
            </a:r>
          </a:p>
          <a:p>
            <a:pPr>
              <a:buFont typeface="Wingdings" panose="05000000000000000000" pitchFamily="2" charset="2"/>
              <a:buChar char="Ø"/>
            </a:pPr>
            <a:r>
              <a:rPr lang="en-US" sz="2400" dirty="0" smtClean="0"/>
              <a:t>Actually, heap sort is slower than theory.</a:t>
            </a:r>
            <a:endParaRPr lang="en-US" sz="2400" dirty="0"/>
          </a:p>
        </p:txBody>
      </p:sp>
    </p:spTree>
    <p:extLst>
      <p:ext uri="{BB962C8B-B14F-4D97-AF65-F5344CB8AC3E}">
        <p14:creationId xmlns:p14="http://schemas.microsoft.com/office/powerpoint/2010/main" val="1661101249"/>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charset="0"/>
              </a:rPr>
              <a:t>Data Structure (Cont.)</a:t>
            </a:r>
            <a:endParaRPr lang="en-US" dirty="0"/>
          </a:p>
        </p:txBody>
      </p:sp>
      <p:sp>
        <p:nvSpPr>
          <p:cNvPr id="3" name="Content Placeholder 2"/>
          <p:cNvSpPr>
            <a:spLocks noGrp="1"/>
          </p:cNvSpPr>
          <p:nvPr>
            <p:ph idx="1"/>
          </p:nvPr>
        </p:nvSpPr>
        <p:spPr/>
        <p:txBody>
          <a:bodyPr/>
          <a:lstStyle/>
          <a:p>
            <a:pPr marL="0" indent="0">
              <a:buNone/>
            </a:pPr>
            <a:r>
              <a:rPr lang="en-US" sz="2400" b="1" dirty="0" smtClean="0"/>
              <a:t>Data structures can be classified in to 2 types</a:t>
            </a:r>
          </a:p>
          <a:p>
            <a:pPr marL="0" indent="0">
              <a:buNone/>
            </a:pPr>
            <a:endParaRPr lang="en-US" sz="2400" b="1" dirty="0" smtClean="0"/>
          </a:p>
          <a:p>
            <a:r>
              <a:rPr lang="en-US" sz="2400" dirty="0" smtClean="0"/>
              <a:t>Primitive data structures</a:t>
            </a:r>
          </a:p>
          <a:p>
            <a:pPr lvl="1"/>
            <a:r>
              <a:rPr lang="en-US" sz="2000" dirty="0" smtClean="0"/>
              <a:t>These </a:t>
            </a:r>
            <a:r>
              <a:rPr lang="en-US" sz="2000" dirty="0"/>
              <a:t>are data structures that can be manipulated directly by machine </a:t>
            </a:r>
            <a:r>
              <a:rPr lang="en-US" sz="2000" dirty="0" smtClean="0"/>
              <a:t>instructions.</a:t>
            </a:r>
          </a:p>
          <a:p>
            <a:pPr lvl="1"/>
            <a:r>
              <a:rPr lang="en-US" sz="2000" dirty="0" smtClean="0"/>
              <a:t>In </a:t>
            </a:r>
            <a:r>
              <a:rPr lang="en-US" sz="2000" dirty="0"/>
              <a:t>C language, the different primitive data structures are </a:t>
            </a:r>
            <a:r>
              <a:rPr lang="en-US" sz="2000" dirty="0" err="1"/>
              <a:t>int</a:t>
            </a:r>
            <a:r>
              <a:rPr lang="en-US" sz="2000" dirty="0"/>
              <a:t>, float, char, </a:t>
            </a:r>
            <a:r>
              <a:rPr lang="en-US" sz="2000" dirty="0" smtClean="0"/>
              <a:t>double.</a:t>
            </a:r>
            <a:endParaRPr lang="en-US" sz="2000" dirty="0"/>
          </a:p>
          <a:p>
            <a:endParaRPr lang="en-US" sz="2400" dirty="0" smtClean="0"/>
          </a:p>
          <a:p>
            <a:r>
              <a:rPr lang="en-US" sz="2400" dirty="0" smtClean="0"/>
              <a:t>Non-primitive data structure</a:t>
            </a:r>
          </a:p>
          <a:p>
            <a:pPr lvl="1"/>
            <a:r>
              <a:rPr lang="en-US" sz="2000" dirty="0" smtClean="0"/>
              <a:t>These </a:t>
            </a:r>
            <a:r>
              <a:rPr lang="en-US" sz="2000" dirty="0"/>
              <a:t>are data structures that can not be manipulated directly by machine instructions. Arrays, linked lists, files etc., are some of non-primitive data structures and are classified into </a:t>
            </a:r>
            <a:r>
              <a:rPr lang="en-US" sz="2000" i="1" dirty="0">
                <a:solidFill>
                  <a:srgbClr val="FF0000"/>
                </a:solidFill>
              </a:rPr>
              <a:t>linear data structures</a:t>
            </a:r>
            <a:r>
              <a:rPr lang="en-US" sz="2000" dirty="0">
                <a:solidFill>
                  <a:srgbClr val="FF0000"/>
                </a:solidFill>
              </a:rPr>
              <a:t> </a:t>
            </a:r>
            <a:r>
              <a:rPr lang="en-US" sz="2000" dirty="0"/>
              <a:t>and </a:t>
            </a:r>
            <a:r>
              <a:rPr lang="en-US" sz="2000" i="1" dirty="0">
                <a:solidFill>
                  <a:srgbClr val="FF0000"/>
                </a:solidFill>
              </a:rPr>
              <a:t>non-linear data structures</a:t>
            </a:r>
            <a:r>
              <a:rPr lang="en-US" sz="2000" dirty="0" smtClean="0"/>
              <a:t>.</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609600" y="89570"/>
            <a:ext cx="7953375" cy="819150"/>
          </a:xfrm>
        </p:spPr>
        <p:txBody>
          <a:bodyPr/>
          <a:lstStyle/>
          <a:p>
            <a:r>
              <a:rPr lang="en-US" b="1" dirty="0" smtClean="0">
                <a:latin typeface="Arial" charset="0"/>
              </a:rPr>
              <a:t>Comparison of algorithms</a:t>
            </a:r>
          </a:p>
        </p:txBody>
      </p:sp>
      <p:graphicFrame>
        <p:nvGraphicFramePr>
          <p:cNvPr id="2" name="Table 1"/>
          <p:cNvGraphicFramePr>
            <a:graphicFrameLocks noGrp="1"/>
          </p:cNvGraphicFramePr>
          <p:nvPr>
            <p:extLst>
              <p:ext uri="{D42A27DB-BD31-4B8C-83A1-F6EECF244321}">
                <p14:modId xmlns:p14="http://schemas.microsoft.com/office/powerpoint/2010/main" val="2306164181"/>
              </p:ext>
            </p:extLst>
          </p:nvPr>
        </p:nvGraphicFramePr>
        <p:xfrm>
          <a:off x="395536" y="1268760"/>
          <a:ext cx="8352928" cy="4464497"/>
        </p:xfrm>
        <a:graphic>
          <a:graphicData uri="http://schemas.openxmlformats.org/drawingml/2006/table">
            <a:tbl>
              <a:tblPr firstRow="1" bandRow="1">
                <a:tableStyleId>{5C22544A-7EE6-4342-B048-85BDC9FD1C3A}</a:tableStyleId>
              </a:tblPr>
              <a:tblGrid>
                <a:gridCol w="1915671"/>
                <a:gridCol w="1912624"/>
                <a:gridCol w="4524633"/>
              </a:tblGrid>
              <a:tr h="641552">
                <a:tc>
                  <a:txBody>
                    <a:bodyPr/>
                    <a:lstStyle/>
                    <a:p>
                      <a:pPr algn="ctr"/>
                      <a:r>
                        <a:rPr lang="en-US" dirty="0" smtClean="0"/>
                        <a:t>Algorithm</a:t>
                      </a:r>
                      <a:endParaRPr lang="en-US" dirty="0"/>
                    </a:p>
                  </a:txBody>
                  <a:tcPr anchor="ctr"/>
                </a:tc>
                <a:tc>
                  <a:txBody>
                    <a:bodyPr/>
                    <a:lstStyle/>
                    <a:p>
                      <a:pPr algn="ctr"/>
                      <a:r>
                        <a:rPr lang="en-US" dirty="0" smtClean="0"/>
                        <a:t>Time complexity</a:t>
                      </a:r>
                      <a:endParaRPr lang="en-US" dirty="0"/>
                    </a:p>
                  </a:txBody>
                  <a:tcPr anchor="ctr"/>
                </a:tc>
                <a:tc>
                  <a:txBody>
                    <a:bodyPr/>
                    <a:lstStyle/>
                    <a:p>
                      <a:pPr algn="ctr"/>
                      <a:r>
                        <a:rPr lang="en-US" dirty="0" smtClean="0"/>
                        <a:t>Note</a:t>
                      </a:r>
                      <a:endParaRPr lang="en-US" dirty="0"/>
                    </a:p>
                  </a:txBody>
                  <a:tcPr anchor="ctr"/>
                </a:tc>
              </a:tr>
              <a:tr h="641552">
                <a:tc>
                  <a:txBody>
                    <a:bodyPr/>
                    <a:lstStyle/>
                    <a:p>
                      <a:pPr algn="l"/>
                      <a:r>
                        <a:rPr lang="en-US" dirty="0" smtClean="0"/>
                        <a:t>Bubble</a:t>
                      </a:r>
                      <a:endParaRPr lang="en-US" dirty="0"/>
                    </a:p>
                  </a:txBody>
                  <a:tcPr anchor="ctr"/>
                </a:tc>
                <a:tc>
                  <a:txBody>
                    <a:bodyPr/>
                    <a:lstStyle/>
                    <a:p>
                      <a:pPr algn="l"/>
                      <a:r>
                        <a:rPr lang="en-US" dirty="0" smtClean="0"/>
                        <a:t>O(n2)</a:t>
                      </a:r>
                      <a:endParaRPr lang="en-US" dirty="0"/>
                    </a:p>
                  </a:txBody>
                  <a:tcPr anchor="ctr"/>
                </a:tc>
                <a:tc>
                  <a:txBody>
                    <a:bodyPr/>
                    <a:lstStyle/>
                    <a:p>
                      <a:pPr algn="l"/>
                      <a:r>
                        <a:rPr lang="en-US" dirty="0" smtClean="0"/>
                        <a:t>Guaranteed</a:t>
                      </a:r>
                      <a:endParaRPr lang="en-US" dirty="0"/>
                    </a:p>
                  </a:txBody>
                  <a:tcPr anchor="ctr"/>
                </a:tc>
              </a:tr>
              <a:tr h="641552">
                <a:tc>
                  <a:txBody>
                    <a:bodyPr/>
                    <a:lstStyle/>
                    <a:p>
                      <a:pPr algn="l"/>
                      <a:r>
                        <a:rPr lang="en-US" dirty="0" smtClean="0"/>
                        <a:t>Insertion</a:t>
                      </a:r>
                      <a:endParaRPr lang="en-US" dirty="0"/>
                    </a:p>
                  </a:txBody>
                  <a:tcPr anchor="ctr"/>
                </a:tc>
                <a:tc>
                  <a:txBody>
                    <a:bodyPr/>
                    <a:lstStyle/>
                    <a:p>
                      <a:pPr algn="l"/>
                      <a:r>
                        <a:rPr lang="en-US" dirty="0" smtClean="0"/>
                        <a:t>O(n2)</a:t>
                      </a:r>
                      <a:endParaRPr lang="en-US" dirty="0"/>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Guaranteed</a:t>
                      </a:r>
                    </a:p>
                  </a:txBody>
                  <a:tcPr anchor="ctr"/>
                </a:tc>
              </a:tr>
              <a:tr h="641552">
                <a:tc>
                  <a:txBody>
                    <a:bodyPr/>
                    <a:lstStyle/>
                    <a:p>
                      <a:pPr algn="l"/>
                      <a:r>
                        <a:rPr lang="en-US" dirty="0" smtClean="0"/>
                        <a:t>Heap</a:t>
                      </a:r>
                      <a:endParaRPr lang="en-US" dirty="0"/>
                    </a:p>
                  </a:txBody>
                  <a:tcPr anchor="ctr"/>
                </a:tc>
                <a:tc>
                  <a:txBody>
                    <a:bodyPr/>
                    <a:lstStyle/>
                    <a:p>
                      <a:pPr algn="l"/>
                      <a:r>
                        <a:rPr lang="en-US" dirty="0" smtClean="0"/>
                        <a:t>O(</a:t>
                      </a:r>
                      <a:r>
                        <a:rPr lang="en-US" dirty="0" err="1" smtClean="0"/>
                        <a:t>nlogn</a:t>
                      </a:r>
                      <a:r>
                        <a:rPr lang="en-US" dirty="0" smtClean="0"/>
                        <a:t>)</a:t>
                      </a:r>
                      <a:endParaRPr lang="en-US" dirty="0"/>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Guaranteed</a:t>
                      </a:r>
                    </a:p>
                  </a:txBody>
                  <a:tcPr anchor="ctr"/>
                </a:tc>
              </a:tr>
              <a:tr h="632763">
                <a:tc rowSpan="2">
                  <a:txBody>
                    <a:bodyPr/>
                    <a:lstStyle/>
                    <a:p>
                      <a:pPr algn="l"/>
                      <a:r>
                        <a:rPr lang="en-US" dirty="0" smtClean="0"/>
                        <a:t>Quick</a:t>
                      </a:r>
                      <a:endParaRPr lang="en-US" dirty="0"/>
                    </a:p>
                  </a:txBody>
                  <a:tcPr anchor="ctr"/>
                </a:tc>
                <a:tc>
                  <a:txBody>
                    <a:bodyPr/>
                    <a:lstStyle/>
                    <a:p>
                      <a:pPr algn="l"/>
                      <a:r>
                        <a:rPr lang="en-US" dirty="0" smtClean="0"/>
                        <a:t>O(</a:t>
                      </a:r>
                      <a:r>
                        <a:rPr lang="en-US" dirty="0" err="1" smtClean="0"/>
                        <a:t>nlogn</a:t>
                      </a:r>
                      <a:r>
                        <a:rPr lang="en-US" dirty="0" smtClean="0"/>
                        <a:t>)</a:t>
                      </a:r>
                    </a:p>
                  </a:txBody>
                  <a:tcPr anchor="ctr"/>
                </a:tc>
                <a:tc>
                  <a:txBody>
                    <a:bodyPr/>
                    <a:lstStyle/>
                    <a:p>
                      <a:pPr algn="l"/>
                      <a:r>
                        <a:rPr lang="en-US" dirty="0" smtClean="0"/>
                        <a:t>Most of the time</a:t>
                      </a:r>
                      <a:endParaRPr lang="en-US" dirty="0"/>
                    </a:p>
                  </a:txBody>
                  <a:tcPr anchor="ctr"/>
                </a:tc>
              </a:tr>
              <a:tr h="632763">
                <a:tc vMerge="1">
                  <a:txBody>
                    <a:bodyPr/>
                    <a:lstStyle/>
                    <a:p>
                      <a:endParaRPr 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O(n2)</a:t>
                      </a:r>
                    </a:p>
                  </a:txBody>
                  <a:tcPr anchor="ctr"/>
                </a:tc>
                <a:tc>
                  <a:txBody>
                    <a:bodyPr/>
                    <a:lstStyle/>
                    <a:p>
                      <a:pPr algn="l"/>
                      <a:endParaRPr lang="en-US" dirty="0"/>
                    </a:p>
                  </a:txBody>
                  <a:tcPr anchor="ctr"/>
                </a:tc>
              </a:tr>
              <a:tr h="632763">
                <a:tc>
                  <a:txBody>
                    <a:bodyPr/>
                    <a:lstStyle/>
                    <a:p>
                      <a:pPr algn="l"/>
                      <a:r>
                        <a:rPr lang="en-US" dirty="0" smtClean="0"/>
                        <a:t>Binary tree short</a:t>
                      </a:r>
                      <a:endParaRPr lang="en-US" dirty="0"/>
                    </a:p>
                  </a:txBody>
                  <a:tcPr anchor="ctr"/>
                </a:tc>
                <a:tc>
                  <a:txBody>
                    <a:bodyPr/>
                    <a:lstStyle/>
                    <a:p>
                      <a:pPr algn="l"/>
                      <a:r>
                        <a:rPr lang="en-US" dirty="0" smtClean="0"/>
                        <a:t>O(</a:t>
                      </a:r>
                      <a:r>
                        <a:rPr lang="en-US" dirty="0" err="1" smtClean="0"/>
                        <a:t>nlogn</a:t>
                      </a:r>
                      <a:r>
                        <a:rPr lang="en-US" dirty="0" smtClean="0"/>
                        <a:t>)</a:t>
                      </a:r>
                      <a:endParaRPr lang="en-US" dirty="0"/>
                    </a:p>
                  </a:txBody>
                  <a:tcPr anchor="ctr"/>
                </a:tc>
                <a:tc>
                  <a:txBody>
                    <a:bodyPr/>
                    <a:lstStyle/>
                    <a:p>
                      <a:pPr algn="l"/>
                      <a:endParaRPr lang="en-US" dirty="0"/>
                    </a:p>
                  </a:txBody>
                  <a:tcPr anchor="ctr"/>
                </a:tc>
              </a:tr>
            </a:tbl>
          </a:graphicData>
        </a:graphic>
      </p:graphicFrame>
      <p:sp>
        <p:nvSpPr>
          <p:cNvPr id="4" name="TextBox 3"/>
          <p:cNvSpPr txBox="1"/>
          <p:nvPr/>
        </p:nvSpPr>
        <p:spPr>
          <a:xfrm>
            <a:off x="321296" y="5981218"/>
            <a:ext cx="8568952" cy="400110"/>
          </a:xfrm>
          <a:prstGeom prst="rect">
            <a:avLst/>
          </a:prstGeom>
          <a:noFill/>
        </p:spPr>
        <p:txBody>
          <a:bodyPr wrap="square" rtlCol="0">
            <a:spAutoFit/>
          </a:bodyPr>
          <a:lstStyle/>
          <a:p>
            <a:r>
              <a:rPr lang="en-US" sz="2000" dirty="0" smtClean="0"/>
              <a:t>Reference: </a:t>
            </a:r>
            <a:r>
              <a:rPr lang="en-US" sz="2000" dirty="0" smtClean="0">
                <a:hlinkClick r:id="rId2"/>
              </a:rPr>
              <a:t>https</a:t>
            </a:r>
            <a:r>
              <a:rPr lang="en-US" sz="2000" dirty="0">
                <a:hlinkClick r:id="rId2"/>
              </a:rPr>
              <a:t>://en.wikipedia.org/wiki/Sorting_algorithm#Bubble_sort</a:t>
            </a:r>
            <a:endParaRPr lang="en-US" sz="2000" dirty="0"/>
          </a:p>
        </p:txBody>
      </p:sp>
    </p:spTree>
    <p:extLst>
      <p:ext uri="{BB962C8B-B14F-4D97-AF65-F5344CB8AC3E}">
        <p14:creationId xmlns:p14="http://schemas.microsoft.com/office/powerpoint/2010/main" val="744487098"/>
      </p:ext>
    </p:extLst>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609600" y="89570"/>
            <a:ext cx="7953375" cy="819150"/>
          </a:xfrm>
        </p:spPr>
        <p:txBody>
          <a:bodyPr/>
          <a:lstStyle/>
          <a:p>
            <a:r>
              <a:rPr lang="en-US" b="1" dirty="0" smtClean="0">
                <a:latin typeface="Arial" charset="0"/>
              </a:rPr>
              <a:t>Searching Algorithms</a:t>
            </a:r>
          </a:p>
        </p:txBody>
      </p:sp>
      <p:sp>
        <p:nvSpPr>
          <p:cNvPr id="38915" name="Rectangle 3"/>
          <p:cNvSpPr>
            <a:spLocks noGrp="1" noChangeArrowheads="1"/>
          </p:cNvSpPr>
          <p:nvPr>
            <p:ph idx="1"/>
          </p:nvPr>
        </p:nvSpPr>
        <p:spPr>
          <a:xfrm>
            <a:off x="381000" y="1170384"/>
            <a:ext cx="8382000" cy="5282952"/>
          </a:xfrm>
        </p:spPr>
        <p:txBody>
          <a:bodyPr>
            <a:normAutofit fontScale="92500" lnSpcReduction="10000"/>
          </a:bodyPr>
          <a:lstStyle/>
          <a:p>
            <a:pPr marL="0" indent="0">
              <a:buNone/>
            </a:pPr>
            <a:r>
              <a:rPr lang="en-US" sz="2600" b="1" dirty="0" smtClean="0"/>
              <a:t>What is searching algorithm</a:t>
            </a:r>
          </a:p>
          <a:p>
            <a:pPr marL="0" indent="0">
              <a:buNone/>
            </a:pPr>
            <a:endParaRPr lang="en-US" sz="2600" dirty="0"/>
          </a:p>
          <a:p>
            <a:r>
              <a:rPr lang="en-US" sz="2600" dirty="0" smtClean="0"/>
              <a:t>A </a:t>
            </a:r>
            <a:r>
              <a:rPr lang="en-US" sz="2600" dirty="0"/>
              <a:t>search algorithm is an algorithm that retrieves information stored within some data </a:t>
            </a:r>
            <a:r>
              <a:rPr lang="en-US" sz="2600" dirty="0" smtClean="0"/>
              <a:t>structure.</a:t>
            </a:r>
          </a:p>
          <a:p>
            <a:endParaRPr lang="en-US" sz="2600" dirty="0"/>
          </a:p>
          <a:p>
            <a:r>
              <a:rPr lang="en-US" sz="2600" dirty="0"/>
              <a:t>Data structures can include linked lists, arrays, search trees, hash tables, or various other storage </a:t>
            </a:r>
            <a:r>
              <a:rPr lang="en-US" sz="2600" dirty="0" smtClean="0"/>
              <a:t>methods. The </a:t>
            </a:r>
            <a:r>
              <a:rPr lang="en-US" sz="2600" dirty="0"/>
              <a:t>appropriate search algorithm often depends on the data structure being </a:t>
            </a:r>
            <a:r>
              <a:rPr lang="en-US" sz="2600" dirty="0" smtClean="0"/>
              <a:t>searched.</a:t>
            </a:r>
          </a:p>
          <a:p>
            <a:endParaRPr lang="en-US" sz="2600" dirty="0"/>
          </a:p>
          <a:p>
            <a:r>
              <a:rPr lang="en-US" sz="2600" dirty="0" smtClean="0"/>
              <a:t>Aspects to evaluate a searching algorithm</a:t>
            </a:r>
          </a:p>
          <a:p>
            <a:pPr lvl="1"/>
            <a:r>
              <a:rPr lang="en-US" sz="2200" dirty="0" smtClean="0"/>
              <a:t>The average time</a:t>
            </a:r>
          </a:p>
          <a:p>
            <a:pPr lvl="1"/>
            <a:r>
              <a:rPr lang="en-US" sz="2200" dirty="0" smtClean="0"/>
              <a:t>The worst-case time</a:t>
            </a:r>
          </a:p>
          <a:p>
            <a:pPr lvl="1"/>
            <a:r>
              <a:rPr lang="en-US" sz="2200" dirty="0" smtClean="0"/>
              <a:t>The best possible time</a:t>
            </a:r>
            <a:endParaRPr lang="en-US" sz="2200" dirty="0"/>
          </a:p>
        </p:txBody>
      </p:sp>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Sequential Search</a:t>
            </a:r>
            <a:endParaRPr lang="vi-VN" dirty="0"/>
          </a:p>
        </p:txBody>
      </p:sp>
      <p:sp>
        <p:nvSpPr>
          <p:cNvPr id="3" name="Content Placeholder 2"/>
          <p:cNvSpPr>
            <a:spLocks noGrp="1"/>
          </p:cNvSpPr>
          <p:nvPr>
            <p:ph idx="1"/>
          </p:nvPr>
        </p:nvSpPr>
        <p:spPr>
          <a:xfrm>
            <a:off x="457200" y="1219200"/>
            <a:ext cx="3754760" cy="5162127"/>
          </a:xfrm>
        </p:spPr>
        <p:txBody>
          <a:bodyPr/>
          <a:lstStyle/>
          <a:p>
            <a:pPr marL="0" indent="0">
              <a:buNone/>
            </a:pPr>
            <a:r>
              <a:rPr lang="en-US" sz="2400" b="1" dirty="0" smtClean="0"/>
              <a:t>What is sequential search?</a:t>
            </a:r>
          </a:p>
          <a:p>
            <a:pPr marL="0" indent="0">
              <a:buNone/>
            </a:pPr>
            <a:endParaRPr lang="en-US" sz="2400" dirty="0"/>
          </a:p>
          <a:p>
            <a:r>
              <a:rPr lang="en-US" sz="2400" dirty="0" smtClean="0"/>
              <a:t>Sequential sequentially </a:t>
            </a:r>
            <a:r>
              <a:rPr lang="en-US" sz="2400" dirty="0"/>
              <a:t>checks each element of the list for the target value until a match is found or until all the elements have been </a:t>
            </a:r>
            <a:r>
              <a:rPr lang="en-US" sz="2400" dirty="0" smtClean="0"/>
              <a:t>searched.</a:t>
            </a:r>
          </a:p>
          <a:p>
            <a:pPr marL="0" indent="0">
              <a:buNone/>
            </a:pPr>
            <a:endParaRPr lang="vi-VN" sz="2400" dirty="0" smtClean="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29038" y="1988840"/>
            <a:ext cx="4791434" cy="3240360"/>
          </a:xfrm>
          <a:prstGeom prst="rect">
            <a:avLst/>
          </a:prstGeom>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Sequential Search</a:t>
            </a:r>
            <a:r>
              <a:rPr lang="en-US" dirty="0" smtClean="0"/>
              <a:t> (Cont.)</a:t>
            </a:r>
            <a:endParaRPr lang="vi-VN" dirty="0"/>
          </a:p>
        </p:txBody>
      </p:sp>
      <p:sp>
        <p:nvSpPr>
          <p:cNvPr id="3" name="Content Placeholder 2"/>
          <p:cNvSpPr>
            <a:spLocks noGrp="1"/>
          </p:cNvSpPr>
          <p:nvPr>
            <p:ph idx="1"/>
          </p:nvPr>
        </p:nvSpPr>
        <p:spPr>
          <a:xfrm>
            <a:off x="457200" y="1219200"/>
            <a:ext cx="8229600" cy="5162127"/>
          </a:xfrm>
        </p:spPr>
        <p:txBody>
          <a:bodyPr/>
          <a:lstStyle/>
          <a:p>
            <a:pPr marL="0" indent="0">
              <a:buNone/>
            </a:pPr>
            <a:r>
              <a:rPr lang="en-US" sz="2400" b="1" dirty="0" smtClean="0"/>
              <a:t>Complexity</a:t>
            </a:r>
          </a:p>
          <a:p>
            <a:pPr marL="0" indent="0">
              <a:buNone/>
            </a:pPr>
            <a:endParaRPr lang="en-US" sz="2400" dirty="0" smtClean="0"/>
          </a:p>
          <a:p>
            <a:r>
              <a:rPr lang="en-US" sz="2400" dirty="0" smtClean="0"/>
              <a:t>Space complexity: O(1)</a:t>
            </a:r>
          </a:p>
          <a:p>
            <a:endParaRPr lang="en-US" sz="2400" dirty="0" smtClean="0"/>
          </a:p>
          <a:p>
            <a:r>
              <a:rPr lang="en-US" sz="2400" dirty="0" smtClean="0"/>
              <a:t>Time complexity:</a:t>
            </a:r>
          </a:p>
        </p:txBody>
      </p:sp>
      <p:graphicFrame>
        <p:nvGraphicFramePr>
          <p:cNvPr id="4" name="Table 3"/>
          <p:cNvGraphicFramePr>
            <a:graphicFrameLocks noGrp="1"/>
          </p:cNvGraphicFramePr>
          <p:nvPr>
            <p:extLst>
              <p:ext uri="{D42A27DB-BD31-4B8C-83A1-F6EECF244321}">
                <p14:modId xmlns:p14="http://schemas.microsoft.com/office/powerpoint/2010/main" val="3877434613"/>
              </p:ext>
            </p:extLst>
          </p:nvPr>
        </p:nvGraphicFramePr>
        <p:xfrm>
          <a:off x="1672928" y="3933056"/>
          <a:ext cx="5851400" cy="1854200"/>
        </p:xfrm>
        <a:graphic>
          <a:graphicData uri="http://schemas.openxmlformats.org/drawingml/2006/table">
            <a:tbl>
              <a:tblPr firstRow="1" bandRow="1">
                <a:tableStyleId>{5C22544A-7EE6-4342-B048-85BDC9FD1C3A}</a:tableStyleId>
              </a:tblPr>
              <a:tblGrid>
                <a:gridCol w="1419289"/>
                <a:gridCol w="1988249"/>
                <a:gridCol w="645478"/>
                <a:gridCol w="802005"/>
                <a:gridCol w="996379"/>
              </a:tblGrid>
              <a:tr h="370840">
                <a:tc>
                  <a:txBody>
                    <a:bodyPr/>
                    <a:lstStyle/>
                    <a:p>
                      <a:endParaRPr lang="en-US" dirty="0"/>
                    </a:p>
                  </a:txBody>
                  <a:tcPr/>
                </a:tc>
                <a:tc>
                  <a:txBody>
                    <a:bodyPr/>
                    <a:lstStyle/>
                    <a:p>
                      <a:endParaRPr lang="en-US" dirty="0"/>
                    </a:p>
                  </a:txBody>
                  <a:tcPr/>
                </a:tc>
                <a:tc>
                  <a:txBody>
                    <a:bodyPr/>
                    <a:lstStyle/>
                    <a:p>
                      <a:r>
                        <a:rPr lang="en-US" dirty="0" smtClean="0"/>
                        <a:t>Best</a:t>
                      </a:r>
                      <a:endParaRPr lang="en-US" dirty="0"/>
                    </a:p>
                  </a:txBody>
                  <a:tcPr/>
                </a:tc>
                <a:tc>
                  <a:txBody>
                    <a:bodyPr/>
                    <a:lstStyle/>
                    <a:p>
                      <a:r>
                        <a:rPr lang="en-US" dirty="0" smtClean="0"/>
                        <a:t>Worst</a:t>
                      </a:r>
                      <a:endParaRPr lang="en-US" dirty="0"/>
                    </a:p>
                  </a:txBody>
                  <a:tcPr/>
                </a:tc>
                <a:tc>
                  <a:txBody>
                    <a:bodyPr/>
                    <a:lstStyle/>
                    <a:p>
                      <a:r>
                        <a:rPr lang="en-US" dirty="0" smtClean="0"/>
                        <a:t>Average</a:t>
                      </a:r>
                      <a:endParaRPr lang="en-US" dirty="0"/>
                    </a:p>
                  </a:txBody>
                  <a:tcPr/>
                </a:tc>
              </a:tr>
              <a:tr h="370840">
                <a:tc rowSpan="2">
                  <a:txBody>
                    <a:bodyPr/>
                    <a:lstStyle/>
                    <a:p>
                      <a:r>
                        <a:rPr lang="en-US" dirty="0" smtClean="0"/>
                        <a:t>Unsorted list</a:t>
                      </a:r>
                      <a:endParaRPr lang="en-US" dirty="0"/>
                    </a:p>
                  </a:txBody>
                  <a:tcPr/>
                </a:tc>
                <a:tc>
                  <a:txBody>
                    <a:bodyPr/>
                    <a:lstStyle/>
                    <a:p>
                      <a:r>
                        <a:rPr lang="en-US" dirty="0" smtClean="0"/>
                        <a:t>Item is present</a:t>
                      </a:r>
                      <a:endParaRPr lang="en-US" dirty="0"/>
                    </a:p>
                  </a:txBody>
                  <a:tcPr/>
                </a:tc>
                <a:tc>
                  <a:txBody>
                    <a:bodyPr/>
                    <a:lstStyle/>
                    <a:p>
                      <a:r>
                        <a:rPr lang="en-US" dirty="0" smtClean="0"/>
                        <a:t>1</a:t>
                      </a:r>
                      <a:endParaRPr lang="en-US" dirty="0"/>
                    </a:p>
                  </a:txBody>
                  <a:tcPr/>
                </a:tc>
                <a:tc>
                  <a:txBody>
                    <a:bodyPr/>
                    <a:lstStyle/>
                    <a:p>
                      <a:r>
                        <a:rPr lang="en-US" dirty="0" smtClean="0"/>
                        <a:t>n</a:t>
                      </a:r>
                      <a:endParaRPr lang="en-US" dirty="0"/>
                    </a:p>
                  </a:txBody>
                  <a:tcPr/>
                </a:tc>
                <a:tc>
                  <a:txBody>
                    <a:bodyPr/>
                    <a:lstStyle/>
                    <a:p>
                      <a:r>
                        <a:rPr lang="en-US" dirty="0" smtClean="0"/>
                        <a:t>n/2</a:t>
                      </a:r>
                      <a:endParaRPr lang="en-US" dirty="0"/>
                    </a:p>
                  </a:txBody>
                  <a:tcPr/>
                </a:tc>
              </a:tr>
              <a:tr h="370840">
                <a:tc vMerge="1">
                  <a:txBody>
                    <a:bodyPr/>
                    <a:lstStyle/>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Item is not present</a:t>
                      </a:r>
                    </a:p>
                  </a:txBody>
                  <a:tcPr/>
                </a:tc>
                <a:tc>
                  <a:txBody>
                    <a:bodyPr/>
                    <a:lstStyle/>
                    <a:p>
                      <a:r>
                        <a:rPr lang="en-US" dirty="0" smtClean="0"/>
                        <a:t>n</a:t>
                      </a:r>
                      <a:endParaRPr lang="en-US" dirty="0"/>
                    </a:p>
                  </a:txBody>
                  <a:tcPr/>
                </a:tc>
                <a:tc>
                  <a:txBody>
                    <a:bodyPr/>
                    <a:lstStyle/>
                    <a:p>
                      <a:r>
                        <a:rPr lang="en-US" dirty="0" smtClean="0"/>
                        <a:t>n</a:t>
                      </a:r>
                      <a:endParaRPr lang="en-US" dirty="0"/>
                    </a:p>
                  </a:txBody>
                  <a:tcPr/>
                </a:tc>
                <a:tc>
                  <a:txBody>
                    <a:bodyPr/>
                    <a:lstStyle/>
                    <a:p>
                      <a:r>
                        <a:rPr lang="en-US" dirty="0" smtClean="0"/>
                        <a:t>n</a:t>
                      </a:r>
                      <a:endParaRPr lang="en-US" dirty="0"/>
                    </a:p>
                  </a:txBody>
                  <a:tcPr/>
                </a:tc>
              </a:tr>
              <a:tr h="370840">
                <a:tc rowSpan="2">
                  <a:txBody>
                    <a:bodyPr/>
                    <a:lstStyle/>
                    <a:p>
                      <a:r>
                        <a:rPr lang="en-US" dirty="0" smtClean="0"/>
                        <a:t>Sorted list</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Item is present</a:t>
                      </a:r>
                    </a:p>
                  </a:txBody>
                  <a:tcPr/>
                </a:tc>
                <a:tc>
                  <a:txBody>
                    <a:bodyPr/>
                    <a:lstStyle/>
                    <a:p>
                      <a:r>
                        <a:rPr lang="en-US" dirty="0" smtClean="0"/>
                        <a:t>1</a:t>
                      </a:r>
                      <a:endParaRPr lang="en-US" dirty="0"/>
                    </a:p>
                  </a:txBody>
                  <a:tcPr/>
                </a:tc>
                <a:tc>
                  <a:txBody>
                    <a:bodyPr/>
                    <a:lstStyle/>
                    <a:p>
                      <a:r>
                        <a:rPr lang="en-US" dirty="0" smtClean="0"/>
                        <a:t>n</a:t>
                      </a:r>
                      <a:endParaRPr lang="en-US" dirty="0"/>
                    </a:p>
                  </a:txBody>
                  <a:tcPr/>
                </a:tc>
                <a:tc>
                  <a:txBody>
                    <a:bodyPr/>
                    <a:lstStyle/>
                    <a:p>
                      <a:r>
                        <a:rPr lang="en-US" dirty="0" smtClean="0"/>
                        <a:t>n/2</a:t>
                      </a:r>
                      <a:endParaRPr lang="en-US" dirty="0"/>
                    </a:p>
                  </a:txBody>
                  <a:tcPr/>
                </a:tc>
              </a:tr>
              <a:tr h="370840">
                <a:tc vMerge="1">
                  <a:txBody>
                    <a:bodyPr/>
                    <a:lstStyle/>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Item is not present</a:t>
                      </a:r>
                    </a:p>
                  </a:txBody>
                  <a:tcPr/>
                </a:tc>
                <a:tc>
                  <a:txBody>
                    <a:bodyPr/>
                    <a:lstStyle/>
                    <a:p>
                      <a:r>
                        <a:rPr lang="en-US" dirty="0" smtClean="0"/>
                        <a:t>1</a:t>
                      </a:r>
                      <a:endParaRPr lang="en-US" dirty="0"/>
                    </a:p>
                  </a:txBody>
                  <a:tcPr/>
                </a:tc>
                <a:tc>
                  <a:txBody>
                    <a:bodyPr/>
                    <a:lstStyle/>
                    <a:p>
                      <a:r>
                        <a:rPr lang="en-US" dirty="0" smtClean="0"/>
                        <a:t>n</a:t>
                      </a:r>
                      <a:endParaRPr lang="en-US" dirty="0"/>
                    </a:p>
                  </a:txBody>
                  <a:tcPr/>
                </a:tc>
                <a:tc>
                  <a:txBody>
                    <a:bodyPr/>
                    <a:lstStyle/>
                    <a:p>
                      <a:r>
                        <a:rPr lang="en-US" dirty="0" smtClean="0"/>
                        <a:t>n/2</a:t>
                      </a:r>
                      <a:endParaRPr lang="en-US" dirty="0"/>
                    </a:p>
                  </a:txBody>
                  <a:tcPr/>
                </a:tc>
              </a:tr>
            </a:tbl>
          </a:graphicData>
        </a:graphic>
      </p:graphicFrame>
    </p:spTree>
    <p:extLst>
      <p:ext uri="{BB962C8B-B14F-4D97-AF65-F5344CB8AC3E}">
        <p14:creationId xmlns:p14="http://schemas.microsoft.com/office/powerpoint/2010/main" val="425799956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Sequential Search </a:t>
            </a:r>
            <a:r>
              <a:rPr lang="en-US" dirty="0" smtClean="0"/>
              <a:t>(Cont.)</a:t>
            </a:r>
            <a:endParaRPr lang="vi-VN" dirty="0"/>
          </a:p>
        </p:txBody>
      </p:sp>
      <p:sp>
        <p:nvSpPr>
          <p:cNvPr id="3" name="Content Placeholder 2"/>
          <p:cNvSpPr>
            <a:spLocks noGrp="1"/>
          </p:cNvSpPr>
          <p:nvPr>
            <p:ph idx="1"/>
          </p:nvPr>
        </p:nvSpPr>
        <p:spPr/>
        <p:txBody>
          <a:bodyPr/>
          <a:lstStyle/>
          <a:p>
            <a:pPr marL="0" indent="0">
              <a:buNone/>
            </a:pPr>
            <a:r>
              <a:rPr lang="en-US" sz="2400" b="1" dirty="0" smtClean="0">
                <a:latin typeface="Calibri" pitchFamily="34" charset="0"/>
                <a:cs typeface="Calibri" pitchFamily="34" charset="0"/>
              </a:rPr>
              <a:t>Methods to improve sequential search</a:t>
            </a:r>
          </a:p>
          <a:p>
            <a:endParaRPr lang="en-US" sz="2400" dirty="0">
              <a:latin typeface="Calibri" pitchFamily="34" charset="0"/>
              <a:cs typeface="Calibri" pitchFamily="34" charset="0"/>
            </a:endParaRPr>
          </a:p>
          <a:p>
            <a:r>
              <a:rPr lang="vi-VN" sz="2400" dirty="0" smtClean="0">
                <a:latin typeface="Calibri" pitchFamily="34" charset="0"/>
                <a:cs typeface="Calibri" pitchFamily="34" charset="0"/>
              </a:rPr>
              <a:t>Static caching</a:t>
            </a:r>
          </a:p>
          <a:p>
            <a:pPr lvl="1"/>
            <a:r>
              <a:rPr lang="en-US" sz="2000" dirty="0">
                <a:latin typeface="Calibri" pitchFamily="34" charset="0"/>
                <a:cs typeface="Calibri" pitchFamily="34" charset="0"/>
              </a:rPr>
              <a:t>store the </a:t>
            </a:r>
            <a:r>
              <a:rPr lang="en-US" sz="2000" i="1" dirty="0">
                <a:latin typeface="Calibri" pitchFamily="34" charset="0"/>
                <a:cs typeface="Calibri" pitchFamily="34" charset="0"/>
              </a:rPr>
              <a:t>most often accessed elements at the first </a:t>
            </a:r>
            <a:r>
              <a:rPr lang="en-US" sz="2000" i="1" dirty="0" smtClean="0">
                <a:latin typeface="Calibri" pitchFamily="34" charset="0"/>
                <a:cs typeface="Calibri" pitchFamily="34" charset="0"/>
              </a:rPr>
              <a:t>places</a:t>
            </a:r>
          </a:p>
          <a:p>
            <a:pPr marL="0" indent="0">
              <a:buNone/>
            </a:pPr>
            <a:endParaRPr lang="en-US" sz="2400" dirty="0" smtClean="0">
              <a:latin typeface="Calibri" pitchFamily="34" charset="0"/>
              <a:cs typeface="Calibri" pitchFamily="34" charset="0"/>
            </a:endParaRPr>
          </a:p>
          <a:p>
            <a:r>
              <a:rPr lang="vi-VN" sz="2400" dirty="0" smtClean="0">
                <a:latin typeface="Calibri" pitchFamily="34" charset="0"/>
                <a:cs typeface="Calibri" pitchFamily="34" charset="0"/>
              </a:rPr>
              <a:t>Dynamic caching</a:t>
            </a:r>
          </a:p>
          <a:p>
            <a:pPr lvl="1"/>
            <a:r>
              <a:rPr lang="en-US" sz="2000" dirty="0" smtClean="0">
                <a:latin typeface="Calibri" pitchFamily="34" charset="0"/>
                <a:cs typeface="Calibri" pitchFamily="34" charset="0"/>
              </a:rPr>
              <a:t>For each access, move the element to the first </a:t>
            </a:r>
            <a:r>
              <a:rPr lang="vi-VN" sz="2000" dirty="0" smtClean="0">
                <a:latin typeface="Calibri" pitchFamily="34" charset="0"/>
                <a:cs typeface="Calibri" pitchFamily="34" charset="0"/>
              </a:rPr>
              <a:t>position</a:t>
            </a:r>
            <a:endParaRPr lang="en-US" i="1" dirty="0" smtClean="0">
              <a:latin typeface="Calibri" pitchFamily="34" charset="0"/>
              <a:cs typeface="Calibri" pitchFamily="34" charset="0"/>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Binary</a:t>
            </a:r>
            <a:r>
              <a:rPr lang="vi-VN" dirty="0" smtClean="0"/>
              <a:t> Search</a:t>
            </a:r>
            <a:endParaRPr lang="vi-VN" dirty="0"/>
          </a:p>
        </p:txBody>
      </p:sp>
      <p:sp>
        <p:nvSpPr>
          <p:cNvPr id="3" name="Content Placeholder 2"/>
          <p:cNvSpPr>
            <a:spLocks noGrp="1"/>
          </p:cNvSpPr>
          <p:nvPr>
            <p:ph idx="1"/>
          </p:nvPr>
        </p:nvSpPr>
        <p:spPr>
          <a:xfrm>
            <a:off x="457200" y="1219200"/>
            <a:ext cx="8219256" cy="5162127"/>
          </a:xfrm>
        </p:spPr>
        <p:txBody>
          <a:bodyPr/>
          <a:lstStyle/>
          <a:p>
            <a:pPr marL="0" indent="0">
              <a:buNone/>
            </a:pPr>
            <a:r>
              <a:rPr lang="en-US" sz="2400" b="1" dirty="0" smtClean="0"/>
              <a:t>What is binary search?</a:t>
            </a:r>
          </a:p>
          <a:p>
            <a:pPr marL="0" indent="0">
              <a:buNone/>
            </a:pPr>
            <a:endParaRPr lang="en-US" sz="2400" dirty="0"/>
          </a:p>
          <a:p>
            <a:r>
              <a:rPr lang="en-US" sz="2400" dirty="0" smtClean="0"/>
              <a:t>Binary search is </a:t>
            </a:r>
            <a:r>
              <a:rPr lang="en-US" sz="2400" dirty="0"/>
              <a:t>a search algorithm that finds the position of a target value within a </a:t>
            </a:r>
            <a:r>
              <a:rPr lang="en-US" sz="2400" dirty="0">
                <a:solidFill>
                  <a:srgbClr val="FF0000"/>
                </a:solidFill>
              </a:rPr>
              <a:t>sorted array</a:t>
            </a:r>
            <a:r>
              <a:rPr lang="en-US" sz="2400" dirty="0" smtClean="0"/>
              <a:t>. </a:t>
            </a:r>
            <a:r>
              <a:rPr lang="en-US" sz="2400" dirty="0"/>
              <a:t>It compares the target value to the middle element of the array; if they are unequal, the half in which the target cannot lie is eliminated and the search continues on the remaining half until it is </a:t>
            </a:r>
            <a:r>
              <a:rPr lang="en-US" sz="2400" dirty="0" smtClean="0"/>
              <a:t>successful.</a:t>
            </a:r>
            <a:endParaRPr lang="vi-VN" sz="2400" dirty="0" smtClean="0"/>
          </a:p>
        </p:txBody>
      </p:sp>
      <p:pic>
        <p:nvPicPr>
          <p:cNvPr id="9218" name="Picture 2" descr="Binary search into array.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33650" y="4057227"/>
            <a:ext cx="3638550" cy="23241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060828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Binary</a:t>
            </a:r>
            <a:r>
              <a:rPr lang="vi-VN" dirty="0" smtClean="0"/>
              <a:t> Search</a:t>
            </a:r>
            <a:r>
              <a:rPr lang="en-US" dirty="0" smtClean="0"/>
              <a:t> (Cont.)</a:t>
            </a:r>
            <a:endParaRPr lang="vi-VN" dirty="0"/>
          </a:p>
        </p:txBody>
      </p:sp>
      <p:sp>
        <p:nvSpPr>
          <p:cNvPr id="3" name="Content Placeholder 2"/>
          <p:cNvSpPr>
            <a:spLocks noGrp="1"/>
          </p:cNvSpPr>
          <p:nvPr>
            <p:ph idx="1"/>
          </p:nvPr>
        </p:nvSpPr>
        <p:spPr>
          <a:xfrm>
            <a:off x="457200" y="1219200"/>
            <a:ext cx="8229600" cy="5162127"/>
          </a:xfrm>
        </p:spPr>
        <p:txBody>
          <a:bodyPr/>
          <a:lstStyle/>
          <a:p>
            <a:pPr marL="0" indent="0">
              <a:buNone/>
            </a:pPr>
            <a:r>
              <a:rPr lang="en-US" sz="2400" b="1" dirty="0" smtClean="0"/>
              <a:t>Complexity</a:t>
            </a:r>
          </a:p>
          <a:p>
            <a:pPr marL="0" indent="0">
              <a:buNone/>
            </a:pPr>
            <a:endParaRPr lang="en-US" sz="2400" dirty="0" smtClean="0"/>
          </a:p>
          <a:p>
            <a:r>
              <a:rPr lang="en-US" sz="2400" dirty="0" smtClean="0"/>
              <a:t>Space complexity: O(1)</a:t>
            </a:r>
          </a:p>
          <a:p>
            <a:endParaRPr lang="en-US" sz="2400" dirty="0" smtClean="0"/>
          </a:p>
          <a:p>
            <a:r>
              <a:rPr lang="en-US" sz="2400" dirty="0" smtClean="0"/>
              <a:t>Time complexity:</a:t>
            </a:r>
          </a:p>
          <a:p>
            <a:pPr lvl="1"/>
            <a:r>
              <a:rPr lang="en-US" sz="2000" dirty="0" smtClean="0"/>
              <a:t>Best case: O(1)</a:t>
            </a:r>
          </a:p>
          <a:p>
            <a:pPr lvl="1"/>
            <a:r>
              <a:rPr lang="en-US" sz="2000" dirty="0" smtClean="0"/>
              <a:t>Worst case: O(1)</a:t>
            </a:r>
          </a:p>
          <a:p>
            <a:pPr lvl="1"/>
            <a:r>
              <a:rPr lang="en-US" sz="2000" dirty="0" smtClean="0"/>
              <a:t>Average case: O(</a:t>
            </a:r>
            <a:r>
              <a:rPr lang="en-US" sz="2000" dirty="0" err="1" smtClean="0"/>
              <a:t>logn</a:t>
            </a:r>
            <a:r>
              <a:rPr lang="en-US" sz="2000" dirty="0" smtClean="0"/>
              <a:t>)</a:t>
            </a:r>
          </a:p>
        </p:txBody>
      </p:sp>
    </p:spTree>
    <p:extLst>
      <p:ext uri="{BB962C8B-B14F-4D97-AF65-F5344CB8AC3E}">
        <p14:creationId xmlns:p14="http://schemas.microsoft.com/office/powerpoint/2010/main" val="197342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a:xfrm>
            <a:off x="533400" y="89570"/>
            <a:ext cx="8071048" cy="819150"/>
          </a:xfrm>
        </p:spPr>
        <p:txBody>
          <a:bodyPr/>
          <a:lstStyle/>
          <a:p>
            <a:r>
              <a:rPr lang="en-US" sz="2800" b="1" dirty="0" smtClean="0">
                <a:latin typeface="Arial" charset="0"/>
              </a:rPr>
              <a:t>Binary Search </a:t>
            </a:r>
            <a:r>
              <a:rPr lang="en-US" sz="2800" b="1" dirty="0" err="1" smtClean="0">
                <a:latin typeface="Arial" charset="0"/>
              </a:rPr>
              <a:t>vs</a:t>
            </a:r>
            <a:r>
              <a:rPr lang="en-US" sz="2800" b="1" dirty="0" smtClean="0">
                <a:latin typeface="Arial" charset="0"/>
              </a:rPr>
              <a:t> Sequential Search</a:t>
            </a:r>
            <a:endParaRPr lang="en-US" sz="2400" b="1" dirty="0" smtClean="0">
              <a:latin typeface="Arial" charset="0"/>
            </a:endParaRPr>
          </a:p>
        </p:txBody>
      </p:sp>
      <p:graphicFrame>
        <p:nvGraphicFramePr>
          <p:cNvPr id="1026" name="Object 4"/>
          <p:cNvGraphicFramePr>
            <a:graphicFrameLocks noChangeAspect="1"/>
          </p:cNvGraphicFramePr>
          <p:nvPr>
            <p:extLst>
              <p:ext uri="{D42A27DB-BD31-4B8C-83A1-F6EECF244321}">
                <p14:modId xmlns:p14="http://schemas.microsoft.com/office/powerpoint/2010/main" val="3410268668"/>
              </p:ext>
            </p:extLst>
          </p:nvPr>
        </p:nvGraphicFramePr>
        <p:xfrm>
          <a:off x="1835696" y="2443882"/>
          <a:ext cx="6248400" cy="4081462"/>
        </p:xfrm>
        <a:graphic>
          <a:graphicData uri="http://schemas.openxmlformats.org/presentationml/2006/ole">
            <mc:AlternateContent xmlns:mc="http://schemas.openxmlformats.org/markup-compatibility/2006">
              <mc:Choice xmlns:v="urn:schemas-microsoft-com:vml" Requires="v">
                <p:oleObj spid="_x0000_s1126" name="Worksheet" r:id="rId4" imgW="6586200" imgH="4298400" progId="Excel.Sheet.8">
                  <p:embed/>
                </p:oleObj>
              </mc:Choice>
              <mc:Fallback>
                <p:oleObj name="Worksheet" r:id="rId4" imgW="6586200" imgH="4298400" progId="Excel.Sheet.8">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35696" y="2443882"/>
                        <a:ext cx="6248400" cy="4081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30" name="Text Box 6"/>
          <p:cNvSpPr txBox="1">
            <a:spLocks noChangeArrowheads="1"/>
          </p:cNvSpPr>
          <p:nvPr/>
        </p:nvSpPr>
        <p:spPr bwMode="auto">
          <a:xfrm>
            <a:off x="152400" y="3505398"/>
            <a:ext cx="1544638" cy="1311275"/>
          </a:xfrm>
          <a:prstGeom prst="rect">
            <a:avLst/>
          </a:prstGeom>
          <a:solidFill>
            <a:srgbClr val="FFFF00"/>
          </a:solidFill>
          <a:ln w="12700">
            <a:noFill/>
            <a:miter lim="800000"/>
            <a:headEnd/>
            <a:tailEnd/>
          </a:ln>
        </p:spPr>
        <p:txBody>
          <a:bodyPr wrap="none">
            <a:spAutoFit/>
          </a:bodyPr>
          <a:lstStyle/>
          <a:p>
            <a:pPr algn="l"/>
            <a:r>
              <a:rPr lang="en-US" sz="2000">
                <a:latin typeface="Arial" charset="0"/>
              </a:rPr>
              <a:t>Small</a:t>
            </a:r>
          </a:p>
          <a:p>
            <a:pPr algn="l"/>
            <a:r>
              <a:rPr lang="en-US" sz="2000">
                <a:latin typeface="Arial" charset="0"/>
              </a:rPr>
              <a:t>problems -</a:t>
            </a:r>
          </a:p>
          <a:p>
            <a:pPr algn="l"/>
            <a:r>
              <a:rPr lang="en-US" sz="2000">
                <a:latin typeface="Arial" charset="0"/>
              </a:rPr>
              <a:t>we’re not</a:t>
            </a:r>
          </a:p>
          <a:p>
            <a:pPr algn="l"/>
            <a:r>
              <a:rPr lang="en-US" sz="2000">
                <a:latin typeface="Arial" charset="0"/>
              </a:rPr>
              <a:t>interested!</a:t>
            </a:r>
            <a:r>
              <a:rPr lang="en-US" sz="1800" b="0">
                <a:latin typeface="Arial" charset="0"/>
              </a:rPr>
              <a:t> </a:t>
            </a:r>
            <a:endParaRPr lang="en-US" sz="1800" b="0"/>
          </a:p>
        </p:txBody>
      </p:sp>
      <p:sp>
        <p:nvSpPr>
          <p:cNvPr id="1031" name="Line 7"/>
          <p:cNvSpPr>
            <a:spLocks noChangeShapeType="1"/>
          </p:cNvSpPr>
          <p:nvPr/>
        </p:nvSpPr>
        <p:spPr bwMode="auto">
          <a:xfrm>
            <a:off x="1600200" y="4343598"/>
            <a:ext cx="1315616" cy="1101626"/>
          </a:xfrm>
          <a:prstGeom prst="line">
            <a:avLst/>
          </a:prstGeom>
          <a:noFill/>
          <a:ln w="38100">
            <a:solidFill>
              <a:schemeClr val="hlink"/>
            </a:solidFill>
            <a:round/>
            <a:headEnd/>
            <a:tailEnd type="triangle" w="med" len="med"/>
          </a:ln>
        </p:spPr>
        <p:txBody>
          <a:bodyPr wrap="none" anchor="ctr"/>
          <a:lstStyle/>
          <a:p>
            <a:endParaRPr lang="en-US"/>
          </a:p>
        </p:txBody>
      </p:sp>
      <p:sp>
        <p:nvSpPr>
          <p:cNvPr id="1032" name="Text Box 8"/>
          <p:cNvSpPr txBox="1">
            <a:spLocks noChangeArrowheads="1"/>
          </p:cNvSpPr>
          <p:nvPr/>
        </p:nvSpPr>
        <p:spPr bwMode="auto">
          <a:xfrm>
            <a:off x="7239000" y="4114998"/>
            <a:ext cx="1600200" cy="1616075"/>
          </a:xfrm>
          <a:prstGeom prst="rect">
            <a:avLst/>
          </a:prstGeom>
          <a:solidFill>
            <a:srgbClr val="FFFF00"/>
          </a:solidFill>
          <a:ln w="12700">
            <a:noFill/>
            <a:miter lim="800000"/>
            <a:headEnd/>
            <a:tailEnd/>
          </a:ln>
        </p:spPr>
        <p:txBody>
          <a:bodyPr wrap="none">
            <a:spAutoFit/>
          </a:bodyPr>
          <a:lstStyle/>
          <a:p>
            <a:pPr algn="l"/>
            <a:r>
              <a:rPr lang="en-US" sz="2000">
                <a:latin typeface="Arial" charset="0"/>
              </a:rPr>
              <a:t>Large</a:t>
            </a:r>
          </a:p>
          <a:p>
            <a:pPr algn="l"/>
            <a:r>
              <a:rPr lang="en-US" sz="2000">
                <a:latin typeface="Arial" charset="0"/>
              </a:rPr>
              <a:t>problems -</a:t>
            </a:r>
          </a:p>
          <a:p>
            <a:pPr algn="l"/>
            <a:r>
              <a:rPr lang="en-US" sz="2000">
                <a:latin typeface="Arial" charset="0"/>
              </a:rPr>
              <a:t>we’re</a:t>
            </a:r>
          </a:p>
          <a:p>
            <a:pPr algn="l"/>
            <a:r>
              <a:rPr lang="en-US" sz="2000">
                <a:latin typeface="Arial" charset="0"/>
              </a:rPr>
              <a:t>interested</a:t>
            </a:r>
          </a:p>
          <a:p>
            <a:pPr algn="l"/>
            <a:r>
              <a:rPr lang="en-US" sz="2000">
                <a:latin typeface="Arial" charset="0"/>
              </a:rPr>
              <a:t>in this gap!</a:t>
            </a:r>
            <a:r>
              <a:rPr lang="en-US" sz="1800" b="0">
                <a:latin typeface="Arial" charset="0"/>
              </a:rPr>
              <a:t> </a:t>
            </a:r>
            <a:endParaRPr lang="en-US" sz="1800" b="0"/>
          </a:p>
        </p:txBody>
      </p:sp>
      <p:sp>
        <p:nvSpPr>
          <p:cNvPr id="1033" name="Line 9"/>
          <p:cNvSpPr>
            <a:spLocks noChangeShapeType="1"/>
          </p:cNvSpPr>
          <p:nvPr/>
        </p:nvSpPr>
        <p:spPr bwMode="auto">
          <a:xfrm>
            <a:off x="6156176" y="3714919"/>
            <a:ext cx="0" cy="1066800"/>
          </a:xfrm>
          <a:prstGeom prst="line">
            <a:avLst/>
          </a:prstGeom>
          <a:noFill/>
          <a:ln w="38100">
            <a:solidFill>
              <a:schemeClr val="hlink"/>
            </a:solidFill>
            <a:round/>
            <a:headEnd type="triangle" w="med" len="med"/>
            <a:tailEnd type="triangle" w="med" len="med"/>
          </a:ln>
        </p:spPr>
        <p:txBody>
          <a:bodyPr wrap="none" anchor="ctr"/>
          <a:lstStyle/>
          <a:p>
            <a:endParaRPr lang="en-US"/>
          </a:p>
        </p:txBody>
      </p:sp>
      <p:sp>
        <p:nvSpPr>
          <p:cNvPr id="1034" name="Line 10"/>
          <p:cNvSpPr>
            <a:spLocks noChangeShapeType="1"/>
          </p:cNvSpPr>
          <p:nvPr/>
        </p:nvSpPr>
        <p:spPr bwMode="auto">
          <a:xfrm>
            <a:off x="6228184" y="4267398"/>
            <a:ext cx="1010816" cy="0"/>
          </a:xfrm>
          <a:prstGeom prst="line">
            <a:avLst/>
          </a:prstGeom>
          <a:noFill/>
          <a:ln w="38100">
            <a:solidFill>
              <a:srgbClr val="063DE8"/>
            </a:solidFill>
            <a:round/>
            <a:headEnd type="triangle" w="med" len="med"/>
            <a:tailEnd/>
          </a:ln>
        </p:spPr>
        <p:txBody>
          <a:bodyPr wrap="none" anchor="ctr"/>
          <a:lstStyle/>
          <a:p>
            <a:endParaRPr lang="en-US"/>
          </a:p>
        </p:txBody>
      </p:sp>
      <p:sp>
        <p:nvSpPr>
          <p:cNvPr id="1035" name="Text Box 11"/>
          <p:cNvSpPr txBox="1">
            <a:spLocks noChangeArrowheads="1"/>
          </p:cNvSpPr>
          <p:nvPr/>
        </p:nvSpPr>
        <p:spPr bwMode="auto">
          <a:xfrm>
            <a:off x="4953000" y="3733998"/>
            <a:ext cx="304800" cy="396875"/>
          </a:xfrm>
          <a:prstGeom prst="rect">
            <a:avLst/>
          </a:prstGeom>
          <a:solidFill>
            <a:srgbClr val="99CCFF"/>
          </a:solidFill>
          <a:ln w="12700">
            <a:noFill/>
            <a:miter lim="800000"/>
            <a:headEnd/>
            <a:tailEnd/>
          </a:ln>
        </p:spPr>
        <p:txBody>
          <a:bodyPr>
            <a:spAutoFit/>
          </a:bodyPr>
          <a:lstStyle/>
          <a:p>
            <a:r>
              <a:rPr lang="en-US" sz="2000">
                <a:latin typeface="Arial" charset="0"/>
              </a:rPr>
              <a:t>n</a:t>
            </a:r>
            <a:r>
              <a:rPr lang="en-US" sz="1800" b="0">
                <a:latin typeface="Arial" charset="0"/>
              </a:rPr>
              <a:t> </a:t>
            </a:r>
            <a:endParaRPr lang="en-US" sz="1800" b="0"/>
          </a:p>
        </p:txBody>
      </p:sp>
      <p:sp>
        <p:nvSpPr>
          <p:cNvPr id="1036" name="Text Box 12"/>
          <p:cNvSpPr txBox="1">
            <a:spLocks noChangeArrowheads="1"/>
          </p:cNvSpPr>
          <p:nvPr/>
        </p:nvSpPr>
        <p:spPr bwMode="auto">
          <a:xfrm>
            <a:off x="4724400" y="5105598"/>
            <a:ext cx="1143000" cy="396875"/>
          </a:xfrm>
          <a:prstGeom prst="rect">
            <a:avLst/>
          </a:prstGeom>
          <a:solidFill>
            <a:srgbClr val="FF99FF"/>
          </a:solidFill>
          <a:ln w="12700">
            <a:noFill/>
            <a:miter lim="800000"/>
            <a:headEnd/>
            <a:tailEnd/>
          </a:ln>
        </p:spPr>
        <p:txBody>
          <a:bodyPr>
            <a:spAutoFit/>
          </a:bodyPr>
          <a:lstStyle/>
          <a:p>
            <a:r>
              <a:rPr lang="en-US" sz="2000">
                <a:latin typeface="Arial" charset="0"/>
              </a:rPr>
              <a:t>log</a:t>
            </a:r>
            <a:r>
              <a:rPr lang="en-US" sz="2000" baseline="-25000">
                <a:latin typeface="Arial" charset="0"/>
              </a:rPr>
              <a:t>2</a:t>
            </a:r>
            <a:r>
              <a:rPr lang="en-US" sz="2000">
                <a:latin typeface="Arial" charset="0"/>
              </a:rPr>
              <a:t>n</a:t>
            </a:r>
            <a:r>
              <a:rPr lang="en-US" sz="1800" b="0">
                <a:latin typeface="Arial" charset="0"/>
              </a:rPr>
              <a:t> </a:t>
            </a:r>
            <a:endParaRPr lang="en-US" sz="1800" b="0"/>
          </a:p>
        </p:txBody>
      </p:sp>
      <p:graphicFrame>
        <p:nvGraphicFramePr>
          <p:cNvPr id="2" name="Table 1"/>
          <p:cNvGraphicFramePr>
            <a:graphicFrameLocks noGrp="1"/>
          </p:cNvGraphicFramePr>
          <p:nvPr>
            <p:extLst>
              <p:ext uri="{D42A27DB-BD31-4B8C-83A1-F6EECF244321}">
                <p14:modId xmlns:p14="http://schemas.microsoft.com/office/powerpoint/2010/main" val="3717723834"/>
              </p:ext>
            </p:extLst>
          </p:nvPr>
        </p:nvGraphicFramePr>
        <p:xfrm>
          <a:off x="376808" y="1236360"/>
          <a:ext cx="8371656" cy="1112520"/>
        </p:xfrm>
        <a:graphic>
          <a:graphicData uri="http://schemas.openxmlformats.org/drawingml/2006/table">
            <a:tbl>
              <a:tblPr firstRow="1" bandRow="1">
                <a:tableStyleId>{5C22544A-7EE6-4342-B048-85BDC9FD1C3A}</a:tableStyleId>
              </a:tblPr>
              <a:tblGrid>
                <a:gridCol w="4329313"/>
                <a:gridCol w="4042343"/>
              </a:tblGrid>
              <a:tr h="370840">
                <a:tc>
                  <a:txBody>
                    <a:bodyPr/>
                    <a:lstStyle/>
                    <a:p>
                      <a:endParaRPr lang="en-US" dirty="0"/>
                    </a:p>
                  </a:txBody>
                  <a:tcPr/>
                </a:tc>
                <a:tc>
                  <a:txBody>
                    <a:bodyPr/>
                    <a:lstStyle/>
                    <a:p>
                      <a:pPr algn="ctr"/>
                      <a:r>
                        <a:rPr lang="en-US" dirty="0" smtClean="0"/>
                        <a:t>Worst case time</a:t>
                      </a:r>
                      <a:endParaRPr lang="en-US" dirty="0"/>
                    </a:p>
                  </a:txBody>
                  <a:tcPr/>
                </a:tc>
              </a:tr>
              <a:tr h="370840">
                <a:tc>
                  <a:txBody>
                    <a:bodyPr/>
                    <a:lstStyle/>
                    <a:p>
                      <a:r>
                        <a:rPr lang="en-US" dirty="0" smtClean="0"/>
                        <a:t>Sequential search</a:t>
                      </a:r>
                      <a:endParaRPr lang="en-US" dirty="0"/>
                    </a:p>
                  </a:txBody>
                  <a:tcPr/>
                </a:tc>
                <a:tc>
                  <a:txBody>
                    <a:bodyPr/>
                    <a:lstStyle/>
                    <a:p>
                      <a:r>
                        <a:rPr lang="en-US" dirty="0" smtClean="0"/>
                        <a:t>c1 n</a:t>
                      </a:r>
                      <a:endParaRPr lang="en-US" dirty="0"/>
                    </a:p>
                  </a:txBody>
                  <a:tcPr/>
                </a:tc>
              </a:tr>
              <a:tr h="370840">
                <a:tc>
                  <a:txBody>
                    <a:bodyPr/>
                    <a:lstStyle/>
                    <a:p>
                      <a:r>
                        <a:rPr lang="en-US" dirty="0" smtClean="0"/>
                        <a:t>Binary search</a:t>
                      </a:r>
                      <a:endParaRPr lang="en-US" dirty="0"/>
                    </a:p>
                  </a:txBody>
                  <a:tcPr/>
                </a:tc>
                <a:tc>
                  <a:txBody>
                    <a:bodyPr/>
                    <a:lstStyle/>
                    <a:p>
                      <a:r>
                        <a:rPr lang="en-US" dirty="0" smtClean="0"/>
                        <a:t>c2 log2n</a:t>
                      </a:r>
                      <a:endParaRPr lang="en-US" dirty="0"/>
                    </a:p>
                  </a:txBody>
                  <a:tcPr/>
                </a:tc>
              </a:tr>
            </a:tbl>
          </a:graphicData>
        </a:graphic>
      </p:graphicFrame>
    </p:spTree>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Text Box 1"/>
          <p:cNvSpPr txBox="1">
            <a:spLocks noChangeArrowheads="1"/>
          </p:cNvSpPr>
          <p:nvPr/>
        </p:nvSpPr>
        <p:spPr bwMode="auto">
          <a:xfrm>
            <a:off x="457200" y="0"/>
            <a:ext cx="8229600" cy="914400"/>
          </a:xfrm>
          <a:prstGeom prst="rect">
            <a:avLst/>
          </a:prstGeom>
          <a:noFill/>
          <a:ln w="9525">
            <a:noFill/>
            <a:round/>
            <a:headEnd/>
            <a:tailEnd/>
          </a:ln>
        </p:spPr>
        <p:txBody>
          <a:bodyPr wrap="none" anchor="ctr"/>
          <a:lstStyle/>
          <a:p>
            <a:endParaRPr lang="en-US"/>
          </a:p>
        </p:txBody>
      </p:sp>
      <p:sp>
        <p:nvSpPr>
          <p:cNvPr id="74755" name="Text Box 2"/>
          <p:cNvSpPr txBox="1">
            <a:spLocks noChangeArrowheads="1"/>
          </p:cNvSpPr>
          <p:nvPr/>
        </p:nvSpPr>
        <p:spPr bwMode="auto">
          <a:xfrm>
            <a:off x="457200" y="1219200"/>
            <a:ext cx="8229600" cy="4906963"/>
          </a:xfrm>
          <a:prstGeom prst="rect">
            <a:avLst/>
          </a:prstGeom>
          <a:noFill/>
          <a:ln w="9525">
            <a:noFill/>
            <a:round/>
            <a:headEnd/>
            <a:tailEnd/>
          </a:ln>
        </p:spPr>
        <p:txBody>
          <a:bodyPr/>
          <a:lstStyle/>
          <a:p>
            <a:pPr marL="342900" indent="-341313" algn="ctr">
              <a:spcBef>
                <a:spcPts val="800"/>
              </a:spcBef>
              <a:buClrTx/>
              <a:buSzPct val="60000"/>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endParaRPr lang="vi-VN" sz="3200" dirty="0">
              <a:solidFill>
                <a:srgbClr val="000000"/>
              </a:solidFill>
            </a:endParaRPr>
          </a:p>
          <a:p>
            <a:pPr marL="342900" indent="-341313" algn="ctr">
              <a:spcBef>
                <a:spcPts val="1350"/>
              </a:spcBef>
              <a:buClrTx/>
              <a:buSzPct val="60000"/>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r>
              <a:rPr lang="en-US" sz="5400" b="1" dirty="0" smtClean="0">
                <a:solidFill>
                  <a:srgbClr val="000000"/>
                </a:solidFill>
              </a:rPr>
              <a:t>Thank you for watching!</a:t>
            </a:r>
          </a:p>
          <a:p>
            <a:pPr marL="342900" indent="-341313" algn="ctr">
              <a:spcBef>
                <a:spcPts val="1350"/>
              </a:spcBef>
              <a:buClrTx/>
              <a:buSzPct val="60000"/>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endParaRPr lang="en-US" sz="5400" b="1" dirty="0" smtClean="0">
              <a:solidFill>
                <a:srgbClr val="000000"/>
              </a:solidFill>
            </a:endParaRPr>
          </a:p>
          <a:p>
            <a:pPr marL="342900" indent="-341313" algn="ctr">
              <a:spcBef>
                <a:spcPts val="1350"/>
              </a:spcBef>
              <a:buClrTx/>
              <a:buSzPct val="60000"/>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r>
              <a:rPr lang="vi-VN" sz="5400" b="1" dirty="0" smtClean="0">
                <a:solidFill>
                  <a:srgbClr val="000000"/>
                </a:solidFill>
              </a:rPr>
              <a:t>Q </a:t>
            </a:r>
            <a:r>
              <a:rPr lang="vi-VN" sz="5400" b="1" dirty="0">
                <a:solidFill>
                  <a:srgbClr val="000000"/>
                </a:solidFill>
              </a:rPr>
              <a:t>&amp; A</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charset="0"/>
              </a:rPr>
              <a:t>Data Structure (Cont.)</a:t>
            </a:r>
            <a:endParaRPr lang="en-US" dirty="0"/>
          </a:p>
        </p:txBody>
      </p:sp>
      <p:sp>
        <p:nvSpPr>
          <p:cNvPr id="3" name="Content Placeholder 2"/>
          <p:cNvSpPr>
            <a:spLocks noGrp="1"/>
          </p:cNvSpPr>
          <p:nvPr>
            <p:ph idx="1"/>
          </p:nvPr>
        </p:nvSpPr>
        <p:spPr/>
        <p:txBody>
          <a:bodyPr/>
          <a:lstStyle/>
          <a:p>
            <a:pPr marL="0" indent="0">
              <a:buNone/>
            </a:pPr>
            <a:r>
              <a:rPr lang="en-US" sz="2400" b="1" dirty="0"/>
              <a:t>Every data structure has 2 design </a:t>
            </a:r>
            <a:r>
              <a:rPr lang="en-US" sz="2400" b="1" dirty="0" smtClean="0"/>
              <a:t>aspects</a:t>
            </a:r>
          </a:p>
          <a:p>
            <a:pPr marL="0" indent="0">
              <a:buNone/>
            </a:pPr>
            <a:endParaRPr lang="en-US" sz="2400" b="1" dirty="0" smtClean="0"/>
          </a:p>
          <a:p>
            <a:r>
              <a:rPr lang="en-US" sz="2400" dirty="0"/>
              <a:t>The interface part</a:t>
            </a:r>
            <a:endParaRPr lang="en-US" sz="2400" dirty="0" smtClean="0"/>
          </a:p>
          <a:p>
            <a:pPr lvl="1"/>
            <a:r>
              <a:rPr lang="en-US" sz="2000" dirty="0"/>
              <a:t>The publicly accessible functions of the type. Functions like creation and destruction of the object, inserting and removing elements (if it is a container), assigning values etc.</a:t>
            </a:r>
            <a:endParaRPr lang="en-US" sz="2000" dirty="0" smtClean="0"/>
          </a:p>
          <a:p>
            <a:endParaRPr lang="en-US" sz="2400" dirty="0" smtClean="0"/>
          </a:p>
          <a:p>
            <a:r>
              <a:rPr lang="en-US" sz="2400" dirty="0"/>
              <a:t>The implementation part</a:t>
            </a:r>
            <a:endParaRPr lang="en-US" sz="2400" dirty="0" smtClean="0"/>
          </a:p>
          <a:p>
            <a:pPr lvl="1"/>
            <a:r>
              <a:rPr lang="en-US" sz="2000" dirty="0"/>
              <a:t>Internal implementation should be independent of the interface. Therefore, the details of the implementation aspect should be hidden out from the users.</a:t>
            </a:r>
            <a:endParaRPr lang="en-US" sz="2000" dirty="0" smtClean="0"/>
          </a:p>
        </p:txBody>
      </p:sp>
    </p:spTree>
    <p:extLst>
      <p:ext uri="{BB962C8B-B14F-4D97-AF65-F5344CB8AC3E}">
        <p14:creationId xmlns:p14="http://schemas.microsoft.com/office/powerpoint/2010/main" val="14557601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3"/>
          <p:cNvSpPr>
            <a:spLocks noGrp="1" noChangeArrowheads="1"/>
          </p:cNvSpPr>
          <p:nvPr>
            <p:ph type="title"/>
          </p:nvPr>
        </p:nvSpPr>
        <p:spPr>
          <a:xfrm>
            <a:off x="533400" y="95250"/>
            <a:ext cx="8071048" cy="819150"/>
          </a:xfrm>
        </p:spPr>
        <p:txBody>
          <a:bodyPr/>
          <a:lstStyle/>
          <a:p>
            <a:r>
              <a:rPr lang="en-US" dirty="0" smtClean="0">
                <a:latin typeface="Arial" charset="0"/>
              </a:rPr>
              <a:t>Analysis of a</a:t>
            </a:r>
            <a:r>
              <a:rPr lang="en-US" b="1" dirty="0" smtClean="0">
                <a:latin typeface="Arial" charset="0"/>
              </a:rPr>
              <a:t>lgorithms</a:t>
            </a:r>
          </a:p>
        </p:txBody>
      </p:sp>
      <p:sp>
        <p:nvSpPr>
          <p:cNvPr id="9219" name="Rectangle 4"/>
          <p:cNvSpPr>
            <a:spLocks noGrp="1" noChangeArrowheads="1"/>
          </p:cNvSpPr>
          <p:nvPr>
            <p:ph idx="1"/>
          </p:nvPr>
        </p:nvSpPr>
        <p:spPr>
          <a:xfrm>
            <a:off x="457200" y="1195536"/>
            <a:ext cx="8219256" cy="5257800"/>
          </a:xfrm>
        </p:spPr>
        <p:txBody>
          <a:bodyPr>
            <a:noAutofit/>
          </a:bodyPr>
          <a:lstStyle/>
          <a:p>
            <a:pPr marL="0" indent="0">
              <a:spcBef>
                <a:spcPts val="0"/>
              </a:spcBef>
              <a:spcAft>
                <a:spcPts val="0"/>
              </a:spcAft>
              <a:buNone/>
            </a:pPr>
            <a:r>
              <a:rPr lang="en-US" sz="2400" b="1" dirty="0" smtClean="0"/>
              <a:t>What is analysis of algorithms?</a:t>
            </a:r>
          </a:p>
          <a:p>
            <a:pPr marL="0" indent="0">
              <a:spcBef>
                <a:spcPts val="0"/>
              </a:spcBef>
              <a:spcAft>
                <a:spcPts val="0"/>
              </a:spcAft>
              <a:buNone/>
            </a:pPr>
            <a:endParaRPr lang="en-US" sz="2400" b="1" dirty="0"/>
          </a:p>
          <a:p>
            <a:pPr>
              <a:spcBef>
                <a:spcPts val="0"/>
              </a:spcBef>
              <a:spcAft>
                <a:spcPts val="0"/>
              </a:spcAft>
            </a:pPr>
            <a:r>
              <a:rPr lang="en-US" sz="2400" dirty="0" smtClean="0"/>
              <a:t>The </a:t>
            </a:r>
            <a:r>
              <a:rPr lang="en-US" sz="2400" dirty="0"/>
              <a:t>analysis of algorithms is the determination of the amount of resources (such as time and storage) necessary to execute </a:t>
            </a:r>
            <a:r>
              <a:rPr lang="en-US" sz="2400" dirty="0" smtClean="0"/>
              <a:t>them.</a:t>
            </a:r>
          </a:p>
          <a:p>
            <a:pPr>
              <a:spcBef>
                <a:spcPts val="0"/>
              </a:spcBef>
              <a:spcAft>
                <a:spcPts val="0"/>
              </a:spcAft>
            </a:pPr>
            <a:endParaRPr lang="en-US" sz="2400" dirty="0"/>
          </a:p>
          <a:p>
            <a:pPr>
              <a:spcBef>
                <a:spcPts val="0"/>
              </a:spcBef>
              <a:spcAft>
                <a:spcPts val="0"/>
              </a:spcAft>
            </a:pPr>
            <a:r>
              <a:rPr lang="en-US" sz="2400" dirty="0"/>
              <a:t>Usually, the efficiency or running time of an algorithm is stated as a function relating the input length to the number of steps (time complexity) or storage locations (space complexity</a:t>
            </a:r>
            <a:r>
              <a:rPr lang="en-US" sz="2400" dirty="0" smtClean="0"/>
              <a:t>).</a:t>
            </a:r>
          </a:p>
          <a:p>
            <a:pPr>
              <a:spcBef>
                <a:spcPts val="0"/>
              </a:spcBef>
              <a:spcAft>
                <a:spcPts val="0"/>
              </a:spcAft>
            </a:pPr>
            <a:endParaRPr lang="en-US" sz="2400" i="1" dirty="0">
              <a:solidFill>
                <a:schemeClr val="accent2"/>
              </a:solidFill>
            </a:endParaRPr>
          </a:p>
          <a:p>
            <a:pPr>
              <a:spcBef>
                <a:spcPts val="0"/>
              </a:spcBef>
              <a:spcAft>
                <a:spcPts val="0"/>
              </a:spcAft>
            </a:pPr>
            <a:r>
              <a:rPr lang="en-US" sz="2400" dirty="0" smtClean="0"/>
              <a:t>Big </a:t>
            </a:r>
            <a:r>
              <a:rPr lang="en-US" sz="2400" dirty="0"/>
              <a:t>O notation, </a:t>
            </a:r>
            <a:r>
              <a:rPr lang="en-US" sz="2400" dirty="0" smtClean="0"/>
              <a:t>is used to present analysis of algorithms.</a:t>
            </a:r>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3"/>
          <p:cNvSpPr>
            <a:spLocks noGrp="1" noChangeArrowheads="1"/>
          </p:cNvSpPr>
          <p:nvPr>
            <p:ph type="title"/>
          </p:nvPr>
        </p:nvSpPr>
        <p:spPr>
          <a:xfrm>
            <a:off x="533400" y="95250"/>
            <a:ext cx="8071048" cy="819150"/>
          </a:xfrm>
        </p:spPr>
        <p:txBody>
          <a:bodyPr/>
          <a:lstStyle/>
          <a:p>
            <a:r>
              <a:rPr lang="en-US" dirty="0" smtClean="0">
                <a:latin typeface="Arial" charset="0"/>
              </a:rPr>
              <a:t>Analysis of a</a:t>
            </a:r>
            <a:r>
              <a:rPr lang="en-US" b="1" dirty="0" smtClean="0">
                <a:latin typeface="Arial" charset="0"/>
              </a:rPr>
              <a:t>lgorithms (Cont.)</a:t>
            </a:r>
          </a:p>
        </p:txBody>
      </p:sp>
      <p:sp>
        <p:nvSpPr>
          <p:cNvPr id="9219" name="Rectangle 4"/>
          <p:cNvSpPr>
            <a:spLocks noGrp="1" noChangeArrowheads="1"/>
          </p:cNvSpPr>
          <p:nvPr>
            <p:ph idx="1"/>
          </p:nvPr>
        </p:nvSpPr>
        <p:spPr>
          <a:xfrm>
            <a:off x="457200" y="1195536"/>
            <a:ext cx="8219256" cy="5257800"/>
          </a:xfrm>
        </p:spPr>
        <p:txBody>
          <a:bodyPr>
            <a:noAutofit/>
          </a:bodyPr>
          <a:lstStyle/>
          <a:p>
            <a:pPr marL="0" indent="0">
              <a:spcBef>
                <a:spcPts val="0"/>
              </a:spcBef>
              <a:spcAft>
                <a:spcPts val="0"/>
              </a:spcAft>
              <a:buNone/>
            </a:pPr>
            <a:r>
              <a:rPr lang="en-US" sz="2400" b="1" dirty="0" smtClean="0"/>
              <a:t>Analysis of algorithms in programming</a:t>
            </a:r>
          </a:p>
          <a:p>
            <a:pPr marL="0" indent="0">
              <a:spcBef>
                <a:spcPts val="0"/>
              </a:spcBef>
              <a:spcAft>
                <a:spcPts val="0"/>
              </a:spcAft>
              <a:buNone/>
            </a:pPr>
            <a:endParaRPr lang="en-US" sz="2400" b="1" dirty="0"/>
          </a:p>
          <a:p>
            <a:pPr>
              <a:spcBef>
                <a:spcPts val="0"/>
              </a:spcBef>
              <a:spcAft>
                <a:spcPts val="0"/>
              </a:spcAft>
            </a:pPr>
            <a:r>
              <a:rPr lang="en-US" sz="2400" dirty="0" smtClean="0"/>
              <a:t>Simple statement sequence</a:t>
            </a:r>
          </a:p>
          <a:p>
            <a:pPr lvl="1">
              <a:spcBef>
                <a:spcPts val="0"/>
              </a:spcBef>
              <a:spcAft>
                <a:spcPts val="0"/>
              </a:spcAft>
              <a:buClr>
                <a:schemeClr val="tx1"/>
              </a:buClr>
              <a:buFontTx/>
              <a:buChar char=" "/>
            </a:pPr>
            <a:r>
              <a:rPr lang="en-US" sz="1600" dirty="0">
                <a:latin typeface="Consolas" panose="020B0609020204030204" pitchFamily="49" charset="0"/>
                <a:cs typeface="Consolas" panose="020B0609020204030204" pitchFamily="49" charset="0"/>
              </a:rPr>
              <a:t>s</a:t>
            </a:r>
            <a:r>
              <a:rPr lang="en-US" sz="1600" dirty="0" smtClean="0">
                <a:solidFill>
                  <a:schemeClr val="tx1"/>
                </a:solidFill>
                <a:latin typeface="Consolas" panose="020B0609020204030204" pitchFamily="49" charset="0"/>
                <a:cs typeface="Consolas" panose="020B0609020204030204" pitchFamily="49" charset="0"/>
              </a:rPr>
              <a:t>tatement_1;</a:t>
            </a:r>
          </a:p>
          <a:p>
            <a:pPr lvl="1">
              <a:spcBef>
                <a:spcPts val="0"/>
              </a:spcBef>
              <a:spcAft>
                <a:spcPts val="0"/>
              </a:spcAft>
              <a:buClr>
                <a:schemeClr val="tx1"/>
              </a:buClr>
              <a:buFontTx/>
              <a:buChar char=" "/>
            </a:pPr>
            <a:r>
              <a:rPr lang="en-US" sz="1600" dirty="0">
                <a:latin typeface="Consolas" panose="020B0609020204030204" pitchFamily="49" charset="0"/>
                <a:cs typeface="Consolas" panose="020B0609020204030204" pitchFamily="49" charset="0"/>
              </a:rPr>
              <a:t>s</a:t>
            </a:r>
            <a:r>
              <a:rPr lang="en-US" sz="1600" dirty="0" smtClean="0">
                <a:latin typeface="Consolas" panose="020B0609020204030204" pitchFamily="49" charset="0"/>
                <a:cs typeface="Consolas" panose="020B0609020204030204" pitchFamily="49" charset="0"/>
              </a:rPr>
              <a:t>tatement_2;</a:t>
            </a:r>
          </a:p>
          <a:p>
            <a:pPr lvl="1">
              <a:spcBef>
                <a:spcPts val="0"/>
              </a:spcBef>
              <a:spcAft>
                <a:spcPts val="0"/>
              </a:spcAft>
              <a:buClr>
                <a:schemeClr val="tx1"/>
              </a:buClr>
              <a:buFontTx/>
              <a:buChar char=" "/>
            </a:pPr>
            <a:r>
              <a:rPr lang="en-US" sz="1600" dirty="0" smtClean="0">
                <a:solidFill>
                  <a:schemeClr val="tx1"/>
                </a:solidFill>
                <a:latin typeface="Consolas" panose="020B0609020204030204" pitchFamily="49" charset="0"/>
                <a:cs typeface="Consolas" panose="020B0609020204030204" pitchFamily="49" charset="0"/>
              </a:rPr>
              <a:t>…</a:t>
            </a:r>
          </a:p>
          <a:p>
            <a:pPr lvl="1">
              <a:spcBef>
                <a:spcPts val="0"/>
              </a:spcBef>
              <a:spcAft>
                <a:spcPts val="0"/>
              </a:spcAft>
              <a:buClr>
                <a:schemeClr val="tx1"/>
              </a:buClr>
              <a:buFontTx/>
              <a:buChar char=" "/>
            </a:pPr>
            <a:r>
              <a:rPr lang="en-US" sz="1600" dirty="0" err="1" smtClean="0">
                <a:latin typeface="Consolas" panose="020B0609020204030204" pitchFamily="49" charset="0"/>
                <a:cs typeface="Consolas" panose="020B0609020204030204" pitchFamily="49" charset="0"/>
              </a:rPr>
              <a:t>statement_m</a:t>
            </a:r>
            <a:r>
              <a:rPr lang="en-US" sz="1600" dirty="0" smtClean="0">
                <a:latin typeface="Consolas" panose="020B0609020204030204" pitchFamily="49" charset="0"/>
                <a:cs typeface="Consolas" panose="020B0609020204030204" pitchFamily="49" charset="0"/>
              </a:rPr>
              <a:t>;</a:t>
            </a:r>
            <a:endParaRPr lang="en-US" sz="1600" dirty="0" smtClean="0">
              <a:solidFill>
                <a:schemeClr val="tx1"/>
              </a:solidFill>
              <a:latin typeface="Consolas" panose="020B0609020204030204" pitchFamily="49" charset="0"/>
              <a:cs typeface="Consolas" panose="020B0609020204030204" pitchFamily="49" charset="0"/>
            </a:endParaRPr>
          </a:p>
          <a:p>
            <a:pPr lvl="1">
              <a:spcBef>
                <a:spcPts val="0"/>
              </a:spcBef>
              <a:spcAft>
                <a:spcPts val="0"/>
              </a:spcAft>
              <a:buFont typeface="Wingdings" panose="05000000000000000000" pitchFamily="2" charset="2"/>
              <a:buChar char="Ø"/>
            </a:pPr>
            <a:r>
              <a:rPr lang="en-US" sz="2000" i="1" dirty="0" smtClean="0">
                <a:solidFill>
                  <a:srgbClr val="FF0000"/>
                </a:solidFill>
              </a:rPr>
              <a:t>Complexity is O(</a:t>
            </a:r>
            <a:r>
              <a:rPr lang="en-US" sz="2000" dirty="0" smtClean="0">
                <a:solidFill>
                  <a:srgbClr val="FF0000"/>
                </a:solidFill>
              </a:rPr>
              <a:t>1</a:t>
            </a:r>
            <a:r>
              <a:rPr lang="en-US" sz="2000" i="1" dirty="0" smtClean="0">
                <a:solidFill>
                  <a:srgbClr val="FF0000"/>
                </a:solidFill>
              </a:rPr>
              <a:t>) </a:t>
            </a:r>
            <a:r>
              <a:rPr lang="en-US" sz="2000" dirty="0" smtClean="0">
                <a:solidFill>
                  <a:srgbClr val="FF0000"/>
                </a:solidFill>
              </a:rPr>
              <a:t> as long as </a:t>
            </a:r>
            <a:r>
              <a:rPr lang="en-US" sz="2000" i="1" dirty="0" smtClean="0">
                <a:solidFill>
                  <a:srgbClr val="FF0000"/>
                </a:solidFill>
              </a:rPr>
              <a:t>k</a:t>
            </a:r>
            <a:r>
              <a:rPr lang="en-US" sz="2000" dirty="0" smtClean="0">
                <a:solidFill>
                  <a:srgbClr val="FF0000"/>
                </a:solidFill>
              </a:rPr>
              <a:t> is constant</a:t>
            </a:r>
            <a:endParaRPr lang="en-US" sz="2400" b="1" dirty="0" smtClean="0">
              <a:solidFill>
                <a:srgbClr val="FF0000"/>
              </a:solidFill>
            </a:endParaRPr>
          </a:p>
          <a:p>
            <a:pPr>
              <a:spcBef>
                <a:spcPts val="0"/>
              </a:spcBef>
              <a:spcAft>
                <a:spcPts val="0"/>
              </a:spcAft>
            </a:pPr>
            <a:endParaRPr lang="en-US" sz="2400" dirty="0" smtClean="0"/>
          </a:p>
          <a:p>
            <a:pPr>
              <a:spcBef>
                <a:spcPts val="0"/>
              </a:spcBef>
              <a:spcAft>
                <a:spcPts val="0"/>
              </a:spcAft>
            </a:pPr>
            <a:r>
              <a:rPr lang="en-US" sz="2400" dirty="0" smtClean="0"/>
              <a:t>Simple loops</a:t>
            </a:r>
          </a:p>
          <a:p>
            <a:pPr lvl="1">
              <a:spcBef>
                <a:spcPts val="0"/>
              </a:spcBef>
              <a:spcAft>
                <a:spcPts val="0"/>
              </a:spcAft>
              <a:buClr>
                <a:srgbClr val="063DE8"/>
              </a:buClr>
              <a:buFontTx/>
              <a:buChar char=" "/>
            </a:pPr>
            <a:r>
              <a:rPr lang="en-US" sz="1600" dirty="0" smtClean="0">
                <a:solidFill>
                  <a:schemeClr val="tx1"/>
                </a:solidFill>
                <a:latin typeface="Consolas" panose="020B0609020204030204" pitchFamily="49" charset="0"/>
                <a:cs typeface="Consolas" panose="020B0609020204030204" pitchFamily="49" charset="0"/>
              </a:rPr>
              <a:t>for(</a:t>
            </a:r>
            <a:r>
              <a:rPr lang="en-US" sz="1600" dirty="0" err="1" smtClean="0">
                <a:solidFill>
                  <a:schemeClr val="tx1"/>
                </a:solidFill>
                <a:latin typeface="Consolas" panose="020B0609020204030204" pitchFamily="49" charset="0"/>
                <a:cs typeface="Consolas" panose="020B0609020204030204" pitchFamily="49" charset="0"/>
              </a:rPr>
              <a:t>i</a:t>
            </a:r>
            <a:r>
              <a:rPr lang="en-US" sz="1600" dirty="0" smtClean="0">
                <a:solidFill>
                  <a:schemeClr val="tx1"/>
                </a:solidFill>
                <a:latin typeface="Consolas" panose="020B0609020204030204" pitchFamily="49" charset="0"/>
                <a:cs typeface="Consolas" panose="020B0609020204030204" pitchFamily="49" charset="0"/>
              </a:rPr>
              <a:t> = 0; </a:t>
            </a:r>
            <a:r>
              <a:rPr lang="en-US" sz="1600" dirty="0" err="1" smtClean="0">
                <a:solidFill>
                  <a:schemeClr val="tx1"/>
                </a:solidFill>
                <a:latin typeface="Consolas" panose="020B0609020204030204" pitchFamily="49" charset="0"/>
                <a:cs typeface="Consolas" panose="020B0609020204030204" pitchFamily="49" charset="0"/>
              </a:rPr>
              <a:t>i</a:t>
            </a:r>
            <a:r>
              <a:rPr lang="en-US" sz="1600" dirty="0" smtClean="0">
                <a:solidFill>
                  <a:schemeClr val="tx1"/>
                </a:solidFill>
                <a:latin typeface="Consolas" panose="020B0609020204030204" pitchFamily="49" charset="0"/>
                <a:cs typeface="Consolas" panose="020B0609020204030204" pitchFamily="49" charset="0"/>
              </a:rPr>
              <a:t> &lt; n; </a:t>
            </a:r>
            <a:r>
              <a:rPr lang="en-US" sz="1600" dirty="0" err="1" smtClean="0">
                <a:solidFill>
                  <a:schemeClr val="tx1"/>
                </a:solidFill>
                <a:latin typeface="Consolas" panose="020B0609020204030204" pitchFamily="49" charset="0"/>
                <a:cs typeface="Consolas" panose="020B0609020204030204" pitchFamily="49" charset="0"/>
              </a:rPr>
              <a:t>i</a:t>
            </a:r>
            <a:r>
              <a:rPr lang="en-US" sz="1600" dirty="0" smtClean="0">
                <a:solidFill>
                  <a:schemeClr val="tx1"/>
                </a:solidFill>
                <a:latin typeface="Consolas" panose="020B0609020204030204" pitchFamily="49" charset="0"/>
                <a:cs typeface="Consolas" panose="020B0609020204030204" pitchFamily="49" charset="0"/>
              </a:rPr>
              <a:t>++)</a:t>
            </a:r>
          </a:p>
          <a:p>
            <a:pPr lvl="1">
              <a:spcBef>
                <a:spcPts val="0"/>
              </a:spcBef>
              <a:spcAft>
                <a:spcPts val="0"/>
              </a:spcAft>
              <a:buClr>
                <a:srgbClr val="063DE8"/>
              </a:buClr>
              <a:buFontTx/>
              <a:buChar char=" "/>
            </a:pPr>
            <a:r>
              <a:rPr lang="en-US" sz="1600" dirty="0" smtClean="0">
                <a:solidFill>
                  <a:schemeClr val="tx1"/>
                </a:solidFill>
                <a:latin typeface="Consolas" panose="020B0609020204030204" pitchFamily="49" charset="0"/>
                <a:cs typeface="Consolas" panose="020B0609020204030204" pitchFamily="49" charset="0"/>
              </a:rPr>
              <a:t>{</a:t>
            </a:r>
          </a:p>
          <a:p>
            <a:pPr lvl="2">
              <a:spcBef>
                <a:spcPts val="0"/>
              </a:spcBef>
              <a:spcAft>
                <a:spcPts val="0"/>
              </a:spcAft>
              <a:buClr>
                <a:srgbClr val="063DE8"/>
              </a:buClr>
              <a:buFontTx/>
              <a:buChar char=" "/>
            </a:pPr>
            <a:r>
              <a:rPr lang="en-US" sz="1600" dirty="0" smtClean="0">
                <a:solidFill>
                  <a:schemeClr val="tx1"/>
                </a:solidFill>
                <a:latin typeface="Consolas" panose="020B0609020204030204" pitchFamily="49" charset="0"/>
                <a:cs typeface="Consolas" panose="020B0609020204030204" pitchFamily="49" charset="0"/>
              </a:rPr>
              <a:t>s; //s is O(1)</a:t>
            </a:r>
          </a:p>
          <a:p>
            <a:pPr lvl="1">
              <a:spcBef>
                <a:spcPts val="0"/>
              </a:spcBef>
              <a:spcAft>
                <a:spcPts val="0"/>
              </a:spcAft>
              <a:buClr>
                <a:srgbClr val="063DE8"/>
              </a:buClr>
              <a:buFontTx/>
              <a:buChar char=" "/>
            </a:pPr>
            <a:r>
              <a:rPr lang="en-US" sz="1600" dirty="0" smtClean="0">
                <a:solidFill>
                  <a:schemeClr val="tx1"/>
                </a:solidFill>
                <a:latin typeface="Consolas" panose="020B0609020204030204" pitchFamily="49" charset="0"/>
                <a:cs typeface="Consolas" panose="020B0609020204030204" pitchFamily="49" charset="0"/>
              </a:rPr>
              <a:t>}</a:t>
            </a:r>
            <a:endParaRPr lang="en-US" sz="1800" dirty="0">
              <a:latin typeface="Consolas" panose="020B0609020204030204" pitchFamily="49" charset="0"/>
              <a:cs typeface="Consolas" panose="020B0609020204030204" pitchFamily="49" charset="0"/>
            </a:endParaRPr>
          </a:p>
          <a:p>
            <a:pPr lvl="1">
              <a:spcBef>
                <a:spcPts val="0"/>
              </a:spcBef>
              <a:spcAft>
                <a:spcPts val="0"/>
              </a:spcAft>
              <a:buFont typeface="Wingdings" panose="05000000000000000000" pitchFamily="2" charset="2"/>
              <a:buChar char="Ø"/>
            </a:pPr>
            <a:r>
              <a:rPr lang="en-US" sz="2000" dirty="0" smtClean="0">
                <a:solidFill>
                  <a:srgbClr val="FF0000"/>
                </a:solidFill>
              </a:rPr>
              <a:t>Complexity is </a:t>
            </a:r>
            <a:r>
              <a:rPr lang="en-US" sz="2000" i="1" dirty="0" err="1" smtClean="0">
                <a:solidFill>
                  <a:srgbClr val="FF0000"/>
                </a:solidFill>
              </a:rPr>
              <a:t>nO</a:t>
            </a:r>
            <a:r>
              <a:rPr lang="en-US" sz="2000" i="1" dirty="0" smtClean="0">
                <a:solidFill>
                  <a:srgbClr val="FF0000"/>
                </a:solidFill>
              </a:rPr>
              <a:t>(</a:t>
            </a:r>
            <a:r>
              <a:rPr lang="en-US" sz="2000" dirty="0" smtClean="0">
                <a:solidFill>
                  <a:srgbClr val="FF0000"/>
                </a:solidFill>
              </a:rPr>
              <a:t>1</a:t>
            </a:r>
            <a:r>
              <a:rPr lang="en-US" sz="2000" i="1" dirty="0" smtClean="0">
                <a:solidFill>
                  <a:srgbClr val="FF0000"/>
                </a:solidFill>
              </a:rPr>
              <a:t>)</a:t>
            </a:r>
            <a:r>
              <a:rPr lang="en-US" sz="2000" dirty="0">
                <a:solidFill>
                  <a:srgbClr val="FF0000"/>
                </a:solidFill>
              </a:rPr>
              <a:t> </a:t>
            </a:r>
            <a:r>
              <a:rPr lang="en-US" sz="2000" dirty="0" smtClean="0">
                <a:solidFill>
                  <a:srgbClr val="FF0000"/>
                </a:solidFill>
              </a:rPr>
              <a:t>or </a:t>
            </a:r>
            <a:r>
              <a:rPr lang="en-US" sz="2000" i="1" dirty="0" smtClean="0">
                <a:solidFill>
                  <a:srgbClr val="FF0000"/>
                </a:solidFill>
              </a:rPr>
              <a:t>O(n)</a:t>
            </a:r>
            <a:endParaRPr lang="en-US" sz="2000" dirty="0" smtClean="0">
              <a:solidFill>
                <a:srgbClr val="FF0000"/>
              </a:solidFill>
            </a:endParaRPr>
          </a:p>
        </p:txBody>
      </p:sp>
    </p:spTree>
    <p:extLst>
      <p:ext uri="{BB962C8B-B14F-4D97-AF65-F5344CB8AC3E}">
        <p14:creationId xmlns:p14="http://schemas.microsoft.com/office/powerpoint/2010/main" val="2624176639"/>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3"/>
          <p:cNvSpPr>
            <a:spLocks noGrp="1" noChangeArrowheads="1"/>
          </p:cNvSpPr>
          <p:nvPr>
            <p:ph type="title"/>
          </p:nvPr>
        </p:nvSpPr>
        <p:spPr>
          <a:xfrm>
            <a:off x="533400" y="95250"/>
            <a:ext cx="8071048" cy="819150"/>
          </a:xfrm>
        </p:spPr>
        <p:txBody>
          <a:bodyPr/>
          <a:lstStyle/>
          <a:p>
            <a:r>
              <a:rPr lang="en-US" dirty="0" smtClean="0">
                <a:latin typeface="Arial" charset="0"/>
              </a:rPr>
              <a:t>Analysis of a</a:t>
            </a:r>
            <a:r>
              <a:rPr lang="en-US" b="1" dirty="0" smtClean="0">
                <a:latin typeface="Arial" charset="0"/>
              </a:rPr>
              <a:t>lgorithms (Cont.)</a:t>
            </a:r>
          </a:p>
        </p:txBody>
      </p:sp>
      <p:sp>
        <p:nvSpPr>
          <p:cNvPr id="9219" name="Rectangle 4"/>
          <p:cNvSpPr>
            <a:spLocks noGrp="1" noChangeArrowheads="1"/>
          </p:cNvSpPr>
          <p:nvPr>
            <p:ph idx="1"/>
          </p:nvPr>
        </p:nvSpPr>
        <p:spPr>
          <a:xfrm>
            <a:off x="457200" y="1195536"/>
            <a:ext cx="8291264" cy="5257800"/>
          </a:xfrm>
        </p:spPr>
        <p:txBody>
          <a:bodyPr>
            <a:noAutofit/>
          </a:bodyPr>
          <a:lstStyle/>
          <a:p>
            <a:pPr marL="0" indent="0">
              <a:spcBef>
                <a:spcPts val="0"/>
              </a:spcBef>
              <a:spcAft>
                <a:spcPts val="0"/>
              </a:spcAft>
              <a:buNone/>
            </a:pPr>
            <a:r>
              <a:rPr lang="en-US" sz="2400" b="1" dirty="0" smtClean="0"/>
              <a:t>Analysis of algorithms in programming</a:t>
            </a:r>
          </a:p>
          <a:p>
            <a:pPr marL="0" indent="0">
              <a:spcBef>
                <a:spcPts val="0"/>
              </a:spcBef>
              <a:spcAft>
                <a:spcPts val="0"/>
              </a:spcAft>
              <a:buNone/>
            </a:pPr>
            <a:endParaRPr lang="en-US" sz="2400" b="1" dirty="0" smtClean="0"/>
          </a:p>
          <a:p>
            <a:pPr>
              <a:spcBef>
                <a:spcPts val="0"/>
              </a:spcBef>
              <a:spcAft>
                <a:spcPts val="0"/>
              </a:spcAft>
            </a:pPr>
            <a:r>
              <a:rPr lang="en-US" sz="2400" dirty="0" smtClean="0"/>
              <a:t>Loop index doesn’t vary linearly</a:t>
            </a:r>
          </a:p>
          <a:p>
            <a:pPr lvl="1">
              <a:spcBef>
                <a:spcPts val="0"/>
              </a:spcBef>
              <a:spcAft>
                <a:spcPts val="0"/>
              </a:spcAft>
              <a:buFontTx/>
              <a:buNone/>
            </a:pPr>
            <a:r>
              <a:rPr lang="en-US" sz="1800" dirty="0" smtClean="0">
                <a:solidFill>
                  <a:schemeClr val="tx1"/>
                </a:solidFill>
                <a:latin typeface="Consolas" panose="020B0609020204030204" pitchFamily="49" charset="0"/>
                <a:cs typeface="Consolas" panose="020B0609020204030204" pitchFamily="49" charset="0"/>
              </a:rPr>
              <a:t>	</a:t>
            </a:r>
            <a:r>
              <a:rPr lang="en-US" sz="1600" dirty="0" smtClean="0">
                <a:solidFill>
                  <a:schemeClr val="tx1"/>
                </a:solidFill>
                <a:latin typeface="Consolas" panose="020B0609020204030204" pitchFamily="49" charset="0"/>
                <a:cs typeface="Consolas" panose="020B0609020204030204" pitchFamily="49" charset="0"/>
              </a:rPr>
              <a:t>h = 1;</a:t>
            </a:r>
            <a:br>
              <a:rPr lang="en-US" sz="1600" dirty="0" smtClean="0">
                <a:solidFill>
                  <a:schemeClr val="tx1"/>
                </a:solidFill>
                <a:latin typeface="Consolas" panose="020B0609020204030204" pitchFamily="49" charset="0"/>
                <a:cs typeface="Consolas" panose="020B0609020204030204" pitchFamily="49" charset="0"/>
              </a:rPr>
            </a:br>
            <a:r>
              <a:rPr lang="en-US" sz="1600" dirty="0" smtClean="0">
                <a:solidFill>
                  <a:schemeClr val="tx1"/>
                </a:solidFill>
                <a:latin typeface="Consolas" panose="020B0609020204030204" pitchFamily="49" charset="0"/>
                <a:cs typeface="Consolas" panose="020B0609020204030204" pitchFamily="49" charset="0"/>
              </a:rPr>
              <a:t>while(h &lt;= n)</a:t>
            </a:r>
          </a:p>
          <a:p>
            <a:pPr lvl="1">
              <a:spcBef>
                <a:spcPts val="0"/>
              </a:spcBef>
              <a:spcAft>
                <a:spcPts val="0"/>
              </a:spcAft>
              <a:buFontTx/>
              <a:buNone/>
            </a:pPr>
            <a:r>
              <a:rPr lang="en-US" sz="1600" dirty="0">
                <a:latin typeface="Consolas" panose="020B0609020204030204" pitchFamily="49" charset="0"/>
                <a:cs typeface="Consolas" panose="020B0609020204030204" pitchFamily="49" charset="0"/>
              </a:rPr>
              <a:t>	</a:t>
            </a:r>
            <a:r>
              <a:rPr lang="en-US" sz="1600" dirty="0" smtClean="0">
                <a:solidFill>
                  <a:schemeClr val="tx1"/>
                </a:solidFill>
                <a:latin typeface="Consolas" panose="020B0609020204030204" pitchFamily="49" charset="0"/>
                <a:cs typeface="Consolas" panose="020B0609020204030204" pitchFamily="49" charset="0"/>
              </a:rPr>
              <a:t>{</a:t>
            </a:r>
          </a:p>
          <a:p>
            <a:pPr lvl="1">
              <a:spcBef>
                <a:spcPts val="0"/>
              </a:spcBef>
              <a:spcAft>
                <a:spcPts val="0"/>
              </a:spcAft>
              <a:buFontTx/>
              <a:buNone/>
            </a:pPr>
            <a:r>
              <a:rPr lang="en-US" sz="1600" dirty="0" smtClean="0">
                <a:solidFill>
                  <a:schemeClr val="tx1"/>
                </a:solidFill>
                <a:latin typeface="Consolas" panose="020B0609020204030204" pitchFamily="49" charset="0"/>
                <a:cs typeface="Consolas" panose="020B0609020204030204" pitchFamily="49" charset="0"/>
              </a:rPr>
              <a:t>	</a:t>
            </a:r>
            <a:r>
              <a:rPr lang="en-US" sz="1600" dirty="0">
                <a:latin typeface="Consolas" panose="020B0609020204030204" pitchFamily="49" charset="0"/>
                <a:cs typeface="Consolas" panose="020B0609020204030204" pitchFamily="49" charset="0"/>
              </a:rPr>
              <a:t> </a:t>
            </a:r>
            <a:r>
              <a:rPr lang="en-US" sz="1600" dirty="0" smtClean="0">
                <a:latin typeface="Consolas" panose="020B0609020204030204" pitchFamily="49" charset="0"/>
                <a:cs typeface="Consolas" panose="020B0609020204030204" pitchFamily="49" charset="0"/>
              </a:rPr>
              <a:t> </a:t>
            </a:r>
            <a:r>
              <a:rPr lang="en-US" sz="1600" dirty="0" smtClean="0">
                <a:solidFill>
                  <a:schemeClr val="tx1"/>
                </a:solidFill>
                <a:latin typeface="Consolas" panose="020B0609020204030204" pitchFamily="49" charset="0"/>
                <a:cs typeface="Consolas" panose="020B0609020204030204" pitchFamily="49" charset="0"/>
              </a:rPr>
              <a:t>  s; //s is O(1)</a:t>
            </a:r>
          </a:p>
          <a:p>
            <a:pPr lvl="1">
              <a:spcBef>
                <a:spcPts val="0"/>
              </a:spcBef>
              <a:spcAft>
                <a:spcPts val="0"/>
              </a:spcAft>
              <a:buFontTx/>
              <a:buNone/>
            </a:pPr>
            <a:r>
              <a:rPr lang="en-US" sz="1600" dirty="0" smtClean="0">
                <a:solidFill>
                  <a:schemeClr val="tx1"/>
                </a:solidFill>
                <a:latin typeface="Consolas" panose="020B0609020204030204" pitchFamily="49" charset="0"/>
                <a:cs typeface="Consolas" panose="020B0609020204030204" pitchFamily="49" charset="0"/>
              </a:rPr>
              <a:t>	    h = 2 * h;</a:t>
            </a:r>
          </a:p>
          <a:p>
            <a:pPr lvl="1">
              <a:spcBef>
                <a:spcPts val="0"/>
              </a:spcBef>
              <a:spcAft>
                <a:spcPts val="0"/>
              </a:spcAft>
              <a:buFontTx/>
              <a:buNone/>
            </a:pPr>
            <a:r>
              <a:rPr lang="en-US" sz="1600" dirty="0" smtClean="0">
                <a:solidFill>
                  <a:schemeClr val="tx1"/>
                </a:solidFill>
                <a:latin typeface="Consolas" panose="020B0609020204030204" pitchFamily="49" charset="0"/>
                <a:cs typeface="Consolas" panose="020B0609020204030204" pitchFamily="49" charset="0"/>
              </a:rPr>
              <a:t>	}</a:t>
            </a:r>
            <a:endParaRPr lang="en-US" sz="1600" dirty="0" smtClean="0">
              <a:solidFill>
                <a:srgbClr val="063DE8"/>
              </a:solidFill>
              <a:latin typeface="Consolas" panose="020B0609020204030204" pitchFamily="49" charset="0"/>
              <a:cs typeface="Consolas" panose="020B0609020204030204" pitchFamily="49" charset="0"/>
            </a:endParaRPr>
          </a:p>
          <a:p>
            <a:pPr lvl="1">
              <a:spcBef>
                <a:spcPts val="0"/>
              </a:spcBef>
              <a:spcAft>
                <a:spcPts val="0"/>
              </a:spcAft>
              <a:buFont typeface="Wingdings" panose="05000000000000000000" pitchFamily="2" charset="2"/>
              <a:buChar char="Ø"/>
            </a:pPr>
            <a:r>
              <a:rPr lang="en-US" sz="2000" dirty="0" smtClean="0">
                <a:solidFill>
                  <a:srgbClr val="FF0000"/>
                </a:solidFill>
              </a:rPr>
              <a:t>Complexity </a:t>
            </a:r>
            <a:r>
              <a:rPr lang="en-US" sz="2000" i="1" dirty="0" smtClean="0">
                <a:solidFill>
                  <a:srgbClr val="FF0000"/>
                </a:solidFill>
              </a:rPr>
              <a:t>O(</a:t>
            </a:r>
            <a:r>
              <a:rPr lang="en-US" sz="2000" dirty="0" err="1" smtClean="0">
                <a:solidFill>
                  <a:srgbClr val="FF0000"/>
                </a:solidFill>
              </a:rPr>
              <a:t>log</a:t>
            </a:r>
            <a:r>
              <a:rPr lang="en-US" sz="2000" i="1" dirty="0" err="1" smtClean="0">
                <a:solidFill>
                  <a:srgbClr val="FF0000"/>
                </a:solidFill>
              </a:rPr>
              <a:t>n</a:t>
            </a:r>
            <a:r>
              <a:rPr lang="en-US" sz="2000" i="1" dirty="0" smtClean="0">
                <a:solidFill>
                  <a:srgbClr val="FF0000"/>
                </a:solidFill>
              </a:rPr>
              <a:t>)</a:t>
            </a:r>
          </a:p>
          <a:p>
            <a:pPr>
              <a:spcBef>
                <a:spcPts val="0"/>
              </a:spcBef>
              <a:spcAft>
                <a:spcPts val="0"/>
              </a:spcAft>
            </a:pPr>
            <a:endParaRPr lang="en-US" sz="2400" b="1" dirty="0" smtClean="0"/>
          </a:p>
          <a:p>
            <a:pPr>
              <a:spcBef>
                <a:spcPts val="0"/>
              </a:spcBef>
              <a:spcAft>
                <a:spcPts val="0"/>
              </a:spcAft>
            </a:pPr>
            <a:r>
              <a:rPr lang="en-US" sz="2400" dirty="0" smtClean="0"/>
              <a:t>Nested loops (loop index depends on outer loop index)</a:t>
            </a:r>
          </a:p>
          <a:p>
            <a:pPr lvl="1">
              <a:spcBef>
                <a:spcPts val="0"/>
              </a:spcBef>
              <a:spcAft>
                <a:spcPts val="0"/>
              </a:spcAft>
              <a:buClr>
                <a:srgbClr val="063DE8"/>
              </a:buClr>
              <a:buFontTx/>
              <a:buChar char=" "/>
            </a:pPr>
            <a:r>
              <a:rPr lang="en-US" sz="1600" dirty="0" smtClean="0">
                <a:solidFill>
                  <a:schemeClr val="tx1"/>
                </a:solidFill>
                <a:latin typeface="Consolas" panose="020B0609020204030204" pitchFamily="49" charset="0"/>
                <a:cs typeface="Consolas" panose="020B0609020204030204" pitchFamily="49" charset="0"/>
              </a:rPr>
              <a:t>for(</a:t>
            </a:r>
            <a:r>
              <a:rPr lang="en-US" sz="1600" dirty="0" err="1" smtClean="0">
                <a:solidFill>
                  <a:schemeClr val="tx1"/>
                </a:solidFill>
                <a:latin typeface="Consolas" panose="020B0609020204030204" pitchFamily="49" charset="0"/>
                <a:cs typeface="Consolas" panose="020B0609020204030204" pitchFamily="49" charset="0"/>
              </a:rPr>
              <a:t>i</a:t>
            </a:r>
            <a:r>
              <a:rPr lang="en-US" sz="1600" dirty="0" smtClean="0">
                <a:solidFill>
                  <a:schemeClr val="tx1"/>
                </a:solidFill>
                <a:latin typeface="Consolas" panose="020B0609020204030204" pitchFamily="49" charset="0"/>
                <a:cs typeface="Consolas" panose="020B0609020204030204" pitchFamily="49" charset="0"/>
              </a:rPr>
              <a:t> = 0; </a:t>
            </a:r>
            <a:r>
              <a:rPr lang="en-US" sz="1600" dirty="0" err="1" smtClean="0">
                <a:solidFill>
                  <a:schemeClr val="tx1"/>
                </a:solidFill>
                <a:latin typeface="Consolas" panose="020B0609020204030204" pitchFamily="49" charset="0"/>
                <a:cs typeface="Consolas" panose="020B0609020204030204" pitchFamily="49" charset="0"/>
              </a:rPr>
              <a:t>i</a:t>
            </a:r>
            <a:r>
              <a:rPr lang="en-US" sz="1600" dirty="0" smtClean="0">
                <a:solidFill>
                  <a:schemeClr val="tx1"/>
                </a:solidFill>
                <a:latin typeface="Consolas" panose="020B0609020204030204" pitchFamily="49" charset="0"/>
                <a:cs typeface="Consolas" panose="020B0609020204030204" pitchFamily="49" charset="0"/>
              </a:rPr>
              <a:t> &lt; n; </a:t>
            </a:r>
            <a:r>
              <a:rPr lang="en-US" sz="1600" dirty="0" err="1" smtClean="0">
                <a:solidFill>
                  <a:schemeClr val="tx1"/>
                </a:solidFill>
                <a:latin typeface="Consolas" panose="020B0609020204030204" pitchFamily="49" charset="0"/>
                <a:cs typeface="Consolas" panose="020B0609020204030204" pitchFamily="49" charset="0"/>
              </a:rPr>
              <a:t>i</a:t>
            </a:r>
            <a:r>
              <a:rPr lang="en-US" sz="1600" dirty="0" smtClean="0">
                <a:solidFill>
                  <a:schemeClr val="tx1"/>
                </a:solidFill>
                <a:latin typeface="Consolas" panose="020B0609020204030204" pitchFamily="49" charset="0"/>
                <a:cs typeface="Consolas" panose="020B0609020204030204" pitchFamily="49" charset="0"/>
              </a:rPr>
              <a:t>++)</a:t>
            </a:r>
          </a:p>
          <a:p>
            <a:pPr lvl="2">
              <a:spcBef>
                <a:spcPts val="0"/>
              </a:spcBef>
              <a:spcAft>
                <a:spcPts val="0"/>
              </a:spcAft>
              <a:buClr>
                <a:srgbClr val="063DE8"/>
              </a:buClr>
              <a:buFontTx/>
              <a:buChar char=" "/>
            </a:pPr>
            <a:r>
              <a:rPr lang="en-US" sz="1600" dirty="0" smtClean="0">
                <a:solidFill>
                  <a:schemeClr val="tx1"/>
                </a:solidFill>
                <a:latin typeface="Consolas" panose="020B0609020204030204" pitchFamily="49" charset="0"/>
                <a:cs typeface="Consolas" panose="020B0609020204030204" pitchFamily="49" charset="0"/>
              </a:rPr>
              <a:t>for(j = 0; j &lt; n; </a:t>
            </a:r>
            <a:r>
              <a:rPr lang="en-US" sz="1600" dirty="0" err="1" smtClean="0">
                <a:solidFill>
                  <a:schemeClr val="tx1"/>
                </a:solidFill>
                <a:latin typeface="Consolas" panose="020B0609020204030204" pitchFamily="49" charset="0"/>
                <a:cs typeface="Consolas" panose="020B0609020204030204" pitchFamily="49" charset="0"/>
              </a:rPr>
              <a:t>j++</a:t>
            </a:r>
            <a:r>
              <a:rPr lang="en-US" sz="1600" dirty="0" smtClean="0">
                <a:solidFill>
                  <a:schemeClr val="tx1"/>
                </a:solidFill>
                <a:latin typeface="Consolas" panose="020B0609020204030204" pitchFamily="49" charset="0"/>
                <a:cs typeface="Consolas" panose="020B0609020204030204" pitchFamily="49" charset="0"/>
              </a:rPr>
              <a:t>) </a:t>
            </a:r>
          </a:p>
          <a:p>
            <a:pPr lvl="2">
              <a:spcBef>
                <a:spcPts val="0"/>
              </a:spcBef>
              <a:spcAft>
                <a:spcPts val="0"/>
              </a:spcAft>
              <a:buClr>
                <a:srgbClr val="063DE8"/>
              </a:buClr>
              <a:buFontTx/>
              <a:buChar char=" "/>
            </a:pPr>
            <a:r>
              <a:rPr lang="en-US" sz="1600" dirty="0" smtClean="0">
                <a:solidFill>
                  <a:schemeClr val="tx1"/>
                </a:solidFill>
                <a:latin typeface="Consolas" panose="020B0609020204030204" pitchFamily="49" charset="0"/>
                <a:cs typeface="Consolas" panose="020B0609020204030204" pitchFamily="49" charset="0"/>
              </a:rPr>
              <a:t>{</a:t>
            </a:r>
          </a:p>
          <a:p>
            <a:pPr lvl="2">
              <a:spcBef>
                <a:spcPts val="0"/>
              </a:spcBef>
              <a:spcAft>
                <a:spcPts val="0"/>
              </a:spcAft>
              <a:buClr>
                <a:srgbClr val="063DE8"/>
              </a:buClr>
              <a:buFontTx/>
              <a:buChar char=" "/>
            </a:pPr>
            <a:r>
              <a:rPr lang="en-US" sz="1600" dirty="0" smtClean="0">
                <a:solidFill>
                  <a:schemeClr val="tx1"/>
                </a:solidFill>
                <a:latin typeface="Consolas" panose="020B0609020204030204" pitchFamily="49" charset="0"/>
                <a:cs typeface="Consolas" panose="020B0609020204030204" pitchFamily="49" charset="0"/>
              </a:rPr>
              <a:t>    s; //s is O(1)</a:t>
            </a:r>
          </a:p>
          <a:p>
            <a:pPr lvl="2">
              <a:spcBef>
                <a:spcPts val="0"/>
              </a:spcBef>
              <a:spcAft>
                <a:spcPts val="0"/>
              </a:spcAft>
              <a:buClr>
                <a:srgbClr val="063DE8"/>
              </a:buClr>
              <a:buFontTx/>
              <a:buChar char=" "/>
            </a:pPr>
            <a:r>
              <a:rPr lang="en-US" sz="1600" dirty="0">
                <a:latin typeface="Consolas" panose="020B0609020204030204" pitchFamily="49" charset="0"/>
                <a:cs typeface="Consolas" panose="020B0609020204030204" pitchFamily="49" charset="0"/>
              </a:rPr>
              <a:t>}</a:t>
            </a:r>
            <a:endParaRPr lang="en-US" sz="1600" dirty="0" smtClean="0">
              <a:latin typeface="Consolas" panose="020B0609020204030204" pitchFamily="49" charset="0"/>
              <a:cs typeface="Consolas" panose="020B0609020204030204" pitchFamily="49" charset="0"/>
            </a:endParaRPr>
          </a:p>
          <a:p>
            <a:pPr lvl="1">
              <a:spcBef>
                <a:spcPts val="0"/>
              </a:spcBef>
              <a:spcAft>
                <a:spcPts val="0"/>
              </a:spcAft>
              <a:buFont typeface="Wingdings" panose="05000000000000000000" pitchFamily="2" charset="2"/>
              <a:buChar char="Ø"/>
            </a:pPr>
            <a:r>
              <a:rPr lang="en-US" sz="2000" dirty="0" smtClean="0">
                <a:solidFill>
                  <a:srgbClr val="FF0000"/>
                </a:solidFill>
              </a:rPr>
              <a:t>Complexity is   </a:t>
            </a:r>
            <a:r>
              <a:rPr lang="en-US" sz="2000" i="1" dirty="0" smtClean="0">
                <a:solidFill>
                  <a:srgbClr val="FF0000"/>
                </a:solidFill>
              </a:rPr>
              <a:t>n O(n)   </a:t>
            </a:r>
            <a:r>
              <a:rPr lang="en-US" sz="2000" dirty="0" smtClean="0">
                <a:solidFill>
                  <a:srgbClr val="FF0000"/>
                </a:solidFill>
              </a:rPr>
              <a:t>or   </a:t>
            </a:r>
            <a:r>
              <a:rPr lang="en-US" sz="2000" i="1" dirty="0" smtClean="0">
                <a:solidFill>
                  <a:srgbClr val="FF0000"/>
                </a:solidFill>
              </a:rPr>
              <a:t>O(n</a:t>
            </a:r>
            <a:r>
              <a:rPr lang="en-US" sz="2000" baseline="30000" dirty="0" smtClean="0">
                <a:solidFill>
                  <a:srgbClr val="FF0000"/>
                </a:solidFill>
              </a:rPr>
              <a:t>2</a:t>
            </a:r>
            <a:r>
              <a:rPr lang="en-US" sz="2000" i="1" dirty="0" smtClean="0">
                <a:solidFill>
                  <a:srgbClr val="FF0000"/>
                </a:solidFill>
              </a:rPr>
              <a:t>)</a:t>
            </a:r>
          </a:p>
          <a:p>
            <a:pPr lvl="1">
              <a:spcBef>
                <a:spcPts val="0"/>
              </a:spcBef>
              <a:spcAft>
                <a:spcPts val="0"/>
              </a:spcAft>
              <a:buFontTx/>
              <a:buNone/>
            </a:pPr>
            <a:endParaRPr lang="en-US" sz="2000" i="1" dirty="0" smtClean="0">
              <a:solidFill>
                <a:schemeClr val="accent2"/>
              </a:solidFill>
            </a:endParaRPr>
          </a:p>
        </p:txBody>
      </p:sp>
    </p:spTree>
    <p:extLst>
      <p:ext uri="{BB962C8B-B14F-4D97-AF65-F5344CB8AC3E}">
        <p14:creationId xmlns:p14="http://schemas.microsoft.com/office/powerpoint/2010/main" val="4192767787"/>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3"/>
          <p:cNvSpPr>
            <a:spLocks noGrp="1" noChangeArrowheads="1"/>
          </p:cNvSpPr>
          <p:nvPr>
            <p:ph type="title"/>
          </p:nvPr>
        </p:nvSpPr>
        <p:spPr>
          <a:xfrm>
            <a:off x="533400" y="95250"/>
            <a:ext cx="8071048" cy="819150"/>
          </a:xfrm>
        </p:spPr>
        <p:txBody>
          <a:bodyPr/>
          <a:lstStyle/>
          <a:p>
            <a:r>
              <a:rPr lang="en-US" dirty="0" smtClean="0">
                <a:latin typeface="Arial" charset="0"/>
              </a:rPr>
              <a:t>Analysis of a</a:t>
            </a:r>
            <a:r>
              <a:rPr lang="en-US" b="1" dirty="0" smtClean="0">
                <a:latin typeface="Arial" charset="0"/>
              </a:rPr>
              <a:t>lgorithms (Cont.)</a:t>
            </a:r>
          </a:p>
        </p:txBody>
      </p:sp>
      <p:sp>
        <p:nvSpPr>
          <p:cNvPr id="9219" name="Rectangle 4"/>
          <p:cNvSpPr>
            <a:spLocks noGrp="1" noChangeArrowheads="1"/>
          </p:cNvSpPr>
          <p:nvPr>
            <p:ph idx="1"/>
          </p:nvPr>
        </p:nvSpPr>
        <p:spPr>
          <a:xfrm>
            <a:off x="457200" y="1195536"/>
            <a:ext cx="8291264" cy="5257800"/>
          </a:xfrm>
        </p:spPr>
        <p:txBody>
          <a:bodyPr>
            <a:noAutofit/>
          </a:bodyPr>
          <a:lstStyle/>
          <a:p>
            <a:pPr marL="0" indent="0">
              <a:spcBef>
                <a:spcPts val="0"/>
              </a:spcBef>
              <a:spcAft>
                <a:spcPts val="0"/>
              </a:spcAft>
              <a:buNone/>
            </a:pPr>
            <a:r>
              <a:rPr lang="en-US" sz="2400" b="1" dirty="0" smtClean="0"/>
              <a:t>Analysis of algorithm in mathematic theory</a:t>
            </a:r>
          </a:p>
          <a:p>
            <a:pPr lvl="1">
              <a:spcBef>
                <a:spcPts val="0"/>
              </a:spcBef>
              <a:spcAft>
                <a:spcPts val="0"/>
              </a:spcAft>
              <a:buFontTx/>
              <a:buNone/>
            </a:pPr>
            <a:endParaRPr lang="en-US" sz="2000" i="1" dirty="0" smtClean="0">
              <a:solidFill>
                <a:schemeClr val="accent2"/>
              </a:solidFill>
            </a:endParaRPr>
          </a:p>
        </p:txBody>
      </p:sp>
      <p:pic>
        <p:nvPicPr>
          <p:cNvPr id="10242" name="Picture 2" descr="https://upload.wikimedia.org/wikipedia/commons/thumb/7/7e/Comparison_computational_complexity.svg/512px-Comparison_computational_complexity.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15480" y="1916832"/>
            <a:ext cx="4588768" cy="45887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2339257"/>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Template_Training Slid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Template_Training Material</Template>
  <TotalTime>1339</TotalTime>
  <Words>2443</Words>
  <Application>Microsoft Office PowerPoint</Application>
  <PresentationFormat>On-screen Show (4:3)</PresentationFormat>
  <Paragraphs>536</Paragraphs>
  <Slides>48</Slides>
  <Notes>21</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48</vt:i4>
      </vt:variant>
    </vt:vector>
  </HeadingPairs>
  <TitlesOfParts>
    <vt:vector size="50" baseType="lpstr">
      <vt:lpstr>Template_Training Slide</vt:lpstr>
      <vt:lpstr>Worksheet</vt:lpstr>
      <vt:lpstr>Data Structures &amp; Algorithms</vt:lpstr>
      <vt:lpstr>Agenda</vt:lpstr>
      <vt:lpstr>Data Structure</vt:lpstr>
      <vt:lpstr>Data Structure (Cont.)</vt:lpstr>
      <vt:lpstr>Data Structure (Cont.)</vt:lpstr>
      <vt:lpstr>Analysis of algorithms</vt:lpstr>
      <vt:lpstr>Analysis of algorithms (Cont.)</vt:lpstr>
      <vt:lpstr>Analysis of algorithms (Cont.)</vt:lpstr>
      <vt:lpstr>Analysis of algorithms (Cont.)</vt:lpstr>
      <vt:lpstr>Array</vt:lpstr>
      <vt:lpstr>Array (Cont.)</vt:lpstr>
      <vt:lpstr>Array (Cont.)</vt:lpstr>
      <vt:lpstr>Linked List</vt:lpstr>
      <vt:lpstr>Linked List (Cont.)</vt:lpstr>
      <vt:lpstr>Linked List (Cont.)</vt:lpstr>
      <vt:lpstr>Linked List (Cont.)</vt:lpstr>
      <vt:lpstr>Binary Tree</vt:lpstr>
      <vt:lpstr>Binary Tree (Cont.)</vt:lpstr>
      <vt:lpstr>Binary Tree (Cont.)</vt:lpstr>
      <vt:lpstr>Binary Tree (Cont.)</vt:lpstr>
      <vt:lpstr>Binary Tree (Cont.)</vt:lpstr>
      <vt:lpstr>General Tree</vt:lpstr>
      <vt:lpstr>Heap</vt:lpstr>
      <vt:lpstr>Queue</vt:lpstr>
      <vt:lpstr>Queue (Cont.)</vt:lpstr>
      <vt:lpstr>Stack</vt:lpstr>
      <vt:lpstr>Stack (Cont.)</vt:lpstr>
      <vt:lpstr>Data Structure Comparisons</vt:lpstr>
      <vt:lpstr>Sorting Algorithms</vt:lpstr>
      <vt:lpstr>Sorting Algorithms (Cont.)</vt:lpstr>
      <vt:lpstr>Bubble Sort</vt:lpstr>
      <vt:lpstr>Bubble Sort (Cont.)</vt:lpstr>
      <vt:lpstr>Quick Sort</vt:lpstr>
      <vt:lpstr>Quick Sort (Cont.)</vt:lpstr>
      <vt:lpstr>Insertion Sort</vt:lpstr>
      <vt:lpstr>Insertion Sort (Cont.)</vt:lpstr>
      <vt:lpstr>Selection Sort</vt:lpstr>
      <vt:lpstr>Selection Sort (Cont.)</vt:lpstr>
      <vt:lpstr>Heap Sort</vt:lpstr>
      <vt:lpstr>Comparison of algorithms</vt:lpstr>
      <vt:lpstr>Searching Algorithms</vt:lpstr>
      <vt:lpstr>Sequential Search</vt:lpstr>
      <vt:lpstr>Sequential Search (Cont.)</vt:lpstr>
      <vt:lpstr>Sequential Search (Cont.)</vt:lpstr>
      <vt:lpstr>Binary Search</vt:lpstr>
      <vt:lpstr>Binary Search (Cont.)</vt:lpstr>
      <vt:lpstr>Binary Search vs Sequential Search</vt:lpstr>
      <vt:lpstr>PowerPoint Presentation</vt:lpstr>
    </vt:vector>
  </TitlesOfParts>
  <Company>fsoft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Structures and Algorithms</dc:title>
  <dc:creator>KienNT</dc:creator>
  <cp:lastModifiedBy>Nguyen Trong Luat (FGA.S16)</cp:lastModifiedBy>
  <cp:revision>164</cp:revision>
  <dcterms:created xsi:type="dcterms:W3CDTF">2012-08-01T01:52:34Z</dcterms:created>
  <dcterms:modified xsi:type="dcterms:W3CDTF">2016-09-23T07:00:22Z</dcterms:modified>
</cp:coreProperties>
</file>