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5"/>
    <p:sldMasterId id="2147483657" r:id="rId6"/>
  </p:sldMasterIdLst>
  <p:notesMasterIdLst>
    <p:notesMasterId r:id="rId80"/>
  </p:notesMasterIdLst>
  <p:handoutMasterIdLst>
    <p:handoutMasterId r:id="rId81"/>
  </p:handoutMasterIdLst>
  <p:sldIdLst>
    <p:sldId id="422" r:id="rId7"/>
    <p:sldId id="421" r:id="rId8"/>
    <p:sldId id="424" r:id="rId9"/>
    <p:sldId id="423" r:id="rId10"/>
    <p:sldId id="454" r:id="rId11"/>
    <p:sldId id="431" r:id="rId12"/>
    <p:sldId id="488" r:id="rId13"/>
    <p:sldId id="489" r:id="rId14"/>
    <p:sldId id="490" r:id="rId15"/>
    <p:sldId id="491" r:id="rId16"/>
    <p:sldId id="492" r:id="rId17"/>
    <p:sldId id="494" r:id="rId18"/>
    <p:sldId id="495" r:id="rId19"/>
    <p:sldId id="502" r:id="rId20"/>
    <p:sldId id="499" r:id="rId21"/>
    <p:sldId id="496" r:id="rId22"/>
    <p:sldId id="497" r:id="rId23"/>
    <p:sldId id="500" r:id="rId24"/>
    <p:sldId id="498" r:id="rId25"/>
    <p:sldId id="429" r:id="rId26"/>
    <p:sldId id="428" r:id="rId27"/>
    <p:sldId id="427" r:id="rId28"/>
    <p:sldId id="503" r:id="rId29"/>
    <p:sldId id="426" r:id="rId30"/>
    <p:sldId id="504" r:id="rId31"/>
    <p:sldId id="506" r:id="rId32"/>
    <p:sldId id="505" r:id="rId33"/>
    <p:sldId id="507" r:id="rId34"/>
    <p:sldId id="508" r:id="rId35"/>
    <p:sldId id="509" r:id="rId36"/>
    <p:sldId id="510" r:id="rId37"/>
    <p:sldId id="511" r:id="rId38"/>
    <p:sldId id="512" r:id="rId39"/>
    <p:sldId id="513" r:id="rId40"/>
    <p:sldId id="514" r:id="rId41"/>
    <p:sldId id="515" r:id="rId42"/>
    <p:sldId id="516" r:id="rId43"/>
    <p:sldId id="517" r:id="rId44"/>
    <p:sldId id="518" r:id="rId45"/>
    <p:sldId id="519" r:id="rId46"/>
    <p:sldId id="520" r:id="rId47"/>
    <p:sldId id="521" r:id="rId48"/>
    <p:sldId id="522" r:id="rId49"/>
    <p:sldId id="523" r:id="rId50"/>
    <p:sldId id="524" r:id="rId51"/>
    <p:sldId id="525" r:id="rId52"/>
    <p:sldId id="526" r:id="rId53"/>
    <p:sldId id="527" r:id="rId54"/>
    <p:sldId id="528" r:id="rId55"/>
    <p:sldId id="530" r:id="rId56"/>
    <p:sldId id="531" r:id="rId57"/>
    <p:sldId id="532" r:id="rId58"/>
    <p:sldId id="529" r:id="rId59"/>
    <p:sldId id="533" r:id="rId60"/>
    <p:sldId id="534" r:id="rId61"/>
    <p:sldId id="535" r:id="rId62"/>
    <p:sldId id="536" r:id="rId63"/>
    <p:sldId id="537" r:id="rId64"/>
    <p:sldId id="538" r:id="rId65"/>
    <p:sldId id="539" r:id="rId66"/>
    <p:sldId id="540" r:id="rId67"/>
    <p:sldId id="541" r:id="rId68"/>
    <p:sldId id="542" r:id="rId69"/>
    <p:sldId id="543" r:id="rId70"/>
    <p:sldId id="544" r:id="rId71"/>
    <p:sldId id="545" r:id="rId72"/>
    <p:sldId id="546" r:id="rId73"/>
    <p:sldId id="547" r:id="rId74"/>
    <p:sldId id="548" r:id="rId75"/>
    <p:sldId id="549" r:id="rId76"/>
    <p:sldId id="551" r:id="rId77"/>
    <p:sldId id="550" r:id="rId78"/>
    <p:sldId id="305" r:id="rId79"/>
  </p:sldIdLst>
  <p:sldSz cx="12192000" cy="6858000"/>
  <p:notesSz cx="7315200" cy="9601200"/>
  <p:custDataLst>
    <p:tags r:id="rId8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 id="1" name="Victor Burlacu-Zane" initials="VB" lastIdx="28" clrIdx="1">
    <p:extLst/>
  </p:cmAuthor>
  <p:cmAuthor id="2" name="Sterian Gabriel Vladut-B34075" initials="SGV" lastIdx="4"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40D"/>
    <a:srgbClr val="7BB1DB"/>
    <a:srgbClr val="54933E"/>
    <a:srgbClr val="537F9F"/>
    <a:srgbClr val="34ACDE"/>
    <a:srgbClr val="00BABA"/>
    <a:srgbClr val="F67B44"/>
    <a:srgbClr val="586068"/>
    <a:srgbClr val="EFF0F1"/>
    <a:srgbClr val="FD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6" autoAdjust="0"/>
    <p:restoredTop sz="99762" autoAdjust="0"/>
  </p:normalViewPr>
  <p:slideViewPr>
    <p:cSldViewPr snapToGrid="0">
      <p:cViewPr>
        <p:scale>
          <a:sx n="100" d="100"/>
          <a:sy n="100" d="100"/>
        </p:scale>
        <p:origin x="-810" y="-456"/>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0" d="100"/>
          <a:sy n="40" d="100"/>
        </p:scale>
        <p:origin x="2808" y="4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tags" Target="tags/tag1.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notesMaster" Target="notesMasters/notesMaster1.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handoutMaster" Target="handoutMasters/handout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7/27/2017 6:13:16 PM</a:t>
            </a:fld>
            <a:endParaRPr lang="en-US" sz="900" dirty="0">
              <a:solidFill>
                <a:schemeClr val="tx1">
                  <a:lumMod val="75000"/>
                  <a:lumOff val="25000"/>
                </a:schemeClr>
              </a:solidFill>
            </a:endParaRPr>
          </a:p>
        </p:txBody>
      </p:sp>
      <p:sp>
        <p:nvSpPr>
          <p:cNvPr id="11" name="Rectangle 4"/>
          <p:cNvSpPr>
            <a:spLocks noGrp="1" noChangeArrowheads="1"/>
          </p:cNvSpPr>
          <p:nvPr>
            <p:ph type="ftr" sz="quarter" idx="2"/>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2" name="Rectangle 5"/>
          <p:cNvSpPr>
            <a:spLocks noGrp="1" noChangeArrowheads="1"/>
          </p:cNvSpPr>
          <p:nvPr>
            <p:ph type="sldNum" sz="quarter" idx="3"/>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3" name="Group 12"/>
          <p:cNvGrpSpPr/>
          <p:nvPr/>
        </p:nvGrpSpPr>
        <p:grpSpPr>
          <a:xfrm>
            <a:off x="6536576" y="9239119"/>
            <a:ext cx="516353" cy="185990"/>
            <a:chOff x="271463" y="2852738"/>
            <a:chExt cx="3190876" cy="1149350"/>
          </a:xfrm>
        </p:grpSpPr>
        <p:sp>
          <p:nvSpPr>
            <p:cNvPr id="14"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3"/>
          <p:cNvSpPr>
            <a:spLocks noGrp="1" noChangeArrowheads="1"/>
          </p:cNvSpPr>
          <p:nvPr>
            <p:ph type="dt" sz="quarter" idx="1"/>
          </p:nvPr>
        </p:nvSpPr>
        <p:spPr bwMode="auto">
          <a:xfrm>
            <a:off x="2586092" y="9239448"/>
            <a:ext cx="2347414" cy="2720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vl1pPr>
          </a:lstStyle>
          <a:p>
            <a:pPr algn="l"/>
            <a:fld id="{FF589425-449D-4D80-B16A-0FCA3F0B391A}" type="datetime9">
              <a:rPr lang="en-US" sz="900">
                <a:solidFill>
                  <a:schemeClr val="tx1">
                    <a:lumMod val="75000"/>
                    <a:lumOff val="25000"/>
                  </a:schemeClr>
                </a:solidFill>
              </a:rPr>
              <a:pPr algn="l"/>
              <a:t>7/27/2017 6:13:13 PM</a:t>
            </a:fld>
            <a:endParaRPr lang="en-US" sz="900" dirty="0">
              <a:solidFill>
                <a:schemeClr val="tx1">
                  <a:lumMod val="75000"/>
                  <a:lumOff val="25000"/>
                </a:schemeClr>
              </a:solidFill>
            </a:endParaRPr>
          </a:p>
        </p:txBody>
      </p:sp>
      <p:sp>
        <p:nvSpPr>
          <p:cNvPr id="13" name="Rectangle 4"/>
          <p:cNvSpPr>
            <a:spLocks noGrp="1" noChangeArrowheads="1"/>
          </p:cNvSpPr>
          <p:nvPr>
            <p:ph type="ftr" sz="quarter" idx="4"/>
          </p:nvPr>
        </p:nvSpPr>
        <p:spPr bwMode="auto">
          <a:xfrm>
            <a:off x="452493" y="9239448"/>
            <a:ext cx="2732195" cy="2796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r>
              <a:rPr lang="en-US" sz="900" dirty="0">
                <a:solidFill>
                  <a:schemeClr val="tx1">
                    <a:lumMod val="75000"/>
                    <a:lumOff val="25000"/>
                  </a:schemeClr>
                </a:solidFill>
              </a:rPr>
              <a:t>Confidential and Proprietary, © NXP</a:t>
            </a:r>
          </a:p>
        </p:txBody>
      </p:sp>
      <p:sp>
        <p:nvSpPr>
          <p:cNvPr id="14" name="Rectangle 5"/>
          <p:cNvSpPr>
            <a:spLocks noGrp="1" noChangeArrowheads="1"/>
          </p:cNvSpPr>
          <p:nvPr>
            <p:ph type="sldNum" sz="quarter" idx="5"/>
          </p:nvPr>
        </p:nvSpPr>
        <p:spPr bwMode="auto">
          <a:xfrm>
            <a:off x="50464" y="9017036"/>
            <a:ext cx="416205"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sz="1000">
                <a:solidFill>
                  <a:schemeClr val="tx1">
                    <a:lumMod val="75000"/>
                    <a:lumOff val="25000"/>
                  </a:schemeClr>
                </a:solidFill>
              </a:rPr>
              <a:pPr/>
              <a:t>‹#›</a:t>
            </a:fld>
            <a:endParaRPr lang="en-US" sz="1000" dirty="0">
              <a:solidFill>
                <a:schemeClr val="tx1">
                  <a:lumMod val="75000"/>
                  <a:lumOff val="25000"/>
                </a:schemeClr>
              </a:solidFill>
            </a:endParaRPr>
          </a:p>
        </p:txBody>
      </p:sp>
      <p:grpSp>
        <p:nvGrpSpPr>
          <p:cNvPr id="15" name="Group 14"/>
          <p:cNvGrpSpPr/>
          <p:nvPr/>
        </p:nvGrpSpPr>
        <p:grpSpPr>
          <a:xfrm>
            <a:off x="6536576" y="9239119"/>
            <a:ext cx="516353" cy="185990"/>
            <a:chOff x="271463" y="2852738"/>
            <a:chExt cx="3190876" cy="1149350"/>
          </a:xfrm>
        </p:grpSpPr>
        <p:sp>
          <p:nvSpPr>
            <p:cNvPr id="1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90" name="Text Placeholder 89"/>
          <p:cNvSpPr>
            <a:spLocks noGrp="1"/>
          </p:cNvSpPr>
          <p:nvPr userDrawn="1">
            <p:ph type="body" sz="quarter" idx="12"/>
          </p:nvPr>
        </p:nvSpPr>
        <p:spPr>
          <a:xfrm>
            <a:off x="431371" y="2817332"/>
            <a:ext cx="5131229" cy="1297467"/>
          </a:xfrm>
        </p:spPr>
        <p:txBody>
          <a:bodyPr>
            <a:normAutofit/>
          </a:bodyPr>
          <a:lstStyle>
            <a:lvl1pPr marL="0" indent="0" algn="r">
              <a:lnSpc>
                <a:spcPct val="100000"/>
              </a:lnSpc>
              <a:buFontTx/>
              <a:buNone/>
              <a:defRPr sz="2000" b="0" cap="all" spc="-60" baseline="0">
                <a:solidFill>
                  <a:schemeClr val="tx2">
                    <a:lumMod val="75000"/>
                  </a:schemeClr>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7" name="Rectangle 183"/>
          <p:cNvSpPr>
            <a:spLocks noGrp="1" noChangeArrowheads="1"/>
          </p:cNvSpPr>
          <p:nvPr userDrawn="1">
            <p:ph type="subTitle" idx="1" hasCustomPrompt="1"/>
          </p:nvPr>
        </p:nvSpPr>
        <p:spPr bwMode="blackWhite">
          <a:xfrm>
            <a:off x="5612971" y="2042632"/>
            <a:ext cx="4216829" cy="992668"/>
          </a:xfrm>
          <a:prstGeom prst="rect">
            <a:avLst/>
          </a:prstGeom>
          <a:ln w="25400" algn="ctr"/>
          <a:effectLst/>
        </p:spPr>
        <p:txBody>
          <a:bodyPr tIns="0" bIns="91440" anchor="t">
            <a:noAutofit/>
          </a:bodyPr>
          <a:lstStyle>
            <a:lvl1pPr marL="0" indent="0" algn="l" rtl="0" fontAlgn="base">
              <a:lnSpc>
                <a:spcPct val="100000"/>
              </a:lnSpc>
              <a:spcBef>
                <a:spcPct val="25000"/>
              </a:spcBef>
              <a:spcAft>
                <a:spcPct val="0"/>
              </a:spcAft>
              <a:buClrTx/>
              <a:buFont typeface="Arial" charset="0"/>
              <a:buNone/>
              <a:defRPr lang="en-US" sz="2400" b="1" kern="1200" cap="all" spc="-60" baseline="0" dirty="0" smtClean="0">
                <a:solidFill>
                  <a:schemeClr val="tx2">
                    <a:lumMod val="75000"/>
                  </a:schemeClr>
                </a:solidFill>
                <a:effectLst/>
                <a:latin typeface="+mj-lt"/>
                <a:ea typeface="+mn-ea"/>
                <a:cs typeface="+mn-cs"/>
              </a:defRPr>
            </a:lvl1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052032"/>
            <a:ext cx="5131229" cy="1716568"/>
          </a:xfrm>
          <a:ln w="25400"/>
          <a:effectLst/>
        </p:spPr>
        <p:txBody>
          <a:bodyPr tIns="91440" bIns="91440" anchor="t"/>
          <a:lstStyle>
            <a:lvl1pPr algn="l">
              <a:lnSpc>
                <a:spcPct val="100000"/>
              </a:lnSpc>
              <a:spcBef>
                <a:spcPct val="25000"/>
              </a:spcBef>
              <a:defRPr lang="en-US" sz="2900" b="1" kern="1200" cap="all" spc="-60" baseline="0" dirty="0">
                <a:solidFill>
                  <a:schemeClr val="tx2">
                    <a:lumMod val="75000"/>
                  </a:schemeClr>
                </a:solidFill>
                <a:effectLst/>
                <a:latin typeface="Arial" charset="0"/>
                <a:ea typeface="+mn-ea"/>
                <a:cs typeface="+mn-cs"/>
              </a:defRPr>
            </a:lvl1pPr>
          </a:lstStyle>
          <a:p>
            <a:r>
              <a:rPr lang="en-US" dirty="0"/>
              <a:t>Title Goes Here</a:t>
            </a:r>
            <a:br>
              <a:rPr lang="en-US" dirty="0"/>
            </a:br>
            <a:r>
              <a:rPr lang="en-US" dirty="0"/>
              <a:t>Second Line Optional</a:t>
            </a:r>
          </a:p>
        </p:txBody>
      </p:sp>
      <p:pic>
        <p:nvPicPr>
          <p:cNvPr id="67" name="Picture 6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48" y="4296291"/>
            <a:ext cx="12186303" cy="1076770"/>
          </a:xfrm>
          <a:prstGeom prst="rect">
            <a:avLst/>
          </a:prstGeom>
        </p:spPr>
      </p:pic>
      <p:sp>
        <p:nvSpPr>
          <p:cNvPr id="56" name="TextBox 55"/>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CONFIDENTIAL AND PROPRIETARY</a:t>
            </a:r>
          </a:p>
        </p:txBody>
      </p:sp>
      <p:grpSp>
        <p:nvGrpSpPr>
          <p:cNvPr id="13" name="Group 12"/>
          <p:cNvGrpSpPr/>
          <p:nvPr userDrawn="1"/>
        </p:nvGrpSpPr>
        <p:grpSpPr>
          <a:xfrm>
            <a:off x="6710636" y="5931672"/>
            <a:ext cx="5224214" cy="670193"/>
            <a:chOff x="7003917" y="-725488"/>
            <a:chExt cx="10382383" cy="1331913"/>
          </a:xfrm>
        </p:grpSpPr>
        <p:sp>
          <p:nvSpPr>
            <p:cNvPr id="14"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userDrawn="1"/>
          </p:nvGrpSpPr>
          <p:grpSpPr>
            <a:xfrm>
              <a:off x="7003917" y="-481263"/>
              <a:ext cx="2430980" cy="875636"/>
              <a:chOff x="271463" y="2852738"/>
              <a:chExt cx="3190876" cy="1149350"/>
            </a:xfrm>
          </p:grpSpPr>
          <p:sp>
            <p:nvSpPr>
              <p:cNvPr id="5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436846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Slide">
    <p:spTree>
      <p:nvGrpSpPr>
        <p:cNvPr id="1" name=""/>
        <p:cNvGrpSpPr/>
        <p:nvPr/>
      </p:nvGrpSpPr>
      <p:grpSpPr>
        <a:xfrm>
          <a:off x="0" y="0"/>
          <a:ext cx="0" cy="0"/>
          <a:chOff x="0" y="0"/>
          <a:chExt cx="0" cy="0"/>
        </a:xfrm>
      </p:grpSpPr>
      <p:sp>
        <p:nvSpPr>
          <p:cNvPr id="5" name="Chart Placeholder 4"/>
          <p:cNvSpPr>
            <a:spLocks noGrp="1"/>
          </p:cNvSpPr>
          <p:nvPr>
            <p:ph type="chart" sz="quarter" idx="10" hasCustomPrompt="1"/>
          </p:nvPr>
        </p:nvSpPr>
        <p:spPr>
          <a:xfrm>
            <a:off x="299523" y="1117600"/>
            <a:ext cx="11663021" cy="4292600"/>
          </a:xfrm>
        </p:spPr>
        <p:txBody>
          <a:bodyPr anchor="ctr"/>
          <a:lstStyle>
            <a:lvl1pPr marL="0" indent="0" algn="ctr">
              <a:buFontTx/>
              <a:buNone/>
              <a:defRPr baseline="0"/>
            </a:lvl1pPr>
          </a:lstStyle>
          <a:p>
            <a:r>
              <a:rPr lang="en-US" dirty="0"/>
              <a:t>Click to Add Chart</a:t>
            </a:r>
          </a:p>
        </p:txBody>
      </p:sp>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232480726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00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833752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004502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34ACD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649707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835566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37F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103807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and Content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5493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226"/>
          <p:cNvSpPr>
            <a:spLocks noGrp="1" noChangeArrowheads="1"/>
          </p:cNvSpPr>
          <p:nvPr>
            <p:ph type="title" hasCustomPrompt="1"/>
          </p:nvPr>
        </p:nvSpPr>
        <p:spPr bwMode="auto">
          <a:xfrm>
            <a:off x="1092202" y="1650999"/>
            <a:ext cx="10198098" cy="33401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lgn="ctr">
              <a:defRPr sz="7400" cap="all" baseline="0">
                <a:solidFill>
                  <a:schemeClr val="bg1"/>
                </a:solidFill>
              </a:defRPr>
            </a:lvl1pPr>
          </a:lstStyle>
          <a:p>
            <a:pPr lvl="0"/>
            <a:r>
              <a:rPr lang="en-US" dirty="0"/>
              <a:t>Click to edit master title style</a:t>
            </a:r>
          </a:p>
        </p:txBody>
      </p:sp>
      <p:sp>
        <p:nvSpPr>
          <p:cNvPr id="7" name="Rectangle 6"/>
          <p:cNvSpPr/>
          <p:nvPr userDrawn="1"/>
        </p:nvSpPr>
        <p:spPr>
          <a:xfrm>
            <a:off x="9423400" y="5836800"/>
            <a:ext cx="2768600" cy="854400"/>
          </a:xfrm>
          <a:prstGeom prst="rect">
            <a:avLst/>
          </a:prstGeom>
          <a:gradFill flip="none" rotWithShape="1">
            <a:gsLst>
              <a:gs pos="0">
                <a:schemeClr val="bg1"/>
              </a:gs>
              <a:gs pos="100000">
                <a:schemeClr val="bg2">
                  <a:shade val="67500"/>
                  <a:satMod val="115000"/>
                  <a:alpha val="0"/>
                </a:schemeClr>
              </a:gs>
              <a:gs pos="67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 name="Group 7"/>
          <p:cNvGrpSpPr/>
          <p:nvPr userDrawn="1"/>
        </p:nvGrpSpPr>
        <p:grpSpPr>
          <a:xfrm>
            <a:off x="10747576" y="6083300"/>
            <a:ext cx="1124512" cy="405048"/>
            <a:chOff x="271463" y="2852738"/>
            <a:chExt cx="3190876" cy="1149350"/>
          </a:xfrm>
        </p:grpSpPr>
        <p:sp>
          <p:nvSpPr>
            <p:cNvPr id="9"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30781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FSL Logo Sl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Master Title Slide">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lstStyle>
            <a:lvl1pPr marL="0" indent="0" algn="ctr">
              <a:buFontTx/>
              <a:buNone/>
              <a:defRPr>
                <a:solidFill>
                  <a:schemeClr val="bg1"/>
                </a:solidFill>
              </a:defRPr>
            </a:lvl1pPr>
          </a:lstStyle>
          <a:p>
            <a:r>
              <a:rPr lang="en-US" dirty="0"/>
              <a:t>Click to Insert Full Image</a:t>
            </a:r>
          </a:p>
        </p:txBody>
      </p:sp>
      <p:sp>
        <p:nvSpPr>
          <p:cNvPr id="54" name="Rectangle 53"/>
          <p:cNvSpPr/>
          <p:nvPr userDrawn="1"/>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 Placeholder 89"/>
          <p:cNvSpPr>
            <a:spLocks noGrp="1"/>
          </p:cNvSpPr>
          <p:nvPr userDrawn="1">
            <p:ph type="body" sz="quarter" idx="12"/>
          </p:nvPr>
        </p:nvSpPr>
        <p:spPr>
          <a:xfrm>
            <a:off x="431371" y="2863052"/>
            <a:ext cx="5131229" cy="1297467"/>
          </a:xfrm>
        </p:spPr>
        <p:txBody>
          <a:bodyPr>
            <a:normAutofit/>
          </a:bodyPr>
          <a:lstStyle>
            <a:lvl1pPr marL="0" indent="0" algn="l">
              <a:lnSpc>
                <a:spcPct val="100000"/>
              </a:lnSpc>
              <a:buFontTx/>
              <a:buNone/>
              <a:defRPr sz="2000" b="0" cap="all" spc="-60" baseline="0">
                <a:solidFill>
                  <a:schemeClr val="bg1"/>
                </a:solidFill>
                <a:latin typeface="+mj-lt"/>
              </a:defRPr>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28" name="Rectangle 182"/>
          <p:cNvSpPr>
            <a:spLocks noGrp="1" noChangeArrowheads="1"/>
          </p:cNvSpPr>
          <p:nvPr userDrawn="1">
            <p:ph type="ctrTitle" hasCustomPrompt="1"/>
          </p:nvPr>
        </p:nvSpPr>
        <p:spPr bwMode="blackWhite">
          <a:xfrm>
            <a:off x="431371" y="1669252"/>
            <a:ext cx="5131229" cy="1073948"/>
          </a:xfrm>
          <a:ln w="25400"/>
          <a:effectLst/>
        </p:spPr>
        <p:txBody>
          <a:bodyPr tIns="91440" bIns="91440" anchor="t"/>
          <a:lstStyle>
            <a:lvl1pPr algn="l">
              <a:lnSpc>
                <a:spcPct val="100000"/>
              </a:lnSpc>
              <a:spcBef>
                <a:spcPct val="25000"/>
              </a:spcBef>
              <a:defRPr lang="en-US" sz="2900" b="1" kern="1200" cap="all" spc="-60" baseline="0" dirty="0">
                <a:solidFill>
                  <a:schemeClr val="bg1"/>
                </a:solidFill>
                <a:effectLst/>
                <a:latin typeface="Arial" charset="0"/>
                <a:ea typeface="+mn-ea"/>
                <a:cs typeface="+mn-cs"/>
              </a:defRPr>
            </a:lvl1pPr>
          </a:lstStyle>
          <a:p>
            <a:r>
              <a:rPr lang="en-US" dirty="0"/>
              <a:t>Title Goes Here</a:t>
            </a:r>
            <a:br>
              <a:rPr lang="en-US" dirty="0"/>
            </a:br>
            <a:r>
              <a:rPr lang="en-US" dirty="0"/>
              <a:t>Second Line Optional</a:t>
            </a:r>
          </a:p>
        </p:txBody>
      </p:sp>
      <p:sp>
        <p:nvSpPr>
          <p:cNvPr id="51" name="Rectangle 50"/>
          <p:cNvSpPr/>
          <p:nvPr userDrawn="1"/>
        </p:nvSpPr>
        <p:spPr>
          <a:xfrm>
            <a:off x="4864884" y="5903089"/>
            <a:ext cx="7327116" cy="740780"/>
          </a:xfrm>
          <a:prstGeom prst="rect">
            <a:avLst/>
          </a:prstGeom>
          <a:gradFill flip="none" rotWithShape="1">
            <a:gsLst>
              <a:gs pos="0">
                <a:schemeClr val="bg1"/>
              </a:gs>
              <a:gs pos="100000">
                <a:schemeClr val="bg2">
                  <a:shade val="67500"/>
                  <a:satMod val="115000"/>
                  <a:alpha val="0"/>
                </a:schemeClr>
              </a:gs>
              <a:gs pos="78000">
                <a:schemeClr val="bg2">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p>
        </p:txBody>
      </p:sp>
      <p:sp>
        <p:nvSpPr>
          <p:cNvPr id="60" name="TextBox 59"/>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bg1"/>
                </a:solidFill>
              </a:rPr>
              <a:t>External use</a:t>
            </a:r>
          </a:p>
        </p:txBody>
      </p:sp>
      <p:sp>
        <p:nvSpPr>
          <p:cNvPr id="61"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bg1"/>
                </a:solidFill>
              </a:rPr>
              <a:pPr algn="l"/>
              <a:t>‹#›</a:t>
            </a:fld>
            <a:endParaRPr lang="en-US" sz="1300" b="0" dirty="0">
              <a:solidFill>
                <a:schemeClr val="bg1"/>
              </a:solidFill>
            </a:endParaRPr>
          </a:p>
        </p:txBody>
      </p:sp>
      <p:grpSp>
        <p:nvGrpSpPr>
          <p:cNvPr id="15" name="Group 14"/>
          <p:cNvGrpSpPr/>
          <p:nvPr userDrawn="1"/>
        </p:nvGrpSpPr>
        <p:grpSpPr>
          <a:xfrm>
            <a:off x="6710636" y="5931672"/>
            <a:ext cx="5224214" cy="670193"/>
            <a:chOff x="7003917" y="-725488"/>
            <a:chExt cx="10382383" cy="1331913"/>
          </a:xfrm>
        </p:grpSpPr>
        <p:sp>
          <p:nvSpPr>
            <p:cNvPr id="16" name="Rectangle 12"/>
            <p:cNvSpPr>
              <a:spLocks noChangeArrowheads="1"/>
            </p:cNvSpPr>
            <p:nvPr userDrawn="1"/>
          </p:nvSpPr>
          <p:spPr bwMode="auto">
            <a:xfrm>
              <a:off x="10345738"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userDrawn="1"/>
          </p:nvSpPr>
          <p:spPr bwMode="auto">
            <a:xfrm>
              <a:off x="17357725" y="-725488"/>
              <a:ext cx="28575" cy="1331913"/>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10807700" y="-511175"/>
              <a:ext cx="250825" cy="395288"/>
            </a:xfrm>
            <a:custGeom>
              <a:avLst/>
              <a:gdLst>
                <a:gd name="T0" fmla="*/ 88 w 158"/>
                <a:gd name="T1" fmla="*/ 0 h 249"/>
                <a:gd name="T2" fmla="*/ 114 w 158"/>
                <a:gd name="T3" fmla="*/ 2 h 249"/>
                <a:gd name="T4" fmla="*/ 137 w 158"/>
                <a:gd name="T5" fmla="*/ 9 h 249"/>
                <a:gd name="T6" fmla="*/ 156 w 158"/>
                <a:gd name="T7" fmla="*/ 26 h 249"/>
                <a:gd name="T8" fmla="*/ 130 w 158"/>
                <a:gd name="T9" fmla="*/ 51 h 249"/>
                <a:gd name="T10" fmla="*/ 114 w 158"/>
                <a:gd name="T11" fmla="*/ 35 h 249"/>
                <a:gd name="T12" fmla="*/ 88 w 158"/>
                <a:gd name="T13" fmla="*/ 30 h 249"/>
                <a:gd name="T14" fmla="*/ 65 w 158"/>
                <a:gd name="T15" fmla="*/ 33 h 249"/>
                <a:gd name="T16" fmla="*/ 51 w 158"/>
                <a:gd name="T17" fmla="*/ 42 h 249"/>
                <a:gd name="T18" fmla="*/ 44 w 158"/>
                <a:gd name="T19" fmla="*/ 54 h 249"/>
                <a:gd name="T20" fmla="*/ 41 w 158"/>
                <a:gd name="T21" fmla="*/ 65 h 249"/>
                <a:gd name="T22" fmla="*/ 46 w 158"/>
                <a:gd name="T23" fmla="*/ 84 h 249"/>
                <a:gd name="T24" fmla="*/ 55 w 158"/>
                <a:gd name="T25" fmla="*/ 93 h 249"/>
                <a:gd name="T26" fmla="*/ 72 w 158"/>
                <a:gd name="T27" fmla="*/ 103 h 249"/>
                <a:gd name="T28" fmla="*/ 90 w 158"/>
                <a:gd name="T29" fmla="*/ 110 h 249"/>
                <a:gd name="T30" fmla="*/ 109 w 158"/>
                <a:gd name="T31" fmla="*/ 114 h 249"/>
                <a:gd name="T32" fmla="*/ 128 w 158"/>
                <a:gd name="T33" fmla="*/ 124 h 249"/>
                <a:gd name="T34" fmla="*/ 144 w 158"/>
                <a:gd name="T35" fmla="*/ 135 h 249"/>
                <a:gd name="T36" fmla="*/ 156 w 158"/>
                <a:gd name="T37" fmla="*/ 151 h 249"/>
                <a:gd name="T38" fmla="*/ 158 w 158"/>
                <a:gd name="T39" fmla="*/ 177 h 249"/>
                <a:gd name="T40" fmla="*/ 156 w 158"/>
                <a:gd name="T41" fmla="*/ 203 h 249"/>
                <a:gd name="T42" fmla="*/ 144 w 158"/>
                <a:gd name="T43" fmla="*/ 221 h 249"/>
                <a:gd name="T44" fmla="*/ 125 w 158"/>
                <a:gd name="T45" fmla="*/ 238 h 249"/>
                <a:gd name="T46" fmla="*/ 102 w 158"/>
                <a:gd name="T47" fmla="*/ 247 h 249"/>
                <a:gd name="T48" fmla="*/ 76 w 158"/>
                <a:gd name="T49" fmla="*/ 249 h 249"/>
                <a:gd name="T50" fmla="*/ 46 w 158"/>
                <a:gd name="T51" fmla="*/ 247 h 249"/>
                <a:gd name="T52" fmla="*/ 21 w 158"/>
                <a:gd name="T53" fmla="*/ 235 h 249"/>
                <a:gd name="T54" fmla="*/ 0 w 158"/>
                <a:gd name="T55" fmla="*/ 217 h 249"/>
                <a:gd name="T56" fmla="*/ 28 w 158"/>
                <a:gd name="T57" fmla="*/ 193 h 249"/>
                <a:gd name="T58" fmla="*/ 41 w 158"/>
                <a:gd name="T59" fmla="*/ 210 h 249"/>
                <a:gd name="T60" fmla="*/ 58 w 158"/>
                <a:gd name="T61" fmla="*/ 217 h 249"/>
                <a:gd name="T62" fmla="*/ 76 w 158"/>
                <a:gd name="T63" fmla="*/ 219 h 249"/>
                <a:gd name="T64" fmla="*/ 93 w 158"/>
                <a:gd name="T65" fmla="*/ 217 h 249"/>
                <a:gd name="T66" fmla="*/ 109 w 158"/>
                <a:gd name="T67" fmla="*/ 210 h 249"/>
                <a:gd name="T68" fmla="*/ 121 w 158"/>
                <a:gd name="T69" fmla="*/ 198 h 249"/>
                <a:gd name="T70" fmla="*/ 125 w 158"/>
                <a:gd name="T71" fmla="*/ 179 h 249"/>
                <a:gd name="T72" fmla="*/ 121 w 158"/>
                <a:gd name="T73" fmla="*/ 165 h 249"/>
                <a:gd name="T74" fmla="*/ 109 w 158"/>
                <a:gd name="T75" fmla="*/ 154 h 249"/>
                <a:gd name="T76" fmla="*/ 95 w 158"/>
                <a:gd name="T77" fmla="*/ 147 h 249"/>
                <a:gd name="T78" fmla="*/ 76 w 158"/>
                <a:gd name="T79" fmla="*/ 140 h 249"/>
                <a:gd name="T80" fmla="*/ 55 w 158"/>
                <a:gd name="T81" fmla="*/ 133 h 249"/>
                <a:gd name="T82" fmla="*/ 37 w 158"/>
                <a:gd name="T83" fmla="*/ 126 h 249"/>
                <a:gd name="T84" fmla="*/ 23 w 158"/>
                <a:gd name="T85" fmla="*/ 112 h 249"/>
                <a:gd name="T86" fmla="*/ 11 w 158"/>
                <a:gd name="T87" fmla="*/ 93 h 249"/>
                <a:gd name="T88" fmla="*/ 7 w 158"/>
                <a:gd name="T89" fmla="*/ 65 h 249"/>
                <a:gd name="T90" fmla="*/ 9 w 158"/>
                <a:gd name="T91" fmla="*/ 49 h 249"/>
                <a:gd name="T92" fmla="*/ 18 w 158"/>
                <a:gd name="T93" fmla="*/ 30 h 249"/>
                <a:gd name="T94" fmla="*/ 35 w 158"/>
                <a:gd name="T95" fmla="*/ 14 h 249"/>
                <a:gd name="T96" fmla="*/ 58 w 158"/>
                <a:gd name="T97" fmla="*/ 2 h 249"/>
                <a:gd name="T98" fmla="*/ 88 w 158"/>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49">
                  <a:moveTo>
                    <a:pt x="88" y="0"/>
                  </a:moveTo>
                  <a:lnTo>
                    <a:pt x="114" y="2"/>
                  </a:lnTo>
                  <a:lnTo>
                    <a:pt x="137" y="9"/>
                  </a:lnTo>
                  <a:lnTo>
                    <a:pt x="156" y="26"/>
                  </a:lnTo>
                  <a:lnTo>
                    <a:pt x="130" y="51"/>
                  </a:lnTo>
                  <a:lnTo>
                    <a:pt x="114" y="35"/>
                  </a:lnTo>
                  <a:lnTo>
                    <a:pt x="88" y="30"/>
                  </a:lnTo>
                  <a:lnTo>
                    <a:pt x="65" y="33"/>
                  </a:lnTo>
                  <a:lnTo>
                    <a:pt x="51" y="42"/>
                  </a:lnTo>
                  <a:lnTo>
                    <a:pt x="44" y="54"/>
                  </a:lnTo>
                  <a:lnTo>
                    <a:pt x="41" y="65"/>
                  </a:lnTo>
                  <a:lnTo>
                    <a:pt x="46" y="84"/>
                  </a:lnTo>
                  <a:lnTo>
                    <a:pt x="55" y="93"/>
                  </a:lnTo>
                  <a:lnTo>
                    <a:pt x="72" y="103"/>
                  </a:lnTo>
                  <a:lnTo>
                    <a:pt x="90" y="110"/>
                  </a:lnTo>
                  <a:lnTo>
                    <a:pt x="109" y="114"/>
                  </a:lnTo>
                  <a:lnTo>
                    <a:pt x="128" y="124"/>
                  </a:lnTo>
                  <a:lnTo>
                    <a:pt x="144" y="135"/>
                  </a:lnTo>
                  <a:lnTo>
                    <a:pt x="156" y="151"/>
                  </a:lnTo>
                  <a:lnTo>
                    <a:pt x="158" y="177"/>
                  </a:lnTo>
                  <a:lnTo>
                    <a:pt x="156" y="203"/>
                  </a:lnTo>
                  <a:lnTo>
                    <a:pt x="144" y="221"/>
                  </a:lnTo>
                  <a:lnTo>
                    <a:pt x="125" y="238"/>
                  </a:lnTo>
                  <a:lnTo>
                    <a:pt x="102" y="247"/>
                  </a:lnTo>
                  <a:lnTo>
                    <a:pt x="76" y="249"/>
                  </a:lnTo>
                  <a:lnTo>
                    <a:pt x="46" y="247"/>
                  </a:lnTo>
                  <a:lnTo>
                    <a:pt x="21" y="235"/>
                  </a:lnTo>
                  <a:lnTo>
                    <a:pt x="0" y="217"/>
                  </a:lnTo>
                  <a:lnTo>
                    <a:pt x="28" y="193"/>
                  </a:lnTo>
                  <a:lnTo>
                    <a:pt x="41" y="210"/>
                  </a:lnTo>
                  <a:lnTo>
                    <a:pt x="58" y="217"/>
                  </a:lnTo>
                  <a:lnTo>
                    <a:pt x="76" y="219"/>
                  </a:lnTo>
                  <a:lnTo>
                    <a:pt x="93" y="217"/>
                  </a:lnTo>
                  <a:lnTo>
                    <a:pt x="109" y="210"/>
                  </a:lnTo>
                  <a:lnTo>
                    <a:pt x="121" y="198"/>
                  </a:lnTo>
                  <a:lnTo>
                    <a:pt x="125" y="179"/>
                  </a:lnTo>
                  <a:lnTo>
                    <a:pt x="121" y="165"/>
                  </a:lnTo>
                  <a:lnTo>
                    <a:pt x="109" y="154"/>
                  </a:lnTo>
                  <a:lnTo>
                    <a:pt x="95" y="147"/>
                  </a:lnTo>
                  <a:lnTo>
                    <a:pt x="76" y="140"/>
                  </a:lnTo>
                  <a:lnTo>
                    <a:pt x="55" y="133"/>
                  </a:lnTo>
                  <a:lnTo>
                    <a:pt x="37" y="126"/>
                  </a:lnTo>
                  <a:lnTo>
                    <a:pt x="23" y="112"/>
                  </a:lnTo>
                  <a:lnTo>
                    <a:pt x="11" y="93"/>
                  </a:lnTo>
                  <a:lnTo>
                    <a:pt x="7" y="65"/>
                  </a:lnTo>
                  <a:lnTo>
                    <a:pt x="9" y="49"/>
                  </a:lnTo>
                  <a:lnTo>
                    <a:pt x="18" y="30"/>
                  </a:lnTo>
                  <a:lnTo>
                    <a:pt x="35" y="14"/>
                  </a:lnTo>
                  <a:lnTo>
                    <a:pt x="58" y="2"/>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1136313" y="-503238"/>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09 h 240"/>
                <a:gd name="T18" fmla="*/ 160 w 160"/>
                <a:gd name="T19" fmla="*/ 209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2"/>
                  </a:lnTo>
                  <a:lnTo>
                    <a:pt x="146" y="102"/>
                  </a:lnTo>
                  <a:lnTo>
                    <a:pt x="146" y="133"/>
                  </a:lnTo>
                  <a:lnTo>
                    <a:pt x="32" y="133"/>
                  </a:lnTo>
                  <a:lnTo>
                    <a:pt x="32" y="209"/>
                  </a:lnTo>
                  <a:lnTo>
                    <a:pt x="160" y="209"/>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11428413" y="-511175"/>
              <a:ext cx="339725" cy="395288"/>
            </a:xfrm>
            <a:custGeom>
              <a:avLst/>
              <a:gdLst>
                <a:gd name="T0" fmla="*/ 125 w 214"/>
                <a:gd name="T1" fmla="*/ 0 h 249"/>
                <a:gd name="T2" fmla="*/ 156 w 214"/>
                <a:gd name="T3" fmla="*/ 2 h 249"/>
                <a:gd name="T4" fmla="*/ 186 w 214"/>
                <a:gd name="T5" fmla="*/ 16 h 249"/>
                <a:gd name="T6" fmla="*/ 209 w 214"/>
                <a:gd name="T7" fmla="*/ 37 h 249"/>
                <a:gd name="T8" fmla="*/ 181 w 214"/>
                <a:gd name="T9" fmla="*/ 56 h 249"/>
                <a:gd name="T10" fmla="*/ 165 w 214"/>
                <a:gd name="T11" fmla="*/ 42 h 249"/>
                <a:gd name="T12" fmla="*/ 146 w 214"/>
                <a:gd name="T13" fmla="*/ 33 h 249"/>
                <a:gd name="T14" fmla="*/ 123 w 214"/>
                <a:gd name="T15" fmla="*/ 30 h 249"/>
                <a:gd name="T16" fmla="*/ 95 w 214"/>
                <a:gd name="T17" fmla="*/ 35 h 249"/>
                <a:gd name="T18" fmla="*/ 69 w 214"/>
                <a:gd name="T19" fmla="*/ 49 h 249"/>
                <a:gd name="T20" fmla="*/ 51 w 214"/>
                <a:gd name="T21" fmla="*/ 70 h 249"/>
                <a:gd name="T22" fmla="*/ 39 w 214"/>
                <a:gd name="T23" fmla="*/ 96 h 249"/>
                <a:gd name="T24" fmla="*/ 34 w 214"/>
                <a:gd name="T25" fmla="*/ 126 h 249"/>
                <a:gd name="T26" fmla="*/ 39 w 214"/>
                <a:gd name="T27" fmla="*/ 156 h 249"/>
                <a:gd name="T28" fmla="*/ 51 w 214"/>
                <a:gd name="T29" fmla="*/ 182 h 249"/>
                <a:gd name="T30" fmla="*/ 69 w 214"/>
                <a:gd name="T31" fmla="*/ 200 h 249"/>
                <a:gd name="T32" fmla="*/ 93 w 214"/>
                <a:gd name="T33" fmla="*/ 214 h 249"/>
                <a:gd name="T34" fmla="*/ 123 w 214"/>
                <a:gd name="T35" fmla="*/ 219 h 249"/>
                <a:gd name="T36" fmla="*/ 149 w 214"/>
                <a:gd name="T37" fmla="*/ 217 h 249"/>
                <a:gd name="T38" fmla="*/ 169 w 214"/>
                <a:gd name="T39" fmla="*/ 205 h 249"/>
                <a:gd name="T40" fmla="*/ 186 w 214"/>
                <a:gd name="T41" fmla="*/ 189 h 249"/>
                <a:gd name="T42" fmla="*/ 214 w 214"/>
                <a:gd name="T43" fmla="*/ 207 h 249"/>
                <a:gd name="T44" fmla="*/ 207 w 214"/>
                <a:gd name="T45" fmla="*/ 217 h 249"/>
                <a:gd name="T46" fmla="*/ 195 w 214"/>
                <a:gd name="T47" fmla="*/ 228 h 249"/>
                <a:gd name="T48" fmla="*/ 176 w 214"/>
                <a:gd name="T49" fmla="*/ 238 h 249"/>
                <a:gd name="T50" fmla="*/ 153 w 214"/>
                <a:gd name="T51" fmla="*/ 247 h 249"/>
                <a:gd name="T52" fmla="*/ 123 w 214"/>
                <a:gd name="T53" fmla="*/ 249 h 249"/>
                <a:gd name="T54" fmla="*/ 88 w 214"/>
                <a:gd name="T55" fmla="*/ 245 h 249"/>
                <a:gd name="T56" fmla="*/ 58 w 214"/>
                <a:gd name="T57" fmla="*/ 231 h 249"/>
                <a:gd name="T58" fmla="*/ 32 w 214"/>
                <a:gd name="T59" fmla="*/ 212 h 249"/>
                <a:gd name="T60" fmla="*/ 16 w 214"/>
                <a:gd name="T61" fmla="*/ 186 h 249"/>
                <a:gd name="T62" fmla="*/ 4 w 214"/>
                <a:gd name="T63" fmla="*/ 156 h 249"/>
                <a:gd name="T64" fmla="*/ 0 w 214"/>
                <a:gd name="T65" fmla="*/ 126 h 249"/>
                <a:gd name="T66" fmla="*/ 7 w 214"/>
                <a:gd name="T67" fmla="*/ 84 h 249"/>
                <a:gd name="T68" fmla="*/ 23 w 214"/>
                <a:gd name="T69" fmla="*/ 49 h 249"/>
                <a:gd name="T70" fmla="*/ 48 w 214"/>
                <a:gd name="T71" fmla="*/ 23 h 249"/>
                <a:gd name="T72" fmla="*/ 83 w 214"/>
                <a:gd name="T73" fmla="*/ 5 h 249"/>
                <a:gd name="T74" fmla="*/ 125 w 214"/>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49">
                  <a:moveTo>
                    <a:pt x="125" y="0"/>
                  </a:moveTo>
                  <a:lnTo>
                    <a:pt x="156" y="2"/>
                  </a:lnTo>
                  <a:lnTo>
                    <a:pt x="186" y="16"/>
                  </a:lnTo>
                  <a:lnTo>
                    <a:pt x="209" y="37"/>
                  </a:lnTo>
                  <a:lnTo>
                    <a:pt x="181" y="56"/>
                  </a:lnTo>
                  <a:lnTo>
                    <a:pt x="165" y="42"/>
                  </a:lnTo>
                  <a:lnTo>
                    <a:pt x="146" y="33"/>
                  </a:lnTo>
                  <a:lnTo>
                    <a:pt x="123" y="30"/>
                  </a:lnTo>
                  <a:lnTo>
                    <a:pt x="95" y="35"/>
                  </a:lnTo>
                  <a:lnTo>
                    <a:pt x="69" y="49"/>
                  </a:lnTo>
                  <a:lnTo>
                    <a:pt x="51" y="70"/>
                  </a:lnTo>
                  <a:lnTo>
                    <a:pt x="39" y="96"/>
                  </a:lnTo>
                  <a:lnTo>
                    <a:pt x="34" y="126"/>
                  </a:lnTo>
                  <a:lnTo>
                    <a:pt x="39" y="156"/>
                  </a:lnTo>
                  <a:lnTo>
                    <a:pt x="51" y="182"/>
                  </a:lnTo>
                  <a:lnTo>
                    <a:pt x="69" y="200"/>
                  </a:lnTo>
                  <a:lnTo>
                    <a:pt x="93" y="214"/>
                  </a:lnTo>
                  <a:lnTo>
                    <a:pt x="123" y="219"/>
                  </a:lnTo>
                  <a:lnTo>
                    <a:pt x="149" y="217"/>
                  </a:lnTo>
                  <a:lnTo>
                    <a:pt x="169" y="205"/>
                  </a:lnTo>
                  <a:lnTo>
                    <a:pt x="186" y="189"/>
                  </a:lnTo>
                  <a:lnTo>
                    <a:pt x="214" y="207"/>
                  </a:lnTo>
                  <a:lnTo>
                    <a:pt x="207" y="217"/>
                  </a:lnTo>
                  <a:lnTo>
                    <a:pt x="195" y="228"/>
                  </a:lnTo>
                  <a:lnTo>
                    <a:pt x="176" y="238"/>
                  </a:lnTo>
                  <a:lnTo>
                    <a:pt x="153" y="247"/>
                  </a:lnTo>
                  <a:lnTo>
                    <a:pt x="123" y="249"/>
                  </a:lnTo>
                  <a:lnTo>
                    <a:pt x="88" y="245"/>
                  </a:lnTo>
                  <a:lnTo>
                    <a:pt x="58" y="231"/>
                  </a:lnTo>
                  <a:lnTo>
                    <a:pt x="32" y="212"/>
                  </a:lnTo>
                  <a:lnTo>
                    <a:pt x="16" y="186"/>
                  </a:lnTo>
                  <a:lnTo>
                    <a:pt x="4" y="156"/>
                  </a:lnTo>
                  <a:lnTo>
                    <a:pt x="0" y="126"/>
                  </a:lnTo>
                  <a:lnTo>
                    <a:pt x="7" y="84"/>
                  </a:lnTo>
                  <a:lnTo>
                    <a:pt x="23" y="49"/>
                  </a:lnTo>
                  <a:lnTo>
                    <a:pt x="48" y="23"/>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1812588" y="-503238"/>
              <a:ext cx="290513" cy="387350"/>
            </a:xfrm>
            <a:custGeom>
              <a:avLst/>
              <a:gdLst>
                <a:gd name="T0" fmla="*/ 0 w 183"/>
                <a:gd name="T1" fmla="*/ 0 h 244"/>
                <a:gd name="T2" fmla="*/ 32 w 183"/>
                <a:gd name="T3" fmla="*/ 0 h 244"/>
                <a:gd name="T4" fmla="*/ 32 w 183"/>
                <a:gd name="T5" fmla="*/ 146 h 244"/>
                <a:gd name="T6" fmla="*/ 35 w 183"/>
                <a:gd name="T7" fmla="*/ 165 h 244"/>
                <a:gd name="T8" fmla="*/ 39 w 183"/>
                <a:gd name="T9" fmla="*/ 184 h 244"/>
                <a:gd name="T10" fmla="*/ 51 w 183"/>
                <a:gd name="T11" fmla="*/ 200 h 244"/>
                <a:gd name="T12" fmla="*/ 67 w 183"/>
                <a:gd name="T13" fmla="*/ 212 h 244"/>
                <a:gd name="T14" fmla="*/ 93 w 183"/>
                <a:gd name="T15" fmla="*/ 214 h 244"/>
                <a:gd name="T16" fmla="*/ 116 w 183"/>
                <a:gd name="T17" fmla="*/ 212 h 244"/>
                <a:gd name="T18" fmla="*/ 132 w 183"/>
                <a:gd name="T19" fmla="*/ 200 h 244"/>
                <a:gd name="T20" fmla="*/ 144 w 183"/>
                <a:gd name="T21" fmla="*/ 184 h 244"/>
                <a:gd name="T22" fmla="*/ 151 w 183"/>
                <a:gd name="T23" fmla="*/ 165 h 244"/>
                <a:gd name="T24" fmla="*/ 151 w 183"/>
                <a:gd name="T25" fmla="*/ 146 h 244"/>
                <a:gd name="T26" fmla="*/ 151 w 183"/>
                <a:gd name="T27" fmla="*/ 0 h 244"/>
                <a:gd name="T28" fmla="*/ 183 w 183"/>
                <a:gd name="T29" fmla="*/ 0 h 244"/>
                <a:gd name="T30" fmla="*/ 183 w 183"/>
                <a:gd name="T31" fmla="*/ 151 h 244"/>
                <a:gd name="T32" fmla="*/ 179 w 183"/>
                <a:gd name="T33" fmla="*/ 184 h 244"/>
                <a:gd name="T34" fmla="*/ 167 w 183"/>
                <a:gd name="T35" fmla="*/ 209 h 244"/>
                <a:gd name="T36" fmla="*/ 146 w 183"/>
                <a:gd name="T37" fmla="*/ 228 h 244"/>
                <a:gd name="T38" fmla="*/ 121 w 183"/>
                <a:gd name="T39" fmla="*/ 240 h 244"/>
                <a:gd name="T40" fmla="*/ 93 w 183"/>
                <a:gd name="T41" fmla="*/ 244 h 244"/>
                <a:gd name="T42" fmla="*/ 62 w 183"/>
                <a:gd name="T43" fmla="*/ 240 h 244"/>
                <a:gd name="T44" fmla="*/ 37 w 183"/>
                <a:gd name="T45" fmla="*/ 228 h 244"/>
                <a:gd name="T46" fmla="*/ 16 w 183"/>
                <a:gd name="T47" fmla="*/ 209 h 244"/>
                <a:gd name="T48" fmla="*/ 4 w 183"/>
                <a:gd name="T49" fmla="*/ 184 h 244"/>
                <a:gd name="T50" fmla="*/ 0 w 183"/>
                <a:gd name="T51" fmla="*/ 151 h 244"/>
                <a:gd name="T52" fmla="*/ 0 w 183"/>
                <a:gd name="T5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4">
                  <a:moveTo>
                    <a:pt x="0" y="0"/>
                  </a:moveTo>
                  <a:lnTo>
                    <a:pt x="32" y="0"/>
                  </a:lnTo>
                  <a:lnTo>
                    <a:pt x="32" y="146"/>
                  </a:lnTo>
                  <a:lnTo>
                    <a:pt x="35" y="165"/>
                  </a:lnTo>
                  <a:lnTo>
                    <a:pt x="39" y="184"/>
                  </a:lnTo>
                  <a:lnTo>
                    <a:pt x="51" y="200"/>
                  </a:lnTo>
                  <a:lnTo>
                    <a:pt x="67" y="212"/>
                  </a:lnTo>
                  <a:lnTo>
                    <a:pt x="93" y="214"/>
                  </a:lnTo>
                  <a:lnTo>
                    <a:pt x="116" y="212"/>
                  </a:lnTo>
                  <a:lnTo>
                    <a:pt x="132" y="200"/>
                  </a:lnTo>
                  <a:lnTo>
                    <a:pt x="144" y="184"/>
                  </a:lnTo>
                  <a:lnTo>
                    <a:pt x="151" y="165"/>
                  </a:lnTo>
                  <a:lnTo>
                    <a:pt x="151" y="146"/>
                  </a:lnTo>
                  <a:lnTo>
                    <a:pt x="151" y="0"/>
                  </a:lnTo>
                  <a:lnTo>
                    <a:pt x="183" y="0"/>
                  </a:lnTo>
                  <a:lnTo>
                    <a:pt x="183" y="151"/>
                  </a:lnTo>
                  <a:lnTo>
                    <a:pt x="179" y="184"/>
                  </a:lnTo>
                  <a:lnTo>
                    <a:pt x="167" y="209"/>
                  </a:lnTo>
                  <a:lnTo>
                    <a:pt x="146" y="228"/>
                  </a:lnTo>
                  <a:lnTo>
                    <a:pt x="121" y="240"/>
                  </a:lnTo>
                  <a:lnTo>
                    <a:pt x="93" y="244"/>
                  </a:lnTo>
                  <a:lnTo>
                    <a:pt x="62" y="240"/>
                  </a:lnTo>
                  <a:lnTo>
                    <a:pt x="37" y="228"/>
                  </a:lnTo>
                  <a:lnTo>
                    <a:pt x="16" y="209"/>
                  </a:lnTo>
                  <a:lnTo>
                    <a:pt x="4" y="184"/>
                  </a:lnTo>
                  <a:lnTo>
                    <a:pt x="0" y="15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2196763" y="-503238"/>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2 h 240"/>
                <a:gd name="T10" fmla="*/ 114 w 170"/>
                <a:gd name="T11" fmla="*/ 95 h 240"/>
                <a:gd name="T12" fmla="*/ 123 w 170"/>
                <a:gd name="T13" fmla="*/ 84 h 240"/>
                <a:gd name="T14" fmla="*/ 125 w 170"/>
                <a:gd name="T15" fmla="*/ 67 h 240"/>
                <a:gd name="T16" fmla="*/ 123 w 170"/>
                <a:gd name="T17" fmla="*/ 51 h 240"/>
                <a:gd name="T18" fmla="*/ 114 w 170"/>
                <a:gd name="T19" fmla="*/ 39 h 240"/>
                <a:gd name="T20" fmla="*/ 102 w 170"/>
                <a:gd name="T21" fmla="*/ 32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1 h 240"/>
                <a:gd name="T36" fmla="*/ 144 w 170"/>
                <a:gd name="T37" fmla="*/ 23 h 240"/>
                <a:gd name="T38" fmla="*/ 153 w 170"/>
                <a:gd name="T39" fmla="*/ 37 h 240"/>
                <a:gd name="T40" fmla="*/ 158 w 170"/>
                <a:gd name="T41" fmla="*/ 51 h 240"/>
                <a:gd name="T42" fmla="*/ 160 w 170"/>
                <a:gd name="T43" fmla="*/ 67 h 240"/>
                <a:gd name="T44" fmla="*/ 156 w 170"/>
                <a:gd name="T45" fmla="*/ 88 h 240"/>
                <a:gd name="T46" fmla="*/ 144 w 170"/>
                <a:gd name="T47" fmla="*/ 109 h 240"/>
                <a:gd name="T48" fmla="*/ 125 w 170"/>
                <a:gd name="T49" fmla="*/ 123 h 240"/>
                <a:gd name="T50" fmla="*/ 102 w 170"/>
                <a:gd name="T51" fmla="*/ 130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2"/>
                  </a:lnTo>
                  <a:lnTo>
                    <a:pt x="114" y="95"/>
                  </a:lnTo>
                  <a:lnTo>
                    <a:pt x="123" y="84"/>
                  </a:lnTo>
                  <a:lnTo>
                    <a:pt x="125" y="67"/>
                  </a:lnTo>
                  <a:lnTo>
                    <a:pt x="123" y="51"/>
                  </a:lnTo>
                  <a:lnTo>
                    <a:pt x="114" y="39"/>
                  </a:lnTo>
                  <a:lnTo>
                    <a:pt x="102" y="32"/>
                  </a:lnTo>
                  <a:lnTo>
                    <a:pt x="88" y="30"/>
                  </a:lnTo>
                  <a:lnTo>
                    <a:pt x="74" y="28"/>
                  </a:lnTo>
                  <a:lnTo>
                    <a:pt x="32" y="28"/>
                  </a:lnTo>
                  <a:close/>
                  <a:moveTo>
                    <a:pt x="0" y="0"/>
                  </a:moveTo>
                  <a:lnTo>
                    <a:pt x="83" y="0"/>
                  </a:lnTo>
                  <a:lnTo>
                    <a:pt x="109" y="2"/>
                  </a:lnTo>
                  <a:lnTo>
                    <a:pt x="130" y="11"/>
                  </a:lnTo>
                  <a:lnTo>
                    <a:pt x="144" y="23"/>
                  </a:lnTo>
                  <a:lnTo>
                    <a:pt x="153" y="37"/>
                  </a:lnTo>
                  <a:lnTo>
                    <a:pt x="158" y="51"/>
                  </a:lnTo>
                  <a:lnTo>
                    <a:pt x="160" y="67"/>
                  </a:lnTo>
                  <a:lnTo>
                    <a:pt x="156" y="88"/>
                  </a:lnTo>
                  <a:lnTo>
                    <a:pt x="144" y="109"/>
                  </a:lnTo>
                  <a:lnTo>
                    <a:pt x="125" y="123"/>
                  </a:lnTo>
                  <a:lnTo>
                    <a:pt x="102" y="130"/>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2520613" y="-503238"/>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2 h 240"/>
                <a:gd name="T10" fmla="*/ 147 w 161"/>
                <a:gd name="T11" fmla="*/ 102 h 240"/>
                <a:gd name="T12" fmla="*/ 147 w 161"/>
                <a:gd name="T13" fmla="*/ 133 h 240"/>
                <a:gd name="T14" fmla="*/ 33 w 161"/>
                <a:gd name="T15" fmla="*/ 133 h 240"/>
                <a:gd name="T16" fmla="*/ 33 w 161"/>
                <a:gd name="T17" fmla="*/ 209 h 240"/>
                <a:gd name="T18" fmla="*/ 161 w 161"/>
                <a:gd name="T19" fmla="*/ 209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2"/>
                  </a:lnTo>
                  <a:lnTo>
                    <a:pt x="147" y="102"/>
                  </a:lnTo>
                  <a:lnTo>
                    <a:pt x="147" y="133"/>
                  </a:lnTo>
                  <a:lnTo>
                    <a:pt x="33" y="133"/>
                  </a:lnTo>
                  <a:lnTo>
                    <a:pt x="33" y="209"/>
                  </a:lnTo>
                  <a:lnTo>
                    <a:pt x="161" y="209"/>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userDrawn="1"/>
          </p:nvSpPr>
          <p:spPr bwMode="auto">
            <a:xfrm>
              <a:off x="12976225" y="-511175"/>
              <a:ext cx="334963" cy="395288"/>
            </a:xfrm>
            <a:custGeom>
              <a:avLst/>
              <a:gdLst>
                <a:gd name="T0" fmla="*/ 123 w 211"/>
                <a:gd name="T1" fmla="*/ 0 h 249"/>
                <a:gd name="T2" fmla="*/ 156 w 211"/>
                <a:gd name="T3" fmla="*/ 2 h 249"/>
                <a:gd name="T4" fmla="*/ 184 w 211"/>
                <a:gd name="T5" fmla="*/ 16 h 249"/>
                <a:gd name="T6" fmla="*/ 207 w 211"/>
                <a:gd name="T7" fmla="*/ 37 h 249"/>
                <a:gd name="T8" fmla="*/ 181 w 211"/>
                <a:gd name="T9" fmla="*/ 56 h 249"/>
                <a:gd name="T10" fmla="*/ 165 w 211"/>
                <a:gd name="T11" fmla="*/ 42 h 249"/>
                <a:gd name="T12" fmla="*/ 144 w 211"/>
                <a:gd name="T13" fmla="*/ 33 h 249"/>
                <a:gd name="T14" fmla="*/ 123 w 211"/>
                <a:gd name="T15" fmla="*/ 30 h 249"/>
                <a:gd name="T16" fmla="*/ 93 w 211"/>
                <a:gd name="T17" fmla="*/ 35 h 249"/>
                <a:gd name="T18" fmla="*/ 67 w 211"/>
                <a:gd name="T19" fmla="*/ 49 h 249"/>
                <a:gd name="T20" fmla="*/ 49 w 211"/>
                <a:gd name="T21" fmla="*/ 70 h 249"/>
                <a:gd name="T22" fmla="*/ 37 w 211"/>
                <a:gd name="T23" fmla="*/ 96 h 249"/>
                <a:gd name="T24" fmla="*/ 35 w 211"/>
                <a:gd name="T25" fmla="*/ 126 h 249"/>
                <a:gd name="T26" fmla="*/ 37 w 211"/>
                <a:gd name="T27" fmla="*/ 156 h 249"/>
                <a:gd name="T28" fmla="*/ 49 w 211"/>
                <a:gd name="T29" fmla="*/ 182 h 249"/>
                <a:gd name="T30" fmla="*/ 67 w 211"/>
                <a:gd name="T31" fmla="*/ 200 h 249"/>
                <a:gd name="T32" fmla="*/ 93 w 211"/>
                <a:gd name="T33" fmla="*/ 214 h 249"/>
                <a:gd name="T34" fmla="*/ 123 w 211"/>
                <a:gd name="T35" fmla="*/ 219 h 249"/>
                <a:gd name="T36" fmla="*/ 149 w 211"/>
                <a:gd name="T37" fmla="*/ 217 h 249"/>
                <a:gd name="T38" fmla="*/ 170 w 211"/>
                <a:gd name="T39" fmla="*/ 205 h 249"/>
                <a:gd name="T40" fmla="*/ 186 w 211"/>
                <a:gd name="T41" fmla="*/ 189 h 249"/>
                <a:gd name="T42" fmla="*/ 211 w 211"/>
                <a:gd name="T43" fmla="*/ 207 h 249"/>
                <a:gd name="T44" fmla="*/ 205 w 211"/>
                <a:gd name="T45" fmla="*/ 217 h 249"/>
                <a:gd name="T46" fmla="*/ 193 w 211"/>
                <a:gd name="T47" fmla="*/ 228 h 249"/>
                <a:gd name="T48" fmla="*/ 174 w 211"/>
                <a:gd name="T49" fmla="*/ 238 h 249"/>
                <a:gd name="T50" fmla="*/ 151 w 211"/>
                <a:gd name="T51" fmla="*/ 247 h 249"/>
                <a:gd name="T52" fmla="*/ 121 w 211"/>
                <a:gd name="T53" fmla="*/ 249 h 249"/>
                <a:gd name="T54" fmla="*/ 86 w 211"/>
                <a:gd name="T55" fmla="*/ 245 h 249"/>
                <a:gd name="T56" fmla="*/ 56 w 211"/>
                <a:gd name="T57" fmla="*/ 231 h 249"/>
                <a:gd name="T58" fmla="*/ 32 w 211"/>
                <a:gd name="T59" fmla="*/ 212 h 249"/>
                <a:gd name="T60" fmla="*/ 14 w 211"/>
                <a:gd name="T61" fmla="*/ 186 h 249"/>
                <a:gd name="T62" fmla="*/ 2 w 211"/>
                <a:gd name="T63" fmla="*/ 156 h 249"/>
                <a:gd name="T64" fmla="*/ 0 w 211"/>
                <a:gd name="T65" fmla="*/ 126 h 249"/>
                <a:gd name="T66" fmla="*/ 4 w 211"/>
                <a:gd name="T67" fmla="*/ 84 h 249"/>
                <a:gd name="T68" fmla="*/ 21 w 211"/>
                <a:gd name="T69" fmla="*/ 49 h 249"/>
                <a:gd name="T70" fmla="*/ 49 w 211"/>
                <a:gd name="T71" fmla="*/ 23 h 249"/>
                <a:gd name="T72" fmla="*/ 83 w 211"/>
                <a:gd name="T73" fmla="*/ 5 h 249"/>
                <a:gd name="T74" fmla="*/ 123 w 211"/>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49">
                  <a:moveTo>
                    <a:pt x="123" y="0"/>
                  </a:moveTo>
                  <a:lnTo>
                    <a:pt x="156" y="2"/>
                  </a:lnTo>
                  <a:lnTo>
                    <a:pt x="184" y="16"/>
                  </a:lnTo>
                  <a:lnTo>
                    <a:pt x="207" y="37"/>
                  </a:lnTo>
                  <a:lnTo>
                    <a:pt x="181" y="56"/>
                  </a:lnTo>
                  <a:lnTo>
                    <a:pt x="165" y="42"/>
                  </a:lnTo>
                  <a:lnTo>
                    <a:pt x="144" y="33"/>
                  </a:lnTo>
                  <a:lnTo>
                    <a:pt x="123" y="30"/>
                  </a:lnTo>
                  <a:lnTo>
                    <a:pt x="93" y="35"/>
                  </a:lnTo>
                  <a:lnTo>
                    <a:pt x="67" y="49"/>
                  </a:lnTo>
                  <a:lnTo>
                    <a:pt x="49" y="70"/>
                  </a:lnTo>
                  <a:lnTo>
                    <a:pt x="37" y="96"/>
                  </a:lnTo>
                  <a:lnTo>
                    <a:pt x="35" y="126"/>
                  </a:lnTo>
                  <a:lnTo>
                    <a:pt x="37" y="156"/>
                  </a:lnTo>
                  <a:lnTo>
                    <a:pt x="49" y="182"/>
                  </a:lnTo>
                  <a:lnTo>
                    <a:pt x="67" y="200"/>
                  </a:lnTo>
                  <a:lnTo>
                    <a:pt x="93" y="214"/>
                  </a:lnTo>
                  <a:lnTo>
                    <a:pt x="123" y="219"/>
                  </a:lnTo>
                  <a:lnTo>
                    <a:pt x="149" y="217"/>
                  </a:lnTo>
                  <a:lnTo>
                    <a:pt x="170" y="205"/>
                  </a:lnTo>
                  <a:lnTo>
                    <a:pt x="186" y="189"/>
                  </a:lnTo>
                  <a:lnTo>
                    <a:pt x="211" y="207"/>
                  </a:lnTo>
                  <a:lnTo>
                    <a:pt x="205" y="217"/>
                  </a:lnTo>
                  <a:lnTo>
                    <a:pt x="193" y="228"/>
                  </a:lnTo>
                  <a:lnTo>
                    <a:pt x="174" y="238"/>
                  </a:lnTo>
                  <a:lnTo>
                    <a:pt x="151" y="247"/>
                  </a:lnTo>
                  <a:lnTo>
                    <a:pt x="121" y="249"/>
                  </a:lnTo>
                  <a:lnTo>
                    <a:pt x="86" y="245"/>
                  </a:lnTo>
                  <a:lnTo>
                    <a:pt x="56" y="231"/>
                  </a:lnTo>
                  <a:lnTo>
                    <a:pt x="32" y="212"/>
                  </a:lnTo>
                  <a:lnTo>
                    <a:pt x="14" y="186"/>
                  </a:lnTo>
                  <a:lnTo>
                    <a:pt x="2" y="156"/>
                  </a:lnTo>
                  <a:lnTo>
                    <a:pt x="0" y="126"/>
                  </a:lnTo>
                  <a:lnTo>
                    <a:pt x="4" y="84"/>
                  </a:lnTo>
                  <a:lnTo>
                    <a:pt x="21" y="49"/>
                  </a:lnTo>
                  <a:lnTo>
                    <a:pt x="49" y="23"/>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userDrawn="1"/>
          </p:nvSpPr>
          <p:spPr bwMode="auto">
            <a:xfrm>
              <a:off x="13341350" y="-511175"/>
              <a:ext cx="395288" cy="395288"/>
            </a:xfrm>
            <a:custGeom>
              <a:avLst/>
              <a:gdLst>
                <a:gd name="T0" fmla="*/ 123 w 249"/>
                <a:gd name="T1" fmla="*/ 30 h 249"/>
                <a:gd name="T2" fmla="*/ 93 w 249"/>
                <a:gd name="T3" fmla="*/ 35 h 249"/>
                <a:gd name="T4" fmla="*/ 70 w 249"/>
                <a:gd name="T5" fmla="*/ 49 h 249"/>
                <a:gd name="T6" fmla="*/ 49 w 249"/>
                <a:gd name="T7" fmla="*/ 68 h 249"/>
                <a:gd name="T8" fmla="*/ 37 w 249"/>
                <a:gd name="T9" fmla="*/ 96 h 249"/>
                <a:gd name="T10" fmla="*/ 35 w 249"/>
                <a:gd name="T11" fmla="*/ 124 h 249"/>
                <a:gd name="T12" fmla="*/ 37 w 249"/>
                <a:gd name="T13" fmla="*/ 154 h 249"/>
                <a:gd name="T14" fmla="*/ 49 w 249"/>
                <a:gd name="T15" fmla="*/ 182 h 249"/>
                <a:gd name="T16" fmla="*/ 70 w 249"/>
                <a:gd name="T17" fmla="*/ 200 h 249"/>
                <a:gd name="T18" fmla="*/ 93 w 249"/>
                <a:gd name="T19" fmla="*/ 214 h 249"/>
                <a:gd name="T20" fmla="*/ 123 w 249"/>
                <a:gd name="T21" fmla="*/ 219 h 249"/>
                <a:gd name="T22" fmla="*/ 154 w 249"/>
                <a:gd name="T23" fmla="*/ 214 h 249"/>
                <a:gd name="T24" fmla="*/ 179 w 249"/>
                <a:gd name="T25" fmla="*/ 200 h 249"/>
                <a:gd name="T26" fmla="*/ 198 w 249"/>
                <a:gd name="T27" fmla="*/ 182 h 249"/>
                <a:gd name="T28" fmla="*/ 210 w 249"/>
                <a:gd name="T29" fmla="*/ 154 h 249"/>
                <a:gd name="T30" fmla="*/ 214 w 249"/>
                <a:gd name="T31" fmla="*/ 124 h 249"/>
                <a:gd name="T32" fmla="*/ 210 w 249"/>
                <a:gd name="T33" fmla="*/ 96 h 249"/>
                <a:gd name="T34" fmla="*/ 198 w 249"/>
                <a:gd name="T35" fmla="*/ 68 h 249"/>
                <a:gd name="T36" fmla="*/ 179 w 249"/>
                <a:gd name="T37" fmla="*/ 49 h 249"/>
                <a:gd name="T38" fmla="*/ 154 w 249"/>
                <a:gd name="T39" fmla="*/ 35 h 249"/>
                <a:gd name="T40" fmla="*/ 123 w 249"/>
                <a:gd name="T41" fmla="*/ 30 h 249"/>
                <a:gd name="T42" fmla="*/ 123 w 249"/>
                <a:gd name="T43" fmla="*/ 0 h 249"/>
                <a:gd name="T44" fmla="*/ 165 w 249"/>
                <a:gd name="T45" fmla="*/ 5 h 249"/>
                <a:gd name="T46" fmla="*/ 200 w 249"/>
                <a:gd name="T47" fmla="*/ 23 h 249"/>
                <a:gd name="T48" fmla="*/ 226 w 249"/>
                <a:gd name="T49" fmla="*/ 49 h 249"/>
                <a:gd name="T50" fmla="*/ 242 w 249"/>
                <a:gd name="T51" fmla="*/ 84 h 249"/>
                <a:gd name="T52" fmla="*/ 249 w 249"/>
                <a:gd name="T53" fmla="*/ 124 h 249"/>
                <a:gd name="T54" fmla="*/ 242 w 249"/>
                <a:gd name="T55" fmla="*/ 165 h 249"/>
                <a:gd name="T56" fmla="*/ 226 w 249"/>
                <a:gd name="T57" fmla="*/ 200 h 249"/>
                <a:gd name="T58" fmla="*/ 200 w 249"/>
                <a:gd name="T59" fmla="*/ 226 h 249"/>
                <a:gd name="T60" fmla="*/ 165 w 249"/>
                <a:gd name="T61" fmla="*/ 245 h 249"/>
                <a:gd name="T62" fmla="*/ 123 w 249"/>
                <a:gd name="T63" fmla="*/ 249 h 249"/>
                <a:gd name="T64" fmla="*/ 84 w 249"/>
                <a:gd name="T65" fmla="*/ 245 h 249"/>
                <a:gd name="T66" fmla="*/ 49 w 249"/>
                <a:gd name="T67" fmla="*/ 226 h 249"/>
                <a:gd name="T68" fmla="*/ 23 w 249"/>
                <a:gd name="T69" fmla="*/ 200 h 249"/>
                <a:gd name="T70" fmla="*/ 5 w 249"/>
                <a:gd name="T71" fmla="*/ 165 h 249"/>
                <a:gd name="T72" fmla="*/ 0 w 249"/>
                <a:gd name="T73" fmla="*/ 124 h 249"/>
                <a:gd name="T74" fmla="*/ 5 w 249"/>
                <a:gd name="T75" fmla="*/ 84 h 249"/>
                <a:gd name="T76" fmla="*/ 23 w 249"/>
                <a:gd name="T77" fmla="*/ 49 h 249"/>
                <a:gd name="T78" fmla="*/ 49 w 249"/>
                <a:gd name="T79" fmla="*/ 23 h 249"/>
                <a:gd name="T80" fmla="*/ 84 w 249"/>
                <a:gd name="T81" fmla="*/ 5 h 249"/>
                <a:gd name="T82" fmla="*/ 123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3" y="30"/>
                  </a:moveTo>
                  <a:lnTo>
                    <a:pt x="93" y="35"/>
                  </a:lnTo>
                  <a:lnTo>
                    <a:pt x="70" y="49"/>
                  </a:lnTo>
                  <a:lnTo>
                    <a:pt x="49" y="68"/>
                  </a:lnTo>
                  <a:lnTo>
                    <a:pt x="37" y="96"/>
                  </a:lnTo>
                  <a:lnTo>
                    <a:pt x="35" y="124"/>
                  </a:lnTo>
                  <a:lnTo>
                    <a:pt x="37" y="154"/>
                  </a:lnTo>
                  <a:lnTo>
                    <a:pt x="49" y="182"/>
                  </a:lnTo>
                  <a:lnTo>
                    <a:pt x="70" y="200"/>
                  </a:lnTo>
                  <a:lnTo>
                    <a:pt x="93" y="214"/>
                  </a:lnTo>
                  <a:lnTo>
                    <a:pt x="123" y="219"/>
                  </a:lnTo>
                  <a:lnTo>
                    <a:pt x="154" y="214"/>
                  </a:lnTo>
                  <a:lnTo>
                    <a:pt x="179" y="200"/>
                  </a:lnTo>
                  <a:lnTo>
                    <a:pt x="198" y="182"/>
                  </a:lnTo>
                  <a:lnTo>
                    <a:pt x="210" y="154"/>
                  </a:lnTo>
                  <a:lnTo>
                    <a:pt x="214" y="124"/>
                  </a:lnTo>
                  <a:lnTo>
                    <a:pt x="210" y="96"/>
                  </a:lnTo>
                  <a:lnTo>
                    <a:pt x="198" y="68"/>
                  </a:lnTo>
                  <a:lnTo>
                    <a:pt x="179" y="49"/>
                  </a:lnTo>
                  <a:lnTo>
                    <a:pt x="154" y="35"/>
                  </a:lnTo>
                  <a:lnTo>
                    <a:pt x="123" y="30"/>
                  </a:lnTo>
                  <a:close/>
                  <a:moveTo>
                    <a:pt x="123" y="0"/>
                  </a:moveTo>
                  <a:lnTo>
                    <a:pt x="165" y="5"/>
                  </a:lnTo>
                  <a:lnTo>
                    <a:pt x="200" y="23"/>
                  </a:lnTo>
                  <a:lnTo>
                    <a:pt x="226" y="49"/>
                  </a:lnTo>
                  <a:lnTo>
                    <a:pt x="242" y="84"/>
                  </a:lnTo>
                  <a:lnTo>
                    <a:pt x="249" y="124"/>
                  </a:lnTo>
                  <a:lnTo>
                    <a:pt x="242" y="165"/>
                  </a:lnTo>
                  <a:lnTo>
                    <a:pt x="226" y="200"/>
                  </a:lnTo>
                  <a:lnTo>
                    <a:pt x="200" y="226"/>
                  </a:lnTo>
                  <a:lnTo>
                    <a:pt x="165" y="245"/>
                  </a:lnTo>
                  <a:lnTo>
                    <a:pt x="123" y="249"/>
                  </a:lnTo>
                  <a:lnTo>
                    <a:pt x="84" y="245"/>
                  </a:lnTo>
                  <a:lnTo>
                    <a:pt x="49" y="226"/>
                  </a:lnTo>
                  <a:lnTo>
                    <a:pt x="23" y="200"/>
                  </a:lnTo>
                  <a:lnTo>
                    <a:pt x="5" y="165"/>
                  </a:lnTo>
                  <a:lnTo>
                    <a:pt x="0" y="124"/>
                  </a:lnTo>
                  <a:lnTo>
                    <a:pt x="5" y="84"/>
                  </a:lnTo>
                  <a:lnTo>
                    <a:pt x="23" y="49"/>
                  </a:lnTo>
                  <a:lnTo>
                    <a:pt x="49" y="23"/>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userDrawn="1"/>
          </p:nvSpPr>
          <p:spPr bwMode="auto">
            <a:xfrm>
              <a:off x="13811250" y="-503238"/>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userDrawn="1"/>
          </p:nvSpPr>
          <p:spPr bwMode="auto">
            <a:xfrm>
              <a:off x="14224000"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userDrawn="1"/>
          </p:nvSpPr>
          <p:spPr bwMode="auto">
            <a:xfrm>
              <a:off x="14652625" y="-503238"/>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2 h 240"/>
                <a:gd name="T10" fmla="*/ 145 w 159"/>
                <a:gd name="T11" fmla="*/ 102 h 240"/>
                <a:gd name="T12" fmla="*/ 145 w 159"/>
                <a:gd name="T13" fmla="*/ 133 h 240"/>
                <a:gd name="T14" fmla="*/ 31 w 159"/>
                <a:gd name="T15" fmla="*/ 133 h 240"/>
                <a:gd name="T16" fmla="*/ 31 w 159"/>
                <a:gd name="T17" fmla="*/ 209 h 240"/>
                <a:gd name="T18" fmla="*/ 159 w 159"/>
                <a:gd name="T19" fmla="*/ 209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2"/>
                  </a:lnTo>
                  <a:lnTo>
                    <a:pt x="145" y="102"/>
                  </a:lnTo>
                  <a:lnTo>
                    <a:pt x="145" y="133"/>
                  </a:lnTo>
                  <a:lnTo>
                    <a:pt x="31" y="133"/>
                  </a:lnTo>
                  <a:lnTo>
                    <a:pt x="31" y="209"/>
                  </a:lnTo>
                  <a:lnTo>
                    <a:pt x="159" y="209"/>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userDrawn="1"/>
          </p:nvSpPr>
          <p:spPr bwMode="auto">
            <a:xfrm>
              <a:off x="14955838" y="-511175"/>
              <a:ext cx="336550" cy="395288"/>
            </a:xfrm>
            <a:custGeom>
              <a:avLst/>
              <a:gdLst>
                <a:gd name="T0" fmla="*/ 123 w 212"/>
                <a:gd name="T1" fmla="*/ 0 h 249"/>
                <a:gd name="T2" fmla="*/ 156 w 212"/>
                <a:gd name="T3" fmla="*/ 2 h 249"/>
                <a:gd name="T4" fmla="*/ 184 w 212"/>
                <a:gd name="T5" fmla="*/ 16 h 249"/>
                <a:gd name="T6" fmla="*/ 207 w 212"/>
                <a:gd name="T7" fmla="*/ 37 h 249"/>
                <a:gd name="T8" fmla="*/ 179 w 212"/>
                <a:gd name="T9" fmla="*/ 56 h 249"/>
                <a:gd name="T10" fmla="*/ 165 w 212"/>
                <a:gd name="T11" fmla="*/ 42 h 249"/>
                <a:gd name="T12" fmla="*/ 144 w 212"/>
                <a:gd name="T13" fmla="*/ 33 h 249"/>
                <a:gd name="T14" fmla="*/ 123 w 212"/>
                <a:gd name="T15" fmla="*/ 30 h 249"/>
                <a:gd name="T16" fmla="*/ 93 w 212"/>
                <a:gd name="T17" fmla="*/ 35 h 249"/>
                <a:gd name="T18" fmla="*/ 68 w 212"/>
                <a:gd name="T19" fmla="*/ 49 h 249"/>
                <a:gd name="T20" fmla="*/ 49 w 212"/>
                <a:gd name="T21" fmla="*/ 70 h 249"/>
                <a:gd name="T22" fmla="*/ 37 w 212"/>
                <a:gd name="T23" fmla="*/ 96 h 249"/>
                <a:gd name="T24" fmla="*/ 33 w 212"/>
                <a:gd name="T25" fmla="*/ 126 h 249"/>
                <a:gd name="T26" fmla="*/ 37 w 212"/>
                <a:gd name="T27" fmla="*/ 156 h 249"/>
                <a:gd name="T28" fmla="*/ 49 w 212"/>
                <a:gd name="T29" fmla="*/ 182 h 249"/>
                <a:gd name="T30" fmla="*/ 68 w 212"/>
                <a:gd name="T31" fmla="*/ 200 h 249"/>
                <a:gd name="T32" fmla="*/ 93 w 212"/>
                <a:gd name="T33" fmla="*/ 214 h 249"/>
                <a:gd name="T34" fmla="*/ 123 w 212"/>
                <a:gd name="T35" fmla="*/ 219 h 249"/>
                <a:gd name="T36" fmla="*/ 147 w 212"/>
                <a:gd name="T37" fmla="*/ 217 h 249"/>
                <a:gd name="T38" fmla="*/ 168 w 212"/>
                <a:gd name="T39" fmla="*/ 205 h 249"/>
                <a:gd name="T40" fmla="*/ 184 w 212"/>
                <a:gd name="T41" fmla="*/ 189 h 249"/>
                <a:gd name="T42" fmla="*/ 212 w 212"/>
                <a:gd name="T43" fmla="*/ 207 h 249"/>
                <a:gd name="T44" fmla="*/ 205 w 212"/>
                <a:gd name="T45" fmla="*/ 217 h 249"/>
                <a:gd name="T46" fmla="*/ 193 w 212"/>
                <a:gd name="T47" fmla="*/ 228 h 249"/>
                <a:gd name="T48" fmla="*/ 175 w 212"/>
                <a:gd name="T49" fmla="*/ 238 h 249"/>
                <a:gd name="T50" fmla="*/ 151 w 212"/>
                <a:gd name="T51" fmla="*/ 247 h 249"/>
                <a:gd name="T52" fmla="*/ 121 w 212"/>
                <a:gd name="T53" fmla="*/ 249 h 249"/>
                <a:gd name="T54" fmla="*/ 86 w 212"/>
                <a:gd name="T55" fmla="*/ 245 h 249"/>
                <a:gd name="T56" fmla="*/ 56 w 212"/>
                <a:gd name="T57" fmla="*/ 231 h 249"/>
                <a:gd name="T58" fmla="*/ 33 w 212"/>
                <a:gd name="T59" fmla="*/ 212 h 249"/>
                <a:gd name="T60" fmla="*/ 14 w 212"/>
                <a:gd name="T61" fmla="*/ 186 h 249"/>
                <a:gd name="T62" fmla="*/ 2 w 212"/>
                <a:gd name="T63" fmla="*/ 156 h 249"/>
                <a:gd name="T64" fmla="*/ 0 w 212"/>
                <a:gd name="T65" fmla="*/ 126 h 249"/>
                <a:gd name="T66" fmla="*/ 5 w 212"/>
                <a:gd name="T67" fmla="*/ 84 h 249"/>
                <a:gd name="T68" fmla="*/ 21 w 212"/>
                <a:gd name="T69" fmla="*/ 49 h 249"/>
                <a:gd name="T70" fmla="*/ 49 w 212"/>
                <a:gd name="T71" fmla="*/ 23 h 249"/>
                <a:gd name="T72" fmla="*/ 82 w 212"/>
                <a:gd name="T73" fmla="*/ 5 h 249"/>
                <a:gd name="T74" fmla="*/ 123 w 212"/>
                <a:gd name="T75"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49">
                  <a:moveTo>
                    <a:pt x="123" y="0"/>
                  </a:moveTo>
                  <a:lnTo>
                    <a:pt x="156" y="2"/>
                  </a:lnTo>
                  <a:lnTo>
                    <a:pt x="184" y="16"/>
                  </a:lnTo>
                  <a:lnTo>
                    <a:pt x="207" y="37"/>
                  </a:lnTo>
                  <a:lnTo>
                    <a:pt x="179" y="56"/>
                  </a:lnTo>
                  <a:lnTo>
                    <a:pt x="165" y="42"/>
                  </a:lnTo>
                  <a:lnTo>
                    <a:pt x="144" y="33"/>
                  </a:lnTo>
                  <a:lnTo>
                    <a:pt x="123" y="30"/>
                  </a:lnTo>
                  <a:lnTo>
                    <a:pt x="93" y="35"/>
                  </a:lnTo>
                  <a:lnTo>
                    <a:pt x="68" y="49"/>
                  </a:lnTo>
                  <a:lnTo>
                    <a:pt x="49" y="70"/>
                  </a:lnTo>
                  <a:lnTo>
                    <a:pt x="37" y="96"/>
                  </a:lnTo>
                  <a:lnTo>
                    <a:pt x="33" y="126"/>
                  </a:lnTo>
                  <a:lnTo>
                    <a:pt x="37" y="156"/>
                  </a:lnTo>
                  <a:lnTo>
                    <a:pt x="49" y="182"/>
                  </a:lnTo>
                  <a:lnTo>
                    <a:pt x="68" y="200"/>
                  </a:lnTo>
                  <a:lnTo>
                    <a:pt x="93" y="214"/>
                  </a:lnTo>
                  <a:lnTo>
                    <a:pt x="123" y="219"/>
                  </a:lnTo>
                  <a:lnTo>
                    <a:pt x="147" y="217"/>
                  </a:lnTo>
                  <a:lnTo>
                    <a:pt x="168" y="205"/>
                  </a:lnTo>
                  <a:lnTo>
                    <a:pt x="184" y="189"/>
                  </a:lnTo>
                  <a:lnTo>
                    <a:pt x="212" y="207"/>
                  </a:lnTo>
                  <a:lnTo>
                    <a:pt x="205" y="217"/>
                  </a:lnTo>
                  <a:lnTo>
                    <a:pt x="193" y="228"/>
                  </a:lnTo>
                  <a:lnTo>
                    <a:pt x="175" y="238"/>
                  </a:lnTo>
                  <a:lnTo>
                    <a:pt x="151" y="247"/>
                  </a:lnTo>
                  <a:lnTo>
                    <a:pt x="121" y="249"/>
                  </a:lnTo>
                  <a:lnTo>
                    <a:pt x="86" y="245"/>
                  </a:lnTo>
                  <a:lnTo>
                    <a:pt x="56" y="231"/>
                  </a:lnTo>
                  <a:lnTo>
                    <a:pt x="33" y="212"/>
                  </a:lnTo>
                  <a:lnTo>
                    <a:pt x="14" y="186"/>
                  </a:lnTo>
                  <a:lnTo>
                    <a:pt x="2" y="156"/>
                  </a:lnTo>
                  <a:lnTo>
                    <a:pt x="0" y="126"/>
                  </a:lnTo>
                  <a:lnTo>
                    <a:pt x="5" y="84"/>
                  </a:lnTo>
                  <a:lnTo>
                    <a:pt x="21" y="49"/>
                  </a:lnTo>
                  <a:lnTo>
                    <a:pt x="49" y="23"/>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15311438" y="-503238"/>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userDrawn="1"/>
          </p:nvSpPr>
          <p:spPr bwMode="auto">
            <a:xfrm>
              <a:off x="15662275" y="-503238"/>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noEditPoints="1"/>
            </p:cNvSpPr>
            <p:nvPr userDrawn="1"/>
          </p:nvSpPr>
          <p:spPr bwMode="auto">
            <a:xfrm>
              <a:off x="15776575" y="-511175"/>
              <a:ext cx="395288" cy="395288"/>
            </a:xfrm>
            <a:custGeom>
              <a:avLst/>
              <a:gdLst>
                <a:gd name="T0" fmla="*/ 125 w 249"/>
                <a:gd name="T1" fmla="*/ 30 h 249"/>
                <a:gd name="T2" fmla="*/ 95 w 249"/>
                <a:gd name="T3" fmla="*/ 35 h 249"/>
                <a:gd name="T4" fmla="*/ 70 w 249"/>
                <a:gd name="T5" fmla="*/ 49 h 249"/>
                <a:gd name="T6" fmla="*/ 51 w 249"/>
                <a:gd name="T7" fmla="*/ 68 h 249"/>
                <a:gd name="T8" fmla="*/ 39 w 249"/>
                <a:gd name="T9" fmla="*/ 96 h 249"/>
                <a:gd name="T10" fmla="*/ 35 w 249"/>
                <a:gd name="T11" fmla="*/ 124 h 249"/>
                <a:gd name="T12" fmla="*/ 39 w 249"/>
                <a:gd name="T13" fmla="*/ 154 h 249"/>
                <a:gd name="T14" fmla="*/ 51 w 249"/>
                <a:gd name="T15" fmla="*/ 182 h 249"/>
                <a:gd name="T16" fmla="*/ 70 w 249"/>
                <a:gd name="T17" fmla="*/ 200 h 249"/>
                <a:gd name="T18" fmla="*/ 95 w 249"/>
                <a:gd name="T19" fmla="*/ 214 h 249"/>
                <a:gd name="T20" fmla="*/ 125 w 249"/>
                <a:gd name="T21" fmla="*/ 219 h 249"/>
                <a:gd name="T22" fmla="*/ 156 w 249"/>
                <a:gd name="T23" fmla="*/ 214 h 249"/>
                <a:gd name="T24" fmla="*/ 179 w 249"/>
                <a:gd name="T25" fmla="*/ 200 h 249"/>
                <a:gd name="T26" fmla="*/ 198 w 249"/>
                <a:gd name="T27" fmla="*/ 182 h 249"/>
                <a:gd name="T28" fmla="*/ 212 w 249"/>
                <a:gd name="T29" fmla="*/ 154 h 249"/>
                <a:gd name="T30" fmla="*/ 214 w 249"/>
                <a:gd name="T31" fmla="*/ 124 h 249"/>
                <a:gd name="T32" fmla="*/ 212 w 249"/>
                <a:gd name="T33" fmla="*/ 96 h 249"/>
                <a:gd name="T34" fmla="*/ 198 w 249"/>
                <a:gd name="T35" fmla="*/ 68 h 249"/>
                <a:gd name="T36" fmla="*/ 179 w 249"/>
                <a:gd name="T37" fmla="*/ 49 h 249"/>
                <a:gd name="T38" fmla="*/ 156 w 249"/>
                <a:gd name="T39" fmla="*/ 35 h 249"/>
                <a:gd name="T40" fmla="*/ 125 w 249"/>
                <a:gd name="T41" fmla="*/ 30 h 249"/>
                <a:gd name="T42" fmla="*/ 125 w 249"/>
                <a:gd name="T43" fmla="*/ 0 h 249"/>
                <a:gd name="T44" fmla="*/ 165 w 249"/>
                <a:gd name="T45" fmla="*/ 5 h 249"/>
                <a:gd name="T46" fmla="*/ 200 w 249"/>
                <a:gd name="T47" fmla="*/ 23 h 249"/>
                <a:gd name="T48" fmla="*/ 226 w 249"/>
                <a:gd name="T49" fmla="*/ 49 h 249"/>
                <a:gd name="T50" fmla="*/ 244 w 249"/>
                <a:gd name="T51" fmla="*/ 84 h 249"/>
                <a:gd name="T52" fmla="*/ 249 w 249"/>
                <a:gd name="T53" fmla="*/ 124 h 249"/>
                <a:gd name="T54" fmla="*/ 244 w 249"/>
                <a:gd name="T55" fmla="*/ 165 h 249"/>
                <a:gd name="T56" fmla="*/ 226 w 249"/>
                <a:gd name="T57" fmla="*/ 200 h 249"/>
                <a:gd name="T58" fmla="*/ 200 w 249"/>
                <a:gd name="T59" fmla="*/ 226 h 249"/>
                <a:gd name="T60" fmla="*/ 165 w 249"/>
                <a:gd name="T61" fmla="*/ 245 h 249"/>
                <a:gd name="T62" fmla="*/ 125 w 249"/>
                <a:gd name="T63" fmla="*/ 249 h 249"/>
                <a:gd name="T64" fmla="*/ 84 w 249"/>
                <a:gd name="T65" fmla="*/ 245 h 249"/>
                <a:gd name="T66" fmla="*/ 49 w 249"/>
                <a:gd name="T67" fmla="*/ 226 h 249"/>
                <a:gd name="T68" fmla="*/ 23 w 249"/>
                <a:gd name="T69" fmla="*/ 200 h 249"/>
                <a:gd name="T70" fmla="*/ 7 w 249"/>
                <a:gd name="T71" fmla="*/ 165 h 249"/>
                <a:gd name="T72" fmla="*/ 0 w 249"/>
                <a:gd name="T73" fmla="*/ 124 h 249"/>
                <a:gd name="T74" fmla="*/ 7 w 249"/>
                <a:gd name="T75" fmla="*/ 84 h 249"/>
                <a:gd name="T76" fmla="*/ 23 w 249"/>
                <a:gd name="T77" fmla="*/ 49 h 249"/>
                <a:gd name="T78" fmla="*/ 49 w 249"/>
                <a:gd name="T79" fmla="*/ 23 h 249"/>
                <a:gd name="T80" fmla="*/ 84 w 249"/>
                <a:gd name="T81" fmla="*/ 5 h 249"/>
                <a:gd name="T82" fmla="*/ 125 w 249"/>
                <a:gd name="T8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49">
                  <a:moveTo>
                    <a:pt x="125" y="30"/>
                  </a:moveTo>
                  <a:lnTo>
                    <a:pt x="95" y="35"/>
                  </a:lnTo>
                  <a:lnTo>
                    <a:pt x="70" y="49"/>
                  </a:lnTo>
                  <a:lnTo>
                    <a:pt x="51" y="68"/>
                  </a:lnTo>
                  <a:lnTo>
                    <a:pt x="39" y="96"/>
                  </a:lnTo>
                  <a:lnTo>
                    <a:pt x="35" y="124"/>
                  </a:lnTo>
                  <a:lnTo>
                    <a:pt x="39" y="154"/>
                  </a:lnTo>
                  <a:lnTo>
                    <a:pt x="51" y="182"/>
                  </a:lnTo>
                  <a:lnTo>
                    <a:pt x="70" y="200"/>
                  </a:lnTo>
                  <a:lnTo>
                    <a:pt x="95" y="214"/>
                  </a:lnTo>
                  <a:lnTo>
                    <a:pt x="125" y="219"/>
                  </a:lnTo>
                  <a:lnTo>
                    <a:pt x="156" y="214"/>
                  </a:lnTo>
                  <a:lnTo>
                    <a:pt x="179" y="200"/>
                  </a:lnTo>
                  <a:lnTo>
                    <a:pt x="198" y="182"/>
                  </a:lnTo>
                  <a:lnTo>
                    <a:pt x="212" y="154"/>
                  </a:lnTo>
                  <a:lnTo>
                    <a:pt x="214" y="124"/>
                  </a:lnTo>
                  <a:lnTo>
                    <a:pt x="212" y="96"/>
                  </a:lnTo>
                  <a:lnTo>
                    <a:pt x="198" y="68"/>
                  </a:lnTo>
                  <a:lnTo>
                    <a:pt x="179" y="49"/>
                  </a:lnTo>
                  <a:lnTo>
                    <a:pt x="156" y="35"/>
                  </a:lnTo>
                  <a:lnTo>
                    <a:pt x="125" y="30"/>
                  </a:lnTo>
                  <a:close/>
                  <a:moveTo>
                    <a:pt x="125" y="0"/>
                  </a:moveTo>
                  <a:lnTo>
                    <a:pt x="165" y="5"/>
                  </a:lnTo>
                  <a:lnTo>
                    <a:pt x="200" y="23"/>
                  </a:lnTo>
                  <a:lnTo>
                    <a:pt x="226" y="49"/>
                  </a:lnTo>
                  <a:lnTo>
                    <a:pt x="244" y="84"/>
                  </a:lnTo>
                  <a:lnTo>
                    <a:pt x="249" y="124"/>
                  </a:lnTo>
                  <a:lnTo>
                    <a:pt x="244" y="165"/>
                  </a:lnTo>
                  <a:lnTo>
                    <a:pt x="226" y="200"/>
                  </a:lnTo>
                  <a:lnTo>
                    <a:pt x="200" y="226"/>
                  </a:lnTo>
                  <a:lnTo>
                    <a:pt x="165" y="245"/>
                  </a:lnTo>
                  <a:lnTo>
                    <a:pt x="125" y="249"/>
                  </a:lnTo>
                  <a:lnTo>
                    <a:pt x="84" y="245"/>
                  </a:lnTo>
                  <a:lnTo>
                    <a:pt x="49" y="226"/>
                  </a:lnTo>
                  <a:lnTo>
                    <a:pt x="23" y="200"/>
                  </a:lnTo>
                  <a:lnTo>
                    <a:pt x="7" y="165"/>
                  </a:lnTo>
                  <a:lnTo>
                    <a:pt x="0" y="124"/>
                  </a:lnTo>
                  <a:lnTo>
                    <a:pt x="7" y="84"/>
                  </a:lnTo>
                  <a:lnTo>
                    <a:pt x="23" y="49"/>
                  </a:lnTo>
                  <a:lnTo>
                    <a:pt x="49" y="23"/>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userDrawn="1"/>
          </p:nvSpPr>
          <p:spPr bwMode="auto">
            <a:xfrm>
              <a:off x="16244888" y="-503238"/>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userDrawn="1"/>
          </p:nvSpPr>
          <p:spPr bwMode="auto">
            <a:xfrm>
              <a:off x="16640175" y="-511175"/>
              <a:ext cx="252413" cy="395288"/>
            </a:xfrm>
            <a:custGeom>
              <a:avLst/>
              <a:gdLst>
                <a:gd name="T0" fmla="*/ 89 w 159"/>
                <a:gd name="T1" fmla="*/ 0 h 249"/>
                <a:gd name="T2" fmla="*/ 114 w 159"/>
                <a:gd name="T3" fmla="*/ 2 h 249"/>
                <a:gd name="T4" fmla="*/ 138 w 159"/>
                <a:gd name="T5" fmla="*/ 9 h 249"/>
                <a:gd name="T6" fmla="*/ 156 w 159"/>
                <a:gd name="T7" fmla="*/ 26 h 249"/>
                <a:gd name="T8" fmla="*/ 131 w 159"/>
                <a:gd name="T9" fmla="*/ 51 h 249"/>
                <a:gd name="T10" fmla="*/ 114 w 159"/>
                <a:gd name="T11" fmla="*/ 35 h 249"/>
                <a:gd name="T12" fmla="*/ 89 w 159"/>
                <a:gd name="T13" fmla="*/ 30 h 249"/>
                <a:gd name="T14" fmla="*/ 66 w 159"/>
                <a:gd name="T15" fmla="*/ 33 h 249"/>
                <a:gd name="T16" fmla="*/ 52 w 159"/>
                <a:gd name="T17" fmla="*/ 42 h 249"/>
                <a:gd name="T18" fmla="*/ 45 w 159"/>
                <a:gd name="T19" fmla="*/ 54 h 249"/>
                <a:gd name="T20" fmla="*/ 42 w 159"/>
                <a:gd name="T21" fmla="*/ 65 h 249"/>
                <a:gd name="T22" fmla="*/ 47 w 159"/>
                <a:gd name="T23" fmla="*/ 84 h 249"/>
                <a:gd name="T24" fmla="*/ 56 w 159"/>
                <a:gd name="T25" fmla="*/ 93 h 249"/>
                <a:gd name="T26" fmla="*/ 73 w 159"/>
                <a:gd name="T27" fmla="*/ 103 h 249"/>
                <a:gd name="T28" fmla="*/ 91 w 159"/>
                <a:gd name="T29" fmla="*/ 110 h 249"/>
                <a:gd name="T30" fmla="*/ 110 w 159"/>
                <a:gd name="T31" fmla="*/ 114 h 249"/>
                <a:gd name="T32" fmla="*/ 128 w 159"/>
                <a:gd name="T33" fmla="*/ 124 h 249"/>
                <a:gd name="T34" fmla="*/ 145 w 159"/>
                <a:gd name="T35" fmla="*/ 135 h 249"/>
                <a:gd name="T36" fmla="*/ 156 w 159"/>
                <a:gd name="T37" fmla="*/ 151 h 249"/>
                <a:gd name="T38" fmla="*/ 159 w 159"/>
                <a:gd name="T39" fmla="*/ 177 h 249"/>
                <a:gd name="T40" fmla="*/ 156 w 159"/>
                <a:gd name="T41" fmla="*/ 203 h 249"/>
                <a:gd name="T42" fmla="*/ 145 w 159"/>
                <a:gd name="T43" fmla="*/ 221 h 249"/>
                <a:gd name="T44" fmla="*/ 126 w 159"/>
                <a:gd name="T45" fmla="*/ 238 h 249"/>
                <a:gd name="T46" fmla="*/ 103 w 159"/>
                <a:gd name="T47" fmla="*/ 247 h 249"/>
                <a:gd name="T48" fmla="*/ 77 w 159"/>
                <a:gd name="T49" fmla="*/ 249 h 249"/>
                <a:gd name="T50" fmla="*/ 47 w 159"/>
                <a:gd name="T51" fmla="*/ 247 h 249"/>
                <a:gd name="T52" fmla="*/ 21 w 159"/>
                <a:gd name="T53" fmla="*/ 235 h 249"/>
                <a:gd name="T54" fmla="*/ 0 w 159"/>
                <a:gd name="T55" fmla="*/ 217 h 249"/>
                <a:gd name="T56" fmla="*/ 26 w 159"/>
                <a:gd name="T57" fmla="*/ 193 h 249"/>
                <a:gd name="T58" fmla="*/ 40 w 159"/>
                <a:gd name="T59" fmla="*/ 210 h 249"/>
                <a:gd name="T60" fmla="*/ 59 w 159"/>
                <a:gd name="T61" fmla="*/ 217 h 249"/>
                <a:gd name="T62" fmla="*/ 77 w 159"/>
                <a:gd name="T63" fmla="*/ 219 h 249"/>
                <a:gd name="T64" fmla="*/ 93 w 159"/>
                <a:gd name="T65" fmla="*/ 217 h 249"/>
                <a:gd name="T66" fmla="*/ 110 w 159"/>
                <a:gd name="T67" fmla="*/ 210 h 249"/>
                <a:gd name="T68" fmla="*/ 121 w 159"/>
                <a:gd name="T69" fmla="*/ 198 h 249"/>
                <a:gd name="T70" fmla="*/ 126 w 159"/>
                <a:gd name="T71" fmla="*/ 179 h 249"/>
                <a:gd name="T72" fmla="*/ 121 w 159"/>
                <a:gd name="T73" fmla="*/ 165 h 249"/>
                <a:gd name="T74" fmla="*/ 110 w 159"/>
                <a:gd name="T75" fmla="*/ 154 h 249"/>
                <a:gd name="T76" fmla="*/ 96 w 159"/>
                <a:gd name="T77" fmla="*/ 147 h 249"/>
                <a:gd name="T78" fmla="*/ 77 w 159"/>
                <a:gd name="T79" fmla="*/ 140 h 249"/>
                <a:gd name="T80" fmla="*/ 56 w 159"/>
                <a:gd name="T81" fmla="*/ 133 h 249"/>
                <a:gd name="T82" fmla="*/ 38 w 159"/>
                <a:gd name="T83" fmla="*/ 126 h 249"/>
                <a:gd name="T84" fmla="*/ 21 w 159"/>
                <a:gd name="T85" fmla="*/ 112 h 249"/>
                <a:gd name="T86" fmla="*/ 12 w 159"/>
                <a:gd name="T87" fmla="*/ 93 h 249"/>
                <a:gd name="T88" fmla="*/ 7 w 159"/>
                <a:gd name="T89" fmla="*/ 65 h 249"/>
                <a:gd name="T90" fmla="*/ 10 w 159"/>
                <a:gd name="T91" fmla="*/ 49 h 249"/>
                <a:gd name="T92" fmla="*/ 19 w 159"/>
                <a:gd name="T93" fmla="*/ 30 h 249"/>
                <a:gd name="T94" fmla="*/ 35 w 159"/>
                <a:gd name="T95" fmla="*/ 14 h 249"/>
                <a:gd name="T96" fmla="*/ 59 w 159"/>
                <a:gd name="T97" fmla="*/ 2 h 249"/>
                <a:gd name="T98" fmla="*/ 89 w 159"/>
                <a:gd name="T9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49">
                  <a:moveTo>
                    <a:pt x="89" y="0"/>
                  </a:moveTo>
                  <a:lnTo>
                    <a:pt x="114" y="2"/>
                  </a:lnTo>
                  <a:lnTo>
                    <a:pt x="138" y="9"/>
                  </a:lnTo>
                  <a:lnTo>
                    <a:pt x="156" y="26"/>
                  </a:lnTo>
                  <a:lnTo>
                    <a:pt x="131" y="51"/>
                  </a:lnTo>
                  <a:lnTo>
                    <a:pt x="114" y="35"/>
                  </a:lnTo>
                  <a:lnTo>
                    <a:pt x="89" y="30"/>
                  </a:lnTo>
                  <a:lnTo>
                    <a:pt x="66" y="33"/>
                  </a:lnTo>
                  <a:lnTo>
                    <a:pt x="52" y="42"/>
                  </a:lnTo>
                  <a:lnTo>
                    <a:pt x="45" y="54"/>
                  </a:lnTo>
                  <a:lnTo>
                    <a:pt x="42" y="65"/>
                  </a:lnTo>
                  <a:lnTo>
                    <a:pt x="47" y="84"/>
                  </a:lnTo>
                  <a:lnTo>
                    <a:pt x="56" y="93"/>
                  </a:lnTo>
                  <a:lnTo>
                    <a:pt x="73" y="103"/>
                  </a:lnTo>
                  <a:lnTo>
                    <a:pt x="91" y="110"/>
                  </a:lnTo>
                  <a:lnTo>
                    <a:pt x="110" y="114"/>
                  </a:lnTo>
                  <a:lnTo>
                    <a:pt x="128" y="124"/>
                  </a:lnTo>
                  <a:lnTo>
                    <a:pt x="145" y="135"/>
                  </a:lnTo>
                  <a:lnTo>
                    <a:pt x="156" y="151"/>
                  </a:lnTo>
                  <a:lnTo>
                    <a:pt x="159" y="177"/>
                  </a:lnTo>
                  <a:lnTo>
                    <a:pt x="156" y="203"/>
                  </a:lnTo>
                  <a:lnTo>
                    <a:pt x="145" y="221"/>
                  </a:lnTo>
                  <a:lnTo>
                    <a:pt x="126" y="238"/>
                  </a:lnTo>
                  <a:lnTo>
                    <a:pt x="103" y="247"/>
                  </a:lnTo>
                  <a:lnTo>
                    <a:pt x="77" y="249"/>
                  </a:lnTo>
                  <a:lnTo>
                    <a:pt x="47" y="247"/>
                  </a:lnTo>
                  <a:lnTo>
                    <a:pt x="21" y="235"/>
                  </a:lnTo>
                  <a:lnTo>
                    <a:pt x="0" y="217"/>
                  </a:lnTo>
                  <a:lnTo>
                    <a:pt x="26" y="193"/>
                  </a:lnTo>
                  <a:lnTo>
                    <a:pt x="40" y="210"/>
                  </a:lnTo>
                  <a:lnTo>
                    <a:pt x="59" y="217"/>
                  </a:lnTo>
                  <a:lnTo>
                    <a:pt x="77" y="219"/>
                  </a:lnTo>
                  <a:lnTo>
                    <a:pt x="93" y="217"/>
                  </a:lnTo>
                  <a:lnTo>
                    <a:pt x="110" y="210"/>
                  </a:lnTo>
                  <a:lnTo>
                    <a:pt x="121" y="198"/>
                  </a:lnTo>
                  <a:lnTo>
                    <a:pt x="126" y="179"/>
                  </a:lnTo>
                  <a:lnTo>
                    <a:pt x="121" y="165"/>
                  </a:lnTo>
                  <a:lnTo>
                    <a:pt x="110" y="154"/>
                  </a:lnTo>
                  <a:lnTo>
                    <a:pt x="96" y="147"/>
                  </a:lnTo>
                  <a:lnTo>
                    <a:pt x="77" y="140"/>
                  </a:lnTo>
                  <a:lnTo>
                    <a:pt x="56" y="133"/>
                  </a:lnTo>
                  <a:lnTo>
                    <a:pt x="38" y="126"/>
                  </a:lnTo>
                  <a:lnTo>
                    <a:pt x="21" y="112"/>
                  </a:lnTo>
                  <a:lnTo>
                    <a:pt x="12" y="93"/>
                  </a:lnTo>
                  <a:lnTo>
                    <a:pt x="7" y="65"/>
                  </a:lnTo>
                  <a:lnTo>
                    <a:pt x="10" y="49"/>
                  </a:lnTo>
                  <a:lnTo>
                    <a:pt x="19" y="30"/>
                  </a:lnTo>
                  <a:lnTo>
                    <a:pt x="35" y="14"/>
                  </a:lnTo>
                  <a:lnTo>
                    <a:pt x="59" y="2"/>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userDrawn="1"/>
          </p:nvSpPr>
          <p:spPr bwMode="auto">
            <a:xfrm>
              <a:off x="10836275" y="3175"/>
              <a:ext cx="239713" cy="381000"/>
            </a:xfrm>
            <a:custGeom>
              <a:avLst/>
              <a:gdLst>
                <a:gd name="T0" fmla="*/ 0 w 151"/>
                <a:gd name="T1" fmla="*/ 0 h 240"/>
                <a:gd name="T2" fmla="*/ 151 w 151"/>
                <a:gd name="T3" fmla="*/ 0 h 240"/>
                <a:gd name="T4" fmla="*/ 151 w 151"/>
                <a:gd name="T5" fmla="*/ 30 h 240"/>
                <a:gd name="T6" fmla="*/ 33 w 151"/>
                <a:gd name="T7" fmla="*/ 30 h 240"/>
                <a:gd name="T8" fmla="*/ 33 w 151"/>
                <a:gd name="T9" fmla="*/ 105 h 240"/>
                <a:gd name="T10" fmla="*/ 142 w 151"/>
                <a:gd name="T11" fmla="*/ 105 h 240"/>
                <a:gd name="T12" fmla="*/ 142 w 151"/>
                <a:gd name="T13" fmla="*/ 135 h 240"/>
                <a:gd name="T14" fmla="*/ 33 w 151"/>
                <a:gd name="T15" fmla="*/ 135 h 240"/>
                <a:gd name="T16" fmla="*/ 33 w 151"/>
                <a:gd name="T17" fmla="*/ 240 h 240"/>
                <a:gd name="T18" fmla="*/ 0 w 151"/>
                <a:gd name="T19" fmla="*/ 240 h 240"/>
                <a:gd name="T20" fmla="*/ 0 w 151"/>
                <a:gd name="T21"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0">
                  <a:moveTo>
                    <a:pt x="0" y="0"/>
                  </a:moveTo>
                  <a:lnTo>
                    <a:pt x="151" y="0"/>
                  </a:lnTo>
                  <a:lnTo>
                    <a:pt x="151" y="30"/>
                  </a:lnTo>
                  <a:lnTo>
                    <a:pt x="33" y="30"/>
                  </a:lnTo>
                  <a:lnTo>
                    <a:pt x="33" y="105"/>
                  </a:lnTo>
                  <a:lnTo>
                    <a:pt x="142" y="105"/>
                  </a:lnTo>
                  <a:lnTo>
                    <a:pt x="142" y="135"/>
                  </a:lnTo>
                  <a:lnTo>
                    <a:pt x="33" y="135"/>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noEditPoints="1"/>
            </p:cNvSpPr>
            <p:nvPr userDrawn="1"/>
          </p:nvSpPr>
          <p:spPr bwMode="auto">
            <a:xfrm>
              <a:off x="11114088" y="-7938"/>
              <a:ext cx="395288" cy="400050"/>
            </a:xfrm>
            <a:custGeom>
              <a:avLst/>
              <a:gdLst>
                <a:gd name="T0" fmla="*/ 125 w 249"/>
                <a:gd name="T1" fmla="*/ 33 h 252"/>
                <a:gd name="T2" fmla="*/ 95 w 249"/>
                <a:gd name="T3" fmla="*/ 37 h 252"/>
                <a:gd name="T4" fmla="*/ 70 w 249"/>
                <a:gd name="T5" fmla="*/ 49 h 252"/>
                <a:gd name="T6" fmla="*/ 51 w 249"/>
                <a:gd name="T7" fmla="*/ 70 h 252"/>
                <a:gd name="T8" fmla="*/ 39 w 249"/>
                <a:gd name="T9" fmla="*/ 98 h 252"/>
                <a:gd name="T10" fmla="*/ 35 w 249"/>
                <a:gd name="T11" fmla="*/ 126 h 252"/>
                <a:gd name="T12" fmla="*/ 39 w 249"/>
                <a:gd name="T13" fmla="*/ 156 h 252"/>
                <a:gd name="T14" fmla="*/ 51 w 249"/>
                <a:gd name="T15" fmla="*/ 182 h 252"/>
                <a:gd name="T16" fmla="*/ 70 w 249"/>
                <a:gd name="T17" fmla="*/ 203 h 252"/>
                <a:gd name="T18" fmla="*/ 95 w 249"/>
                <a:gd name="T19" fmla="*/ 217 h 252"/>
                <a:gd name="T20" fmla="*/ 125 w 249"/>
                <a:gd name="T21" fmla="*/ 221 h 252"/>
                <a:gd name="T22" fmla="*/ 156 w 249"/>
                <a:gd name="T23" fmla="*/ 217 h 252"/>
                <a:gd name="T24" fmla="*/ 179 w 249"/>
                <a:gd name="T25" fmla="*/ 203 h 252"/>
                <a:gd name="T26" fmla="*/ 200 w 249"/>
                <a:gd name="T27" fmla="*/ 182 h 252"/>
                <a:gd name="T28" fmla="*/ 212 w 249"/>
                <a:gd name="T29" fmla="*/ 156 h 252"/>
                <a:gd name="T30" fmla="*/ 214 w 249"/>
                <a:gd name="T31" fmla="*/ 126 h 252"/>
                <a:gd name="T32" fmla="*/ 212 w 249"/>
                <a:gd name="T33" fmla="*/ 98 h 252"/>
                <a:gd name="T34" fmla="*/ 200 w 249"/>
                <a:gd name="T35" fmla="*/ 70 h 252"/>
                <a:gd name="T36" fmla="*/ 179 w 249"/>
                <a:gd name="T37" fmla="*/ 49 h 252"/>
                <a:gd name="T38" fmla="*/ 156 w 249"/>
                <a:gd name="T39" fmla="*/ 37 h 252"/>
                <a:gd name="T40" fmla="*/ 125 w 249"/>
                <a:gd name="T41" fmla="*/ 33 h 252"/>
                <a:gd name="T42" fmla="*/ 125 w 249"/>
                <a:gd name="T43" fmla="*/ 0 h 252"/>
                <a:gd name="T44" fmla="*/ 165 w 249"/>
                <a:gd name="T45" fmla="*/ 7 h 252"/>
                <a:gd name="T46" fmla="*/ 200 w 249"/>
                <a:gd name="T47" fmla="*/ 26 h 252"/>
                <a:gd name="T48" fmla="*/ 226 w 249"/>
                <a:gd name="T49" fmla="*/ 51 h 252"/>
                <a:gd name="T50" fmla="*/ 244 w 249"/>
                <a:gd name="T51" fmla="*/ 86 h 252"/>
                <a:gd name="T52" fmla="*/ 249 w 249"/>
                <a:gd name="T53" fmla="*/ 126 h 252"/>
                <a:gd name="T54" fmla="*/ 244 w 249"/>
                <a:gd name="T55" fmla="*/ 168 h 252"/>
                <a:gd name="T56" fmla="*/ 226 w 249"/>
                <a:gd name="T57" fmla="*/ 203 h 252"/>
                <a:gd name="T58" fmla="*/ 200 w 249"/>
                <a:gd name="T59" fmla="*/ 228 h 252"/>
                <a:gd name="T60" fmla="*/ 165 w 249"/>
                <a:gd name="T61" fmla="*/ 247 h 252"/>
                <a:gd name="T62" fmla="*/ 125 w 249"/>
                <a:gd name="T63" fmla="*/ 252 h 252"/>
                <a:gd name="T64" fmla="*/ 84 w 249"/>
                <a:gd name="T65" fmla="*/ 247 h 252"/>
                <a:gd name="T66" fmla="*/ 49 w 249"/>
                <a:gd name="T67" fmla="*/ 228 h 252"/>
                <a:gd name="T68" fmla="*/ 23 w 249"/>
                <a:gd name="T69" fmla="*/ 203 h 252"/>
                <a:gd name="T70" fmla="*/ 7 w 249"/>
                <a:gd name="T71" fmla="*/ 168 h 252"/>
                <a:gd name="T72" fmla="*/ 0 w 249"/>
                <a:gd name="T73" fmla="*/ 126 h 252"/>
                <a:gd name="T74" fmla="*/ 7 w 249"/>
                <a:gd name="T75" fmla="*/ 86 h 252"/>
                <a:gd name="T76" fmla="*/ 23 w 249"/>
                <a:gd name="T77" fmla="*/ 51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7"/>
                  </a:lnTo>
                  <a:lnTo>
                    <a:pt x="70" y="49"/>
                  </a:lnTo>
                  <a:lnTo>
                    <a:pt x="51" y="70"/>
                  </a:lnTo>
                  <a:lnTo>
                    <a:pt x="39" y="98"/>
                  </a:lnTo>
                  <a:lnTo>
                    <a:pt x="35" y="126"/>
                  </a:lnTo>
                  <a:lnTo>
                    <a:pt x="39" y="156"/>
                  </a:lnTo>
                  <a:lnTo>
                    <a:pt x="51" y="182"/>
                  </a:lnTo>
                  <a:lnTo>
                    <a:pt x="70" y="203"/>
                  </a:lnTo>
                  <a:lnTo>
                    <a:pt x="95" y="217"/>
                  </a:lnTo>
                  <a:lnTo>
                    <a:pt x="125" y="221"/>
                  </a:lnTo>
                  <a:lnTo>
                    <a:pt x="156" y="217"/>
                  </a:lnTo>
                  <a:lnTo>
                    <a:pt x="179" y="203"/>
                  </a:lnTo>
                  <a:lnTo>
                    <a:pt x="200" y="182"/>
                  </a:lnTo>
                  <a:lnTo>
                    <a:pt x="212" y="156"/>
                  </a:lnTo>
                  <a:lnTo>
                    <a:pt x="214" y="126"/>
                  </a:lnTo>
                  <a:lnTo>
                    <a:pt x="212" y="98"/>
                  </a:lnTo>
                  <a:lnTo>
                    <a:pt x="200" y="70"/>
                  </a:lnTo>
                  <a:lnTo>
                    <a:pt x="179" y="49"/>
                  </a:lnTo>
                  <a:lnTo>
                    <a:pt x="156" y="37"/>
                  </a:lnTo>
                  <a:lnTo>
                    <a:pt x="125" y="33"/>
                  </a:lnTo>
                  <a:close/>
                  <a:moveTo>
                    <a:pt x="125" y="0"/>
                  </a:moveTo>
                  <a:lnTo>
                    <a:pt x="165" y="7"/>
                  </a:lnTo>
                  <a:lnTo>
                    <a:pt x="200" y="26"/>
                  </a:lnTo>
                  <a:lnTo>
                    <a:pt x="226" y="51"/>
                  </a:lnTo>
                  <a:lnTo>
                    <a:pt x="244" y="86"/>
                  </a:lnTo>
                  <a:lnTo>
                    <a:pt x="249" y="126"/>
                  </a:lnTo>
                  <a:lnTo>
                    <a:pt x="244" y="168"/>
                  </a:lnTo>
                  <a:lnTo>
                    <a:pt x="226" y="203"/>
                  </a:lnTo>
                  <a:lnTo>
                    <a:pt x="200" y="228"/>
                  </a:lnTo>
                  <a:lnTo>
                    <a:pt x="165" y="247"/>
                  </a:lnTo>
                  <a:lnTo>
                    <a:pt x="125" y="252"/>
                  </a:lnTo>
                  <a:lnTo>
                    <a:pt x="84" y="247"/>
                  </a:lnTo>
                  <a:lnTo>
                    <a:pt x="49" y="228"/>
                  </a:lnTo>
                  <a:lnTo>
                    <a:pt x="23" y="203"/>
                  </a:lnTo>
                  <a:lnTo>
                    <a:pt x="7" y="168"/>
                  </a:lnTo>
                  <a:lnTo>
                    <a:pt x="0" y="126"/>
                  </a:lnTo>
                  <a:lnTo>
                    <a:pt x="7" y="86"/>
                  </a:lnTo>
                  <a:lnTo>
                    <a:pt x="23" y="51"/>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userDrawn="1"/>
          </p:nvSpPr>
          <p:spPr bwMode="auto">
            <a:xfrm>
              <a:off x="11576050" y="3175"/>
              <a:ext cx="269875" cy="381000"/>
            </a:xfrm>
            <a:custGeom>
              <a:avLst/>
              <a:gdLst>
                <a:gd name="T0" fmla="*/ 32 w 170"/>
                <a:gd name="T1" fmla="*/ 28 h 240"/>
                <a:gd name="T2" fmla="*/ 32 w 170"/>
                <a:gd name="T3" fmla="*/ 105 h 240"/>
                <a:gd name="T4" fmla="*/ 74 w 170"/>
                <a:gd name="T5" fmla="*/ 105 h 240"/>
                <a:gd name="T6" fmla="*/ 90 w 170"/>
                <a:gd name="T7" fmla="*/ 105 h 240"/>
                <a:gd name="T8" fmla="*/ 104 w 170"/>
                <a:gd name="T9" fmla="*/ 100 h 240"/>
                <a:gd name="T10" fmla="*/ 116 w 170"/>
                <a:gd name="T11" fmla="*/ 96 h 240"/>
                <a:gd name="T12" fmla="*/ 123 w 170"/>
                <a:gd name="T13" fmla="*/ 84 h 240"/>
                <a:gd name="T14" fmla="*/ 125 w 170"/>
                <a:gd name="T15" fmla="*/ 68 h 240"/>
                <a:gd name="T16" fmla="*/ 123 w 170"/>
                <a:gd name="T17" fmla="*/ 51 h 240"/>
                <a:gd name="T18" fmla="*/ 116 w 170"/>
                <a:gd name="T19" fmla="*/ 40 h 240"/>
                <a:gd name="T20" fmla="*/ 104 w 170"/>
                <a:gd name="T21" fmla="*/ 33 h 240"/>
                <a:gd name="T22" fmla="*/ 90 w 170"/>
                <a:gd name="T23" fmla="*/ 30 h 240"/>
                <a:gd name="T24" fmla="*/ 74 w 170"/>
                <a:gd name="T25" fmla="*/ 28 h 240"/>
                <a:gd name="T26" fmla="*/ 32 w 170"/>
                <a:gd name="T27" fmla="*/ 28 h 240"/>
                <a:gd name="T28" fmla="*/ 0 w 170"/>
                <a:gd name="T29" fmla="*/ 0 h 240"/>
                <a:gd name="T30" fmla="*/ 83 w 170"/>
                <a:gd name="T31" fmla="*/ 0 h 240"/>
                <a:gd name="T32" fmla="*/ 111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2 w 170"/>
                <a:gd name="T51" fmla="*/ 130 h 240"/>
                <a:gd name="T52" fmla="*/ 170 w 170"/>
                <a:gd name="T53" fmla="*/ 240 h 240"/>
                <a:gd name="T54" fmla="*/ 130 w 170"/>
                <a:gd name="T55" fmla="*/ 240 h 240"/>
                <a:gd name="T56" fmla="*/ 69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90" y="105"/>
                  </a:lnTo>
                  <a:lnTo>
                    <a:pt x="104" y="100"/>
                  </a:lnTo>
                  <a:lnTo>
                    <a:pt x="116" y="96"/>
                  </a:lnTo>
                  <a:lnTo>
                    <a:pt x="123" y="84"/>
                  </a:lnTo>
                  <a:lnTo>
                    <a:pt x="125" y="68"/>
                  </a:lnTo>
                  <a:lnTo>
                    <a:pt x="123" y="51"/>
                  </a:lnTo>
                  <a:lnTo>
                    <a:pt x="116" y="40"/>
                  </a:lnTo>
                  <a:lnTo>
                    <a:pt x="104" y="33"/>
                  </a:lnTo>
                  <a:lnTo>
                    <a:pt x="90" y="30"/>
                  </a:lnTo>
                  <a:lnTo>
                    <a:pt x="74" y="28"/>
                  </a:lnTo>
                  <a:lnTo>
                    <a:pt x="32" y="28"/>
                  </a:lnTo>
                  <a:close/>
                  <a:moveTo>
                    <a:pt x="0" y="0"/>
                  </a:moveTo>
                  <a:lnTo>
                    <a:pt x="83" y="0"/>
                  </a:lnTo>
                  <a:lnTo>
                    <a:pt x="111" y="2"/>
                  </a:lnTo>
                  <a:lnTo>
                    <a:pt x="130" y="12"/>
                  </a:lnTo>
                  <a:lnTo>
                    <a:pt x="144" y="23"/>
                  </a:lnTo>
                  <a:lnTo>
                    <a:pt x="153" y="37"/>
                  </a:lnTo>
                  <a:lnTo>
                    <a:pt x="158" y="51"/>
                  </a:lnTo>
                  <a:lnTo>
                    <a:pt x="160" y="68"/>
                  </a:lnTo>
                  <a:lnTo>
                    <a:pt x="156" y="89"/>
                  </a:lnTo>
                  <a:lnTo>
                    <a:pt x="144" y="109"/>
                  </a:lnTo>
                  <a:lnTo>
                    <a:pt x="125" y="123"/>
                  </a:lnTo>
                  <a:lnTo>
                    <a:pt x="102" y="130"/>
                  </a:lnTo>
                  <a:lnTo>
                    <a:pt x="170" y="240"/>
                  </a:lnTo>
                  <a:lnTo>
                    <a:pt x="130" y="240"/>
                  </a:lnTo>
                  <a:lnTo>
                    <a:pt x="69"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userDrawn="1"/>
          </p:nvSpPr>
          <p:spPr bwMode="auto">
            <a:xfrm>
              <a:off x="11988800" y="3175"/>
              <a:ext cx="373063" cy="381000"/>
            </a:xfrm>
            <a:custGeom>
              <a:avLst/>
              <a:gdLst>
                <a:gd name="T0" fmla="*/ 117 w 235"/>
                <a:gd name="T1" fmla="*/ 42 h 240"/>
                <a:gd name="T2" fmla="*/ 72 w 235"/>
                <a:gd name="T3" fmla="*/ 151 h 240"/>
                <a:gd name="T4" fmla="*/ 163 w 235"/>
                <a:gd name="T5" fmla="*/ 151 h 240"/>
                <a:gd name="T6" fmla="*/ 119 w 235"/>
                <a:gd name="T7" fmla="*/ 42 h 240"/>
                <a:gd name="T8" fmla="*/ 117 w 235"/>
                <a:gd name="T9" fmla="*/ 42 h 240"/>
                <a:gd name="T10" fmla="*/ 105 w 235"/>
                <a:gd name="T11" fmla="*/ 0 h 240"/>
                <a:gd name="T12" fmla="*/ 135 w 235"/>
                <a:gd name="T13" fmla="*/ 0 h 240"/>
                <a:gd name="T14" fmla="*/ 235 w 235"/>
                <a:gd name="T15" fmla="*/ 240 h 240"/>
                <a:gd name="T16" fmla="*/ 198 w 235"/>
                <a:gd name="T17" fmla="*/ 240 h 240"/>
                <a:gd name="T18" fmla="*/ 175 w 235"/>
                <a:gd name="T19" fmla="*/ 179 h 240"/>
                <a:gd name="T20" fmla="*/ 61 w 235"/>
                <a:gd name="T21" fmla="*/ 179 h 240"/>
                <a:gd name="T22" fmla="*/ 38 w 235"/>
                <a:gd name="T23" fmla="*/ 240 h 240"/>
                <a:gd name="T24" fmla="*/ 0 w 235"/>
                <a:gd name="T25" fmla="*/ 240 h 240"/>
                <a:gd name="T26" fmla="*/ 105 w 235"/>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0">
                  <a:moveTo>
                    <a:pt x="117" y="42"/>
                  </a:moveTo>
                  <a:lnTo>
                    <a:pt x="72" y="151"/>
                  </a:lnTo>
                  <a:lnTo>
                    <a:pt x="163" y="151"/>
                  </a:lnTo>
                  <a:lnTo>
                    <a:pt x="119" y="42"/>
                  </a:lnTo>
                  <a:lnTo>
                    <a:pt x="117" y="42"/>
                  </a:lnTo>
                  <a:close/>
                  <a:moveTo>
                    <a:pt x="105" y="0"/>
                  </a:moveTo>
                  <a:lnTo>
                    <a:pt x="135" y="0"/>
                  </a:lnTo>
                  <a:lnTo>
                    <a:pt x="235" y="240"/>
                  </a:lnTo>
                  <a:lnTo>
                    <a:pt x="198" y="240"/>
                  </a:lnTo>
                  <a:lnTo>
                    <a:pt x="175" y="179"/>
                  </a:lnTo>
                  <a:lnTo>
                    <a:pt x="61" y="179"/>
                  </a:lnTo>
                  <a:lnTo>
                    <a:pt x="38"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userDrawn="1"/>
          </p:nvSpPr>
          <p:spPr bwMode="auto">
            <a:xfrm>
              <a:off x="12514263" y="-7938"/>
              <a:ext cx="254000" cy="400050"/>
            </a:xfrm>
            <a:custGeom>
              <a:avLst/>
              <a:gdLst>
                <a:gd name="T0" fmla="*/ 88 w 160"/>
                <a:gd name="T1" fmla="*/ 0 h 252"/>
                <a:gd name="T2" fmla="*/ 114 w 160"/>
                <a:gd name="T3" fmla="*/ 2 h 252"/>
                <a:gd name="T4" fmla="*/ 137 w 160"/>
                <a:gd name="T5" fmla="*/ 12 h 252"/>
                <a:gd name="T6" fmla="*/ 158 w 160"/>
                <a:gd name="T7" fmla="*/ 28 h 252"/>
                <a:gd name="T8" fmla="*/ 130 w 160"/>
                <a:gd name="T9" fmla="*/ 54 h 252"/>
                <a:gd name="T10" fmla="*/ 114 w 160"/>
                <a:gd name="T11" fmla="*/ 37 h 252"/>
                <a:gd name="T12" fmla="*/ 88 w 160"/>
                <a:gd name="T13" fmla="*/ 33 h 252"/>
                <a:gd name="T14" fmla="*/ 65 w 160"/>
                <a:gd name="T15" fmla="*/ 35 h 252"/>
                <a:gd name="T16" fmla="*/ 51 w 160"/>
                <a:gd name="T17" fmla="*/ 44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09 h 252"/>
                <a:gd name="T30" fmla="*/ 112 w 160"/>
                <a:gd name="T31" fmla="*/ 116 h 252"/>
                <a:gd name="T32" fmla="*/ 130 w 160"/>
                <a:gd name="T33" fmla="*/ 126 h 252"/>
                <a:gd name="T34" fmla="*/ 144 w 160"/>
                <a:gd name="T35" fmla="*/ 137 h 252"/>
                <a:gd name="T36" fmla="*/ 156 w 160"/>
                <a:gd name="T37" fmla="*/ 154 h 252"/>
                <a:gd name="T38" fmla="*/ 160 w 160"/>
                <a:gd name="T39" fmla="*/ 179 h 252"/>
                <a:gd name="T40" fmla="*/ 156 w 160"/>
                <a:gd name="T41" fmla="*/ 203 h 252"/>
                <a:gd name="T42" fmla="*/ 144 w 160"/>
                <a:gd name="T43" fmla="*/ 224 h 252"/>
                <a:gd name="T44" fmla="*/ 125 w 160"/>
                <a:gd name="T45" fmla="*/ 240 h 252"/>
                <a:gd name="T46" fmla="*/ 102 w 160"/>
                <a:gd name="T47" fmla="*/ 249 h 252"/>
                <a:gd name="T48" fmla="*/ 77 w 160"/>
                <a:gd name="T49" fmla="*/ 252 h 252"/>
                <a:gd name="T50" fmla="*/ 46 w 160"/>
                <a:gd name="T51" fmla="*/ 249 h 252"/>
                <a:gd name="T52" fmla="*/ 21 w 160"/>
                <a:gd name="T53" fmla="*/ 238 h 252"/>
                <a:gd name="T54" fmla="*/ 0 w 160"/>
                <a:gd name="T55" fmla="*/ 219 h 252"/>
                <a:gd name="T56" fmla="*/ 28 w 160"/>
                <a:gd name="T57" fmla="*/ 196 h 252"/>
                <a:gd name="T58" fmla="*/ 42 w 160"/>
                <a:gd name="T59" fmla="*/ 210 h 252"/>
                <a:gd name="T60" fmla="*/ 58 w 160"/>
                <a:gd name="T61" fmla="*/ 219 h 252"/>
                <a:gd name="T62" fmla="*/ 77 w 160"/>
                <a:gd name="T63" fmla="*/ 221 h 252"/>
                <a:gd name="T64" fmla="*/ 93 w 160"/>
                <a:gd name="T65" fmla="*/ 219 h 252"/>
                <a:gd name="T66" fmla="*/ 109 w 160"/>
                <a:gd name="T67" fmla="*/ 212 h 252"/>
                <a:gd name="T68" fmla="*/ 121 w 160"/>
                <a:gd name="T69" fmla="*/ 200 h 252"/>
                <a:gd name="T70" fmla="*/ 125 w 160"/>
                <a:gd name="T71" fmla="*/ 182 h 252"/>
                <a:gd name="T72" fmla="*/ 121 w 160"/>
                <a:gd name="T73" fmla="*/ 168 h 252"/>
                <a:gd name="T74" fmla="*/ 109 w 160"/>
                <a:gd name="T75" fmla="*/ 156 h 252"/>
                <a:gd name="T76" fmla="*/ 95 w 160"/>
                <a:gd name="T77" fmla="*/ 149 h 252"/>
                <a:gd name="T78" fmla="*/ 77 w 160"/>
                <a:gd name="T79" fmla="*/ 142 h 252"/>
                <a:gd name="T80" fmla="*/ 56 w 160"/>
                <a:gd name="T81" fmla="*/ 135 h 252"/>
                <a:gd name="T82" fmla="*/ 37 w 160"/>
                <a:gd name="T83" fmla="*/ 126 h 252"/>
                <a:gd name="T84" fmla="*/ 23 w 160"/>
                <a:gd name="T85" fmla="*/ 114 h 252"/>
                <a:gd name="T86" fmla="*/ 11 w 160"/>
                <a:gd name="T87" fmla="*/ 96 h 252"/>
                <a:gd name="T88" fmla="*/ 7 w 160"/>
                <a:gd name="T89" fmla="*/ 68 h 252"/>
                <a:gd name="T90" fmla="*/ 11 w 160"/>
                <a:gd name="T91" fmla="*/ 51 h 252"/>
                <a:gd name="T92" fmla="*/ 18 w 160"/>
                <a:gd name="T93" fmla="*/ 33 h 252"/>
                <a:gd name="T94" fmla="*/ 35 w 160"/>
                <a:gd name="T95" fmla="*/ 16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2"/>
                  </a:lnTo>
                  <a:lnTo>
                    <a:pt x="137" y="12"/>
                  </a:lnTo>
                  <a:lnTo>
                    <a:pt x="158" y="28"/>
                  </a:lnTo>
                  <a:lnTo>
                    <a:pt x="130" y="54"/>
                  </a:lnTo>
                  <a:lnTo>
                    <a:pt x="114" y="37"/>
                  </a:lnTo>
                  <a:lnTo>
                    <a:pt x="88" y="33"/>
                  </a:lnTo>
                  <a:lnTo>
                    <a:pt x="65" y="35"/>
                  </a:lnTo>
                  <a:lnTo>
                    <a:pt x="51" y="44"/>
                  </a:lnTo>
                  <a:lnTo>
                    <a:pt x="44" y="56"/>
                  </a:lnTo>
                  <a:lnTo>
                    <a:pt x="42" y="68"/>
                  </a:lnTo>
                  <a:lnTo>
                    <a:pt x="46" y="84"/>
                  </a:lnTo>
                  <a:lnTo>
                    <a:pt x="56" y="96"/>
                  </a:lnTo>
                  <a:lnTo>
                    <a:pt x="72" y="105"/>
                  </a:lnTo>
                  <a:lnTo>
                    <a:pt x="91" y="109"/>
                  </a:lnTo>
                  <a:lnTo>
                    <a:pt x="112" y="116"/>
                  </a:lnTo>
                  <a:lnTo>
                    <a:pt x="130" y="126"/>
                  </a:lnTo>
                  <a:lnTo>
                    <a:pt x="144" y="137"/>
                  </a:lnTo>
                  <a:lnTo>
                    <a:pt x="156" y="154"/>
                  </a:lnTo>
                  <a:lnTo>
                    <a:pt x="160" y="179"/>
                  </a:lnTo>
                  <a:lnTo>
                    <a:pt x="156" y="203"/>
                  </a:lnTo>
                  <a:lnTo>
                    <a:pt x="144" y="224"/>
                  </a:lnTo>
                  <a:lnTo>
                    <a:pt x="125" y="240"/>
                  </a:lnTo>
                  <a:lnTo>
                    <a:pt x="102" y="249"/>
                  </a:lnTo>
                  <a:lnTo>
                    <a:pt x="77" y="252"/>
                  </a:lnTo>
                  <a:lnTo>
                    <a:pt x="46" y="249"/>
                  </a:lnTo>
                  <a:lnTo>
                    <a:pt x="21" y="238"/>
                  </a:lnTo>
                  <a:lnTo>
                    <a:pt x="0" y="219"/>
                  </a:lnTo>
                  <a:lnTo>
                    <a:pt x="28" y="196"/>
                  </a:lnTo>
                  <a:lnTo>
                    <a:pt x="42" y="210"/>
                  </a:lnTo>
                  <a:lnTo>
                    <a:pt x="58" y="219"/>
                  </a:lnTo>
                  <a:lnTo>
                    <a:pt x="77" y="221"/>
                  </a:lnTo>
                  <a:lnTo>
                    <a:pt x="93" y="219"/>
                  </a:lnTo>
                  <a:lnTo>
                    <a:pt x="109" y="212"/>
                  </a:lnTo>
                  <a:lnTo>
                    <a:pt x="121" y="200"/>
                  </a:lnTo>
                  <a:lnTo>
                    <a:pt x="125" y="182"/>
                  </a:lnTo>
                  <a:lnTo>
                    <a:pt x="121" y="168"/>
                  </a:lnTo>
                  <a:lnTo>
                    <a:pt x="109" y="156"/>
                  </a:lnTo>
                  <a:lnTo>
                    <a:pt x="95" y="149"/>
                  </a:lnTo>
                  <a:lnTo>
                    <a:pt x="77" y="142"/>
                  </a:lnTo>
                  <a:lnTo>
                    <a:pt x="56" y="135"/>
                  </a:lnTo>
                  <a:lnTo>
                    <a:pt x="37" y="126"/>
                  </a:lnTo>
                  <a:lnTo>
                    <a:pt x="23" y="114"/>
                  </a:lnTo>
                  <a:lnTo>
                    <a:pt x="11" y="96"/>
                  </a:lnTo>
                  <a:lnTo>
                    <a:pt x="7" y="68"/>
                  </a:lnTo>
                  <a:lnTo>
                    <a:pt x="11" y="51"/>
                  </a:lnTo>
                  <a:lnTo>
                    <a:pt x="18" y="33"/>
                  </a:lnTo>
                  <a:lnTo>
                    <a:pt x="35" y="16"/>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p:cNvSpPr>
            <p:nvPr userDrawn="1"/>
          </p:nvSpPr>
          <p:spPr bwMode="auto">
            <a:xfrm>
              <a:off x="12831763" y="3175"/>
              <a:ext cx="395288" cy="381000"/>
            </a:xfrm>
            <a:custGeom>
              <a:avLst/>
              <a:gdLst>
                <a:gd name="T0" fmla="*/ 0 w 249"/>
                <a:gd name="T1" fmla="*/ 0 h 240"/>
                <a:gd name="T2" fmla="*/ 49 w 249"/>
                <a:gd name="T3" fmla="*/ 0 h 240"/>
                <a:gd name="T4" fmla="*/ 123 w 249"/>
                <a:gd name="T5" fmla="*/ 182 h 240"/>
                <a:gd name="T6" fmla="*/ 126 w 249"/>
                <a:gd name="T7" fmla="*/ 182 h 240"/>
                <a:gd name="T8" fmla="*/ 200 w 249"/>
                <a:gd name="T9" fmla="*/ 0 h 240"/>
                <a:gd name="T10" fmla="*/ 249 w 249"/>
                <a:gd name="T11" fmla="*/ 0 h 240"/>
                <a:gd name="T12" fmla="*/ 249 w 249"/>
                <a:gd name="T13" fmla="*/ 240 h 240"/>
                <a:gd name="T14" fmla="*/ 216 w 249"/>
                <a:gd name="T15" fmla="*/ 240 h 240"/>
                <a:gd name="T16" fmla="*/ 216 w 249"/>
                <a:gd name="T17" fmla="*/ 42 h 240"/>
                <a:gd name="T18" fmla="*/ 216 w 249"/>
                <a:gd name="T19" fmla="*/ 42 h 240"/>
                <a:gd name="T20" fmla="*/ 135 w 249"/>
                <a:gd name="T21" fmla="*/ 240 h 240"/>
                <a:gd name="T22" fmla="*/ 114 w 249"/>
                <a:gd name="T23" fmla="*/ 240 h 240"/>
                <a:gd name="T24" fmla="*/ 33 w 249"/>
                <a:gd name="T25" fmla="*/ 42 h 240"/>
                <a:gd name="T26" fmla="*/ 33 w 249"/>
                <a:gd name="T27" fmla="*/ 42 h 240"/>
                <a:gd name="T28" fmla="*/ 33 w 249"/>
                <a:gd name="T29" fmla="*/ 240 h 240"/>
                <a:gd name="T30" fmla="*/ 0 w 249"/>
                <a:gd name="T31" fmla="*/ 240 h 240"/>
                <a:gd name="T32" fmla="*/ 0 w 249"/>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0">
                  <a:moveTo>
                    <a:pt x="0" y="0"/>
                  </a:moveTo>
                  <a:lnTo>
                    <a:pt x="49" y="0"/>
                  </a:lnTo>
                  <a:lnTo>
                    <a:pt x="123" y="182"/>
                  </a:lnTo>
                  <a:lnTo>
                    <a:pt x="126" y="182"/>
                  </a:lnTo>
                  <a:lnTo>
                    <a:pt x="200" y="0"/>
                  </a:lnTo>
                  <a:lnTo>
                    <a:pt x="249" y="0"/>
                  </a:lnTo>
                  <a:lnTo>
                    <a:pt x="249" y="240"/>
                  </a:lnTo>
                  <a:lnTo>
                    <a:pt x="216" y="240"/>
                  </a:lnTo>
                  <a:lnTo>
                    <a:pt x="216" y="42"/>
                  </a:lnTo>
                  <a:lnTo>
                    <a:pt x="216" y="42"/>
                  </a:lnTo>
                  <a:lnTo>
                    <a:pt x="135" y="240"/>
                  </a:lnTo>
                  <a:lnTo>
                    <a:pt x="114"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13263563" y="3175"/>
              <a:ext cx="377825" cy="381000"/>
            </a:xfrm>
            <a:custGeom>
              <a:avLst/>
              <a:gdLst>
                <a:gd name="T0" fmla="*/ 119 w 238"/>
                <a:gd name="T1" fmla="*/ 42 h 240"/>
                <a:gd name="T2" fmla="*/ 72 w 238"/>
                <a:gd name="T3" fmla="*/ 151 h 240"/>
                <a:gd name="T4" fmla="*/ 163 w 238"/>
                <a:gd name="T5" fmla="*/ 151 h 240"/>
                <a:gd name="T6" fmla="*/ 119 w 238"/>
                <a:gd name="T7" fmla="*/ 42 h 240"/>
                <a:gd name="T8" fmla="*/ 119 w 238"/>
                <a:gd name="T9" fmla="*/ 42 h 240"/>
                <a:gd name="T10" fmla="*/ 105 w 238"/>
                <a:gd name="T11" fmla="*/ 0 h 240"/>
                <a:gd name="T12" fmla="*/ 135 w 238"/>
                <a:gd name="T13" fmla="*/ 0 h 240"/>
                <a:gd name="T14" fmla="*/ 238 w 238"/>
                <a:gd name="T15" fmla="*/ 240 h 240"/>
                <a:gd name="T16" fmla="*/ 200 w 238"/>
                <a:gd name="T17" fmla="*/ 240 h 240"/>
                <a:gd name="T18" fmla="*/ 175 w 238"/>
                <a:gd name="T19" fmla="*/ 179 h 240"/>
                <a:gd name="T20" fmla="*/ 61 w 238"/>
                <a:gd name="T21" fmla="*/ 179 h 240"/>
                <a:gd name="T22" fmla="*/ 37 w 238"/>
                <a:gd name="T23" fmla="*/ 240 h 240"/>
                <a:gd name="T24" fmla="*/ 0 w 238"/>
                <a:gd name="T25" fmla="*/ 240 h 240"/>
                <a:gd name="T26" fmla="*/ 105 w 238"/>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0">
                  <a:moveTo>
                    <a:pt x="119" y="42"/>
                  </a:moveTo>
                  <a:lnTo>
                    <a:pt x="72" y="151"/>
                  </a:lnTo>
                  <a:lnTo>
                    <a:pt x="163" y="151"/>
                  </a:lnTo>
                  <a:lnTo>
                    <a:pt x="119" y="42"/>
                  </a:lnTo>
                  <a:lnTo>
                    <a:pt x="119" y="42"/>
                  </a:lnTo>
                  <a:close/>
                  <a:moveTo>
                    <a:pt x="105" y="0"/>
                  </a:moveTo>
                  <a:lnTo>
                    <a:pt x="135" y="0"/>
                  </a:lnTo>
                  <a:lnTo>
                    <a:pt x="238" y="240"/>
                  </a:lnTo>
                  <a:lnTo>
                    <a:pt x="200" y="240"/>
                  </a:lnTo>
                  <a:lnTo>
                    <a:pt x="175" y="179"/>
                  </a:lnTo>
                  <a:lnTo>
                    <a:pt x="61" y="179"/>
                  </a:lnTo>
                  <a:lnTo>
                    <a:pt x="37" y="240"/>
                  </a:lnTo>
                  <a:lnTo>
                    <a:pt x="0" y="240"/>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noEditPoints="1"/>
            </p:cNvSpPr>
            <p:nvPr userDrawn="1"/>
          </p:nvSpPr>
          <p:spPr bwMode="auto">
            <a:xfrm>
              <a:off x="13681075" y="3175"/>
              <a:ext cx="269875" cy="381000"/>
            </a:xfrm>
            <a:custGeom>
              <a:avLst/>
              <a:gdLst>
                <a:gd name="T0" fmla="*/ 33 w 170"/>
                <a:gd name="T1" fmla="*/ 28 h 240"/>
                <a:gd name="T2" fmla="*/ 33 w 170"/>
                <a:gd name="T3" fmla="*/ 105 h 240"/>
                <a:gd name="T4" fmla="*/ 75 w 170"/>
                <a:gd name="T5" fmla="*/ 105 h 240"/>
                <a:gd name="T6" fmla="*/ 91 w 170"/>
                <a:gd name="T7" fmla="*/ 105 h 240"/>
                <a:gd name="T8" fmla="*/ 105 w 170"/>
                <a:gd name="T9" fmla="*/ 100 h 240"/>
                <a:gd name="T10" fmla="*/ 117 w 170"/>
                <a:gd name="T11" fmla="*/ 96 h 240"/>
                <a:gd name="T12" fmla="*/ 124 w 170"/>
                <a:gd name="T13" fmla="*/ 84 h 240"/>
                <a:gd name="T14" fmla="*/ 126 w 170"/>
                <a:gd name="T15" fmla="*/ 68 h 240"/>
                <a:gd name="T16" fmla="*/ 124 w 170"/>
                <a:gd name="T17" fmla="*/ 51 h 240"/>
                <a:gd name="T18" fmla="*/ 117 w 170"/>
                <a:gd name="T19" fmla="*/ 40 h 240"/>
                <a:gd name="T20" fmla="*/ 105 w 170"/>
                <a:gd name="T21" fmla="*/ 33 h 240"/>
                <a:gd name="T22" fmla="*/ 91 w 170"/>
                <a:gd name="T23" fmla="*/ 30 h 240"/>
                <a:gd name="T24" fmla="*/ 75 w 170"/>
                <a:gd name="T25" fmla="*/ 28 h 240"/>
                <a:gd name="T26" fmla="*/ 33 w 170"/>
                <a:gd name="T27" fmla="*/ 28 h 240"/>
                <a:gd name="T28" fmla="*/ 0 w 170"/>
                <a:gd name="T29" fmla="*/ 0 h 240"/>
                <a:gd name="T30" fmla="*/ 84 w 170"/>
                <a:gd name="T31" fmla="*/ 0 h 240"/>
                <a:gd name="T32" fmla="*/ 112 w 170"/>
                <a:gd name="T33" fmla="*/ 2 h 240"/>
                <a:gd name="T34" fmla="*/ 131 w 170"/>
                <a:gd name="T35" fmla="*/ 12 h 240"/>
                <a:gd name="T36" fmla="*/ 145 w 170"/>
                <a:gd name="T37" fmla="*/ 23 h 240"/>
                <a:gd name="T38" fmla="*/ 154 w 170"/>
                <a:gd name="T39" fmla="*/ 37 h 240"/>
                <a:gd name="T40" fmla="*/ 158 w 170"/>
                <a:gd name="T41" fmla="*/ 51 h 240"/>
                <a:gd name="T42" fmla="*/ 161 w 170"/>
                <a:gd name="T43" fmla="*/ 68 h 240"/>
                <a:gd name="T44" fmla="*/ 156 w 170"/>
                <a:gd name="T45" fmla="*/ 89 h 240"/>
                <a:gd name="T46" fmla="*/ 145 w 170"/>
                <a:gd name="T47" fmla="*/ 109 h 240"/>
                <a:gd name="T48" fmla="*/ 126 w 170"/>
                <a:gd name="T49" fmla="*/ 123 h 240"/>
                <a:gd name="T50" fmla="*/ 103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91" y="105"/>
                  </a:lnTo>
                  <a:lnTo>
                    <a:pt x="105" y="100"/>
                  </a:lnTo>
                  <a:lnTo>
                    <a:pt x="117" y="96"/>
                  </a:lnTo>
                  <a:lnTo>
                    <a:pt x="124" y="84"/>
                  </a:lnTo>
                  <a:lnTo>
                    <a:pt x="126" y="68"/>
                  </a:lnTo>
                  <a:lnTo>
                    <a:pt x="124" y="51"/>
                  </a:lnTo>
                  <a:lnTo>
                    <a:pt x="117" y="40"/>
                  </a:lnTo>
                  <a:lnTo>
                    <a:pt x="105" y="33"/>
                  </a:lnTo>
                  <a:lnTo>
                    <a:pt x="91" y="30"/>
                  </a:lnTo>
                  <a:lnTo>
                    <a:pt x="75" y="28"/>
                  </a:lnTo>
                  <a:lnTo>
                    <a:pt x="33" y="28"/>
                  </a:lnTo>
                  <a:close/>
                  <a:moveTo>
                    <a:pt x="0" y="0"/>
                  </a:moveTo>
                  <a:lnTo>
                    <a:pt x="84" y="0"/>
                  </a:lnTo>
                  <a:lnTo>
                    <a:pt x="112" y="2"/>
                  </a:lnTo>
                  <a:lnTo>
                    <a:pt x="131" y="12"/>
                  </a:lnTo>
                  <a:lnTo>
                    <a:pt x="145" y="23"/>
                  </a:lnTo>
                  <a:lnTo>
                    <a:pt x="154" y="37"/>
                  </a:lnTo>
                  <a:lnTo>
                    <a:pt x="158" y="51"/>
                  </a:lnTo>
                  <a:lnTo>
                    <a:pt x="161" y="68"/>
                  </a:lnTo>
                  <a:lnTo>
                    <a:pt x="156" y="89"/>
                  </a:lnTo>
                  <a:lnTo>
                    <a:pt x="145" y="109"/>
                  </a:lnTo>
                  <a:lnTo>
                    <a:pt x="126" y="123"/>
                  </a:lnTo>
                  <a:lnTo>
                    <a:pt x="103"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13958888" y="3175"/>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7 w 186"/>
                <a:gd name="T11" fmla="*/ 240 h 240"/>
                <a:gd name="T12" fmla="*/ 77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7" y="240"/>
                  </a:lnTo>
                  <a:lnTo>
                    <a:pt x="77"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14298613" y="3175"/>
              <a:ext cx="254000" cy="381000"/>
            </a:xfrm>
            <a:custGeom>
              <a:avLst/>
              <a:gdLst>
                <a:gd name="T0" fmla="*/ 0 w 160"/>
                <a:gd name="T1" fmla="*/ 0 h 240"/>
                <a:gd name="T2" fmla="*/ 156 w 160"/>
                <a:gd name="T3" fmla="*/ 0 h 240"/>
                <a:gd name="T4" fmla="*/ 156 w 160"/>
                <a:gd name="T5" fmla="*/ 30 h 240"/>
                <a:gd name="T6" fmla="*/ 32 w 160"/>
                <a:gd name="T7" fmla="*/ 30 h 240"/>
                <a:gd name="T8" fmla="*/ 32 w 160"/>
                <a:gd name="T9" fmla="*/ 102 h 240"/>
                <a:gd name="T10" fmla="*/ 146 w 160"/>
                <a:gd name="T11" fmla="*/ 102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6" y="0"/>
                  </a:lnTo>
                  <a:lnTo>
                    <a:pt x="156" y="30"/>
                  </a:lnTo>
                  <a:lnTo>
                    <a:pt x="32" y="30"/>
                  </a:lnTo>
                  <a:lnTo>
                    <a:pt x="32" y="102"/>
                  </a:lnTo>
                  <a:lnTo>
                    <a:pt x="146" y="102"/>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noEditPoints="1"/>
            </p:cNvSpPr>
            <p:nvPr userDrawn="1"/>
          </p:nvSpPr>
          <p:spPr bwMode="auto">
            <a:xfrm>
              <a:off x="14619288" y="3175"/>
              <a:ext cx="269875" cy="381000"/>
            </a:xfrm>
            <a:custGeom>
              <a:avLst/>
              <a:gdLst>
                <a:gd name="T0" fmla="*/ 33 w 170"/>
                <a:gd name="T1" fmla="*/ 28 h 240"/>
                <a:gd name="T2" fmla="*/ 33 w 170"/>
                <a:gd name="T3" fmla="*/ 105 h 240"/>
                <a:gd name="T4" fmla="*/ 75 w 170"/>
                <a:gd name="T5" fmla="*/ 105 h 240"/>
                <a:gd name="T6" fmla="*/ 89 w 170"/>
                <a:gd name="T7" fmla="*/ 105 h 240"/>
                <a:gd name="T8" fmla="*/ 103 w 170"/>
                <a:gd name="T9" fmla="*/ 100 h 240"/>
                <a:gd name="T10" fmla="*/ 114 w 170"/>
                <a:gd name="T11" fmla="*/ 96 h 240"/>
                <a:gd name="T12" fmla="*/ 124 w 170"/>
                <a:gd name="T13" fmla="*/ 84 h 240"/>
                <a:gd name="T14" fmla="*/ 126 w 170"/>
                <a:gd name="T15" fmla="*/ 68 h 240"/>
                <a:gd name="T16" fmla="*/ 124 w 170"/>
                <a:gd name="T17" fmla="*/ 51 h 240"/>
                <a:gd name="T18" fmla="*/ 114 w 170"/>
                <a:gd name="T19" fmla="*/ 40 h 240"/>
                <a:gd name="T20" fmla="*/ 103 w 170"/>
                <a:gd name="T21" fmla="*/ 33 h 240"/>
                <a:gd name="T22" fmla="*/ 89 w 170"/>
                <a:gd name="T23" fmla="*/ 30 h 240"/>
                <a:gd name="T24" fmla="*/ 75 w 170"/>
                <a:gd name="T25" fmla="*/ 28 h 240"/>
                <a:gd name="T26" fmla="*/ 33 w 170"/>
                <a:gd name="T27" fmla="*/ 28 h 240"/>
                <a:gd name="T28" fmla="*/ 0 w 170"/>
                <a:gd name="T29" fmla="*/ 0 h 240"/>
                <a:gd name="T30" fmla="*/ 84 w 170"/>
                <a:gd name="T31" fmla="*/ 0 h 240"/>
                <a:gd name="T32" fmla="*/ 110 w 170"/>
                <a:gd name="T33" fmla="*/ 2 h 240"/>
                <a:gd name="T34" fmla="*/ 131 w 170"/>
                <a:gd name="T35" fmla="*/ 12 h 240"/>
                <a:gd name="T36" fmla="*/ 145 w 170"/>
                <a:gd name="T37" fmla="*/ 23 h 240"/>
                <a:gd name="T38" fmla="*/ 154 w 170"/>
                <a:gd name="T39" fmla="*/ 37 h 240"/>
                <a:gd name="T40" fmla="*/ 159 w 170"/>
                <a:gd name="T41" fmla="*/ 51 h 240"/>
                <a:gd name="T42" fmla="*/ 161 w 170"/>
                <a:gd name="T43" fmla="*/ 68 h 240"/>
                <a:gd name="T44" fmla="*/ 156 w 170"/>
                <a:gd name="T45" fmla="*/ 89 h 240"/>
                <a:gd name="T46" fmla="*/ 145 w 170"/>
                <a:gd name="T47" fmla="*/ 109 h 240"/>
                <a:gd name="T48" fmla="*/ 126 w 170"/>
                <a:gd name="T49" fmla="*/ 123 h 240"/>
                <a:gd name="T50" fmla="*/ 100 w 170"/>
                <a:gd name="T51" fmla="*/ 130 h 240"/>
                <a:gd name="T52" fmla="*/ 170 w 170"/>
                <a:gd name="T53" fmla="*/ 240 h 240"/>
                <a:gd name="T54" fmla="*/ 128 w 170"/>
                <a:gd name="T55" fmla="*/ 240 h 240"/>
                <a:gd name="T56" fmla="*/ 68 w 170"/>
                <a:gd name="T57" fmla="*/ 133 h 240"/>
                <a:gd name="T58" fmla="*/ 33 w 170"/>
                <a:gd name="T59" fmla="*/ 133 h 240"/>
                <a:gd name="T60" fmla="*/ 33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3" y="28"/>
                  </a:moveTo>
                  <a:lnTo>
                    <a:pt x="33" y="105"/>
                  </a:lnTo>
                  <a:lnTo>
                    <a:pt x="75" y="105"/>
                  </a:lnTo>
                  <a:lnTo>
                    <a:pt x="89" y="105"/>
                  </a:lnTo>
                  <a:lnTo>
                    <a:pt x="103" y="100"/>
                  </a:lnTo>
                  <a:lnTo>
                    <a:pt x="114" y="96"/>
                  </a:lnTo>
                  <a:lnTo>
                    <a:pt x="124" y="84"/>
                  </a:lnTo>
                  <a:lnTo>
                    <a:pt x="126" y="68"/>
                  </a:lnTo>
                  <a:lnTo>
                    <a:pt x="124" y="51"/>
                  </a:lnTo>
                  <a:lnTo>
                    <a:pt x="114" y="40"/>
                  </a:lnTo>
                  <a:lnTo>
                    <a:pt x="103" y="33"/>
                  </a:lnTo>
                  <a:lnTo>
                    <a:pt x="89" y="30"/>
                  </a:lnTo>
                  <a:lnTo>
                    <a:pt x="75" y="28"/>
                  </a:lnTo>
                  <a:lnTo>
                    <a:pt x="33" y="28"/>
                  </a:lnTo>
                  <a:close/>
                  <a:moveTo>
                    <a:pt x="0" y="0"/>
                  </a:moveTo>
                  <a:lnTo>
                    <a:pt x="84" y="0"/>
                  </a:lnTo>
                  <a:lnTo>
                    <a:pt x="110" y="2"/>
                  </a:lnTo>
                  <a:lnTo>
                    <a:pt x="131" y="12"/>
                  </a:lnTo>
                  <a:lnTo>
                    <a:pt x="145" y="23"/>
                  </a:lnTo>
                  <a:lnTo>
                    <a:pt x="154" y="37"/>
                  </a:lnTo>
                  <a:lnTo>
                    <a:pt x="159" y="51"/>
                  </a:lnTo>
                  <a:lnTo>
                    <a:pt x="161" y="68"/>
                  </a:lnTo>
                  <a:lnTo>
                    <a:pt x="156" y="89"/>
                  </a:lnTo>
                  <a:lnTo>
                    <a:pt x="145" y="109"/>
                  </a:lnTo>
                  <a:lnTo>
                    <a:pt x="126" y="123"/>
                  </a:lnTo>
                  <a:lnTo>
                    <a:pt x="100" y="130"/>
                  </a:lnTo>
                  <a:lnTo>
                    <a:pt x="170" y="240"/>
                  </a:lnTo>
                  <a:lnTo>
                    <a:pt x="128" y="240"/>
                  </a:lnTo>
                  <a:lnTo>
                    <a:pt x="68" y="133"/>
                  </a:lnTo>
                  <a:lnTo>
                    <a:pt x="33" y="133"/>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p:cNvSpPr>
            <p:nvPr userDrawn="1"/>
          </p:nvSpPr>
          <p:spPr bwMode="auto">
            <a:xfrm>
              <a:off x="15030450" y="3175"/>
              <a:ext cx="512763" cy="381000"/>
            </a:xfrm>
            <a:custGeom>
              <a:avLst/>
              <a:gdLst>
                <a:gd name="T0" fmla="*/ 0 w 323"/>
                <a:gd name="T1" fmla="*/ 0 h 240"/>
                <a:gd name="T2" fmla="*/ 35 w 323"/>
                <a:gd name="T3" fmla="*/ 0 h 240"/>
                <a:gd name="T4" fmla="*/ 86 w 323"/>
                <a:gd name="T5" fmla="*/ 191 h 240"/>
                <a:gd name="T6" fmla="*/ 86 w 323"/>
                <a:gd name="T7" fmla="*/ 191 h 240"/>
                <a:gd name="T8" fmla="*/ 144 w 323"/>
                <a:gd name="T9" fmla="*/ 0 h 240"/>
                <a:gd name="T10" fmla="*/ 181 w 323"/>
                <a:gd name="T11" fmla="*/ 0 h 240"/>
                <a:gd name="T12" fmla="*/ 237 w 323"/>
                <a:gd name="T13" fmla="*/ 191 h 240"/>
                <a:gd name="T14" fmla="*/ 237 w 323"/>
                <a:gd name="T15" fmla="*/ 191 h 240"/>
                <a:gd name="T16" fmla="*/ 291 w 323"/>
                <a:gd name="T17" fmla="*/ 0 h 240"/>
                <a:gd name="T18" fmla="*/ 323 w 323"/>
                <a:gd name="T19" fmla="*/ 0 h 240"/>
                <a:gd name="T20" fmla="*/ 253 w 323"/>
                <a:gd name="T21" fmla="*/ 240 h 240"/>
                <a:gd name="T22" fmla="*/ 221 w 323"/>
                <a:gd name="T23" fmla="*/ 240 h 240"/>
                <a:gd name="T24" fmla="*/ 163 w 323"/>
                <a:gd name="T25" fmla="*/ 44 h 240"/>
                <a:gd name="T26" fmla="*/ 160 w 323"/>
                <a:gd name="T27" fmla="*/ 44 h 240"/>
                <a:gd name="T28" fmla="*/ 104 w 323"/>
                <a:gd name="T29" fmla="*/ 240 h 240"/>
                <a:gd name="T30" fmla="*/ 69 w 323"/>
                <a:gd name="T31" fmla="*/ 240 h 240"/>
                <a:gd name="T32" fmla="*/ 0 w 323"/>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0">
                  <a:moveTo>
                    <a:pt x="0" y="0"/>
                  </a:moveTo>
                  <a:lnTo>
                    <a:pt x="35" y="0"/>
                  </a:lnTo>
                  <a:lnTo>
                    <a:pt x="86" y="191"/>
                  </a:lnTo>
                  <a:lnTo>
                    <a:pt x="86" y="191"/>
                  </a:lnTo>
                  <a:lnTo>
                    <a:pt x="144" y="0"/>
                  </a:lnTo>
                  <a:lnTo>
                    <a:pt x="181" y="0"/>
                  </a:lnTo>
                  <a:lnTo>
                    <a:pt x="237" y="191"/>
                  </a:lnTo>
                  <a:lnTo>
                    <a:pt x="237" y="191"/>
                  </a:lnTo>
                  <a:lnTo>
                    <a:pt x="291" y="0"/>
                  </a:lnTo>
                  <a:lnTo>
                    <a:pt x="323" y="0"/>
                  </a:lnTo>
                  <a:lnTo>
                    <a:pt x="253" y="240"/>
                  </a:lnTo>
                  <a:lnTo>
                    <a:pt x="221" y="240"/>
                  </a:lnTo>
                  <a:lnTo>
                    <a:pt x="163" y="44"/>
                  </a:lnTo>
                  <a:lnTo>
                    <a:pt x="160" y="44"/>
                  </a:lnTo>
                  <a:lnTo>
                    <a:pt x="104" y="240"/>
                  </a:lnTo>
                  <a:lnTo>
                    <a:pt x="69"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noEditPoints="1"/>
            </p:cNvSpPr>
            <p:nvPr userDrawn="1"/>
          </p:nvSpPr>
          <p:spPr bwMode="auto">
            <a:xfrm>
              <a:off x="15562263" y="-7938"/>
              <a:ext cx="395288" cy="400050"/>
            </a:xfrm>
            <a:custGeom>
              <a:avLst/>
              <a:gdLst>
                <a:gd name="T0" fmla="*/ 123 w 249"/>
                <a:gd name="T1" fmla="*/ 33 h 252"/>
                <a:gd name="T2" fmla="*/ 93 w 249"/>
                <a:gd name="T3" fmla="*/ 37 h 252"/>
                <a:gd name="T4" fmla="*/ 70 w 249"/>
                <a:gd name="T5" fmla="*/ 49 h 252"/>
                <a:gd name="T6" fmla="*/ 51 w 249"/>
                <a:gd name="T7" fmla="*/ 70 h 252"/>
                <a:gd name="T8" fmla="*/ 37 w 249"/>
                <a:gd name="T9" fmla="*/ 98 h 252"/>
                <a:gd name="T10" fmla="*/ 35 w 249"/>
                <a:gd name="T11" fmla="*/ 126 h 252"/>
                <a:gd name="T12" fmla="*/ 37 w 249"/>
                <a:gd name="T13" fmla="*/ 156 h 252"/>
                <a:gd name="T14" fmla="*/ 51 w 249"/>
                <a:gd name="T15" fmla="*/ 182 h 252"/>
                <a:gd name="T16" fmla="*/ 70 w 249"/>
                <a:gd name="T17" fmla="*/ 203 h 252"/>
                <a:gd name="T18" fmla="*/ 93 w 249"/>
                <a:gd name="T19" fmla="*/ 217 h 252"/>
                <a:gd name="T20" fmla="*/ 123 w 249"/>
                <a:gd name="T21" fmla="*/ 221 h 252"/>
                <a:gd name="T22" fmla="*/ 153 w 249"/>
                <a:gd name="T23" fmla="*/ 217 h 252"/>
                <a:gd name="T24" fmla="*/ 179 w 249"/>
                <a:gd name="T25" fmla="*/ 203 h 252"/>
                <a:gd name="T26" fmla="*/ 198 w 249"/>
                <a:gd name="T27" fmla="*/ 182 h 252"/>
                <a:gd name="T28" fmla="*/ 209 w 249"/>
                <a:gd name="T29" fmla="*/ 156 h 252"/>
                <a:gd name="T30" fmla="*/ 214 w 249"/>
                <a:gd name="T31" fmla="*/ 126 h 252"/>
                <a:gd name="T32" fmla="*/ 209 w 249"/>
                <a:gd name="T33" fmla="*/ 98 h 252"/>
                <a:gd name="T34" fmla="*/ 198 w 249"/>
                <a:gd name="T35" fmla="*/ 70 h 252"/>
                <a:gd name="T36" fmla="*/ 179 w 249"/>
                <a:gd name="T37" fmla="*/ 49 h 252"/>
                <a:gd name="T38" fmla="*/ 153 w 249"/>
                <a:gd name="T39" fmla="*/ 37 h 252"/>
                <a:gd name="T40" fmla="*/ 123 w 249"/>
                <a:gd name="T41" fmla="*/ 33 h 252"/>
                <a:gd name="T42" fmla="*/ 123 w 249"/>
                <a:gd name="T43" fmla="*/ 0 h 252"/>
                <a:gd name="T44" fmla="*/ 165 w 249"/>
                <a:gd name="T45" fmla="*/ 7 h 252"/>
                <a:gd name="T46" fmla="*/ 200 w 249"/>
                <a:gd name="T47" fmla="*/ 26 h 252"/>
                <a:gd name="T48" fmla="*/ 226 w 249"/>
                <a:gd name="T49" fmla="*/ 51 h 252"/>
                <a:gd name="T50" fmla="*/ 242 w 249"/>
                <a:gd name="T51" fmla="*/ 86 h 252"/>
                <a:gd name="T52" fmla="*/ 249 w 249"/>
                <a:gd name="T53" fmla="*/ 126 h 252"/>
                <a:gd name="T54" fmla="*/ 242 w 249"/>
                <a:gd name="T55" fmla="*/ 168 h 252"/>
                <a:gd name="T56" fmla="*/ 226 w 249"/>
                <a:gd name="T57" fmla="*/ 203 h 252"/>
                <a:gd name="T58" fmla="*/ 200 w 249"/>
                <a:gd name="T59" fmla="*/ 228 h 252"/>
                <a:gd name="T60" fmla="*/ 165 w 249"/>
                <a:gd name="T61" fmla="*/ 247 h 252"/>
                <a:gd name="T62" fmla="*/ 123 w 249"/>
                <a:gd name="T63" fmla="*/ 252 h 252"/>
                <a:gd name="T64" fmla="*/ 84 w 249"/>
                <a:gd name="T65" fmla="*/ 247 h 252"/>
                <a:gd name="T66" fmla="*/ 49 w 249"/>
                <a:gd name="T67" fmla="*/ 228 h 252"/>
                <a:gd name="T68" fmla="*/ 23 w 249"/>
                <a:gd name="T69" fmla="*/ 203 h 252"/>
                <a:gd name="T70" fmla="*/ 4 w 249"/>
                <a:gd name="T71" fmla="*/ 168 h 252"/>
                <a:gd name="T72" fmla="*/ 0 w 249"/>
                <a:gd name="T73" fmla="*/ 126 h 252"/>
                <a:gd name="T74" fmla="*/ 4 w 249"/>
                <a:gd name="T75" fmla="*/ 86 h 252"/>
                <a:gd name="T76" fmla="*/ 23 w 249"/>
                <a:gd name="T77" fmla="*/ 51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7"/>
                  </a:lnTo>
                  <a:lnTo>
                    <a:pt x="70" y="49"/>
                  </a:lnTo>
                  <a:lnTo>
                    <a:pt x="51" y="70"/>
                  </a:lnTo>
                  <a:lnTo>
                    <a:pt x="37" y="98"/>
                  </a:lnTo>
                  <a:lnTo>
                    <a:pt x="35" y="126"/>
                  </a:lnTo>
                  <a:lnTo>
                    <a:pt x="37" y="156"/>
                  </a:lnTo>
                  <a:lnTo>
                    <a:pt x="51" y="182"/>
                  </a:lnTo>
                  <a:lnTo>
                    <a:pt x="70" y="203"/>
                  </a:lnTo>
                  <a:lnTo>
                    <a:pt x="93" y="217"/>
                  </a:lnTo>
                  <a:lnTo>
                    <a:pt x="123" y="221"/>
                  </a:lnTo>
                  <a:lnTo>
                    <a:pt x="153" y="217"/>
                  </a:lnTo>
                  <a:lnTo>
                    <a:pt x="179" y="203"/>
                  </a:lnTo>
                  <a:lnTo>
                    <a:pt x="198" y="182"/>
                  </a:lnTo>
                  <a:lnTo>
                    <a:pt x="209" y="156"/>
                  </a:lnTo>
                  <a:lnTo>
                    <a:pt x="214" y="126"/>
                  </a:lnTo>
                  <a:lnTo>
                    <a:pt x="209" y="98"/>
                  </a:lnTo>
                  <a:lnTo>
                    <a:pt x="198" y="70"/>
                  </a:lnTo>
                  <a:lnTo>
                    <a:pt x="179" y="49"/>
                  </a:lnTo>
                  <a:lnTo>
                    <a:pt x="153" y="37"/>
                  </a:lnTo>
                  <a:lnTo>
                    <a:pt x="123" y="33"/>
                  </a:lnTo>
                  <a:close/>
                  <a:moveTo>
                    <a:pt x="123" y="0"/>
                  </a:moveTo>
                  <a:lnTo>
                    <a:pt x="165" y="7"/>
                  </a:lnTo>
                  <a:lnTo>
                    <a:pt x="200" y="26"/>
                  </a:lnTo>
                  <a:lnTo>
                    <a:pt x="226" y="51"/>
                  </a:lnTo>
                  <a:lnTo>
                    <a:pt x="242" y="86"/>
                  </a:lnTo>
                  <a:lnTo>
                    <a:pt x="249" y="126"/>
                  </a:lnTo>
                  <a:lnTo>
                    <a:pt x="242" y="168"/>
                  </a:lnTo>
                  <a:lnTo>
                    <a:pt x="226" y="203"/>
                  </a:lnTo>
                  <a:lnTo>
                    <a:pt x="200" y="228"/>
                  </a:lnTo>
                  <a:lnTo>
                    <a:pt x="165" y="247"/>
                  </a:lnTo>
                  <a:lnTo>
                    <a:pt x="123" y="252"/>
                  </a:lnTo>
                  <a:lnTo>
                    <a:pt x="84" y="247"/>
                  </a:lnTo>
                  <a:lnTo>
                    <a:pt x="49" y="228"/>
                  </a:lnTo>
                  <a:lnTo>
                    <a:pt x="23" y="203"/>
                  </a:lnTo>
                  <a:lnTo>
                    <a:pt x="4" y="168"/>
                  </a:lnTo>
                  <a:lnTo>
                    <a:pt x="0" y="126"/>
                  </a:lnTo>
                  <a:lnTo>
                    <a:pt x="4" y="86"/>
                  </a:lnTo>
                  <a:lnTo>
                    <a:pt x="23" y="51"/>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noEditPoints="1"/>
            </p:cNvSpPr>
            <p:nvPr userDrawn="1"/>
          </p:nvSpPr>
          <p:spPr bwMode="auto">
            <a:xfrm>
              <a:off x="16024225" y="3175"/>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0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09 h 240"/>
                <a:gd name="T48" fmla="*/ 125 w 170"/>
                <a:gd name="T49" fmla="*/ 123 h 240"/>
                <a:gd name="T50" fmla="*/ 100 w 170"/>
                <a:gd name="T51" fmla="*/ 130 h 240"/>
                <a:gd name="T52" fmla="*/ 170 w 170"/>
                <a:gd name="T53" fmla="*/ 240 h 240"/>
                <a:gd name="T54" fmla="*/ 128 w 170"/>
                <a:gd name="T55" fmla="*/ 240 h 240"/>
                <a:gd name="T56" fmla="*/ 67 w 170"/>
                <a:gd name="T57" fmla="*/ 133 h 240"/>
                <a:gd name="T58" fmla="*/ 32 w 170"/>
                <a:gd name="T59" fmla="*/ 133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0"/>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09"/>
                  </a:lnTo>
                  <a:lnTo>
                    <a:pt x="125" y="123"/>
                  </a:lnTo>
                  <a:lnTo>
                    <a:pt x="100" y="130"/>
                  </a:lnTo>
                  <a:lnTo>
                    <a:pt x="170" y="240"/>
                  </a:lnTo>
                  <a:lnTo>
                    <a:pt x="128" y="240"/>
                  </a:lnTo>
                  <a:lnTo>
                    <a:pt x="67" y="133"/>
                  </a:lnTo>
                  <a:lnTo>
                    <a:pt x="32" y="133"/>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16341725" y="3175"/>
              <a:ext cx="225425" cy="381000"/>
            </a:xfrm>
            <a:custGeom>
              <a:avLst/>
              <a:gdLst>
                <a:gd name="T0" fmla="*/ 0 w 142"/>
                <a:gd name="T1" fmla="*/ 0 h 240"/>
                <a:gd name="T2" fmla="*/ 32 w 142"/>
                <a:gd name="T3" fmla="*/ 0 h 240"/>
                <a:gd name="T4" fmla="*/ 32 w 142"/>
                <a:gd name="T5" fmla="*/ 210 h 240"/>
                <a:gd name="T6" fmla="*/ 142 w 142"/>
                <a:gd name="T7" fmla="*/ 210 h 240"/>
                <a:gd name="T8" fmla="*/ 142 w 142"/>
                <a:gd name="T9" fmla="*/ 240 h 240"/>
                <a:gd name="T10" fmla="*/ 0 w 142"/>
                <a:gd name="T11" fmla="*/ 240 h 240"/>
                <a:gd name="T12" fmla="*/ 0 w 142"/>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142" h="240">
                  <a:moveTo>
                    <a:pt x="0" y="0"/>
                  </a:moveTo>
                  <a:lnTo>
                    <a:pt x="32" y="0"/>
                  </a:lnTo>
                  <a:lnTo>
                    <a:pt x="32" y="210"/>
                  </a:lnTo>
                  <a:lnTo>
                    <a:pt x="142" y="210"/>
                  </a:lnTo>
                  <a:lnTo>
                    <a:pt x="14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46"/>
            <p:cNvSpPr>
              <a:spLocks noEditPoints="1"/>
            </p:cNvSpPr>
            <p:nvPr userDrawn="1"/>
          </p:nvSpPr>
          <p:spPr bwMode="auto">
            <a:xfrm>
              <a:off x="16603663" y="3175"/>
              <a:ext cx="328613" cy="381000"/>
            </a:xfrm>
            <a:custGeom>
              <a:avLst/>
              <a:gdLst>
                <a:gd name="T0" fmla="*/ 33 w 207"/>
                <a:gd name="T1" fmla="*/ 30 h 240"/>
                <a:gd name="T2" fmla="*/ 33 w 207"/>
                <a:gd name="T3" fmla="*/ 210 h 240"/>
                <a:gd name="T4" fmla="*/ 72 w 207"/>
                <a:gd name="T5" fmla="*/ 210 h 240"/>
                <a:gd name="T6" fmla="*/ 105 w 207"/>
                <a:gd name="T7" fmla="*/ 205 h 240"/>
                <a:gd name="T8" fmla="*/ 133 w 207"/>
                <a:gd name="T9" fmla="*/ 193 h 240"/>
                <a:gd name="T10" fmla="*/ 154 w 207"/>
                <a:gd name="T11" fmla="*/ 177 h 240"/>
                <a:gd name="T12" fmla="*/ 168 w 207"/>
                <a:gd name="T13" fmla="*/ 151 h 240"/>
                <a:gd name="T14" fmla="*/ 175 w 207"/>
                <a:gd name="T15" fmla="*/ 119 h 240"/>
                <a:gd name="T16" fmla="*/ 172 w 207"/>
                <a:gd name="T17" fmla="*/ 105 h 240"/>
                <a:gd name="T18" fmla="*/ 170 w 207"/>
                <a:gd name="T19" fmla="*/ 89 h 240"/>
                <a:gd name="T20" fmla="*/ 161 w 207"/>
                <a:gd name="T21" fmla="*/ 72 h 240"/>
                <a:gd name="T22" fmla="*/ 149 w 207"/>
                <a:gd name="T23" fmla="*/ 56 h 240"/>
                <a:gd name="T24" fmla="*/ 133 w 207"/>
                <a:gd name="T25" fmla="*/ 42 h 240"/>
                <a:gd name="T26" fmla="*/ 109 w 207"/>
                <a:gd name="T27" fmla="*/ 35 h 240"/>
                <a:gd name="T28" fmla="*/ 82 w 207"/>
                <a:gd name="T29" fmla="*/ 30 h 240"/>
                <a:gd name="T30" fmla="*/ 33 w 207"/>
                <a:gd name="T31" fmla="*/ 30 h 240"/>
                <a:gd name="T32" fmla="*/ 0 w 207"/>
                <a:gd name="T33" fmla="*/ 0 h 240"/>
                <a:gd name="T34" fmla="*/ 84 w 207"/>
                <a:gd name="T35" fmla="*/ 0 h 240"/>
                <a:gd name="T36" fmla="*/ 121 w 207"/>
                <a:gd name="T37" fmla="*/ 5 h 240"/>
                <a:gd name="T38" fmla="*/ 151 w 207"/>
                <a:gd name="T39" fmla="*/ 16 h 240"/>
                <a:gd name="T40" fmla="*/ 175 w 207"/>
                <a:gd name="T41" fmla="*/ 33 h 240"/>
                <a:gd name="T42" fmla="*/ 191 w 207"/>
                <a:gd name="T43" fmla="*/ 54 h 240"/>
                <a:gd name="T44" fmla="*/ 200 w 207"/>
                <a:gd name="T45" fmla="*/ 77 h 240"/>
                <a:gd name="T46" fmla="*/ 207 w 207"/>
                <a:gd name="T47" fmla="*/ 100 h 240"/>
                <a:gd name="T48" fmla="*/ 207 w 207"/>
                <a:gd name="T49" fmla="*/ 119 h 240"/>
                <a:gd name="T50" fmla="*/ 205 w 207"/>
                <a:gd name="T51" fmla="*/ 149 h 240"/>
                <a:gd name="T52" fmla="*/ 193 w 207"/>
                <a:gd name="T53" fmla="*/ 177 h 240"/>
                <a:gd name="T54" fmla="*/ 175 w 207"/>
                <a:gd name="T55" fmla="*/ 203 h 240"/>
                <a:gd name="T56" fmla="*/ 149 w 207"/>
                <a:gd name="T57" fmla="*/ 221 h 240"/>
                <a:gd name="T58" fmla="*/ 116 w 207"/>
                <a:gd name="T59" fmla="*/ 235 h 240"/>
                <a:gd name="T60" fmla="*/ 77 w 207"/>
                <a:gd name="T61" fmla="*/ 240 h 240"/>
                <a:gd name="T62" fmla="*/ 0 w 207"/>
                <a:gd name="T63" fmla="*/ 240 h 240"/>
                <a:gd name="T64" fmla="*/ 0 w 207"/>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0">
                  <a:moveTo>
                    <a:pt x="33" y="30"/>
                  </a:moveTo>
                  <a:lnTo>
                    <a:pt x="33" y="210"/>
                  </a:lnTo>
                  <a:lnTo>
                    <a:pt x="72" y="210"/>
                  </a:lnTo>
                  <a:lnTo>
                    <a:pt x="105" y="205"/>
                  </a:lnTo>
                  <a:lnTo>
                    <a:pt x="133" y="193"/>
                  </a:lnTo>
                  <a:lnTo>
                    <a:pt x="154" y="177"/>
                  </a:lnTo>
                  <a:lnTo>
                    <a:pt x="168" y="151"/>
                  </a:lnTo>
                  <a:lnTo>
                    <a:pt x="175" y="119"/>
                  </a:lnTo>
                  <a:lnTo>
                    <a:pt x="172" y="105"/>
                  </a:lnTo>
                  <a:lnTo>
                    <a:pt x="170" y="89"/>
                  </a:lnTo>
                  <a:lnTo>
                    <a:pt x="161" y="72"/>
                  </a:lnTo>
                  <a:lnTo>
                    <a:pt x="149" y="56"/>
                  </a:lnTo>
                  <a:lnTo>
                    <a:pt x="133" y="42"/>
                  </a:lnTo>
                  <a:lnTo>
                    <a:pt x="109" y="35"/>
                  </a:lnTo>
                  <a:lnTo>
                    <a:pt x="82" y="30"/>
                  </a:lnTo>
                  <a:lnTo>
                    <a:pt x="33" y="30"/>
                  </a:lnTo>
                  <a:close/>
                  <a:moveTo>
                    <a:pt x="0" y="0"/>
                  </a:moveTo>
                  <a:lnTo>
                    <a:pt x="84" y="0"/>
                  </a:lnTo>
                  <a:lnTo>
                    <a:pt x="121" y="5"/>
                  </a:lnTo>
                  <a:lnTo>
                    <a:pt x="151" y="16"/>
                  </a:lnTo>
                  <a:lnTo>
                    <a:pt x="175" y="33"/>
                  </a:lnTo>
                  <a:lnTo>
                    <a:pt x="191" y="54"/>
                  </a:lnTo>
                  <a:lnTo>
                    <a:pt x="200" y="77"/>
                  </a:lnTo>
                  <a:lnTo>
                    <a:pt x="207" y="100"/>
                  </a:lnTo>
                  <a:lnTo>
                    <a:pt x="207" y="119"/>
                  </a:lnTo>
                  <a:lnTo>
                    <a:pt x="205" y="149"/>
                  </a:lnTo>
                  <a:lnTo>
                    <a:pt x="193" y="177"/>
                  </a:lnTo>
                  <a:lnTo>
                    <a:pt x="175" y="203"/>
                  </a:lnTo>
                  <a:lnTo>
                    <a:pt x="149" y="221"/>
                  </a:lnTo>
                  <a:lnTo>
                    <a:pt x="116" y="235"/>
                  </a:lnTo>
                  <a:lnTo>
                    <a:pt x="77"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62" name="Group 61"/>
            <p:cNvGrpSpPr/>
            <p:nvPr userDrawn="1"/>
          </p:nvGrpSpPr>
          <p:grpSpPr>
            <a:xfrm>
              <a:off x="7003917" y="-481263"/>
              <a:ext cx="2430980" cy="875636"/>
              <a:chOff x="271463" y="2852738"/>
              <a:chExt cx="3190876" cy="1149350"/>
            </a:xfrm>
          </p:grpSpPr>
          <p:sp>
            <p:nvSpPr>
              <p:cNvPr id="63"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120082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299523" y="1019916"/>
            <a:ext cx="11663021"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333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5" name="Text Placeholder 45"/>
          <p:cNvSpPr>
            <a:spLocks noGrp="1"/>
          </p:cNvSpPr>
          <p:nvPr>
            <p:ph type="body" sz="quarter" idx="10"/>
          </p:nvPr>
        </p:nvSpPr>
        <p:spPr>
          <a:xfrm>
            <a:off x="299522"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5"/>
          <p:cNvSpPr>
            <a:spLocks noGrp="1"/>
          </p:cNvSpPr>
          <p:nvPr>
            <p:ph type="body" sz="quarter" idx="11"/>
          </p:nvPr>
        </p:nvSpPr>
        <p:spPr>
          <a:xfrm>
            <a:off x="6115268" y="1074188"/>
            <a:ext cx="5847277" cy="46672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61214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7" name="Text Placeholder 45"/>
          <p:cNvSpPr>
            <a:spLocks noGrp="1"/>
          </p:cNvSpPr>
          <p:nvPr>
            <p:ph type="body" sz="quarter" idx="10"/>
          </p:nvPr>
        </p:nvSpPr>
        <p:spPr>
          <a:xfrm>
            <a:off x="299522"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45"/>
          <p:cNvSpPr>
            <a:spLocks noGrp="1"/>
          </p:cNvSpPr>
          <p:nvPr>
            <p:ph type="body" sz="quarter" idx="11"/>
          </p:nvPr>
        </p:nvSpPr>
        <p:spPr>
          <a:xfrm>
            <a:off x="6115268" y="1785389"/>
            <a:ext cx="5847277" cy="39550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2"/>
          </p:nvPr>
        </p:nvSpPr>
        <p:spPr>
          <a:xfrm>
            <a:off x="300038" y="1117600"/>
            <a:ext cx="5815230"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
        <p:nvSpPr>
          <p:cNvPr id="10" name="Content Placeholder 2"/>
          <p:cNvSpPr>
            <a:spLocks noGrp="1"/>
          </p:cNvSpPr>
          <p:nvPr>
            <p:ph sz="quarter" idx="13"/>
          </p:nvPr>
        </p:nvSpPr>
        <p:spPr>
          <a:xfrm>
            <a:off x="6146800" y="1117600"/>
            <a:ext cx="5815746" cy="660400"/>
          </a:xfrm>
        </p:spPr>
        <p:txBody>
          <a:bodyPr anchor="ctr">
            <a:normAutofit/>
          </a:bodyPr>
          <a:lstStyle>
            <a:lvl1pPr marL="0" indent="0">
              <a:buFontTx/>
              <a:buNone/>
              <a:defRPr sz="2600" b="1"/>
            </a:lvl1pPr>
            <a:lvl2pPr marL="233363" indent="0">
              <a:buFontTx/>
              <a:buNone/>
              <a:defRPr/>
            </a:lvl2pPr>
            <a:lvl3pPr marL="401638" indent="0">
              <a:buFontTx/>
              <a:buNone/>
              <a:defRPr/>
            </a:lvl3pPr>
            <a:lvl4pPr marL="569912" indent="0">
              <a:buFontTx/>
              <a:buNone/>
              <a:defRPr/>
            </a:lvl4pPr>
            <a:lvl5pPr marL="746125" indent="0">
              <a:buFontTx/>
              <a:buNone/>
              <a:defRPr/>
            </a:lvl5pPr>
          </a:lstStyle>
          <a:p>
            <a:pPr lvl="0"/>
            <a:r>
              <a:rPr lang="en-US" dirty="0"/>
              <a:t>Click to edit Master text styles</a:t>
            </a:r>
          </a:p>
        </p:txBody>
      </p:sp>
    </p:spTree>
    <p:extLst>
      <p:ext uri="{BB962C8B-B14F-4D97-AF65-F5344CB8AC3E}">
        <p14:creationId xmlns:p14="http://schemas.microsoft.com/office/powerpoint/2010/main" val="8973962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5994402" y="276225"/>
            <a:ext cx="5968143"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46" name="Text Placeholder 45"/>
          <p:cNvSpPr>
            <a:spLocks noGrp="1"/>
          </p:cNvSpPr>
          <p:nvPr>
            <p:ph type="body" sz="quarter" idx="10"/>
          </p:nvPr>
        </p:nvSpPr>
        <p:spPr>
          <a:xfrm>
            <a:off x="5994400" y="1290089"/>
            <a:ext cx="5968143" cy="44503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2"/>
          <p:cNvSpPr>
            <a:spLocks noGrp="1"/>
          </p:cNvSpPr>
          <p:nvPr>
            <p:ph type="dt" sz="half" idx="2"/>
          </p:nvPr>
        </p:nvSpPr>
        <p:spPr>
          <a:xfrm>
            <a:off x="692040" y="6303694"/>
            <a:ext cx="1825687" cy="308777"/>
          </a:xfrm>
          <a:prstGeom prst="rect">
            <a:avLst/>
          </a:prstGeom>
        </p:spPr>
        <p:txBody>
          <a:bodyPr>
            <a:noAutofit/>
          </a:bodyPr>
          <a:lstStyle>
            <a:lvl1pPr>
              <a:defRPr lang="en-US" sz="1300" b="0" i="0" kern="1200" cap="none" baseline="0" smtClean="0">
                <a:solidFill>
                  <a:schemeClr val="tx1">
                    <a:lumMod val="50000"/>
                    <a:lumOff val="50000"/>
                  </a:schemeClr>
                </a:solidFill>
                <a:latin typeface="Arial" charset="0"/>
                <a:ea typeface="+mn-ea"/>
                <a:cs typeface="+mn-cs"/>
              </a:defRPr>
            </a:lvl1pPr>
          </a:lstStyle>
          <a:p>
            <a:fld id="{3BDFDD5F-E85B-4DA3-A4F9-9CF3C7409943}" type="datetime4">
              <a:rPr lang="en-US" smtClean="0"/>
              <a:pPr/>
              <a:t>July 27, 2017</a:t>
            </a:fld>
            <a:endParaRPr lang="en-US" dirty="0"/>
          </a:p>
        </p:txBody>
      </p:sp>
      <p:sp>
        <p:nvSpPr>
          <p:cNvPr id="5" name="Rectangle 4"/>
          <p:cNvSpPr/>
          <p:nvPr userDrawn="1"/>
        </p:nvSpPr>
        <p:spPr>
          <a:xfrm>
            <a:off x="0" y="0"/>
            <a:ext cx="5651500" cy="68834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icture Placeholder 2"/>
          <p:cNvSpPr>
            <a:spLocks noGrp="1"/>
          </p:cNvSpPr>
          <p:nvPr>
            <p:ph type="pic" sz="quarter" idx="11" hasCustomPrompt="1"/>
          </p:nvPr>
        </p:nvSpPr>
        <p:spPr>
          <a:xfrm>
            <a:off x="0" y="0"/>
            <a:ext cx="5651500" cy="6858000"/>
          </a:xfrm>
        </p:spPr>
        <p:txBody>
          <a:bodyPr/>
          <a:lstStyle>
            <a:lvl1pPr marL="0" indent="0" algn="ctr">
              <a:buFontTx/>
              <a:buNone/>
              <a:defRPr/>
            </a:lvl1pPr>
          </a:lstStyle>
          <a:p>
            <a:r>
              <a:rPr lang="en-US" dirty="0"/>
              <a:t>Click to Insert Picture</a:t>
            </a:r>
          </a:p>
        </p:txBody>
      </p:sp>
    </p:spTree>
    <p:extLst>
      <p:ext uri="{BB962C8B-B14F-4D97-AF65-F5344CB8AC3E}">
        <p14:creationId xmlns:p14="http://schemas.microsoft.com/office/powerpoint/2010/main" val="1587293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Tree>
    <p:extLst>
      <p:ext uri="{BB962C8B-B14F-4D97-AF65-F5344CB8AC3E}">
        <p14:creationId xmlns:p14="http://schemas.microsoft.com/office/powerpoint/2010/main" val="33422137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293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99524" y="280714"/>
            <a:ext cx="11663021" cy="654049"/>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tx2">
                    <a:lumMod val="75000"/>
                  </a:schemeClr>
                </a:solidFill>
              </a:defRPr>
            </a:lvl1pPr>
          </a:lstStyle>
          <a:p>
            <a:pPr lvl="0"/>
            <a:r>
              <a:rPr lang="en-US" dirty="0"/>
              <a:t>Title Goes Here</a:t>
            </a:r>
          </a:p>
        </p:txBody>
      </p:sp>
      <p:sp>
        <p:nvSpPr>
          <p:cNvPr id="3" name="Table Placeholder 2"/>
          <p:cNvSpPr>
            <a:spLocks noGrp="1"/>
          </p:cNvSpPr>
          <p:nvPr>
            <p:ph type="tbl" sz="quarter" idx="10" hasCustomPrompt="1"/>
          </p:nvPr>
        </p:nvSpPr>
        <p:spPr>
          <a:xfrm>
            <a:off x="299524" y="1117600"/>
            <a:ext cx="11663021" cy="4292600"/>
          </a:xfrm>
        </p:spPr>
        <p:txBody>
          <a:bodyPr anchor="ctr"/>
          <a:lstStyle>
            <a:lvl1pPr marL="0" indent="0" algn="ctr">
              <a:buFontTx/>
              <a:buNone/>
              <a:defRPr baseline="0"/>
            </a:lvl1pPr>
          </a:lstStyle>
          <a:p>
            <a:r>
              <a:rPr lang="en-US" dirty="0"/>
              <a:t>Click to Add Table</a:t>
            </a:r>
          </a:p>
        </p:txBody>
      </p:sp>
    </p:spTree>
    <p:extLst>
      <p:ext uri="{BB962C8B-B14F-4D97-AF65-F5344CB8AC3E}">
        <p14:creationId xmlns:p14="http://schemas.microsoft.com/office/powerpoint/2010/main" val="1729550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300681" y="280713"/>
            <a:ext cx="11634385" cy="6540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Title Goes Here</a:t>
            </a:r>
          </a:p>
        </p:txBody>
      </p:sp>
      <p:sp>
        <p:nvSpPr>
          <p:cNvPr id="17" name="Text Placeholder 16"/>
          <p:cNvSpPr>
            <a:spLocks noGrp="1"/>
          </p:cNvSpPr>
          <p:nvPr>
            <p:ph type="body" idx="1"/>
          </p:nvPr>
        </p:nvSpPr>
        <p:spPr>
          <a:xfrm>
            <a:off x="299523" y="1019916"/>
            <a:ext cx="11647054" cy="46660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userDrawn="1"/>
        </p:nvSpPr>
        <p:spPr>
          <a:xfrm>
            <a:off x="777827" y="6303694"/>
            <a:ext cx="3643043" cy="308777"/>
          </a:xfrm>
          <a:prstGeom prst="rect">
            <a:avLst/>
          </a:prstGeom>
          <a:noFill/>
        </p:spPr>
        <p:txBody>
          <a:bodyPr wrap="square" rtlCol="0">
            <a:noAutofit/>
          </a:bodyPr>
          <a:lstStyle/>
          <a:p>
            <a:pPr algn="l"/>
            <a:r>
              <a:rPr lang="en-US" sz="1300" b="0" i="0" cap="all" baseline="0" dirty="0">
                <a:solidFill>
                  <a:schemeClr val="tx1">
                    <a:lumMod val="50000"/>
                    <a:lumOff val="50000"/>
                  </a:schemeClr>
                </a:solidFill>
              </a:rPr>
              <a:t>CONFIDENTIAL AND PROPRIETARY</a:t>
            </a:r>
          </a:p>
        </p:txBody>
      </p:sp>
      <p:sp>
        <p:nvSpPr>
          <p:cNvPr id="13" name="Slide Number Placeholder 1"/>
          <p:cNvSpPr txBox="1">
            <a:spLocks/>
          </p:cNvSpPr>
          <p:nvPr userDrawn="1"/>
        </p:nvSpPr>
        <p:spPr>
          <a:xfrm>
            <a:off x="333813" y="6302856"/>
            <a:ext cx="596447" cy="277811"/>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300" b="0" smtClean="0">
                <a:solidFill>
                  <a:schemeClr val="tx1">
                    <a:lumMod val="50000"/>
                    <a:lumOff val="50000"/>
                  </a:schemeClr>
                </a:solidFill>
              </a:rPr>
              <a:pPr algn="l"/>
              <a:t>‹#›</a:t>
            </a:fld>
            <a:endParaRPr lang="en-US" sz="1300" b="0" dirty="0">
              <a:solidFill>
                <a:schemeClr val="tx1">
                  <a:lumMod val="50000"/>
                  <a:lumOff val="50000"/>
                </a:schemeClr>
              </a:solidFill>
            </a:endParaRPr>
          </a:p>
        </p:txBody>
      </p:sp>
      <p:grpSp>
        <p:nvGrpSpPr>
          <p:cNvPr id="14" name="Group 13"/>
          <p:cNvGrpSpPr/>
          <p:nvPr userDrawn="1"/>
        </p:nvGrpSpPr>
        <p:grpSpPr>
          <a:xfrm>
            <a:off x="10654921" y="6049926"/>
            <a:ext cx="1309821" cy="471796"/>
            <a:chOff x="271463" y="2852738"/>
            <a:chExt cx="3190876" cy="1149350"/>
          </a:xfrm>
        </p:grpSpPr>
        <p:sp>
          <p:nvSpPr>
            <p:cNvPr id="15"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805" r:id="rId2"/>
    <p:sldLayoutId id="2147483775" r:id="rId3"/>
    <p:sldLayoutId id="2147483787" r:id="rId4"/>
    <p:sldLayoutId id="2147483788" r:id="rId5"/>
    <p:sldLayoutId id="2147483777" r:id="rId6"/>
    <p:sldLayoutId id="2147483789" r:id="rId7"/>
    <p:sldLayoutId id="2147483790" r:id="rId8"/>
    <p:sldLayoutId id="2147483791" r:id="rId9"/>
    <p:sldLayoutId id="2147483792" r:id="rId10"/>
    <p:sldLayoutId id="2147483793" r:id="rId11"/>
    <p:sldLayoutId id="2147483800" r:id="rId12"/>
    <p:sldLayoutId id="2147483801" r:id="rId13"/>
    <p:sldLayoutId id="2147483802" r:id="rId14"/>
    <p:sldLayoutId id="2147483803" r:id="rId15"/>
    <p:sldLayoutId id="2147483804" r:id="rId16"/>
  </p:sldLayoutIdLst>
  <p:transition>
    <p:fade/>
  </p:transition>
  <p:hf hdr="0" ftr="0" dt="0"/>
  <p:txStyles>
    <p:titleStyle>
      <a:lvl1pPr algn="l" rtl="0" fontAlgn="base">
        <a:lnSpc>
          <a:spcPct val="100000"/>
        </a:lnSpc>
        <a:spcBef>
          <a:spcPct val="0"/>
        </a:spcBef>
        <a:spcAft>
          <a:spcPct val="0"/>
        </a:spcAft>
        <a:defRPr lang="en-US" sz="2900" b="1" kern="1200" dirty="0" smtClean="0">
          <a:solidFill>
            <a:schemeClr val="tx2">
              <a:lumMod val="75000"/>
            </a:schemeClr>
          </a:solidFill>
          <a:effectLst/>
          <a:latin typeface="Arial" charset="0"/>
          <a:ea typeface="+mn-ea"/>
          <a:cs typeface="+mn-cs"/>
        </a:defRPr>
      </a:lvl1pPr>
      <a:lvl2pPr algn="r" rtl="0" fontAlgn="base">
        <a:lnSpc>
          <a:spcPct val="85000"/>
        </a:lnSpc>
        <a:spcBef>
          <a:spcPct val="0"/>
        </a:spcBef>
        <a:spcAft>
          <a:spcPct val="0"/>
        </a:spcAft>
        <a:defRPr sz="2200" b="1">
          <a:solidFill>
            <a:schemeClr val="tx1"/>
          </a:solidFill>
          <a:latin typeface="Arial" charset="0"/>
        </a:defRPr>
      </a:lvl2pPr>
      <a:lvl3pPr algn="r" rtl="0" fontAlgn="base">
        <a:lnSpc>
          <a:spcPct val="85000"/>
        </a:lnSpc>
        <a:spcBef>
          <a:spcPct val="0"/>
        </a:spcBef>
        <a:spcAft>
          <a:spcPct val="0"/>
        </a:spcAft>
        <a:defRPr sz="2200" b="1">
          <a:solidFill>
            <a:schemeClr val="tx1"/>
          </a:solidFill>
          <a:latin typeface="Arial" charset="0"/>
        </a:defRPr>
      </a:lvl3pPr>
      <a:lvl4pPr algn="r" rtl="0" fontAlgn="base">
        <a:lnSpc>
          <a:spcPct val="85000"/>
        </a:lnSpc>
        <a:spcBef>
          <a:spcPct val="0"/>
        </a:spcBef>
        <a:spcAft>
          <a:spcPct val="0"/>
        </a:spcAft>
        <a:defRPr sz="2200" b="1">
          <a:solidFill>
            <a:schemeClr val="tx1"/>
          </a:solidFill>
          <a:latin typeface="Arial" charset="0"/>
        </a:defRPr>
      </a:lvl4pPr>
      <a:lvl5pPr algn="r" rtl="0" fontAlgn="base">
        <a:lnSpc>
          <a:spcPct val="85000"/>
        </a:lnSpc>
        <a:spcBef>
          <a:spcPct val="0"/>
        </a:spcBef>
        <a:spcAft>
          <a:spcPct val="0"/>
        </a:spcAft>
        <a:defRPr sz="2200" b="1">
          <a:solidFill>
            <a:schemeClr val="tx1"/>
          </a:solidFill>
          <a:latin typeface="Arial" charset="0"/>
        </a:defRPr>
      </a:lvl5pPr>
      <a:lvl6pPr marL="457200" algn="r" rtl="0" fontAlgn="base">
        <a:lnSpc>
          <a:spcPct val="85000"/>
        </a:lnSpc>
        <a:spcBef>
          <a:spcPct val="0"/>
        </a:spcBef>
        <a:spcAft>
          <a:spcPct val="0"/>
        </a:spcAft>
        <a:defRPr sz="2200" b="1">
          <a:solidFill>
            <a:schemeClr val="tx1"/>
          </a:solidFill>
          <a:latin typeface="Arial" charset="0"/>
        </a:defRPr>
      </a:lvl6pPr>
      <a:lvl7pPr marL="914400" algn="r" rtl="0" fontAlgn="base">
        <a:lnSpc>
          <a:spcPct val="85000"/>
        </a:lnSpc>
        <a:spcBef>
          <a:spcPct val="0"/>
        </a:spcBef>
        <a:spcAft>
          <a:spcPct val="0"/>
        </a:spcAft>
        <a:defRPr sz="2200" b="1">
          <a:solidFill>
            <a:schemeClr val="tx1"/>
          </a:solidFill>
          <a:latin typeface="Arial" charset="0"/>
        </a:defRPr>
      </a:lvl7pPr>
      <a:lvl8pPr marL="1371600" algn="r" rtl="0" fontAlgn="base">
        <a:lnSpc>
          <a:spcPct val="85000"/>
        </a:lnSpc>
        <a:spcBef>
          <a:spcPct val="0"/>
        </a:spcBef>
        <a:spcAft>
          <a:spcPct val="0"/>
        </a:spcAft>
        <a:defRPr sz="2200" b="1">
          <a:solidFill>
            <a:schemeClr val="tx1"/>
          </a:solidFill>
          <a:latin typeface="Arial" charset="0"/>
        </a:defRPr>
      </a:lvl8pPr>
      <a:lvl9pPr marL="1828800" algn="r" rtl="0" fontAlgn="base">
        <a:lnSpc>
          <a:spcPct val="85000"/>
        </a:lnSpc>
        <a:spcBef>
          <a:spcPct val="0"/>
        </a:spcBef>
        <a:spcAft>
          <a:spcPct val="0"/>
        </a:spcAft>
        <a:defRPr sz="2200" b="1">
          <a:solidFill>
            <a:schemeClr val="tx1"/>
          </a:solidFill>
          <a:latin typeface="Arial" charset="0"/>
        </a:defRPr>
      </a:lvl9pPr>
    </p:titleStyle>
    <p:bodyStyle>
      <a:lvl1pPr marL="233363" indent="-233363" algn="l" rtl="0" fontAlgn="base">
        <a:lnSpc>
          <a:spcPct val="100000"/>
        </a:lnSpc>
        <a:spcBef>
          <a:spcPts val="575"/>
        </a:spcBef>
        <a:spcAft>
          <a:spcPts val="75"/>
        </a:spcAft>
        <a:buClr>
          <a:schemeClr val="tx1">
            <a:lumMod val="85000"/>
            <a:lumOff val="15000"/>
          </a:schemeClr>
        </a:buClr>
        <a:buSzPct val="80000"/>
        <a:buFont typeface="Arial" pitchFamily="34" charset="0"/>
        <a:buChar char="•"/>
        <a:defRPr sz="2400" b="0">
          <a:solidFill>
            <a:srgbClr val="000000"/>
          </a:solidFill>
          <a:latin typeface="+mn-lt"/>
          <a:ea typeface="+mn-ea"/>
          <a:cs typeface="+mn-cs"/>
        </a:defRPr>
      </a:lvl1pPr>
      <a:lvl2pPr marL="401638" indent="-168275" algn="l" rtl="0" fontAlgn="base">
        <a:lnSpc>
          <a:spcPct val="100000"/>
        </a:lnSpc>
        <a:spcBef>
          <a:spcPts val="575"/>
        </a:spcBef>
        <a:spcAft>
          <a:spcPts val="75"/>
        </a:spcAft>
        <a:buClr>
          <a:schemeClr val="tx1"/>
        </a:buClr>
        <a:buSzPct val="80000"/>
        <a:buFont typeface="Arial" pitchFamily="34" charset="0"/>
        <a:buChar char="−"/>
        <a:defRPr sz="2200">
          <a:solidFill>
            <a:srgbClr val="000000"/>
          </a:solidFill>
          <a:latin typeface="+mn-lt"/>
        </a:defRPr>
      </a:lvl2pPr>
      <a:lvl3pPr marL="569913" indent="-168275" algn="l" rtl="0" fontAlgn="base">
        <a:lnSpc>
          <a:spcPct val="100000"/>
        </a:lnSpc>
        <a:spcBef>
          <a:spcPts val="575"/>
        </a:spcBef>
        <a:spcAft>
          <a:spcPts val="75"/>
        </a:spcAft>
        <a:buClr>
          <a:schemeClr val="tx1"/>
        </a:buClr>
        <a:buSzPct val="80000"/>
        <a:buFont typeface="Wingdings" pitchFamily="2" charset="2"/>
        <a:buChar char="§"/>
        <a:defRPr sz="2000">
          <a:solidFill>
            <a:srgbClr val="000000"/>
          </a:solidFill>
          <a:latin typeface="+mn-lt"/>
        </a:defRPr>
      </a:lvl3pPr>
      <a:lvl4pPr marL="746125" indent="-176213" algn="l" rtl="0" fontAlgn="base">
        <a:lnSpc>
          <a:spcPct val="100000"/>
        </a:lnSpc>
        <a:spcBef>
          <a:spcPts val="575"/>
        </a:spcBef>
        <a:spcAft>
          <a:spcPts val="75"/>
        </a:spcAft>
        <a:buClr>
          <a:schemeClr val="tx1"/>
        </a:buClr>
        <a:buSzPct val="80000"/>
        <a:buFont typeface="Arial" pitchFamily="34" charset="0"/>
        <a:buChar char="•"/>
        <a:defRPr sz="1800">
          <a:solidFill>
            <a:srgbClr val="000000"/>
          </a:solidFill>
          <a:latin typeface="+mn-lt"/>
        </a:defRPr>
      </a:lvl4pPr>
      <a:lvl5pPr marL="969963" indent="-223838" algn="l" rtl="0" fontAlgn="base">
        <a:lnSpc>
          <a:spcPct val="100000"/>
        </a:lnSpc>
        <a:spcBef>
          <a:spcPts val="575"/>
        </a:spcBef>
        <a:spcAft>
          <a:spcPts val="75"/>
        </a:spcAft>
        <a:buClr>
          <a:schemeClr val="tx1"/>
        </a:buClr>
        <a:buSzPct val="70000"/>
        <a:buFont typeface="Arial" pitchFamily="34" charset="0"/>
        <a:buChar char="−"/>
        <a:defRPr sz="1600">
          <a:solidFill>
            <a:srgbClr val="000000"/>
          </a:solidFill>
          <a:latin typeface="+mn-lt"/>
        </a:defRPr>
      </a:lvl5pPr>
      <a:lvl6pPr marL="22304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6pPr>
      <a:lvl7pPr marL="26876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7pPr>
      <a:lvl8pPr marL="31448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8pPr>
      <a:lvl9pPr marL="3602038" indent="-157163" algn="l" rtl="0" fontAlgn="base">
        <a:spcBef>
          <a:spcPct val="20000"/>
        </a:spcBef>
        <a:spcAft>
          <a:spcPct val="3000"/>
        </a:spcAft>
        <a:buClr>
          <a:schemeClr val="tx1"/>
        </a:buClr>
        <a:buSzPct val="70000"/>
        <a:buFont typeface="Arial" charset="0"/>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3364707" y="1739900"/>
            <a:ext cx="5462587" cy="3566691"/>
            <a:chOff x="3364707" y="1739900"/>
            <a:chExt cx="5462587" cy="3566691"/>
          </a:xfrm>
        </p:grpSpPr>
        <p:grpSp>
          <p:nvGrpSpPr>
            <p:cNvPr id="9" name="Group 8"/>
            <p:cNvGrpSpPr/>
            <p:nvPr userDrawn="1"/>
          </p:nvGrpSpPr>
          <p:grpSpPr>
            <a:xfrm>
              <a:off x="3751325" y="1739900"/>
              <a:ext cx="4689351" cy="1689100"/>
              <a:chOff x="271463" y="2852738"/>
              <a:chExt cx="3190876" cy="1149350"/>
            </a:xfrm>
          </p:grpSpPr>
          <p:sp>
            <p:nvSpPr>
              <p:cNvPr id="46" name="Freeform 6"/>
              <p:cNvSpPr>
                <a:spLocks/>
              </p:cNvSpPr>
              <p:nvPr/>
            </p:nvSpPr>
            <p:spPr bwMode="auto">
              <a:xfrm>
                <a:off x="1577976" y="2852738"/>
                <a:ext cx="609600" cy="1149350"/>
              </a:xfrm>
              <a:custGeom>
                <a:avLst/>
                <a:gdLst>
                  <a:gd name="T0" fmla="*/ 0 w 384"/>
                  <a:gd name="T1" fmla="*/ 0 h 724"/>
                  <a:gd name="T2" fmla="*/ 41 w 384"/>
                  <a:gd name="T3" fmla="*/ 0 h 724"/>
                  <a:gd name="T4" fmla="*/ 192 w 384"/>
                  <a:gd name="T5" fmla="*/ 241 h 724"/>
                  <a:gd name="T6" fmla="*/ 341 w 384"/>
                  <a:gd name="T7" fmla="*/ 0 h 724"/>
                  <a:gd name="T8" fmla="*/ 382 w 384"/>
                  <a:gd name="T9" fmla="*/ 0 h 724"/>
                  <a:gd name="T10" fmla="*/ 382 w 384"/>
                  <a:gd name="T11" fmla="*/ 723 h 724"/>
                  <a:gd name="T12" fmla="*/ 384 w 384"/>
                  <a:gd name="T13" fmla="*/ 724 h 724"/>
                  <a:gd name="T14" fmla="*/ 341 w 384"/>
                  <a:gd name="T15" fmla="*/ 724 h 724"/>
                  <a:gd name="T16" fmla="*/ 192 w 384"/>
                  <a:gd name="T17" fmla="*/ 483 h 724"/>
                  <a:gd name="T18" fmla="*/ 41 w 384"/>
                  <a:gd name="T19" fmla="*/ 724 h 724"/>
                  <a:gd name="T20" fmla="*/ 0 w 384"/>
                  <a:gd name="T21" fmla="*/ 724 h 724"/>
                  <a:gd name="T22" fmla="*/ 0 w 384"/>
                  <a:gd name="T23"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724">
                    <a:moveTo>
                      <a:pt x="0" y="0"/>
                    </a:moveTo>
                    <a:lnTo>
                      <a:pt x="41" y="0"/>
                    </a:lnTo>
                    <a:lnTo>
                      <a:pt x="192" y="241"/>
                    </a:lnTo>
                    <a:lnTo>
                      <a:pt x="341" y="0"/>
                    </a:lnTo>
                    <a:lnTo>
                      <a:pt x="382" y="0"/>
                    </a:lnTo>
                    <a:lnTo>
                      <a:pt x="382" y="723"/>
                    </a:lnTo>
                    <a:lnTo>
                      <a:pt x="384" y="724"/>
                    </a:lnTo>
                    <a:lnTo>
                      <a:pt x="341" y="724"/>
                    </a:lnTo>
                    <a:lnTo>
                      <a:pt x="192" y="483"/>
                    </a:lnTo>
                    <a:lnTo>
                      <a:pt x="41" y="724"/>
                    </a:lnTo>
                    <a:lnTo>
                      <a:pt x="0" y="724"/>
                    </a:lnTo>
                    <a:lnTo>
                      <a:pt x="0" y="0"/>
                    </a:lnTo>
                    <a:close/>
                  </a:path>
                </a:pathLst>
              </a:custGeom>
              <a:solidFill>
                <a:srgbClr val="7DB2D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1225551" y="2852738"/>
                <a:ext cx="352425" cy="1149350"/>
              </a:xfrm>
              <a:custGeom>
                <a:avLst/>
                <a:gdLst>
                  <a:gd name="T0" fmla="*/ 0 w 222"/>
                  <a:gd name="T1" fmla="*/ 0 h 724"/>
                  <a:gd name="T2" fmla="*/ 222 w 222"/>
                  <a:gd name="T3" fmla="*/ 0 h 724"/>
                  <a:gd name="T4" fmla="*/ 222 w 222"/>
                  <a:gd name="T5" fmla="*/ 724 h 724"/>
                  <a:gd name="T6" fmla="*/ 0 w 222"/>
                  <a:gd name="T7" fmla="*/ 724 h 724"/>
                  <a:gd name="T8" fmla="*/ 222 w 222"/>
                  <a:gd name="T9" fmla="*/ 361 h 724"/>
                  <a:gd name="T10" fmla="*/ 0 w 222"/>
                  <a:gd name="T11" fmla="*/ 0 h 724"/>
                </a:gdLst>
                <a:ahLst/>
                <a:cxnLst>
                  <a:cxn ang="0">
                    <a:pos x="T0" y="T1"/>
                  </a:cxn>
                  <a:cxn ang="0">
                    <a:pos x="T2" y="T3"/>
                  </a:cxn>
                  <a:cxn ang="0">
                    <a:pos x="T4" y="T5"/>
                  </a:cxn>
                  <a:cxn ang="0">
                    <a:pos x="T6" y="T7"/>
                  </a:cxn>
                  <a:cxn ang="0">
                    <a:pos x="T8" y="T9"/>
                  </a:cxn>
                  <a:cxn ang="0">
                    <a:pos x="T10" y="T11"/>
                  </a:cxn>
                </a:cxnLst>
                <a:rect l="0" t="0" r="r" b="b"/>
                <a:pathLst>
                  <a:path w="222" h="724">
                    <a:moveTo>
                      <a:pt x="0" y="0"/>
                    </a:moveTo>
                    <a:lnTo>
                      <a:pt x="222" y="0"/>
                    </a:lnTo>
                    <a:lnTo>
                      <a:pt x="222" y="724"/>
                    </a:lnTo>
                    <a:lnTo>
                      <a:pt x="0" y="724"/>
                    </a:lnTo>
                    <a:lnTo>
                      <a:pt x="222" y="361"/>
                    </a:lnTo>
                    <a:lnTo>
                      <a:pt x="0" y="0"/>
                    </a:lnTo>
                    <a:close/>
                  </a:path>
                </a:pathLst>
              </a:custGeom>
              <a:solidFill>
                <a:srgbClr val="9584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184401" y="2852738"/>
                <a:ext cx="354013" cy="1149350"/>
              </a:xfrm>
              <a:custGeom>
                <a:avLst/>
                <a:gdLst>
                  <a:gd name="T0" fmla="*/ 0 w 223"/>
                  <a:gd name="T1" fmla="*/ 0 h 724"/>
                  <a:gd name="T2" fmla="*/ 223 w 223"/>
                  <a:gd name="T3" fmla="*/ 0 h 724"/>
                  <a:gd name="T4" fmla="*/ 2 w 223"/>
                  <a:gd name="T5" fmla="*/ 361 h 724"/>
                  <a:gd name="T6" fmla="*/ 223 w 223"/>
                  <a:gd name="T7" fmla="*/ 724 h 724"/>
                  <a:gd name="T8" fmla="*/ 2 w 223"/>
                  <a:gd name="T9" fmla="*/ 724 h 724"/>
                  <a:gd name="T10" fmla="*/ 0 w 223"/>
                  <a:gd name="T11" fmla="*/ 723 h 724"/>
                  <a:gd name="T12" fmla="*/ 0 w 223"/>
                  <a:gd name="T13" fmla="*/ 0 h 724"/>
                </a:gdLst>
                <a:ahLst/>
                <a:cxnLst>
                  <a:cxn ang="0">
                    <a:pos x="T0" y="T1"/>
                  </a:cxn>
                  <a:cxn ang="0">
                    <a:pos x="T2" y="T3"/>
                  </a:cxn>
                  <a:cxn ang="0">
                    <a:pos x="T4" y="T5"/>
                  </a:cxn>
                  <a:cxn ang="0">
                    <a:pos x="T6" y="T7"/>
                  </a:cxn>
                  <a:cxn ang="0">
                    <a:pos x="T8" y="T9"/>
                  </a:cxn>
                  <a:cxn ang="0">
                    <a:pos x="T10" y="T11"/>
                  </a:cxn>
                  <a:cxn ang="0">
                    <a:pos x="T12" y="T13"/>
                  </a:cxn>
                </a:cxnLst>
                <a:rect l="0" t="0" r="r" b="b"/>
                <a:pathLst>
                  <a:path w="223" h="724">
                    <a:moveTo>
                      <a:pt x="0" y="0"/>
                    </a:moveTo>
                    <a:lnTo>
                      <a:pt x="223" y="0"/>
                    </a:lnTo>
                    <a:lnTo>
                      <a:pt x="2" y="361"/>
                    </a:lnTo>
                    <a:lnTo>
                      <a:pt x="223" y="724"/>
                    </a:lnTo>
                    <a:lnTo>
                      <a:pt x="2" y="724"/>
                    </a:lnTo>
                    <a:lnTo>
                      <a:pt x="0" y="723"/>
                    </a:lnTo>
                    <a:lnTo>
                      <a:pt x="0" y="0"/>
                    </a:lnTo>
                    <a:close/>
                  </a:path>
                </a:pathLst>
              </a:custGeom>
              <a:solidFill>
                <a:srgbClr val="73983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noEditPoints="1"/>
              </p:cNvSpPr>
              <p:nvPr/>
            </p:nvSpPr>
            <p:spPr bwMode="auto">
              <a:xfrm>
                <a:off x="2187576" y="2852738"/>
                <a:ext cx="1274763" cy="1149350"/>
              </a:xfrm>
              <a:custGeom>
                <a:avLst/>
                <a:gdLst>
                  <a:gd name="T0" fmla="*/ 221 w 803"/>
                  <a:gd name="T1" fmla="*/ 179 h 724"/>
                  <a:gd name="T2" fmla="*/ 221 w 803"/>
                  <a:gd name="T3" fmla="*/ 383 h 724"/>
                  <a:gd name="T4" fmla="*/ 523 w 803"/>
                  <a:gd name="T5" fmla="*/ 383 h 724"/>
                  <a:gd name="T6" fmla="*/ 543 w 803"/>
                  <a:gd name="T7" fmla="*/ 382 h 724"/>
                  <a:gd name="T8" fmla="*/ 560 w 803"/>
                  <a:gd name="T9" fmla="*/ 374 h 724"/>
                  <a:gd name="T10" fmla="*/ 573 w 803"/>
                  <a:gd name="T11" fmla="*/ 361 h 724"/>
                  <a:gd name="T12" fmla="*/ 583 w 803"/>
                  <a:gd name="T13" fmla="*/ 346 h 724"/>
                  <a:gd name="T14" fmla="*/ 589 w 803"/>
                  <a:gd name="T15" fmla="*/ 329 h 724"/>
                  <a:gd name="T16" fmla="*/ 594 w 803"/>
                  <a:gd name="T17" fmla="*/ 310 h 724"/>
                  <a:gd name="T18" fmla="*/ 596 w 803"/>
                  <a:gd name="T19" fmla="*/ 292 h 724"/>
                  <a:gd name="T20" fmla="*/ 596 w 803"/>
                  <a:gd name="T21" fmla="*/ 256 h 724"/>
                  <a:gd name="T22" fmla="*/ 592 w 803"/>
                  <a:gd name="T23" fmla="*/ 233 h 724"/>
                  <a:gd name="T24" fmla="*/ 586 w 803"/>
                  <a:gd name="T25" fmla="*/ 215 h 724"/>
                  <a:gd name="T26" fmla="*/ 574 w 803"/>
                  <a:gd name="T27" fmla="*/ 200 h 724"/>
                  <a:gd name="T28" fmla="*/ 558 w 803"/>
                  <a:gd name="T29" fmla="*/ 188 h 724"/>
                  <a:gd name="T30" fmla="*/ 533 w 803"/>
                  <a:gd name="T31" fmla="*/ 182 h 724"/>
                  <a:gd name="T32" fmla="*/ 504 w 803"/>
                  <a:gd name="T33" fmla="*/ 179 h 724"/>
                  <a:gd name="T34" fmla="*/ 221 w 803"/>
                  <a:gd name="T35" fmla="*/ 179 h 724"/>
                  <a:gd name="T36" fmla="*/ 221 w 803"/>
                  <a:gd name="T37" fmla="*/ 0 h 724"/>
                  <a:gd name="T38" fmla="*/ 540 w 803"/>
                  <a:gd name="T39" fmla="*/ 0 h 724"/>
                  <a:gd name="T40" fmla="*/ 589 w 803"/>
                  <a:gd name="T41" fmla="*/ 2 h 724"/>
                  <a:gd name="T42" fmla="*/ 633 w 803"/>
                  <a:gd name="T43" fmla="*/ 8 h 724"/>
                  <a:gd name="T44" fmla="*/ 670 w 803"/>
                  <a:gd name="T45" fmla="*/ 18 h 724"/>
                  <a:gd name="T46" fmla="*/ 702 w 803"/>
                  <a:gd name="T47" fmla="*/ 33 h 724"/>
                  <a:gd name="T48" fmla="*/ 729 w 803"/>
                  <a:gd name="T49" fmla="*/ 49 h 724"/>
                  <a:gd name="T50" fmla="*/ 750 w 803"/>
                  <a:gd name="T51" fmla="*/ 70 h 724"/>
                  <a:gd name="T52" fmla="*/ 768 w 803"/>
                  <a:gd name="T53" fmla="*/ 93 h 724"/>
                  <a:gd name="T54" fmla="*/ 781 w 803"/>
                  <a:gd name="T55" fmla="*/ 120 h 724"/>
                  <a:gd name="T56" fmla="*/ 791 w 803"/>
                  <a:gd name="T57" fmla="*/ 149 h 724"/>
                  <a:gd name="T58" fmla="*/ 798 w 803"/>
                  <a:gd name="T59" fmla="*/ 180 h 724"/>
                  <a:gd name="T60" fmla="*/ 803 w 803"/>
                  <a:gd name="T61" fmla="*/ 213 h 724"/>
                  <a:gd name="T62" fmla="*/ 803 w 803"/>
                  <a:gd name="T63" fmla="*/ 247 h 724"/>
                  <a:gd name="T64" fmla="*/ 803 w 803"/>
                  <a:gd name="T65" fmla="*/ 333 h 724"/>
                  <a:gd name="T66" fmla="*/ 803 w 803"/>
                  <a:gd name="T67" fmla="*/ 361 h 724"/>
                  <a:gd name="T68" fmla="*/ 798 w 803"/>
                  <a:gd name="T69" fmla="*/ 392 h 724"/>
                  <a:gd name="T70" fmla="*/ 791 w 803"/>
                  <a:gd name="T71" fmla="*/ 421 h 724"/>
                  <a:gd name="T72" fmla="*/ 781 w 803"/>
                  <a:gd name="T73" fmla="*/ 449 h 724"/>
                  <a:gd name="T74" fmla="*/ 768 w 803"/>
                  <a:gd name="T75" fmla="*/ 475 h 724"/>
                  <a:gd name="T76" fmla="*/ 750 w 803"/>
                  <a:gd name="T77" fmla="*/ 500 h 724"/>
                  <a:gd name="T78" fmla="*/ 729 w 803"/>
                  <a:gd name="T79" fmla="*/ 521 h 724"/>
                  <a:gd name="T80" fmla="*/ 704 w 803"/>
                  <a:gd name="T81" fmla="*/ 539 h 724"/>
                  <a:gd name="T82" fmla="*/ 673 w 803"/>
                  <a:gd name="T83" fmla="*/ 552 h 724"/>
                  <a:gd name="T84" fmla="*/ 638 w 803"/>
                  <a:gd name="T85" fmla="*/ 560 h 724"/>
                  <a:gd name="T86" fmla="*/ 597 w 803"/>
                  <a:gd name="T87" fmla="*/ 564 h 724"/>
                  <a:gd name="T88" fmla="*/ 221 w 803"/>
                  <a:gd name="T89" fmla="*/ 564 h 724"/>
                  <a:gd name="T90" fmla="*/ 221 w 803"/>
                  <a:gd name="T91" fmla="*/ 724 h 724"/>
                  <a:gd name="T92" fmla="*/ 221 w 803"/>
                  <a:gd name="T93" fmla="*/ 724 h 724"/>
                  <a:gd name="T94" fmla="*/ 0 w 803"/>
                  <a:gd name="T95" fmla="*/ 361 h 724"/>
                  <a:gd name="T96" fmla="*/ 221 w 803"/>
                  <a:gd name="T97"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3" h="724">
                    <a:moveTo>
                      <a:pt x="221" y="179"/>
                    </a:moveTo>
                    <a:lnTo>
                      <a:pt x="221" y="383"/>
                    </a:lnTo>
                    <a:lnTo>
                      <a:pt x="523" y="383"/>
                    </a:lnTo>
                    <a:lnTo>
                      <a:pt x="543" y="382"/>
                    </a:lnTo>
                    <a:lnTo>
                      <a:pt x="560" y="374"/>
                    </a:lnTo>
                    <a:lnTo>
                      <a:pt x="573" y="361"/>
                    </a:lnTo>
                    <a:lnTo>
                      <a:pt x="583" y="346"/>
                    </a:lnTo>
                    <a:lnTo>
                      <a:pt x="589" y="329"/>
                    </a:lnTo>
                    <a:lnTo>
                      <a:pt x="594" y="310"/>
                    </a:lnTo>
                    <a:lnTo>
                      <a:pt x="596" y="292"/>
                    </a:lnTo>
                    <a:lnTo>
                      <a:pt x="596" y="256"/>
                    </a:lnTo>
                    <a:lnTo>
                      <a:pt x="592" y="233"/>
                    </a:lnTo>
                    <a:lnTo>
                      <a:pt x="586" y="215"/>
                    </a:lnTo>
                    <a:lnTo>
                      <a:pt x="574" y="200"/>
                    </a:lnTo>
                    <a:lnTo>
                      <a:pt x="558" y="188"/>
                    </a:lnTo>
                    <a:lnTo>
                      <a:pt x="533" y="182"/>
                    </a:lnTo>
                    <a:lnTo>
                      <a:pt x="504" y="179"/>
                    </a:lnTo>
                    <a:lnTo>
                      <a:pt x="221" y="179"/>
                    </a:lnTo>
                    <a:close/>
                    <a:moveTo>
                      <a:pt x="221" y="0"/>
                    </a:moveTo>
                    <a:lnTo>
                      <a:pt x="540" y="0"/>
                    </a:lnTo>
                    <a:lnTo>
                      <a:pt x="589" y="2"/>
                    </a:lnTo>
                    <a:lnTo>
                      <a:pt x="633" y="8"/>
                    </a:lnTo>
                    <a:lnTo>
                      <a:pt x="670" y="18"/>
                    </a:lnTo>
                    <a:lnTo>
                      <a:pt x="702" y="33"/>
                    </a:lnTo>
                    <a:lnTo>
                      <a:pt x="729" y="49"/>
                    </a:lnTo>
                    <a:lnTo>
                      <a:pt x="750" y="70"/>
                    </a:lnTo>
                    <a:lnTo>
                      <a:pt x="768" y="93"/>
                    </a:lnTo>
                    <a:lnTo>
                      <a:pt x="781" y="120"/>
                    </a:lnTo>
                    <a:lnTo>
                      <a:pt x="791" y="149"/>
                    </a:lnTo>
                    <a:lnTo>
                      <a:pt x="798" y="180"/>
                    </a:lnTo>
                    <a:lnTo>
                      <a:pt x="803" y="213"/>
                    </a:lnTo>
                    <a:lnTo>
                      <a:pt x="803" y="247"/>
                    </a:lnTo>
                    <a:lnTo>
                      <a:pt x="803" y="333"/>
                    </a:lnTo>
                    <a:lnTo>
                      <a:pt x="803" y="361"/>
                    </a:lnTo>
                    <a:lnTo>
                      <a:pt x="798" y="392"/>
                    </a:lnTo>
                    <a:lnTo>
                      <a:pt x="791" y="421"/>
                    </a:lnTo>
                    <a:lnTo>
                      <a:pt x="781" y="449"/>
                    </a:lnTo>
                    <a:lnTo>
                      <a:pt x="768" y="475"/>
                    </a:lnTo>
                    <a:lnTo>
                      <a:pt x="750" y="500"/>
                    </a:lnTo>
                    <a:lnTo>
                      <a:pt x="729" y="521"/>
                    </a:lnTo>
                    <a:lnTo>
                      <a:pt x="704" y="539"/>
                    </a:lnTo>
                    <a:lnTo>
                      <a:pt x="673" y="552"/>
                    </a:lnTo>
                    <a:lnTo>
                      <a:pt x="638" y="560"/>
                    </a:lnTo>
                    <a:lnTo>
                      <a:pt x="597" y="564"/>
                    </a:lnTo>
                    <a:lnTo>
                      <a:pt x="221" y="564"/>
                    </a:lnTo>
                    <a:lnTo>
                      <a:pt x="221" y="724"/>
                    </a:lnTo>
                    <a:lnTo>
                      <a:pt x="221" y="724"/>
                    </a:lnTo>
                    <a:lnTo>
                      <a:pt x="0" y="361"/>
                    </a:lnTo>
                    <a:lnTo>
                      <a:pt x="221" y="0"/>
                    </a:lnTo>
                    <a:close/>
                  </a:path>
                </a:pathLst>
              </a:custGeom>
              <a:solidFill>
                <a:srgbClr val="C7D22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271463" y="2852738"/>
                <a:ext cx="1306513" cy="1149350"/>
              </a:xfrm>
              <a:custGeom>
                <a:avLst/>
                <a:gdLst>
                  <a:gd name="T0" fmla="*/ 0 w 823"/>
                  <a:gd name="T1" fmla="*/ 0 h 724"/>
                  <a:gd name="T2" fmla="*/ 223 w 823"/>
                  <a:gd name="T3" fmla="*/ 0 h 724"/>
                  <a:gd name="T4" fmla="*/ 601 w 823"/>
                  <a:gd name="T5" fmla="*/ 438 h 724"/>
                  <a:gd name="T6" fmla="*/ 601 w 823"/>
                  <a:gd name="T7" fmla="*/ 0 h 724"/>
                  <a:gd name="T8" fmla="*/ 601 w 823"/>
                  <a:gd name="T9" fmla="*/ 0 h 724"/>
                  <a:gd name="T10" fmla="*/ 823 w 823"/>
                  <a:gd name="T11" fmla="*/ 361 h 724"/>
                  <a:gd name="T12" fmla="*/ 601 w 823"/>
                  <a:gd name="T13" fmla="*/ 724 h 724"/>
                  <a:gd name="T14" fmla="*/ 223 w 823"/>
                  <a:gd name="T15" fmla="*/ 287 h 724"/>
                  <a:gd name="T16" fmla="*/ 223 w 823"/>
                  <a:gd name="T17" fmla="*/ 724 h 724"/>
                  <a:gd name="T18" fmla="*/ 0 w 823"/>
                  <a:gd name="T19" fmla="*/ 724 h 724"/>
                  <a:gd name="T20" fmla="*/ 0 w 823"/>
                  <a:gd name="T21" fmla="*/ 0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3" h="724">
                    <a:moveTo>
                      <a:pt x="0" y="0"/>
                    </a:moveTo>
                    <a:lnTo>
                      <a:pt x="223" y="0"/>
                    </a:lnTo>
                    <a:lnTo>
                      <a:pt x="601" y="438"/>
                    </a:lnTo>
                    <a:lnTo>
                      <a:pt x="601" y="0"/>
                    </a:lnTo>
                    <a:lnTo>
                      <a:pt x="601" y="0"/>
                    </a:lnTo>
                    <a:lnTo>
                      <a:pt x="823" y="361"/>
                    </a:lnTo>
                    <a:lnTo>
                      <a:pt x="601" y="724"/>
                    </a:lnTo>
                    <a:lnTo>
                      <a:pt x="223" y="287"/>
                    </a:lnTo>
                    <a:lnTo>
                      <a:pt x="223" y="724"/>
                    </a:lnTo>
                    <a:lnTo>
                      <a:pt x="0" y="724"/>
                    </a:lnTo>
                    <a:lnTo>
                      <a:pt x="0" y="0"/>
                    </a:lnTo>
                    <a:close/>
                  </a:path>
                </a:pathLst>
              </a:custGeom>
              <a:solidFill>
                <a:srgbClr val="FFAD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userDrawn="1"/>
          </p:nvGrpSpPr>
          <p:grpSpPr>
            <a:xfrm>
              <a:off x="3364707" y="4271963"/>
              <a:ext cx="5462587" cy="1034628"/>
              <a:chOff x="4252913" y="4551363"/>
              <a:chExt cx="7040562" cy="1333500"/>
            </a:xfrm>
          </p:grpSpPr>
          <p:sp>
            <p:nvSpPr>
              <p:cNvPr id="11" name="Rectangle 12"/>
              <p:cNvSpPr>
                <a:spLocks noChangeArrowheads="1"/>
              </p:cNvSpPr>
              <p:nvPr userDrawn="1"/>
            </p:nvSpPr>
            <p:spPr bwMode="auto">
              <a:xfrm>
                <a:off x="4252913"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userDrawn="1"/>
            </p:nvSpPr>
            <p:spPr bwMode="auto">
              <a:xfrm>
                <a:off x="11264900" y="4551363"/>
                <a:ext cx="28575" cy="13335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userDrawn="1"/>
            </p:nvSpPr>
            <p:spPr bwMode="auto">
              <a:xfrm>
                <a:off x="4714875" y="4765676"/>
                <a:ext cx="250825" cy="396875"/>
              </a:xfrm>
              <a:custGeom>
                <a:avLst/>
                <a:gdLst>
                  <a:gd name="T0" fmla="*/ 88 w 158"/>
                  <a:gd name="T1" fmla="*/ 0 h 250"/>
                  <a:gd name="T2" fmla="*/ 114 w 158"/>
                  <a:gd name="T3" fmla="*/ 3 h 250"/>
                  <a:gd name="T4" fmla="*/ 137 w 158"/>
                  <a:gd name="T5" fmla="*/ 10 h 250"/>
                  <a:gd name="T6" fmla="*/ 156 w 158"/>
                  <a:gd name="T7" fmla="*/ 26 h 250"/>
                  <a:gd name="T8" fmla="*/ 130 w 158"/>
                  <a:gd name="T9" fmla="*/ 52 h 250"/>
                  <a:gd name="T10" fmla="*/ 114 w 158"/>
                  <a:gd name="T11" fmla="*/ 35 h 250"/>
                  <a:gd name="T12" fmla="*/ 88 w 158"/>
                  <a:gd name="T13" fmla="*/ 31 h 250"/>
                  <a:gd name="T14" fmla="*/ 65 w 158"/>
                  <a:gd name="T15" fmla="*/ 33 h 250"/>
                  <a:gd name="T16" fmla="*/ 51 w 158"/>
                  <a:gd name="T17" fmla="*/ 42 h 250"/>
                  <a:gd name="T18" fmla="*/ 44 w 158"/>
                  <a:gd name="T19" fmla="*/ 54 h 250"/>
                  <a:gd name="T20" fmla="*/ 41 w 158"/>
                  <a:gd name="T21" fmla="*/ 66 h 250"/>
                  <a:gd name="T22" fmla="*/ 46 w 158"/>
                  <a:gd name="T23" fmla="*/ 84 h 250"/>
                  <a:gd name="T24" fmla="*/ 55 w 158"/>
                  <a:gd name="T25" fmla="*/ 94 h 250"/>
                  <a:gd name="T26" fmla="*/ 72 w 158"/>
                  <a:gd name="T27" fmla="*/ 103 h 250"/>
                  <a:gd name="T28" fmla="*/ 90 w 158"/>
                  <a:gd name="T29" fmla="*/ 110 h 250"/>
                  <a:gd name="T30" fmla="*/ 109 w 158"/>
                  <a:gd name="T31" fmla="*/ 115 h 250"/>
                  <a:gd name="T32" fmla="*/ 128 w 158"/>
                  <a:gd name="T33" fmla="*/ 124 h 250"/>
                  <a:gd name="T34" fmla="*/ 144 w 158"/>
                  <a:gd name="T35" fmla="*/ 136 h 250"/>
                  <a:gd name="T36" fmla="*/ 156 w 158"/>
                  <a:gd name="T37" fmla="*/ 152 h 250"/>
                  <a:gd name="T38" fmla="*/ 158 w 158"/>
                  <a:gd name="T39" fmla="*/ 178 h 250"/>
                  <a:gd name="T40" fmla="*/ 156 w 158"/>
                  <a:gd name="T41" fmla="*/ 203 h 250"/>
                  <a:gd name="T42" fmla="*/ 144 w 158"/>
                  <a:gd name="T43" fmla="*/ 222 h 250"/>
                  <a:gd name="T44" fmla="*/ 125 w 158"/>
                  <a:gd name="T45" fmla="*/ 238 h 250"/>
                  <a:gd name="T46" fmla="*/ 102 w 158"/>
                  <a:gd name="T47" fmla="*/ 248 h 250"/>
                  <a:gd name="T48" fmla="*/ 76 w 158"/>
                  <a:gd name="T49" fmla="*/ 250 h 250"/>
                  <a:gd name="T50" fmla="*/ 46 w 158"/>
                  <a:gd name="T51" fmla="*/ 248 h 250"/>
                  <a:gd name="T52" fmla="*/ 21 w 158"/>
                  <a:gd name="T53" fmla="*/ 236 h 250"/>
                  <a:gd name="T54" fmla="*/ 0 w 158"/>
                  <a:gd name="T55" fmla="*/ 217 h 250"/>
                  <a:gd name="T56" fmla="*/ 28 w 158"/>
                  <a:gd name="T57" fmla="*/ 194 h 250"/>
                  <a:gd name="T58" fmla="*/ 41 w 158"/>
                  <a:gd name="T59" fmla="*/ 210 h 250"/>
                  <a:gd name="T60" fmla="*/ 58 w 158"/>
                  <a:gd name="T61" fmla="*/ 217 h 250"/>
                  <a:gd name="T62" fmla="*/ 76 w 158"/>
                  <a:gd name="T63" fmla="*/ 220 h 250"/>
                  <a:gd name="T64" fmla="*/ 93 w 158"/>
                  <a:gd name="T65" fmla="*/ 217 h 250"/>
                  <a:gd name="T66" fmla="*/ 109 w 158"/>
                  <a:gd name="T67" fmla="*/ 210 h 250"/>
                  <a:gd name="T68" fmla="*/ 121 w 158"/>
                  <a:gd name="T69" fmla="*/ 199 h 250"/>
                  <a:gd name="T70" fmla="*/ 125 w 158"/>
                  <a:gd name="T71" fmla="*/ 180 h 250"/>
                  <a:gd name="T72" fmla="*/ 121 w 158"/>
                  <a:gd name="T73" fmla="*/ 166 h 250"/>
                  <a:gd name="T74" fmla="*/ 109 w 158"/>
                  <a:gd name="T75" fmla="*/ 154 h 250"/>
                  <a:gd name="T76" fmla="*/ 95 w 158"/>
                  <a:gd name="T77" fmla="*/ 147 h 250"/>
                  <a:gd name="T78" fmla="*/ 76 w 158"/>
                  <a:gd name="T79" fmla="*/ 140 h 250"/>
                  <a:gd name="T80" fmla="*/ 55 w 158"/>
                  <a:gd name="T81" fmla="*/ 133 h 250"/>
                  <a:gd name="T82" fmla="*/ 37 w 158"/>
                  <a:gd name="T83" fmla="*/ 126 h 250"/>
                  <a:gd name="T84" fmla="*/ 23 w 158"/>
                  <a:gd name="T85" fmla="*/ 112 h 250"/>
                  <a:gd name="T86" fmla="*/ 11 w 158"/>
                  <a:gd name="T87" fmla="*/ 94 h 250"/>
                  <a:gd name="T88" fmla="*/ 7 w 158"/>
                  <a:gd name="T89" fmla="*/ 66 h 250"/>
                  <a:gd name="T90" fmla="*/ 9 w 158"/>
                  <a:gd name="T91" fmla="*/ 49 h 250"/>
                  <a:gd name="T92" fmla="*/ 18 w 158"/>
                  <a:gd name="T93" fmla="*/ 31 h 250"/>
                  <a:gd name="T94" fmla="*/ 35 w 158"/>
                  <a:gd name="T95" fmla="*/ 14 h 250"/>
                  <a:gd name="T96" fmla="*/ 58 w 158"/>
                  <a:gd name="T97" fmla="*/ 3 h 250"/>
                  <a:gd name="T98" fmla="*/ 88 w 158"/>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250">
                    <a:moveTo>
                      <a:pt x="88" y="0"/>
                    </a:moveTo>
                    <a:lnTo>
                      <a:pt x="114" y="3"/>
                    </a:lnTo>
                    <a:lnTo>
                      <a:pt x="137" y="10"/>
                    </a:lnTo>
                    <a:lnTo>
                      <a:pt x="156" y="26"/>
                    </a:lnTo>
                    <a:lnTo>
                      <a:pt x="130" y="52"/>
                    </a:lnTo>
                    <a:lnTo>
                      <a:pt x="114" y="35"/>
                    </a:lnTo>
                    <a:lnTo>
                      <a:pt x="88" y="31"/>
                    </a:lnTo>
                    <a:lnTo>
                      <a:pt x="65" y="33"/>
                    </a:lnTo>
                    <a:lnTo>
                      <a:pt x="51" y="42"/>
                    </a:lnTo>
                    <a:lnTo>
                      <a:pt x="44" y="54"/>
                    </a:lnTo>
                    <a:lnTo>
                      <a:pt x="41" y="66"/>
                    </a:lnTo>
                    <a:lnTo>
                      <a:pt x="46" y="84"/>
                    </a:lnTo>
                    <a:lnTo>
                      <a:pt x="55" y="94"/>
                    </a:lnTo>
                    <a:lnTo>
                      <a:pt x="72" y="103"/>
                    </a:lnTo>
                    <a:lnTo>
                      <a:pt x="90" y="110"/>
                    </a:lnTo>
                    <a:lnTo>
                      <a:pt x="109" y="115"/>
                    </a:lnTo>
                    <a:lnTo>
                      <a:pt x="128" y="124"/>
                    </a:lnTo>
                    <a:lnTo>
                      <a:pt x="144" y="136"/>
                    </a:lnTo>
                    <a:lnTo>
                      <a:pt x="156" y="152"/>
                    </a:lnTo>
                    <a:lnTo>
                      <a:pt x="158" y="178"/>
                    </a:lnTo>
                    <a:lnTo>
                      <a:pt x="156" y="203"/>
                    </a:lnTo>
                    <a:lnTo>
                      <a:pt x="144" y="222"/>
                    </a:lnTo>
                    <a:lnTo>
                      <a:pt x="125" y="238"/>
                    </a:lnTo>
                    <a:lnTo>
                      <a:pt x="102" y="248"/>
                    </a:lnTo>
                    <a:lnTo>
                      <a:pt x="76" y="250"/>
                    </a:lnTo>
                    <a:lnTo>
                      <a:pt x="46" y="248"/>
                    </a:lnTo>
                    <a:lnTo>
                      <a:pt x="21" y="236"/>
                    </a:lnTo>
                    <a:lnTo>
                      <a:pt x="0" y="217"/>
                    </a:lnTo>
                    <a:lnTo>
                      <a:pt x="28" y="194"/>
                    </a:lnTo>
                    <a:lnTo>
                      <a:pt x="41" y="210"/>
                    </a:lnTo>
                    <a:lnTo>
                      <a:pt x="58" y="217"/>
                    </a:lnTo>
                    <a:lnTo>
                      <a:pt x="76" y="220"/>
                    </a:lnTo>
                    <a:lnTo>
                      <a:pt x="93" y="217"/>
                    </a:lnTo>
                    <a:lnTo>
                      <a:pt x="109" y="210"/>
                    </a:lnTo>
                    <a:lnTo>
                      <a:pt x="121" y="199"/>
                    </a:lnTo>
                    <a:lnTo>
                      <a:pt x="125" y="180"/>
                    </a:lnTo>
                    <a:lnTo>
                      <a:pt x="121" y="166"/>
                    </a:lnTo>
                    <a:lnTo>
                      <a:pt x="109" y="154"/>
                    </a:lnTo>
                    <a:lnTo>
                      <a:pt x="95" y="147"/>
                    </a:lnTo>
                    <a:lnTo>
                      <a:pt x="76" y="140"/>
                    </a:lnTo>
                    <a:lnTo>
                      <a:pt x="55" y="133"/>
                    </a:lnTo>
                    <a:lnTo>
                      <a:pt x="37" y="126"/>
                    </a:lnTo>
                    <a:lnTo>
                      <a:pt x="23" y="112"/>
                    </a:lnTo>
                    <a:lnTo>
                      <a:pt x="11" y="94"/>
                    </a:lnTo>
                    <a:lnTo>
                      <a:pt x="7" y="66"/>
                    </a:lnTo>
                    <a:lnTo>
                      <a:pt x="9" y="49"/>
                    </a:lnTo>
                    <a:lnTo>
                      <a:pt x="18" y="31"/>
                    </a:lnTo>
                    <a:lnTo>
                      <a:pt x="35" y="14"/>
                    </a:lnTo>
                    <a:lnTo>
                      <a:pt x="58" y="3"/>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userDrawn="1"/>
            </p:nvSpPr>
            <p:spPr bwMode="auto">
              <a:xfrm>
                <a:off x="5043488" y="4773613"/>
                <a:ext cx="254000" cy="381000"/>
              </a:xfrm>
              <a:custGeom>
                <a:avLst/>
                <a:gdLst>
                  <a:gd name="T0" fmla="*/ 0 w 160"/>
                  <a:gd name="T1" fmla="*/ 0 h 240"/>
                  <a:gd name="T2" fmla="*/ 153 w 160"/>
                  <a:gd name="T3" fmla="*/ 0 h 240"/>
                  <a:gd name="T4" fmla="*/ 153 w 160"/>
                  <a:gd name="T5" fmla="*/ 30 h 240"/>
                  <a:gd name="T6" fmla="*/ 32 w 160"/>
                  <a:gd name="T7" fmla="*/ 30 h 240"/>
                  <a:gd name="T8" fmla="*/ 32 w 160"/>
                  <a:gd name="T9" fmla="*/ 103 h 240"/>
                  <a:gd name="T10" fmla="*/ 146 w 160"/>
                  <a:gd name="T11" fmla="*/ 103 h 240"/>
                  <a:gd name="T12" fmla="*/ 146 w 160"/>
                  <a:gd name="T13" fmla="*/ 133 h 240"/>
                  <a:gd name="T14" fmla="*/ 32 w 160"/>
                  <a:gd name="T15" fmla="*/ 133 h 240"/>
                  <a:gd name="T16" fmla="*/ 32 w 160"/>
                  <a:gd name="T17" fmla="*/ 210 h 240"/>
                  <a:gd name="T18" fmla="*/ 160 w 160"/>
                  <a:gd name="T19" fmla="*/ 210 h 240"/>
                  <a:gd name="T20" fmla="*/ 160 w 160"/>
                  <a:gd name="T21" fmla="*/ 240 h 240"/>
                  <a:gd name="T22" fmla="*/ 0 w 160"/>
                  <a:gd name="T23" fmla="*/ 240 h 240"/>
                  <a:gd name="T24" fmla="*/ 0 w 160"/>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0">
                    <a:moveTo>
                      <a:pt x="0" y="0"/>
                    </a:moveTo>
                    <a:lnTo>
                      <a:pt x="153" y="0"/>
                    </a:lnTo>
                    <a:lnTo>
                      <a:pt x="153" y="30"/>
                    </a:lnTo>
                    <a:lnTo>
                      <a:pt x="32" y="30"/>
                    </a:lnTo>
                    <a:lnTo>
                      <a:pt x="32" y="103"/>
                    </a:lnTo>
                    <a:lnTo>
                      <a:pt x="146" y="103"/>
                    </a:lnTo>
                    <a:lnTo>
                      <a:pt x="146" y="133"/>
                    </a:lnTo>
                    <a:lnTo>
                      <a:pt x="32" y="133"/>
                    </a:lnTo>
                    <a:lnTo>
                      <a:pt x="32" y="210"/>
                    </a:lnTo>
                    <a:lnTo>
                      <a:pt x="160" y="210"/>
                    </a:lnTo>
                    <a:lnTo>
                      <a:pt x="160"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6"/>
              <p:cNvSpPr>
                <a:spLocks/>
              </p:cNvSpPr>
              <p:nvPr userDrawn="1"/>
            </p:nvSpPr>
            <p:spPr bwMode="auto">
              <a:xfrm>
                <a:off x="5335588" y="4765676"/>
                <a:ext cx="339725" cy="396875"/>
              </a:xfrm>
              <a:custGeom>
                <a:avLst/>
                <a:gdLst>
                  <a:gd name="T0" fmla="*/ 125 w 214"/>
                  <a:gd name="T1" fmla="*/ 0 h 250"/>
                  <a:gd name="T2" fmla="*/ 156 w 214"/>
                  <a:gd name="T3" fmla="*/ 3 h 250"/>
                  <a:gd name="T4" fmla="*/ 186 w 214"/>
                  <a:gd name="T5" fmla="*/ 17 h 250"/>
                  <a:gd name="T6" fmla="*/ 209 w 214"/>
                  <a:gd name="T7" fmla="*/ 38 h 250"/>
                  <a:gd name="T8" fmla="*/ 181 w 214"/>
                  <a:gd name="T9" fmla="*/ 56 h 250"/>
                  <a:gd name="T10" fmla="*/ 165 w 214"/>
                  <a:gd name="T11" fmla="*/ 42 h 250"/>
                  <a:gd name="T12" fmla="*/ 146 w 214"/>
                  <a:gd name="T13" fmla="*/ 33 h 250"/>
                  <a:gd name="T14" fmla="*/ 123 w 214"/>
                  <a:gd name="T15" fmla="*/ 31 h 250"/>
                  <a:gd name="T16" fmla="*/ 95 w 214"/>
                  <a:gd name="T17" fmla="*/ 35 h 250"/>
                  <a:gd name="T18" fmla="*/ 69 w 214"/>
                  <a:gd name="T19" fmla="*/ 49 h 250"/>
                  <a:gd name="T20" fmla="*/ 51 w 214"/>
                  <a:gd name="T21" fmla="*/ 70 h 250"/>
                  <a:gd name="T22" fmla="*/ 39 w 214"/>
                  <a:gd name="T23" fmla="*/ 96 h 250"/>
                  <a:gd name="T24" fmla="*/ 34 w 214"/>
                  <a:gd name="T25" fmla="*/ 126 h 250"/>
                  <a:gd name="T26" fmla="*/ 39 w 214"/>
                  <a:gd name="T27" fmla="*/ 157 h 250"/>
                  <a:gd name="T28" fmla="*/ 51 w 214"/>
                  <a:gd name="T29" fmla="*/ 182 h 250"/>
                  <a:gd name="T30" fmla="*/ 69 w 214"/>
                  <a:gd name="T31" fmla="*/ 201 h 250"/>
                  <a:gd name="T32" fmla="*/ 93 w 214"/>
                  <a:gd name="T33" fmla="*/ 215 h 250"/>
                  <a:gd name="T34" fmla="*/ 123 w 214"/>
                  <a:gd name="T35" fmla="*/ 220 h 250"/>
                  <a:gd name="T36" fmla="*/ 149 w 214"/>
                  <a:gd name="T37" fmla="*/ 217 h 250"/>
                  <a:gd name="T38" fmla="*/ 169 w 214"/>
                  <a:gd name="T39" fmla="*/ 206 h 250"/>
                  <a:gd name="T40" fmla="*/ 186 w 214"/>
                  <a:gd name="T41" fmla="*/ 189 h 250"/>
                  <a:gd name="T42" fmla="*/ 214 w 214"/>
                  <a:gd name="T43" fmla="*/ 208 h 250"/>
                  <a:gd name="T44" fmla="*/ 207 w 214"/>
                  <a:gd name="T45" fmla="*/ 217 h 250"/>
                  <a:gd name="T46" fmla="*/ 195 w 214"/>
                  <a:gd name="T47" fmla="*/ 229 h 250"/>
                  <a:gd name="T48" fmla="*/ 176 w 214"/>
                  <a:gd name="T49" fmla="*/ 238 h 250"/>
                  <a:gd name="T50" fmla="*/ 153 w 214"/>
                  <a:gd name="T51" fmla="*/ 248 h 250"/>
                  <a:gd name="T52" fmla="*/ 123 w 214"/>
                  <a:gd name="T53" fmla="*/ 250 h 250"/>
                  <a:gd name="T54" fmla="*/ 88 w 214"/>
                  <a:gd name="T55" fmla="*/ 245 h 250"/>
                  <a:gd name="T56" fmla="*/ 58 w 214"/>
                  <a:gd name="T57" fmla="*/ 231 h 250"/>
                  <a:gd name="T58" fmla="*/ 32 w 214"/>
                  <a:gd name="T59" fmla="*/ 213 h 250"/>
                  <a:gd name="T60" fmla="*/ 16 w 214"/>
                  <a:gd name="T61" fmla="*/ 187 h 250"/>
                  <a:gd name="T62" fmla="*/ 4 w 214"/>
                  <a:gd name="T63" fmla="*/ 157 h 250"/>
                  <a:gd name="T64" fmla="*/ 0 w 214"/>
                  <a:gd name="T65" fmla="*/ 126 h 250"/>
                  <a:gd name="T66" fmla="*/ 7 w 214"/>
                  <a:gd name="T67" fmla="*/ 84 h 250"/>
                  <a:gd name="T68" fmla="*/ 23 w 214"/>
                  <a:gd name="T69" fmla="*/ 49 h 250"/>
                  <a:gd name="T70" fmla="*/ 48 w 214"/>
                  <a:gd name="T71" fmla="*/ 24 h 250"/>
                  <a:gd name="T72" fmla="*/ 83 w 214"/>
                  <a:gd name="T73" fmla="*/ 5 h 250"/>
                  <a:gd name="T74" fmla="*/ 125 w 214"/>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50">
                    <a:moveTo>
                      <a:pt x="125" y="0"/>
                    </a:moveTo>
                    <a:lnTo>
                      <a:pt x="156" y="3"/>
                    </a:lnTo>
                    <a:lnTo>
                      <a:pt x="186" y="17"/>
                    </a:lnTo>
                    <a:lnTo>
                      <a:pt x="209" y="38"/>
                    </a:lnTo>
                    <a:lnTo>
                      <a:pt x="181" y="56"/>
                    </a:lnTo>
                    <a:lnTo>
                      <a:pt x="165" y="42"/>
                    </a:lnTo>
                    <a:lnTo>
                      <a:pt x="146" y="33"/>
                    </a:lnTo>
                    <a:lnTo>
                      <a:pt x="123" y="31"/>
                    </a:lnTo>
                    <a:lnTo>
                      <a:pt x="95" y="35"/>
                    </a:lnTo>
                    <a:lnTo>
                      <a:pt x="69" y="49"/>
                    </a:lnTo>
                    <a:lnTo>
                      <a:pt x="51" y="70"/>
                    </a:lnTo>
                    <a:lnTo>
                      <a:pt x="39" y="96"/>
                    </a:lnTo>
                    <a:lnTo>
                      <a:pt x="34" y="126"/>
                    </a:lnTo>
                    <a:lnTo>
                      <a:pt x="39" y="157"/>
                    </a:lnTo>
                    <a:lnTo>
                      <a:pt x="51" y="182"/>
                    </a:lnTo>
                    <a:lnTo>
                      <a:pt x="69" y="201"/>
                    </a:lnTo>
                    <a:lnTo>
                      <a:pt x="93" y="215"/>
                    </a:lnTo>
                    <a:lnTo>
                      <a:pt x="123" y="220"/>
                    </a:lnTo>
                    <a:lnTo>
                      <a:pt x="149" y="217"/>
                    </a:lnTo>
                    <a:lnTo>
                      <a:pt x="169" y="206"/>
                    </a:lnTo>
                    <a:lnTo>
                      <a:pt x="186" y="189"/>
                    </a:lnTo>
                    <a:lnTo>
                      <a:pt x="214" y="208"/>
                    </a:lnTo>
                    <a:lnTo>
                      <a:pt x="207" y="217"/>
                    </a:lnTo>
                    <a:lnTo>
                      <a:pt x="195" y="229"/>
                    </a:lnTo>
                    <a:lnTo>
                      <a:pt x="176" y="238"/>
                    </a:lnTo>
                    <a:lnTo>
                      <a:pt x="153" y="248"/>
                    </a:lnTo>
                    <a:lnTo>
                      <a:pt x="123" y="250"/>
                    </a:lnTo>
                    <a:lnTo>
                      <a:pt x="88" y="245"/>
                    </a:lnTo>
                    <a:lnTo>
                      <a:pt x="58" y="231"/>
                    </a:lnTo>
                    <a:lnTo>
                      <a:pt x="32" y="213"/>
                    </a:lnTo>
                    <a:lnTo>
                      <a:pt x="16" y="187"/>
                    </a:lnTo>
                    <a:lnTo>
                      <a:pt x="4" y="157"/>
                    </a:lnTo>
                    <a:lnTo>
                      <a:pt x="0" y="126"/>
                    </a:lnTo>
                    <a:lnTo>
                      <a:pt x="7" y="84"/>
                    </a:lnTo>
                    <a:lnTo>
                      <a:pt x="23" y="49"/>
                    </a:lnTo>
                    <a:lnTo>
                      <a:pt x="48" y="24"/>
                    </a:lnTo>
                    <a:lnTo>
                      <a:pt x="83"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7"/>
              <p:cNvSpPr>
                <a:spLocks/>
              </p:cNvSpPr>
              <p:nvPr userDrawn="1"/>
            </p:nvSpPr>
            <p:spPr bwMode="auto">
              <a:xfrm>
                <a:off x="5719763" y="4773613"/>
                <a:ext cx="290513" cy="388938"/>
              </a:xfrm>
              <a:custGeom>
                <a:avLst/>
                <a:gdLst>
                  <a:gd name="T0" fmla="*/ 0 w 183"/>
                  <a:gd name="T1" fmla="*/ 0 h 245"/>
                  <a:gd name="T2" fmla="*/ 32 w 183"/>
                  <a:gd name="T3" fmla="*/ 0 h 245"/>
                  <a:gd name="T4" fmla="*/ 32 w 183"/>
                  <a:gd name="T5" fmla="*/ 147 h 245"/>
                  <a:gd name="T6" fmla="*/ 35 w 183"/>
                  <a:gd name="T7" fmla="*/ 166 h 245"/>
                  <a:gd name="T8" fmla="*/ 39 w 183"/>
                  <a:gd name="T9" fmla="*/ 184 h 245"/>
                  <a:gd name="T10" fmla="*/ 51 w 183"/>
                  <a:gd name="T11" fmla="*/ 201 h 245"/>
                  <a:gd name="T12" fmla="*/ 67 w 183"/>
                  <a:gd name="T13" fmla="*/ 212 h 245"/>
                  <a:gd name="T14" fmla="*/ 93 w 183"/>
                  <a:gd name="T15" fmla="*/ 215 h 245"/>
                  <a:gd name="T16" fmla="*/ 116 w 183"/>
                  <a:gd name="T17" fmla="*/ 212 h 245"/>
                  <a:gd name="T18" fmla="*/ 132 w 183"/>
                  <a:gd name="T19" fmla="*/ 201 h 245"/>
                  <a:gd name="T20" fmla="*/ 144 w 183"/>
                  <a:gd name="T21" fmla="*/ 184 h 245"/>
                  <a:gd name="T22" fmla="*/ 151 w 183"/>
                  <a:gd name="T23" fmla="*/ 166 h 245"/>
                  <a:gd name="T24" fmla="*/ 151 w 183"/>
                  <a:gd name="T25" fmla="*/ 147 h 245"/>
                  <a:gd name="T26" fmla="*/ 151 w 183"/>
                  <a:gd name="T27" fmla="*/ 0 h 245"/>
                  <a:gd name="T28" fmla="*/ 183 w 183"/>
                  <a:gd name="T29" fmla="*/ 0 h 245"/>
                  <a:gd name="T30" fmla="*/ 183 w 183"/>
                  <a:gd name="T31" fmla="*/ 152 h 245"/>
                  <a:gd name="T32" fmla="*/ 179 w 183"/>
                  <a:gd name="T33" fmla="*/ 184 h 245"/>
                  <a:gd name="T34" fmla="*/ 167 w 183"/>
                  <a:gd name="T35" fmla="*/ 210 h 245"/>
                  <a:gd name="T36" fmla="*/ 146 w 183"/>
                  <a:gd name="T37" fmla="*/ 229 h 245"/>
                  <a:gd name="T38" fmla="*/ 121 w 183"/>
                  <a:gd name="T39" fmla="*/ 240 h 245"/>
                  <a:gd name="T40" fmla="*/ 93 w 183"/>
                  <a:gd name="T41" fmla="*/ 245 h 245"/>
                  <a:gd name="T42" fmla="*/ 62 w 183"/>
                  <a:gd name="T43" fmla="*/ 240 h 245"/>
                  <a:gd name="T44" fmla="*/ 37 w 183"/>
                  <a:gd name="T45" fmla="*/ 229 h 245"/>
                  <a:gd name="T46" fmla="*/ 16 w 183"/>
                  <a:gd name="T47" fmla="*/ 210 h 245"/>
                  <a:gd name="T48" fmla="*/ 4 w 183"/>
                  <a:gd name="T49" fmla="*/ 184 h 245"/>
                  <a:gd name="T50" fmla="*/ 0 w 183"/>
                  <a:gd name="T51" fmla="*/ 152 h 245"/>
                  <a:gd name="T52" fmla="*/ 0 w 183"/>
                  <a:gd name="T5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3" h="245">
                    <a:moveTo>
                      <a:pt x="0" y="0"/>
                    </a:moveTo>
                    <a:lnTo>
                      <a:pt x="32" y="0"/>
                    </a:lnTo>
                    <a:lnTo>
                      <a:pt x="32" y="147"/>
                    </a:lnTo>
                    <a:lnTo>
                      <a:pt x="35" y="166"/>
                    </a:lnTo>
                    <a:lnTo>
                      <a:pt x="39" y="184"/>
                    </a:lnTo>
                    <a:lnTo>
                      <a:pt x="51" y="201"/>
                    </a:lnTo>
                    <a:lnTo>
                      <a:pt x="67" y="212"/>
                    </a:lnTo>
                    <a:lnTo>
                      <a:pt x="93" y="215"/>
                    </a:lnTo>
                    <a:lnTo>
                      <a:pt x="116" y="212"/>
                    </a:lnTo>
                    <a:lnTo>
                      <a:pt x="132" y="201"/>
                    </a:lnTo>
                    <a:lnTo>
                      <a:pt x="144" y="184"/>
                    </a:lnTo>
                    <a:lnTo>
                      <a:pt x="151" y="166"/>
                    </a:lnTo>
                    <a:lnTo>
                      <a:pt x="151" y="147"/>
                    </a:lnTo>
                    <a:lnTo>
                      <a:pt x="151" y="0"/>
                    </a:lnTo>
                    <a:lnTo>
                      <a:pt x="183" y="0"/>
                    </a:lnTo>
                    <a:lnTo>
                      <a:pt x="183" y="152"/>
                    </a:lnTo>
                    <a:lnTo>
                      <a:pt x="179" y="184"/>
                    </a:lnTo>
                    <a:lnTo>
                      <a:pt x="167" y="210"/>
                    </a:lnTo>
                    <a:lnTo>
                      <a:pt x="146" y="229"/>
                    </a:lnTo>
                    <a:lnTo>
                      <a:pt x="121" y="240"/>
                    </a:lnTo>
                    <a:lnTo>
                      <a:pt x="93" y="245"/>
                    </a:lnTo>
                    <a:lnTo>
                      <a:pt x="62" y="240"/>
                    </a:lnTo>
                    <a:lnTo>
                      <a:pt x="37" y="229"/>
                    </a:lnTo>
                    <a:lnTo>
                      <a:pt x="16" y="210"/>
                    </a:lnTo>
                    <a:lnTo>
                      <a:pt x="4" y="184"/>
                    </a:lnTo>
                    <a:lnTo>
                      <a:pt x="0" y="152"/>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noEditPoints="1"/>
              </p:cNvSpPr>
              <p:nvPr userDrawn="1"/>
            </p:nvSpPr>
            <p:spPr bwMode="auto">
              <a:xfrm>
                <a:off x="6103938" y="4773613"/>
                <a:ext cx="269875" cy="381000"/>
              </a:xfrm>
              <a:custGeom>
                <a:avLst/>
                <a:gdLst>
                  <a:gd name="T0" fmla="*/ 32 w 170"/>
                  <a:gd name="T1" fmla="*/ 28 h 240"/>
                  <a:gd name="T2" fmla="*/ 32 w 170"/>
                  <a:gd name="T3" fmla="*/ 105 h 240"/>
                  <a:gd name="T4" fmla="*/ 74 w 170"/>
                  <a:gd name="T5" fmla="*/ 105 h 240"/>
                  <a:gd name="T6" fmla="*/ 88 w 170"/>
                  <a:gd name="T7" fmla="*/ 105 h 240"/>
                  <a:gd name="T8" fmla="*/ 102 w 170"/>
                  <a:gd name="T9" fmla="*/ 103 h 240"/>
                  <a:gd name="T10" fmla="*/ 114 w 170"/>
                  <a:gd name="T11" fmla="*/ 96 h 240"/>
                  <a:gd name="T12" fmla="*/ 123 w 170"/>
                  <a:gd name="T13" fmla="*/ 84 h 240"/>
                  <a:gd name="T14" fmla="*/ 125 w 170"/>
                  <a:gd name="T15" fmla="*/ 68 h 240"/>
                  <a:gd name="T16" fmla="*/ 123 w 170"/>
                  <a:gd name="T17" fmla="*/ 51 h 240"/>
                  <a:gd name="T18" fmla="*/ 114 w 170"/>
                  <a:gd name="T19" fmla="*/ 40 h 240"/>
                  <a:gd name="T20" fmla="*/ 102 w 170"/>
                  <a:gd name="T21" fmla="*/ 33 h 240"/>
                  <a:gd name="T22" fmla="*/ 88 w 170"/>
                  <a:gd name="T23" fmla="*/ 30 h 240"/>
                  <a:gd name="T24" fmla="*/ 74 w 170"/>
                  <a:gd name="T25" fmla="*/ 28 h 240"/>
                  <a:gd name="T26" fmla="*/ 32 w 170"/>
                  <a:gd name="T27" fmla="*/ 28 h 240"/>
                  <a:gd name="T28" fmla="*/ 0 w 170"/>
                  <a:gd name="T29" fmla="*/ 0 h 240"/>
                  <a:gd name="T30" fmla="*/ 83 w 170"/>
                  <a:gd name="T31" fmla="*/ 0 h 240"/>
                  <a:gd name="T32" fmla="*/ 109 w 170"/>
                  <a:gd name="T33" fmla="*/ 2 h 240"/>
                  <a:gd name="T34" fmla="*/ 130 w 170"/>
                  <a:gd name="T35" fmla="*/ 12 h 240"/>
                  <a:gd name="T36" fmla="*/ 144 w 170"/>
                  <a:gd name="T37" fmla="*/ 23 h 240"/>
                  <a:gd name="T38" fmla="*/ 153 w 170"/>
                  <a:gd name="T39" fmla="*/ 37 h 240"/>
                  <a:gd name="T40" fmla="*/ 158 w 170"/>
                  <a:gd name="T41" fmla="*/ 51 h 240"/>
                  <a:gd name="T42" fmla="*/ 160 w 170"/>
                  <a:gd name="T43" fmla="*/ 68 h 240"/>
                  <a:gd name="T44" fmla="*/ 156 w 170"/>
                  <a:gd name="T45" fmla="*/ 89 h 240"/>
                  <a:gd name="T46" fmla="*/ 144 w 170"/>
                  <a:gd name="T47" fmla="*/ 110 h 240"/>
                  <a:gd name="T48" fmla="*/ 125 w 170"/>
                  <a:gd name="T49" fmla="*/ 124 h 240"/>
                  <a:gd name="T50" fmla="*/ 102 w 170"/>
                  <a:gd name="T51" fmla="*/ 131 h 240"/>
                  <a:gd name="T52" fmla="*/ 170 w 170"/>
                  <a:gd name="T53" fmla="*/ 240 h 240"/>
                  <a:gd name="T54" fmla="*/ 128 w 170"/>
                  <a:gd name="T55" fmla="*/ 240 h 240"/>
                  <a:gd name="T56" fmla="*/ 67 w 170"/>
                  <a:gd name="T57" fmla="*/ 135 h 240"/>
                  <a:gd name="T58" fmla="*/ 32 w 170"/>
                  <a:gd name="T59" fmla="*/ 135 h 240"/>
                  <a:gd name="T60" fmla="*/ 32 w 170"/>
                  <a:gd name="T61" fmla="*/ 240 h 240"/>
                  <a:gd name="T62" fmla="*/ 0 w 170"/>
                  <a:gd name="T63" fmla="*/ 240 h 240"/>
                  <a:gd name="T64" fmla="*/ 0 w 170"/>
                  <a:gd name="T6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0">
                    <a:moveTo>
                      <a:pt x="32" y="28"/>
                    </a:moveTo>
                    <a:lnTo>
                      <a:pt x="32" y="105"/>
                    </a:lnTo>
                    <a:lnTo>
                      <a:pt x="74" y="105"/>
                    </a:lnTo>
                    <a:lnTo>
                      <a:pt x="88" y="105"/>
                    </a:lnTo>
                    <a:lnTo>
                      <a:pt x="102" y="103"/>
                    </a:lnTo>
                    <a:lnTo>
                      <a:pt x="114" y="96"/>
                    </a:lnTo>
                    <a:lnTo>
                      <a:pt x="123" y="84"/>
                    </a:lnTo>
                    <a:lnTo>
                      <a:pt x="125" y="68"/>
                    </a:lnTo>
                    <a:lnTo>
                      <a:pt x="123" y="51"/>
                    </a:lnTo>
                    <a:lnTo>
                      <a:pt x="114" y="40"/>
                    </a:lnTo>
                    <a:lnTo>
                      <a:pt x="102" y="33"/>
                    </a:lnTo>
                    <a:lnTo>
                      <a:pt x="88" y="30"/>
                    </a:lnTo>
                    <a:lnTo>
                      <a:pt x="74" y="28"/>
                    </a:lnTo>
                    <a:lnTo>
                      <a:pt x="32" y="28"/>
                    </a:lnTo>
                    <a:close/>
                    <a:moveTo>
                      <a:pt x="0" y="0"/>
                    </a:moveTo>
                    <a:lnTo>
                      <a:pt x="83" y="0"/>
                    </a:lnTo>
                    <a:lnTo>
                      <a:pt x="109" y="2"/>
                    </a:lnTo>
                    <a:lnTo>
                      <a:pt x="130" y="12"/>
                    </a:lnTo>
                    <a:lnTo>
                      <a:pt x="144" y="23"/>
                    </a:lnTo>
                    <a:lnTo>
                      <a:pt x="153" y="37"/>
                    </a:lnTo>
                    <a:lnTo>
                      <a:pt x="158" y="51"/>
                    </a:lnTo>
                    <a:lnTo>
                      <a:pt x="160" y="68"/>
                    </a:lnTo>
                    <a:lnTo>
                      <a:pt x="156" y="89"/>
                    </a:lnTo>
                    <a:lnTo>
                      <a:pt x="144" y="110"/>
                    </a:lnTo>
                    <a:lnTo>
                      <a:pt x="125" y="124"/>
                    </a:lnTo>
                    <a:lnTo>
                      <a:pt x="102" y="131"/>
                    </a:lnTo>
                    <a:lnTo>
                      <a:pt x="170" y="240"/>
                    </a:lnTo>
                    <a:lnTo>
                      <a:pt x="128" y="240"/>
                    </a:lnTo>
                    <a:lnTo>
                      <a:pt x="67" y="135"/>
                    </a:lnTo>
                    <a:lnTo>
                      <a:pt x="32" y="135"/>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9"/>
              <p:cNvSpPr>
                <a:spLocks/>
              </p:cNvSpPr>
              <p:nvPr userDrawn="1"/>
            </p:nvSpPr>
            <p:spPr bwMode="auto">
              <a:xfrm>
                <a:off x="6427788" y="4773613"/>
                <a:ext cx="255588" cy="381000"/>
              </a:xfrm>
              <a:custGeom>
                <a:avLst/>
                <a:gdLst>
                  <a:gd name="T0" fmla="*/ 0 w 161"/>
                  <a:gd name="T1" fmla="*/ 0 h 240"/>
                  <a:gd name="T2" fmla="*/ 156 w 161"/>
                  <a:gd name="T3" fmla="*/ 0 h 240"/>
                  <a:gd name="T4" fmla="*/ 156 w 161"/>
                  <a:gd name="T5" fmla="*/ 30 h 240"/>
                  <a:gd name="T6" fmla="*/ 33 w 161"/>
                  <a:gd name="T7" fmla="*/ 30 h 240"/>
                  <a:gd name="T8" fmla="*/ 33 w 161"/>
                  <a:gd name="T9" fmla="*/ 103 h 240"/>
                  <a:gd name="T10" fmla="*/ 147 w 161"/>
                  <a:gd name="T11" fmla="*/ 103 h 240"/>
                  <a:gd name="T12" fmla="*/ 147 w 161"/>
                  <a:gd name="T13" fmla="*/ 133 h 240"/>
                  <a:gd name="T14" fmla="*/ 33 w 161"/>
                  <a:gd name="T15" fmla="*/ 133 h 240"/>
                  <a:gd name="T16" fmla="*/ 33 w 161"/>
                  <a:gd name="T17" fmla="*/ 210 h 240"/>
                  <a:gd name="T18" fmla="*/ 161 w 161"/>
                  <a:gd name="T19" fmla="*/ 210 h 240"/>
                  <a:gd name="T20" fmla="*/ 161 w 161"/>
                  <a:gd name="T21" fmla="*/ 240 h 240"/>
                  <a:gd name="T22" fmla="*/ 0 w 161"/>
                  <a:gd name="T23" fmla="*/ 240 h 240"/>
                  <a:gd name="T24" fmla="*/ 0 w 161"/>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 h="240">
                    <a:moveTo>
                      <a:pt x="0" y="0"/>
                    </a:moveTo>
                    <a:lnTo>
                      <a:pt x="156" y="0"/>
                    </a:lnTo>
                    <a:lnTo>
                      <a:pt x="156" y="30"/>
                    </a:lnTo>
                    <a:lnTo>
                      <a:pt x="33" y="30"/>
                    </a:lnTo>
                    <a:lnTo>
                      <a:pt x="33" y="103"/>
                    </a:lnTo>
                    <a:lnTo>
                      <a:pt x="147" y="103"/>
                    </a:lnTo>
                    <a:lnTo>
                      <a:pt x="147" y="133"/>
                    </a:lnTo>
                    <a:lnTo>
                      <a:pt x="33" y="133"/>
                    </a:lnTo>
                    <a:lnTo>
                      <a:pt x="33" y="210"/>
                    </a:lnTo>
                    <a:lnTo>
                      <a:pt x="161" y="210"/>
                    </a:lnTo>
                    <a:lnTo>
                      <a:pt x="161"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userDrawn="1"/>
            </p:nvSpPr>
            <p:spPr bwMode="auto">
              <a:xfrm>
                <a:off x="6883400" y="4765676"/>
                <a:ext cx="334963" cy="396875"/>
              </a:xfrm>
              <a:custGeom>
                <a:avLst/>
                <a:gdLst>
                  <a:gd name="T0" fmla="*/ 123 w 211"/>
                  <a:gd name="T1" fmla="*/ 0 h 250"/>
                  <a:gd name="T2" fmla="*/ 156 w 211"/>
                  <a:gd name="T3" fmla="*/ 3 h 250"/>
                  <a:gd name="T4" fmla="*/ 184 w 211"/>
                  <a:gd name="T5" fmla="*/ 17 h 250"/>
                  <a:gd name="T6" fmla="*/ 207 w 211"/>
                  <a:gd name="T7" fmla="*/ 38 h 250"/>
                  <a:gd name="T8" fmla="*/ 181 w 211"/>
                  <a:gd name="T9" fmla="*/ 56 h 250"/>
                  <a:gd name="T10" fmla="*/ 165 w 211"/>
                  <a:gd name="T11" fmla="*/ 42 h 250"/>
                  <a:gd name="T12" fmla="*/ 144 w 211"/>
                  <a:gd name="T13" fmla="*/ 33 h 250"/>
                  <a:gd name="T14" fmla="*/ 123 w 211"/>
                  <a:gd name="T15" fmla="*/ 31 h 250"/>
                  <a:gd name="T16" fmla="*/ 93 w 211"/>
                  <a:gd name="T17" fmla="*/ 35 h 250"/>
                  <a:gd name="T18" fmla="*/ 67 w 211"/>
                  <a:gd name="T19" fmla="*/ 49 h 250"/>
                  <a:gd name="T20" fmla="*/ 49 w 211"/>
                  <a:gd name="T21" fmla="*/ 70 h 250"/>
                  <a:gd name="T22" fmla="*/ 37 w 211"/>
                  <a:gd name="T23" fmla="*/ 96 h 250"/>
                  <a:gd name="T24" fmla="*/ 35 w 211"/>
                  <a:gd name="T25" fmla="*/ 126 h 250"/>
                  <a:gd name="T26" fmla="*/ 37 w 211"/>
                  <a:gd name="T27" fmla="*/ 157 h 250"/>
                  <a:gd name="T28" fmla="*/ 49 w 211"/>
                  <a:gd name="T29" fmla="*/ 182 h 250"/>
                  <a:gd name="T30" fmla="*/ 67 w 211"/>
                  <a:gd name="T31" fmla="*/ 201 h 250"/>
                  <a:gd name="T32" fmla="*/ 93 w 211"/>
                  <a:gd name="T33" fmla="*/ 215 h 250"/>
                  <a:gd name="T34" fmla="*/ 123 w 211"/>
                  <a:gd name="T35" fmla="*/ 220 h 250"/>
                  <a:gd name="T36" fmla="*/ 149 w 211"/>
                  <a:gd name="T37" fmla="*/ 217 h 250"/>
                  <a:gd name="T38" fmla="*/ 170 w 211"/>
                  <a:gd name="T39" fmla="*/ 206 h 250"/>
                  <a:gd name="T40" fmla="*/ 186 w 211"/>
                  <a:gd name="T41" fmla="*/ 189 h 250"/>
                  <a:gd name="T42" fmla="*/ 211 w 211"/>
                  <a:gd name="T43" fmla="*/ 208 h 250"/>
                  <a:gd name="T44" fmla="*/ 205 w 211"/>
                  <a:gd name="T45" fmla="*/ 217 h 250"/>
                  <a:gd name="T46" fmla="*/ 193 w 211"/>
                  <a:gd name="T47" fmla="*/ 229 h 250"/>
                  <a:gd name="T48" fmla="*/ 174 w 211"/>
                  <a:gd name="T49" fmla="*/ 238 h 250"/>
                  <a:gd name="T50" fmla="*/ 151 w 211"/>
                  <a:gd name="T51" fmla="*/ 248 h 250"/>
                  <a:gd name="T52" fmla="*/ 121 w 211"/>
                  <a:gd name="T53" fmla="*/ 250 h 250"/>
                  <a:gd name="T54" fmla="*/ 86 w 211"/>
                  <a:gd name="T55" fmla="*/ 245 h 250"/>
                  <a:gd name="T56" fmla="*/ 56 w 211"/>
                  <a:gd name="T57" fmla="*/ 231 h 250"/>
                  <a:gd name="T58" fmla="*/ 32 w 211"/>
                  <a:gd name="T59" fmla="*/ 213 h 250"/>
                  <a:gd name="T60" fmla="*/ 14 w 211"/>
                  <a:gd name="T61" fmla="*/ 187 h 250"/>
                  <a:gd name="T62" fmla="*/ 2 w 211"/>
                  <a:gd name="T63" fmla="*/ 157 h 250"/>
                  <a:gd name="T64" fmla="*/ 0 w 211"/>
                  <a:gd name="T65" fmla="*/ 126 h 250"/>
                  <a:gd name="T66" fmla="*/ 4 w 211"/>
                  <a:gd name="T67" fmla="*/ 84 h 250"/>
                  <a:gd name="T68" fmla="*/ 21 w 211"/>
                  <a:gd name="T69" fmla="*/ 49 h 250"/>
                  <a:gd name="T70" fmla="*/ 49 w 211"/>
                  <a:gd name="T71" fmla="*/ 24 h 250"/>
                  <a:gd name="T72" fmla="*/ 83 w 211"/>
                  <a:gd name="T73" fmla="*/ 5 h 250"/>
                  <a:gd name="T74" fmla="*/ 123 w 211"/>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250">
                    <a:moveTo>
                      <a:pt x="123" y="0"/>
                    </a:moveTo>
                    <a:lnTo>
                      <a:pt x="156" y="3"/>
                    </a:lnTo>
                    <a:lnTo>
                      <a:pt x="184" y="17"/>
                    </a:lnTo>
                    <a:lnTo>
                      <a:pt x="207" y="38"/>
                    </a:lnTo>
                    <a:lnTo>
                      <a:pt x="181" y="56"/>
                    </a:lnTo>
                    <a:lnTo>
                      <a:pt x="165" y="42"/>
                    </a:lnTo>
                    <a:lnTo>
                      <a:pt x="144" y="33"/>
                    </a:lnTo>
                    <a:lnTo>
                      <a:pt x="123" y="31"/>
                    </a:lnTo>
                    <a:lnTo>
                      <a:pt x="93" y="35"/>
                    </a:lnTo>
                    <a:lnTo>
                      <a:pt x="67" y="49"/>
                    </a:lnTo>
                    <a:lnTo>
                      <a:pt x="49" y="70"/>
                    </a:lnTo>
                    <a:lnTo>
                      <a:pt x="37" y="96"/>
                    </a:lnTo>
                    <a:lnTo>
                      <a:pt x="35" y="126"/>
                    </a:lnTo>
                    <a:lnTo>
                      <a:pt x="37" y="157"/>
                    </a:lnTo>
                    <a:lnTo>
                      <a:pt x="49" y="182"/>
                    </a:lnTo>
                    <a:lnTo>
                      <a:pt x="67" y="201"/>
                    </a:lnTo>
                    <a:lnTo>
                      <a:pt x="93" y="215"/>
                    </a:lnTo>
                    <a:lnTo>
                      <a:pt x="123" y="220"/>
                    </a:lnTo>
                    <a:lnTo>
                      <a:pt x="149" y="217"/>
                    </a:lnTo>
                    <a:lnTo>
                      <a:pt x="170" y="206"/>
                    </a:lnTo>
                    <a:lnTo>
                      <a:pt x="186" y="189"/>
                    </a:lnTo>
                    <a:lnTo>
                      <a:pt x="211" y="208"/>
                    </a:lnTo>
                    <a:lnTo>
                      <a:pt x="205" y="217"/>
                    </a:lnTo>
                    <a:lnTo>
                      <a:pt x="193" y="229"/>
                    </a:lnTo>
                    <a:lnTo>
                      <a:pt x="174" y="238"/>
                    </a:lnTo>
                    <a:lnTo>
                      <a:pt x="151" y="248"/>
                    </a:lnTo>
                    <a:lnTo>
                      <a:pt x="121" y="250"/>
                    </a:lnTo>
                    <a:lnTo>
                      <a:pt x="86" y="245"/>
                    </a:lnTo>
                    <a:lnTo>
                      <a:pt x="56" y="231"/>
                    </a:lnTo>
                    <a:lnTo>
                      <a:pt x="32" y="213"/>
                    </a:lnTo>
                    <a:lnTo>
                      <a:pt x="14" y="187"/>
                    </a:lnTo>
                    <a:lnTo>
                      <a:pt x="2" y="157"/>
                    </a:lnTo>
                    <a:lnTo>
                      <a:pt x="0" y="126"/>
                    </a:lnTo>
                    <a:lnTo>
                      <a:pt x="4" y="84"/>
                    </a:lnTo>
                    <a:lnTo>
                      <a:pt x="21" y="49"/>
                    </a:lnTo>
                    <a:lnTo>
                      <a:pt x="49" y="24"/>
                    </a:lnTo>
                    <a:lnTo>
                      <a:pt x="83"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noEditPoints="1"/>
              </p:cNvSpPr>
              <p:nvPr userDrawn="1"/>
            </p:nvSpPr>
            <p:spPr bwMode="auto">
              <a:xfrm>
                <a:off x="7248525" y="4765676"/>
                <a:ext cx="395288" cy="396875"/>
              </a:xfrm>
              <a:custGeom>
                <a:avLst/>
                <a:gdLst>
                  <a:gd name="T0" fmla="*/ 123 w 249"/>
                  <a:gd name="T1" fmla="*/ 31 h 250"/>
                  <a:gd name="T2" fmla="*/ 93 w 249"/>
                  <a:gd name="T3" fmla="*/ 35 h 250"/>
                  <a:gd name="T4" fmla="*/ 70 w 249"/>
                  <a:gd name="T5" fmla="*/ 49 h 250"/>
                  <a:gd name="T6" fmla="*/ 49 w 249"/>
                  <a:gd name="T7" fmla="*/ 68 h 250"/>
                  <a:gd name="T8" fmla="*/ 37 w 249"/>
                  <a:gd name="T9" fmla="*/ 96 h 250"/>
                  <a:gd name="T10" fmla="*/ 35 w 249"/>
                  <a:gd name="T11" fmla="*/ 124 h 250"/>
                  <a:gd name="T12" fmla="*/ 37 w 249"/>
                  <a:gd name="T13" fmla="*/ 154 h 250"/>
                  <a:gd name="T14" fmla="*/ 49 w 249"/>
                  <a:gd name="T15" fmla="*/ 182 h 250"/>
                  <a:gd name="T16" fmla="*/ 70 w 249"/>
                  <a:gd name="T17" fmla="*/ 201 h 250"/>
                  <a:gd name="T18" fmla="*/ 93 w 249"/>
                  <a:gd name="T19" fmla="*/ 215 h 250"/>
                  <a:gd name="T20" fmla="*/ 123 w 249"/>
                  <a:gd name="T21" fmla="*/ 220 h 250"/>
                  <a:gd name="T22" fmla="*/ 154 w 249"/>
                  <a:gd name="T23" fmla="*/ 215 h 250"/>
                  <a:gd name="T24" fmla="*/ 179 w 249"/>
                  <a:gd name="T25" fmla="*/ 201 h 250"/>
                  <a:gd name="T26" fmla="*/ 198 w 249"/>
                  <a:gd name="T27" fmla="*/ 182 h 250"/>
                  <a:gd name="T28" fmla="*/ 210 w 249"/>
                  <a:gd name="T29" fmla="*/ 154 h 250"/>
                  <a:gd name="T30" fmla="*/ 214 w 249"/>
                  <a:gd name="T31" fmla="*/ 124 h 250"/>
                  <a:gd name="T32" fmla="*/ 210 w 249"/>
                  <a:gd name="T33" fmla="*/ 96 h 250"/>
                  <a:gd name="T34" fmla="*/ 198 w 249"/>
                  <a:gd name="T35" fmla="*/ 68 h 250"/>
                  <a:gd name="T36" fmla="*/ 179 w 249"/>
                  <a:gd name="T37" fmla="*/ 49 h 250"/>
                  <a:gd name="T38" fmla="*/ 154 w 249"/>
                  <a:gd name="T39" fmla="*/ 35 h 250"/>
                  <a:gd name="T40" fmla="*/ 123 w 249"/>
                  <a:gd name="T41" fmla="*/ 31 h 250"/>
                  <a:gd name="T42" fmla="*/ 123 w 249"/>
                  <a:gd name="T43" fmla="*/ 0 h 250"/>
                  <a:gd name="T44" fmla="*/ 165 w 249"/>
                  <a:gd name="T45" fmla="*/ 5 h 250"/>
                  <a:gd name="T46" fmla="*/ 200 w 249"/>
                  <a:gd name="T47" fmla="*/ 24 h 250"/>
                  <a:gd name="T48" fmla="*/ 226 w 249"/>
                  <a:gd name="T49" fmla="*/ 49 h 250"/>
                  <a:gd name="T50" fmla="*/ 242 w 249"/>
                  <a:gd name="T51" fmla="*/ 84 h 250"/>
                  <a:gd name="T52" fmla="*/ 249 w 249"/>
                  <a:gd name="T53" fmla="*/ 124 h 250"/>
                  <a:gd name="T54" fmla="*/ 242 w 249"/>
                  <a:gd name="T55" fmla="*/ 166 h 250"/>
                  <a:gd name="T56" fmla="*/ 226 w 249"/>
                  <a:gd name="T57" fmla="*/ 201 h 250"/>
                  <a:gd name="T58" fmla="*/ 200 w 249"/>
                  <a:gd name="T59" fmla="*/ 227 h 250"/>
                  <a:gd name="T60" fmla="*/ 165 w 249"/>
                  <a:gd name="T61" fmla="*/ 245 h 250"/>
                  <a:gd name="T62" fmla="*/ 123 w 249"/>
                  <a:gd name="T63" fmla="*/ 250 h 250"/>
                  <a:gd name="T64" fmla="*/ 84 w 249"/>
                  <a:gd name="T65" fmla="*/ 245 h 250"/>
                  <a:gd name="T66" fmla="*/ 49 w 249"/>
                  <a:gd name="T67" fmla="*/ 227 h 250"/>
                  <a:gd name="T68" fmla="*/ 23 w 249"/>
                  <a:gd name="T69" fmla="*/ 201 h 250"/>
                  <a:gd name="T70" fmla="*/ 5 w 249"/>
                  <a:gd name="T71" fmla="*/ 166 h 250"/>
                  <a:gd name="T72" fmla="*/ 0 w 249"/>
                  <a:gd name="T73" fmla="*/ 124 h 250"/>
                  <a:gd name="T74" fmla="*/ 5 w 249"/>
                  <a:gd name="T75" fmla="*/ 84 h 250"/>
                  <a:gd name="T76" fmla="*/ 23 w 249"/>
                  <a:gd name="T77" fmla="*/ 49 h 250"/>
                  <a:gd name="T78" fmla="*/ 49 w 249"/>
                  <a:gd name="T79" fmla="*/ 24 h 250"/>
                  <a:gd name="T80" fmla="*/ 84 w 249"/>
                  <a:gd name="T81" fmla="*/ 5 h 250"/>
                  <a:gd name="T82" fmla="*/ 123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3" y="31"/>
                    </a:moveTo>
                    <a:lnTo>
                      <a:pt x="93" y="35"/>
                    </a:lnTo>
                    <a:lnTo>
                      <a:pt x="70" y="49"/>
                    </a:lnTo>
                    <a:lnTo>
                      <a:pt x="49" y="68"/>
                    </a:lnTo>
                    <a:lnTo>
                      <a:pt x="37" y="96"/>
                    </a:lnTo>
                    <a:lnTo>
                      <a:pt x="35" y="124"/>
                    </a:lnTo>
                    <a:lnTo>
                      <a:pt x="37" y="154"/>
                    </a:lnTo>
                    <a:lnTo>
                      <a:pt x="49" y="182"/>
                    </a:lnTo>
                    <a:lnTo>
                      <a:pt x="70" y="201"/>
                    </a:lnTo>
                    <a:lnTo>
                      <a:pt x="93" y="215"/>
                    </a:lnTo>
                    <a:lnTo>
                      <a:pt x="123" y="220"/>
                    </a:lnTo>
                    <a:lnTo>
                      <a:pt x="154" y="215"/>
                    </a:lnTo>
                    <a:lnTo>
                      <a:pt x="179" y="201"/>
                    </a:lnTo>
                    <a:lnTo>
                      <a:pt x="198" y="182"/>
                    </a:lnTo>
                    <a:lnTo>
                      <a:pt x="210" y="154"/>
                    </a:lnTo>
                    <a:lnTo>
                      <a:pt x="214" y="124"/>
                    </a:lnTo>
                    <a:lnTo>
                      <a:pt x="210" y="96"/>
                    </a:lnTo>
                    <a:lnTo>
                      <a:pt x="198" y="68"/>
                    </a:lnTo>
                    <a:lnTo>
                      <a:pt x="179" y="49"/>
                    </a:lnTo>
                    <a:lnTo>
                      <a:pt x="154" y="35"/>
                    </a:lnTo>
                    <a:lnTo>
                      <a:pt x="123" y="31"/>
                    </a:lnTo>
                    <a:close/>
                    <a:moveTo>
                      <a:pt x="123" y="0"/>
                    </a:moveTo>
                    <a:lnTo>
                      <a:pt x="165" y="5"/>
                    </a:lnTo>
                    <a:lnTo>
                      <a:pt x="200" y="24"/>
                    </a:lnTo>
                    <a:lnTo>
                      <a:pt x="226" y="49"/>
                    </a:lnTo>
                    <a:lnTo>
                      <a:pt x="242" y="84"/>
                    </a:lnTo>
                    <a:lnTo>
                      <a:pt x="249" y="124"/>
                    </a:lnTo>
                    <a:lnTo>
                      <a:pt x="242" y="166"/>
                    </a:lnTo>
                    <a:lnTo>
                      <a:pt x="226" y="201"/>
                    </a:lnTo>
                    <a:lnTo>
                      <a:pt x="200" y="227"/>
                    </a:lnTo>
                    <a:lnTo>
                      <a:pt x="165" y="245"/>
                    </a:lnTo>
                    <a:lnTo>
                      <a:pt x="123" y="250"/>
                    </a:lnTo>
                    <a:lnTo>
                      <a:pt x="84" y="245"/>
                    </a:lnTo>
                    <a:lnTo>
                      <a:pt x="49" y="227"/>
                    </a:lnTo>
                    <a:lnTo>
                      <a:pt x="23" y="201"/>
                    </a:lnTo>
                    <a:lnTo>
                      <a:pt x="5" y="166"/>
                    </a:lnTo>
                    <a:lnTo>
                      <a:pt x="0" y="124"/>
                    </a:lnTo>
                    <a:lnTo>
                      <a:pt x="5" y="84"/>
                    </a:lnTo>
                    <a:lnTo>
                      <a:pt x="23" y="49"/>
                    </a:lnTo>
                    <a:lnTo>
                      <a:pt x="49" y="24"/>
                    </a:lnTo>
                    <a:lnTo>
                      <a:pt x="84"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userDrawn="1"/>
            </p:nvSpPr>
            <p:spPr bwMode="auto">
              <a:xfrm>
                <a:off x="7718425" y="4773613"/>
                <a:ext cx="328613" cy="381000"/>
              </a:xfrm>
              <a:custGeom>
                <a:avLst/>
                <a:gdLst>
                  <a:gd name="T0" fmla="*/ 0 w 207"/>
                  <a:gd name="T1" fmla="*/ 0 h 240"/>
                  <a:gd name="T2" fmla="*/ 42 w 207"/>
                  <a:gd name="T3" fmla="*/ 0 h 240"/>
                  <a:gd name="T4" fmla="*/ 172 w 207"/>
                  <a:gd name="T5" fmla="*/ 198 h 240"/>
                  <a:gd name="T6" fmla="*/ 174 w 207"/>
                  <a:gd name="T7" fmla="*/ 198 h 240"/>
                  <a:gd name="T8" fmla="*/ 174 w 207"/>
                  <a:gd name="T9" fmla="*/ 0 h 240"/>
                  <a:gd name="T10" fmla="*/ 207 w 207"/>
                  <a:gd name="T11" fmla="*/ 0 h 240"/>
                  <a:gd name="T12" fmla="*/ 207 w 207"/>
                  <a:gd name="T13" fmla="*/ 240 h 240"/>
                  <a:gd name="T14" fmla="*/ 165 w 207"/>
                  <a:gd name="T15" fmla="*/ 240 h 240"/>
                  <a:gd name="T16" fmla="*/ 32 w 207"/>
                  <a:gd name="T17" fmla="*/ 42 h 240"/>
                  <a:gd name="T18" fmla="*/ 32 w 207"/>
                  <a:gd name="T19" fmla="*/ 42 h 240"/>
                  <a:gd name="T20" fmla="*/ 32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2" y="198"/>
                    </a:lnTo>
                    <a:lnTo>
                      <a:pt x="174" y="198"/>
                    </a:lnTo>
                    <a:lnTo>
                      <a:pt x="174" y="0"/>
                    </a:lnTo>
                    <a:lnTo>
                      <a:pt x="207" y="0"/>
                    </a:lnTo>
                    <a:lnTo>
                      <a:pt x="207" y="240"/>
                    </a:lnTo>
                    <a:lnTo>
                      <a:pt x="165" y="240"/>
                    </a:lnTo>
                    <a:lnTo>
                      <a:pt x="32" y="42"/>
                    </a:lnTo>
                    <a:lnTo>
                      <a:pt x="32" y="42"/>
                    </a:lnTo>
                    <a:lnTo>
                      <a:pt x="32"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8131175"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p:cNvSpPr>
              <p:nvPr userDrawn="1"/>
            </p:nvSpPr>
            <p:spPr bwMode="auto">
              <a:xfrm>
                <a:off x="8559800" y="4773613"/>
                <a:ext cx="252413" cy="381000"/>
              </a:xfrm>
              <a:custGeom>
                <a:avLst/>
                <a:gdLst>
                  <a:gd name="T0" fmla="*/ 0 w 159"/>
                  <a:gd name="T1" fmla="*/ 0 h 240"/>
                  <a:gd name="T2" fmla="*/ 154 w 159"/>
                  <a:gd name="T3" fmla="*/ 0 h 240"/>
                  <a:gd name="T4" fmla="*/ 154 w 159"/>
                  <a:gd name="T5" fmla="*/ 30 h 240"/>
                  <a:gd name="T6" fmla="*/ 31 w 159"/>
                  <a:gd name="T7" fmla="*/ 30 h 240"/>
                  <a:gd name="T8" fmla="*/ 31 w 159"/>
                  <a:gd name="T9" fmla="*/ 103 h 240"/>
                  <a:gd name="T10" fmla="*/ 145 w 159"/>
                  <a:gd name="T11" fmla="*/ 103 h 240"/>
                  <a:gd name="T12" fmla="*/ 145 w 159"/>
                  <a:gd name="T13" fmla="*/ 133 h 240"/>
                  <a:gd name="T14" fmla="*/ 31 w 159"/>
                  <a:gd name="T15" fmla="*/ 133 h 240"/>
                  <a:gd name="T16" fmla="*/ 31 w 159"/>
                  <a:gd name="T17" fmla="*/ 210 h 240"/>
                  <a:gd name="T18" fmla="*/ 159 w 159"/>
                  <a:gd name="T19" fmla="*/ 210 h 240"/>
                  <a:gd name="T20" fmla="*/ 159 w 159"/>
                  <a:gd name="T21" fmla="*/ 240 h 240"/>
                  <a:gd name="T22" fmla="*/ 0 w 159"/>
                  <a:gd name="T23" fmla="*/ 240 h 240"/>
                  <a:gd name="T24" fmla="*/ 0 w 159"/>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240">
                    <a:moveTo>
                      <a:pt x="0" y="0"/>
                    </a:moveTo>
                    <a:lnTo>
                      <a:pt x="154" y="0"/>
                    </a:lnTo>
                    <a:lnTo>
                      <a:pt x="154" y="30"/>
                    </a:lnTo>
                    <a:lnTo>
                      <a:pt x="31" y="30"/>
                    </a:lnTo>
                    <a:lnTo>
                      <a:pt x="31" y="103"/>
                    </a:lnTo>
                    <a:lnTo>
                      <a:pt x="145" y="103"/>
                    </a:lnTo>
                    <a:lnTo>
                      <a:pt x="145" y="133"/>
                    </a:lnTo>
                    <a:lnTo>
                      <a:pt x="31" y="133"/>
                    </a:lnTo>
                    <a:lnTo>
                      <a:pt x="31" y="210"/>
                    </a:lnTo>
                    <a:lnTo>
                      <a:pt x="159" y="210"/>
                    </a:lnTo>
                    <a:lnTo>
                      <a:pt x="159"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userDrawn="1"/>
            </p:nvSpPr>
            <p:spPr bwMode="auto">
              <a:xfrm>
                <a:off x="8863013" y="4765676"/>
                <a:ext cx="336550" cy="396875"/>
              </a:xfrm>
              <a:custGeom>
                <a:avLst/>
                <a:gdLst>
                  <a:gd name="T0" fmla="*/ 123 w 212"/>
                  <a:gd name="T1" fmla="*/ 0 h 250"/>
                  <a:gd name="T2" fmla="*/ 156 w 212"/>
                  <a:gd name="T3" fmla="*/ 3 h 250"/>
                  <a:gd name="T4" fmla="*/ 184 w 212"/>
                  <a:gd name="T5" fmla="*/ 17 h 250"/>
                  <a:gd name="T6" fmla="*/ 207 w 212"/>
                  <a:gd name="T7" fmla="*/ 38 h 250"/>
                  <a:gd name="T8" fmla="*/ 179 w 212"/>
                  <a:gd name="T9" fmla="*/ 56 h 250"/>
                  <a:gd name="T10" fmla="*/ 165 w 212"/>
                  <a:gd name="T11" fmla="*/ 42 h 250"/>
                  <a:gd name="T12" fmla="*/ 144 w 212"/>
                  <a:gd name="T13" fmla="*/ 33 h 250"/>
                  <a:gd name="T14" fmla="*/ 123 w 212"/>
                  <a:gd name="T15" fmla="*/ 31 h 250"/>
                  <a:gd name="T16" fmla="*/ 93 w 212"/>
                  <a:gd name="T17" fmla="*/ 35 h 250"/>
                  <a:gd name="T18" fmla="*/ 68 w 212"/>
                  <a:gd name="T19" fmla="*/ 49 h 250"/>
                  <a:gd name="T20" fmla="*/ 49 w 212"/>
                  <a:gd name="T21" fmla="*/ 70 h 250"/>
                  <a:gd name="T22" fmla="*/ 37 w 212"/>
                  <a:gd name="T23" fmla="*/ 96 h 250"/>
                  <a:gd name="T24" fmla="*/ 33 w 212"/>
                  <a:gd name="T25" fmla="*/ 126 h 250"/>
                  <a:gd name="T26" fmla="*/ 37 w 212"/>
                  <a:gd name="T27" fmla="*/ 157 h 250"/>
                  <a:gd name="T28" fmla="*/ 49 w 212"/>
                  <a:gd name="T29" fmla="*/ 182 h 250"/>
                  <a:gd name="T30" fmla="*/ 68 w 212"/>
                  <a:gd name="T31" fmla="*/ 201 h 250"/>
                  <a:gd name="T32" fmla="*/ 93 w 212"/>
                  <a:gd name="T33" fmla="*/ 215 h 250"/>
                  <a:gd name="T34" fmla="*/ 123 w 212"/>
                  <a:gd name="T35" fmla="*/ 220 h 250"/>
                  <a:gd name="T36" fmla="*/ 147 w 212"/>
                  <a:gd name="T37" fmla="*/ 217 h 250"/>
                  <a:gd name="T38" fmla="*/ 168 w 212"/>
                  <a:gd name="T39" fmla="*/ 206 h 250"/>
                  <a:gd name="T40" fmla="*/ 184 w 212"/>
                  <a:gd name="T41" fmla="*/ 189 h 250"/>
                  <a:gd name="T42" fmla="*/ 212 w 212"/>
                  <a:gd name="T43" fmla="*/ 208 h 250"/>
                  <a:gd name="T44" fmla="*/ 205 w 212"/>
                  <a:gd name="T45" fmla="*/ 217 h 250"/>
                  <a:gd name="T46" fmla="*/ 193 w 212"/>
                  <a:gd name="T47" fmla="*/ 229 h 250"/>
                  <a:gd name="T48" fmla="*/ 175 w 212"/>
                  <a:gd name="T49" fmla="*/ 238 h 250"/>
                  <a:gd name="T50" fmla="*/ 151 w 212"/>
                  <a:gd name="T51" fmla="*/ 248 h 250"/>
                  <a:gd name="T52" fmla="*/ 121 w 212"/>
                  <a:gd name="T53" fmla="*/ 250 h 250"/>
                  <a:gd name="T54" fmla="*/ 86 w 212"/>
                  <a:gd name="T55" fmla="*/ 245 h 250"/>
                  <a:gd name="T56" fmla="*/ 56 w 212"/>
                  <a:gd name="T57" fmla="*/ 231 h 250"/>
                  <a:gd name="T58" fmla="*/ 33 w 212"/>
                  <a:gd name="T59" fmla="*/ 213 h 250"/>
                  <a:gd name="T60" fmla="*/ 14 w 212"/>
                  <a:gd name="T61" fmla="*/ 187 h 250"/>
                  <a:gd name="T62" fmla="*/ 2 w 212"/>
                  <a:gd name="T63" fmla="*/ 157 h 250"/>
                  <a:gd name="T64" fmla="*/ 0 w 212"/>
                  <a:gd name="T65" fmla="*/ 126 h 250"/>
                  <a:gd name="T66" fmla="*/ 5 w 212"/>
                  <a:gd name="T67" fmla="*/ 84 h 250"/>
                  <a:gd name="T68" fmla="*/ 21 w 212"/>
                  <a:gd name="T69" fmla="*/ 49 h 250"/>
                  <a:gd name="T70" fmla="*/ 49 w 212"/>
                  <a:gd name="T71" fmla="*/ 24 h 250"/>
                  <a:gd name="T72" fmla="*/ 82 w 212"/>
                  <a:gd name="T73" fmla="*/ 5 h 250"/>
                  <a:gd name="T74" fmla="*/ 123 w 212"/>
                  <a:gd name="T75"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50">
                    <a:moveTo>
                      <a:pt x="123" y="0"/>
                    </a:moveTo>
                    <a:lnTo>
                      <a:pt x="156" y="3"/>
                    </a:lnTo>
                    <a:lnTo>
                      <a:pt x="184" y="17"/>
                    </a:lnTo>
                    <a:lnTo>
                      <a:pt x="207" y="38"/>
                    </a:lnTo>
                    <a:lnTo>
                      <a:pt x="179" y="56"/>
                    </a:lnTo>
                    <a:lnTo>
                      <a:pt x="165" y="42"/>
                    </a:lnTo>
                    <a:lnTo>
                      <a:pt x="144" y="33"/>
                    </a:lnTo>
                    <a:lnTo>
                      <a:pt x="123" y="31"/>
                    </a:lnTo>
                    <a:lnTo>
                      <a:pt x="93" y="35"/>
                    </a:lnTo>
                    <a:lnTo>
                      <a:pt x="68" y="49"/>
                    </a:lnTo>
                    <a:lnTo>
                      <a:pt x="49" y="70"/>
                    </a:lnTo>
                    <a:lnTo>
                      <a:pt x="37" y="96"/>
                    </a:lnTo>
                    <a:lnTo>
                      <a:pt x="33" y="126"/>
                    </a:lnTo>
                    <a:lnTo>
                      <a:pt x="37" y="157"/>
                    </a:lnTo>
                    <a:lnTo>
                      <a:pt x="49" y="182"/>
                    </a:lnTo>
                    <a:lnTo>
                      <a:pt x="68" y="201"/>
                    </a:lnTo>
                    <a:lnTo>
                      <a:pt x="93" y="215"/>
                    </a:lnTo>
                    <a:lnTo>
                      <a:pt x="123" y="220"/>
                    </a:lnTo>
                    <a:lnTo>
                      <a:pt x="147" y="217"/>
                    </a:lnTo>
                    <a:lnTo>
                      <a:pt x="168" y="206"/>
                    </a:lnTo>
                    <a:lnTo>
                      <a:pt x="184" y="189"/>
                    </a:lnTo>
                    <a:lnTo>
                      <a:pt x="212" y="208"/>
                    </a:lnTo>
                    <a:lnTo>
                      <a:pt x="205" y="217"/>
                    </a:lnTo>
                    <a:lnTo>
                      <a:pt x="193" y="229"/>
                    </a:lnTo>
                    <a:lnTo>
                      <a:pt x="175" y="238"/>
                    </a:lnTo>
                    <a:lnTo>
                      <a:pt x="151" y="248"/>
                    </a:lnTo>
                    <a:lnTo>
                      <a:pt x="121" y="250"/>
                    </a:lnTo>
                    <a:lnTo>
                      <a:pt x="86" y="245"/>
                    </a:lnTo>
                    <a:lnTo>
                      <a:pt x="56" y="231"/>
                    </a:lnTo>
                    <a:lnTo>
                      <a:pt x="33" y="213"/>
                    </a:lnTo>
                    <a:lnTo>
                      <a:pt x="14" y="187"/>
                    </a:lnTo>
                    <a:lnTo>
                      <a:pt x="2" y="157"/>
                    </a:lnTo>
                    <a:lnTo>
                      <a:pt x="0" y="126"/>
                    </a:lnTo>
                    <a:lnTo>
                      <a:pt x="5" y="84"/>
                    </a:lnTo>
                    <a:lnTo>
                      <a:pt x="21" y="49"/>
                    </a:lnTo>
                    <a:lnTo>
                      <a:pt x="49" y="24"/>
                    </a:lnTo>
                    <a:lnTo>
                      <a:pt x="82" y="5"/>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p:cNvSpPr>
              <p:nvPr userDrawn="1"/>
            </p:nvSpPr>
            <p:spPr bwMode="auto">
              <a:xfrm>
                <a:off x="9218613" y="4773613"/>
                <a:ext cx="295275" cy="381000"/>
              </a:xfrm>
              <a:custGeom>
                <a:avLst/>
                <a:gdLst>
                  <a:gd name="T0" fmla="*/ 0 w 186"/>
                  <a:gd name="T1" fmla="*/ 0 h 240"/>
                  <a:gd name="T2" fmla="*/ 186 w 186"/>
                  <a:gd name="T3" fmla="*/ 0 h 240"/>
                  <a:gd name="T4" fmla="*/ 186 w 186"/>
                  <a:gd name="T5" fmla="*/ 30 h 240"/>
                  <a:gd name="T6" fmla="*/ 109 w 186"/>
                  <a:gd name="T7" fmla="*/ 30 h 240"/>
                  <a:gd name="T8" fmla="*/ 109 w 186"/>
                  <a:gd name="T9" fmla="*/ 240 h 240"/>
                  <a:gd name="T10" fmla="*/ 76 w 186"/>
                  <a:gd name="T11" fmla="*/ 240 h 240"/>
                  <a:gd name="T12" fmla="*/ 76 w 186"/>
                  <a:gd name="T13" fmla="*/ 30 h 240"/>
                  <a:gd name="T14" fmla="*/ 0 w 186"/>
                  <a:gd name="T15" fmla="*/ 30 h 240"/>
                  <a:gd name="T16" fmla="*/ 0 w 186"/>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0">
                    <a:moveTo>
                      <a:pt x="0" y="0"/>
                    </a:moveTo>
                    <a:lnTo>
                      <a:pt x="186" y="0"/>
                    </a:lnTo>
                    <a:lnTo>
                      <a:pt x="186" y="30"/>
                    </a:lnTo>
                    <a:lnTo>
                      <a:pt x="109" y="30"/>
                    </a:lnTo>
                    <a:lnTo>
                      <a:pt x="109" y="240"/>
                    </a:lnTo>
                    <a:lnTo>
                      <a:pt x="76" y="240"/>
                    </a:lnTo>
                    <a:lnTo>
                      <a:pt x="76" y="30"/>
                    </a:lnTo>
                    <a:lnTo>
                      <a:pt x="0" y="3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userDrawn="1"/>
            </p:nvSpPr>
            <p:spPr bwMode="auto">
              <a:xfrm>
                <a:off x="9569450" y="4773613"/>
                <a:ext cx="50800" cy="381000"/>
              </a:xfrm>
              <a:prstGeom prst="rect">
                <a:avLst/>
              </a:prstGeom>
              <a:solidFill>
                <a:srgbClr val="00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8"/>
              <p:cNvSpPr>
                <a:spLocks noEditPoints="1"/>
              </p:cNvSpPr>
              <p:nvPr userDrawn="1"/>
            </p:nvSpPr>
            <p:spPr bwMode="auto">
              <a:xfrm>
                <a:off x="9683750" y="4765676"/>
                <a:ext cx="395288" cy="396875"/>
              </a:xfrm>
              <a:custGeom>
                <a:avLst/>
                <a:gdLst>
                  <a:gd name="T0" fmla="*/ 125 w 249"/>
                  <a:gd name="T1" fmla="*/ 31 h 250"/>
                  <a:gd name="T2" fmla="*/ 95 w 249"/>
                  <a:gd name="T3" fmla="*/ 35 h 250"/>
                  <a:gd name="T4" fmla="*/ 70 w 249"/>
                  <a:gd name="T5" fmla="*/ 49 h 250"/>
                  <a:gd name="T6" fmla="*/ 51 w 249"/>
                  <a:gd name="T7" fmla="*/ 68 h 250"/>
                  <a:gd name="T8" fmla="*/ 39 w 249"/>
                  <a:gd name="T9" fmla="*/ 96 h 250"/>
                  <a:gd name="T10" fmla="*/ 35 w 249"/>
                  <a:gd name="T11" fmla="*/ 124 h 250"/>
                  <a:gd name="T12" fmla="*/ 39 w 249"/>
                  <a:gd name="T13" fmla="*/ 154 h 250"/>
                  <a:gd name="T14" fmla="*/ 51 w 249"/>
                  <a:gd name="T15" fmla="*/ 182 h 250"/>
                  <a:gd name="T16" fmla="*/ 70 w 249"/>
                  <a:gd name="T17" fmla="*/ 201 h 250"/>
                  <a:gd name="T18" fmla="*/ 95 w 249"/>
                  <a:gd name="T19" fmla="*/ 215 h 250"/>
                  <a:gd name="T20" fmla="*/ 125 w 249"/>
                  <a:gd name="T21" fmla="*/ 220 h 250"/>
                  <a:gd name="T22" fmla="*/ 156 w 249"/>
                  <a:gd name="T23" fmla="*/ 215 h 250"/>
                  <a:gd name="T24" fmla="*/ 179 w 249"/>
                  <a:gd name="T25" fmla="*/ 201 h 250"/>
                  <a:gd name="T26" fmla="*/ 198 w 249"/>
                  <a:gd name="T27" fmla="*/ 182 h 250"/>
                  <a:gd name="T28" fmla="*/ 212 w 249"/>
                  <a:gd name="T29" fmla="*/ 154 h 250"/>
                  <a:gd name="T30" fmla="*/ 214 w 249"/>
                  <a:gd name="T31" fmla="*/ 124 h 250"/>
                  <a:gd name="T32" fmla="*/ 212 w 249"/>
                  <a:gd name="T33" fmla="*/ 96 h 250"/>
                  <a:gd name="T34" fmla="*/ 198 w 249"/>
                  <a:gd name="T35" fmla="*/ 68 h 250"/>
                  <a:gd name="T36" fmla="*/ 179 w 249"/>
                  <a:gd name="T37" fmla="*/ 49 h 250"/>
                  <a:gd name="T38" fmla="*/ 156 w 249"/>
                  <a:gd name="T39" fmla="*/ 35 h 250"/>
                  <a:gd name="T40" fmla="*/ 125 w 249"/>
                  <a:gd name="T41" fmla="*/ 31 h 250"/>
                  <a:gd name="T42" fmla="*/ 125 w 249"/>
                  <a:gd name="T43" fmla="*/ 0 h 250"/>
                  <a:gd name="T44" fmla="*/ 165 w 249"/>
                  <a:gd name="T45" fmla="*/ 5 h 250"/>
                  <a:gd name="T46" fmla="*/ 200 w 249"/>
                  <a:gd name="T47" fmla="*/ 24 h 250"/>
                  <a:gd name="T48" fmla="*/ 226 w 249"/>
                  <a:gd name="T49" fmla="*/ 49 h 250"/>
                  <a:gd name="T50" fmla="*/ 244 w 249"/>
                  <a:gd name="T51" fmla="*/ 84 h 250"/>
                  <a:gd name="T52" fmla="*/ 249 w 249"/>
                  <a:gd name="T53" fmla="*/ 124 h 250"/>
                  <a:gd name="T54" fmla="*/ 244 w 249"/>
                  <a:gd name="T55" fmla="*/ 166 h 250"/>
                  <a:gd name="T56" fmla="*/ 226 w 249"/>
                  <a:gd name="T57" fmla="*/ 201 h 250"/>
                  <a:gd name="T58" fmla="*/ 200 w 249"/>
                  <a:gd name="T59" fmla="*/ 227 h 250"/>
                  <a:gd name="T60" fmla="*/ 165 w 249"/>
                  <a:gd name="T61" fmla="*/ 245 h 250"/>
                  <a:gd name="T62" fmla="*/ 125 w 249"/>
                  <a:gd name="T63" fmla="*/ 250 h 250"/>
                  <a:gd name="T64" fmla="*/ 84 w 249"/>
                  <a:gd name="T65" fmla="*/ 245 h 250"/>
                  <a:gd name="T66" fmla="*/ 49 w 249"/>
                  <a:gd name="T67" fmla="*/ 227 h 250"/>
                  <a:gd name="T68" fmla="*/ 23 w 249"/>
                  <a:gd name="T69" fmla="*/ 201 h 250"/>
                  <a:gd name="T70" fmla="*/ 7 w 249"/>
                  <a:gd name="T71" fmla="*/ 166 h 250"/>
                  <a:gd name="T72" fmla="*/ 0 w 249"/>
                  <a:gd name="T73" fmla="*/ 124 h 250"/>
                  <a:gd name="T74" fmla="*/ 7 w 249"/>
                  <a:gd name="T75" fmla="*/ 84 h 250"/>
                  <a:gd name="T76" fmla="*/ 23 w 249"/>
                  <a:gd name="T77" fmla="*/ 49 h 250"/>
                  <a:gd name="T78" fmla="*/ 49 w 249"/>
                  <a:gd name="T79" fmla="*/ 24 h 250"/>
                  <a:gd name="T80" fmla="*/ 84 w 249"/>
                  <a:gd name="T81" fmla="*/ 5 h 250"/>
                  <a:gd name="T82" fmla="*/ 125 w 249"/>
                  <a:gd name="T83"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0">
                    <a:moveTo>
                      <a:pt x="125" y="31"/>
                    </a:moveTo>
                    <a:lnTo>
                      <a:pt x="95" y="35"/>
                    </a:lnTo>
                    <a:lnTo>
                      <a:pt x="70" y="49"/>
                    </a:lnTo>
                    <a:lnTo>
                      <a:pt x="51" y="68"/>
                    </a:lnTo>
                    <a:lnTo>
                      <a:pt x="39" y="96"/>
                    </a:lnTo>
                    <a:lnTo>
                      <a:pt x="35" y="124"/>
                    </a:lnTo>
                    <a:lnTo>
                      <a:pt x="39" y="154"/>
                    </a:lnTo>
                    <a:lnTo>
                      <a:pt x="51" y="182"/>
                    </a:lnTo>
                    <a:lnTo>
                      <a:pt x="70" y="201"/>
                    </a:lnTo>
                    <a:lnTo>
                      <a:pt x="95" y="215"/>
                    </a:lnTo>
                    <a:lnTo>
                      <a:pt x="125" y="220"/>
                    </a:lnTo>
                    <a:lnTo>
                      <a:pt x="156" y="215"/>
                    </a:lnTo>
                    <a:lnTo>
                      <a:pt x="179" y="201"/>
                    </a:lnTo>
                    <a:lnTo>
                      <a:pt x="198" y="182"/>
                    </a:lnTo>
                    <a:lnTo>
                      <a:pt x="212" y="154"/>
                    </a:lnTo>
                    <a:lnTo>
                      <a:pt x="214" y="124"/>
                    </a:lnTo>
                    <a:lnTo>
                      <a:pt x="212" y="96"/>
                    </a:lnTo>
                    <a:lnTo>
                      <a:pt x="198" y="68"/>
                    </a:lnTo>
                    <a:lnTo>
                      <a:pt x="179" y="49"/>
                    </a:lnTo>
                    <a:lnTo>
                      <a:pt x="156" y="35"/>
                    </a:lnTo>
                    <a:lnTo>
                      <a:pt x="125" y="31"/>
                    </a:lnTo>
                    <a:close/>
                    <a:moveTo>
                      <a:pt x="125" y="0"/>
                    </a:moveTo>
                    <a:lnTo>
                      <a:pt x="165" y="5"/>
                    </a:lnTo>
                    <a:lnTo>
                      <a:pt x="200" y="24"/>
                    </a:lnTo>
                    <a:lnTo>
                      <a:pt x="226" y="49"/>
                    </a:lnTo>
                    <a:lnTo>
                      <a:pt x="244" y="84"/>
                    </a:lnTo>
                    <a:lnTo>
                      <a:pt x="249" y="124"/>
                    </a:lnTo>
                    <a:lnTo>
                      <a:pt x="244" y="166"/>
                    </a:lnTo>
                    <a:lnTo>
                      <a:pt x="226" y="201"/>
                    </a:lnTo>
                    <a:lnTo>
                      <a:pt x="200" y="227"/>
                    </a:lnTo>
                    <a:lnTo>
                      <a:pt x="165" y="245"/>
                    </a:lnTo>
                    <a:lnTo>
                      <a:pt x="125" y="250"/>
                    </a:lnTo>
                    <a:lnTo>
                      <a:pt x="84" y="245"/>
                    </a:lnTo>
                    <a:lnTo>
                      <a:pt x="49" y="227"/>
                    </a:lnTo>
                    <a:lnTo>
                      <a:pt x="23" y="201"/>
                    </a:lnTo>
                    <a:lnTo>
                      <a:pt x="7" y="166"/>
                    </a:lnTo>
                    <a:lnTo>
                      <a:pt x="0" y="124"/>
                    </a:lnTo>
                    <a:lnTo>
                      <a:pt x="7" y="84"/>
                    </a:lnTo>
                    <a:lnTo>
                      <a:pt x="23" y="49"/>
                    </a:lnTo>
                    <a:lnTo>
                      <a:pt x="49" y="24"/>
                    </a:lnTo>
                    <a:lnTo>
                      <a:pt x="84" y="5"/>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9"/>
              <p:cNvSpPr>
                <a:spLocks/>
              </p:cNvSpPr>
              <p:nvPr userDrawn="1"/>
            </p:nvSpPr>
            <p:spPr bwMode="auto">
              <a:xfrm>
                <a:off x="10152063" y="4773613"/>
                <a:ext cx="328613" cy="381000"/>
              </a:xfrm>
              <a:custGeom>
                <a:avLst/>
                <a:gdLst>
                  <a:gd name="T0" fmla="*/ 0 w 207"/>
                  <a:gd name="T1" fmla="*/ 0 h 240"/>
                  <a:gd name="T2" fmla="*/ 42 w 207"/>
                  <a:gd name="T3" fmla="*/ 0 h 240"/>
                  <a:gd name="T4" fmla="*/ 175 w 207"/>
                  <a:gd name="T5" fmla="*/ 198 h 240"/>
                  <a:gd name="T6" fmla="*/ 175 w 207"/>
                  <a:gd name="T7" fmla="*/ 198 h 240"/>
                  <a:gd name="T8" fmla="*/ 175 w 207"/>
                  <a:gd name="T9" fmla="*/ 0 h 240"/>
                  <a:gd name="T10" fmla="*/ 207 w 207"/>
                  <a:gd name="T11" fmla="*/ 0 h 240"/>
                  <a:gd name="T12" fmla="*/ 207 w 207"/>
                  <a:gd name="T13" fmla="*/ 240 h 240"/>
                  <a:gd name="T14" fmla="*/ 166 w 207"/>
                  <a:gd name="T15" fmla="*/ 240 h 240"/>
                  <a:gd name="T16" fmla="*/ 33 w 207"/>
                  <a:gd name="T17" fmla="*/ 42 h 240"/>
                  <a:gd name="T18" fmla="*/ 33 w 207"/>
                  <a:gd name="T19" fmla="*/ 42 h 240"/>
                  <a:gd name="T20" fmla="*/ 33 w 207"/>
                  <a:gd name="T21" fmla="*/ 240 h 240"/>
                  <a:gd name="T22" fmla="*/ 0 w 207"/>
                  <a:gd name="T23" fmla="*/ 240 h 240"/>
                  <a:gd name="T24" fmla="*/ 0 w 207"/>
                  <a:gd name="T2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240">
                    <a:moveTo>
                      <a:pt x="0" y="0"/>
                    </a:moveTo>
                    <a:lnTo>
                      <a:pt x="42" y="0"/>
                    </a:lnTo>
                    <a:lnTo>
                      <a:pt x="175" y="198"/>
                    </a:lnTo>
                    <a:lnTo>
                      <a:pt x="175" y="198"/>
                    </a:lnTo>
                    <a:lnTo>
                      <a:pt x="175" y="0"/>
                    </a:lnTo>
                    <a:lnTo>
                      <a:pt x="207" y="0"/>
                    </a:lnTo>
                    <a:lnTo>
                      <a:pt x="207" y="240"/>
                    </a:lnTo>
                    <a:lnTo>
                      <a:pt x="166" y="240"/>
                    </a:lnTo>
                    <a:lnTo>
                      <a:pt x="33" y="42"/>
                    </a:lnTo>
                    <a:lnTo>
                      <a:pt x="33" y="42"/>
                    </a:lnTo>
                    <a:lnTo>
                      <a:pt x="33" y="240"/>
                    </a:lnTo>
                    <a:lnTo>
                      <a:pt x="0" y="240"/>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userDrawn="1"/>
            </p:nvSpPr>
            <p:spPr bwMode="auto">
              <a:xfrm>
                <a:off x="10547350" y="4765676"/>
                <a:ext cx="252413" cy="396875"/>
              </a:xfrm>
              <a:custGeom>
                <a:avLst/>
                <a:gdLst>
                  <a:gd name="T0" fmla="*/ 89 w 159"/>
                  <a:gd name="T1" fmla="*/ 0 h 250"/>
                  <a:gd name="T2" fmla="*/ 114 w 159"/>
                  <a:gd name="T3" fmla="*/ 3 h 250"/>
                  <a:gd name="T4" fmla="*/ 138 w 159"/>
                  <a:gd name="T5" fmla="*/ 10 h 250"/>
                  <a:gd name="T6" fmla="*/ 156 w 159"/>
                  <a:gd name="T7" fmla="*/ 26 h 250"/>
                  <a:gd name="T8" fmla="*/ 131 w 159"/>
                  <a:gd name="T9" fmla="*/ 52 h 250"/>
                  <a:gd name="T10" fmla="*/ 114 w 159"/>
                  <a:gd name="T11" fmla="*/ 35 h 250"/>
                  <a:gd name="T12" fmla="*/ 89 w 159"/>
                  <a:gd name="T13" fmla="*/ 31 h 250"/>
                  <a:gd name="T14" fmla="*/ 66 w 159"/>
                  <a:gd name="T15" fmla="*/ 33 h 250"/>
                  <a:gd name="T16" fmla="*/ 52 w 159"/>
                  <a:gd name="T17" fmla="*/ 42 h 250"/>
                  <a:gd name="T18" fmla="*/ 45 w 159"/>
                  <a:gd name="T19" fmla="*/ 54 h 250"/>
                  <a:gd name="T20" fmla="*/ 42 w 159"/>
                  <a:gd name="T21" fmla="*/ 66 h 250"/>
                  <a:gd name="T22" fmla="*/ 47 w 159"/>
                  <a:gd name="T23" fmla="*/ 84 h 250"/>
                  <a:gd name="T24" fmla="*/ 56 w 159"/>
                  <a:gd name="T25" fmla="*/ 94 h 250"/>
                  <a:gd name="T26" fmla="*/ 73 w 159"/>
                  <a:gd name="T27" fmla="*/ 103 h 250"/>
                  <a:gd name="T28" fmla="*/ 91 w 159"/>
                  <a:gd name="T29" fmla="*/ 110 h 250"/>
                  <a:gd name="T30" fmla="*/ 110 w 159"/>
                  <a:gd name="T31" fmla="*/ 115 h 250"/>
                  <a:gd name="T32" fmla="*/ 128 w 159"/>
                  <a:gd name="T33" fmla="*/ 124 h 250"/>
                  <a:gd name="T34" fmla="*/ 145 w 159"/>
                  <a:gd name="T35" fmla="*/ 136 h 250"/>
                  <a:gd name="T36" fmla="*/ 156 w 159"/>
                  <a:gd name="T37" fmla="*/ 152 h 250"/>
                  <a:gd name="T38" fmla="*/ 159 w 159"/>
                  <a:gd name="T39" fmla="*/ 178 h 250"/>
                  <a:gd name="T40" fmla="*/ 156 w 159"/>
                  <a:gd name="T41" fmla="*/ 203 h 250"/>
                  <a:gd name="T42" fmla="*/ 145 w 159"/>
                  <a:gd name="T43" fmla="*/ 222 h 250"/>
                  <a:gd name="T44" fmla="*/ 126 w 159"/>
                  <a:gd name="T45" fmla="*/ 238 h 250"/>
                  <a:gd name="T46" fmla="*/ 103 w 159"/>
                  <a:gd name="T47" fmla="*/ 248 h 250"/>
                  <a:gd name="T48" fmla="*/ 77 w 159"/>
                  <a:gd name="T49" fmla="*/ 250 h 250"/>
                  <a:gd name="T50" fmla="*/ 47 w 159"/>
                  <a:gd name="T51" fmla="*/ 248 h 250"/>
                  <a:gd name="T52" fmla="*/ 21 w 159"/>
                  <a:gd name="T53" fmla="*/ 236 h 250"/>
                  <a:gd name="T54" fmla="*/ 0 w 159"/>
                  <a:gd name="T55" fmla="*/ 217 h 250"/>
                  <a:gd name="T56" fmla="*/ 26 w 159"/>
                  <a:gd name="T57" fmla="*/ 194 h 250"/>
                  <a:gd name="T58" fmla="*/ 40 w 159"/>
                  <a:gd name="T59" fmla="*/ 210 h 250"/>
                  <a:gd name="T60" fmla="*/ 59 w 159"/>
                  <a:gd name="T61" fmla="*/ 217 h 250"/>
                  <a:gd name="T62" fmla="*/ 77 w 159"/>
                  <a:gd name="T63" fmla="*/ 220 h 250"/>
                  <a:gd name="T64" fmla="*/ 93 w 159"/>
                  <a:gd name="T65" fmla="*/ 217 h 250"/>
                  <a:gd name="T66" fmla="*/ 110 w 159"/>
                  <a:gd name="T67" fmla="*/ 210 h 250"/>
                  <a:gd name="T68" fmla="*/ 121 w 159"/>
                  <a:gd name="T69" fmla="*/ 199 h 250"/>
                  <a:gd name="T70" fmla="*/ 126 w 159"/>
                  <a:gd name="T71" fmla="*/ 180 h 250"/>
                  <a:gd name="T72" fmla="*/ 121 w 159"/>
                  <a:gd name="T73" fmla="*/ 166 h 250"/>
                  <a:gd name="T74" fmla="*/ 110 w 159"/>
                  <a:gd name="T75" fmla="*/ 154 h 250"/>
                  <a:gd name="T76" fmla="*/ 96 w 159"/>
                  <a:gd name="T77" fmla="*/ 147 h 250"/>
                  <a:gd name="T78" fmla="*/ 77 w 159"/>
                  <a:gd name="T79" fmla="*/ 140 h 250"/>
                  <a:gd name="T80" fmla="*/ 56 w 159"/>
                  <a:gd name="T81" fmla="*/ 133 h 250"/>
                  <a:gd name="T82" fmla="*/ 38 w 159"/>
                  <a:gd name="T83" fmla="*/ 126 h 250"/>
                  <a:gd name="T84" fmla="*/ 21 w 159"/>
                  <a:gd name="T85" fmla="*/ 112 h 250"/>
                  <a:gd name="T86" fmla="*/ 12 w 159"/>
                  <a:gd name="T87" fmla="*/ 94 h 250"/>
                  <a:gd name="T88" fmla="*/ 7 w 159"/>
                  <a:gd name="T89" fmla="*/ 66 h 250"/>
                  <a:gd name="T90" fmla="*/ 10 w 159"/>
                  <a:gd name="T91" fmla="*/ 49 h 250"/>
                  <a:gd name="T92" fmla="*/ 19 w 159"/>
                  <a:gd name="T93" fmla="*/ 31 h 250"/>
                  <a:gd name="T94" fmla="*/ 35 w 159"/>
                  <a:gd name="T95" fmla="*/ 14 h 250"/>
                  <a:gd name="T96" fmla="*/ 59 w 159"/>
                  <a:gd name="T97" fmla="*/ 3 h 250"/>
                  <a:gd name="T98" fmla="*/ 89 w 159"/>
                  <a:gd name="T9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250">
                    <a:moveTo>
                      <a:pt x="89" y="0"/>
                    </a:moveTo>
                    <a:lnTo>
                      <a:pt x="114" y="3"/>
                    </a:lnTo>
                    <a:lnTo>
                      <a:pt x="138" y="10"/>
                    </a:lnTo>
                    <a:lnTo>
                      <a:pt x="156" y="26"/>
                    </a:lnTo>
                    <a:lnTo>
                      <a:pt x="131" y="52"/>
                    </a:lnTo>
                    <a:lnTo>
                      <a:pt x="114" y="35"/>
                    </a:lnTo>
                    <a:lnTo>
                      <a:pt x="89" y="31"/>
                    </a:lnTo>
                    <a:lnTo>
                      <a:pt x="66" y="33"/>
                    </a:lnTo>
                    <a:lnTo>
                      <a:pt x="52" y="42"/>
                    </a:lnTo>
                    <a:lnTo>
                      <a:pt x="45" y="54"/>
                    </a:lnTo>
                    <a:lnTo>
                      <a:pt x="42" y="66"/>
                    </a:lnTo>
                    <a:lnTo>
                      <a:pt x="47" y="84"/>
                    </a:lnTo>
                    <a:lnTo>
                      <a:pt x="56" y="94"/>
                    </a:lnTo>
                    <a:lnTo>
                      <a:pt x="73" y="103"/>
                    </a:lnTo>
                    <a:lnTo>
                      <a:pt x="91" y="110"/>
                    </a:lnTo>
                    <a:lnTo>
                      <a:pt x="110" y="115"/>
                    </a:lnTo>
                    <a:lnTo>
                      <a:pt x="128" y="124"/>
                    </a:lnTo>
                    <a:lnTo>
                      <a:pt x="145" y="136"/>
                    </a:lnTo>
                    <a:lnTo>
                      <a:pt x="156" y="152"/>
                    </a:lnTo>
                    <a:lnTo>
                      <a:pt x="159" y="178"/>
                    </a:lnTo>
                    <a:lnTo>
                      <a:pt x="156" y="203"/>
                    </a:lnTo>
                    <a:lnTo>
                      <a:pt x="145" y="222"/>
                    </a:lnTo>
                    <a:lnTo>
                      <a:pt x="126" y="238"/>
                    </a:lnTo>
                    <a:lnTo>
                      <a:pt x="103" y="248"/>
                    </a:lnTo>
                    <a:lnTo>
                      <a:pt x="77" y="250"/>
                    </a:lnTo>
                    <a:lnTo>
                      <a:pt x="47" y="248"/>
                    </a:lnTo>
                    <a:lnTo>
                      <a:pt x="21" y="236"/>
                    </a:lnTo>
                    <a:lnTo>
                      <a:pt x="0" y="217"/>
                    </a:lnTo>
                    <a:lnTo>
                      <a:pt x="26" y="194"/>
                    </a:lnTo>
                    <a:lnTo>
                      <a:pt x="40" y="210"/>
                    </a:lnTo>
                    <a:lnTo>
                      <a:pt x="59" y="217"/>
                    </a:lnTo>
                    <a:lnTo>
                      <a:pt x="77" y="220"/>
                    </a:lnTo>
                    <a:lnTo>
                      <a:pt x="93" y="217"/>
                    </a:lnTo>
                    <a:lnTo>
                      <a:pt x="110" y="210"/>
                    </a:lnTo>
                    <a:lnTo>
                      <a:pt x="121" y="199"/>
                    </a:lnTo>
                    <a:lnTo>
                      <a:pt x="126" y="180"/>
                    </a:lnTo>
                    <a:lnTo>
                      <a:pt x="121" y="166"/>
                    </a:lnTo>
                    <a:lnTo>
                      <a:pt x="110" y="154"/>
                    </a:lnTo>
                    <a:lnTo>
                      <a:pt x="96" y="147"/>
                    </a:lnTo>
                    <a:lnTo>
                      <a:pt x="77" y="140"/>
                    </a:lnTo>
                    <a:lnTo>
                      <a:pt x="56" y="133"/>
                    </a:lnTo>
                    <a:lnTo>
                      <a:pt x="38" y="126"/>
                    </a:lnTo>
                    <a:lnTo>
                      <a:pt x="21" y="112"/>
                    </a:lnTo>
                    <a:lnTo>
                      <a:pt x="12" y="94"/>
                    </a:lnTo>
                    <a:lnTo>
                      <a:pt x="7" y="66"/>
                    </a:lnTo>
                    <a:lnTo>
                      <a:pt x="10" y="49"/>
                    </a:lnTo>
                    <a:lnTo>
                      <a:pt x="19" y="31"/>
                    </a:lnTo>
                    <a:lnTo>
                      <a:pt x="35" y="14"/>
                    </a:lnTo>
                    <a:lnTo>
                      <a:pt x="59" y="3"/>
                    </a:lnTo>
                    <a:lnTo>
                      <a:pt x="89"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31"/>
              <p:cNvSpPr>
                <a:spLocks/>
              </p:cNvSpPr>
              <p:nvPr userDrawn="1"/>
            </p:nvSpPr>
            <p:spPr bwMode="auto">
              <a:xfrm>
                <a:off x="4743450" y="5280026"/>
                <a:ext cx="239713" cy="382588"/>
              </a:xfrm>
              <a:custGeom>
                <a:avLst/>
                <a:gdLst>
                  <a:gd name="T0" fmla="*/ 0 w 151"/>
                  <a:gd name="T1" fmla="*/ 0 h 241"/>
                  <a:gd name="T2" fmla="*/ 151 w 151"/>
                  <a:gd name="T3" fmla="*/ 0 h 241"/>
                  <a:gd name="T4" fmla="*/ 151 w 151"/>
                  <a:gd name="T5" fmla="*/ 31 h 241"/>
                  <a:gd name="T6" fmla="*/ 33 w 151"/>
                  <a:gd name="T7" fmla="*/ 31 h 241"/>
                  <a:gd name="T8" fmla="*/ 33 w 151"/>
                  <a:gd name="T9" fmla="*/ 105 h 241"/>
                  <a:gd name="T10" fmla="*/ 142 w 151"/>
                  <a:gd name="T11" fmla="*/ 105 h 241"/>
                  <a:gd name="T12" fmla="*/ 142 w 151"/>
                  <a:gd name="T13" fmla="*/ 136 h 241"/>
                  <a:gd name="T14" fmla="*/ 33 w 151"/>
                  <a:gd name="T15" fmla="*/ 136 h 241"/>
                  <a:gd name="T16" fmla="*/ 33 w 151"/>
                  <a:gd name="T17" fmla="*/ 241 h 241"/>
                  <a:gd name="T18" fmla="*/ 0 w 151"/>
                  <a:gd name="T19" fmla="*/ 241 h 241"/>
                  <a:gd name="T20" fmla="*/ 0 w 151"/>
                  <a:gd name="T2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41">
                    <a:moveTo>
                      <a:pt x="0" y="0"/>
                    </a:moveTo>
                    <a:lnTo>
                      <a:pt x="151" y="0"/>
                    </a:lnTo>
                    <a:lnTo>
                      <a:pt x="151" y="31"/>
                    </a:lnTo>
                    <a:lnTo>
                      <a:pt x="33" y="31"/>
                    </a:lnTo>
                    <a:lnTo>
                      <a:pt x="33" y="105"/>
                    </a:lnTo>
                    <a:lnTo>
                      <a:pt x="142" y="105"/>
                    </a:lnTo>
                    <a:lnTo>
                      <a:pt x="142" y="136"/>
                    </a:lnTo>
                    <a:lnTo>
                      <a:pt x="33" y="136"/>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2"/>
              <p:cNvSpPr>
                <a:spLocks noEditPoints="1"/>
              </p:cNvSpPr>
              <p:nvPr userDrawn="1"/>
            </p:nvSpPr>
            <p:spPr bwMode="auto">
              <a:xfrm>
                <a:off x="5021263" y="5268913"/>
                <a:ext cx="395288" cy="400050"/>
              </a:xfrm>
              <a:custGeom>
                <a:avLst/>
                <a:gdLst>
                  <a:gd name="T0" fmla="*/ 125 w 249"/>
                  <a:gd name="T1" fmla="*/ 33 h 252"/>
                  <a:gd name="T2" fmla="*/ 95 w 249"/>
                  <a:gd name="T3" fmla="*/ 38 h 252"/>
                  <a:gd name="T4" fmla="*/ 70 w 249"/>
                  <a:gd name="T5" fmla="*/ 49 h 252"/>
                  <a:gd name="T6" fmla="*/ 51 w 249"/>
                  <a:gd name="T7" fmla="*/ 70 h 252"/>
                  <a:gd name="T8" fmla="*/ 39 w 249"/>
                  <a:gd name="T9" fmla="*/ 98 h 252"/>
                  <a:gd name="T10" fmla="*/ 35 w 249"/>
                  <a:gd name="T11" fmla="*/ 126 h 252"/>
                  <a:gd name="T12" fmla="*/ 39 w 249"/>
                  <a:gd name="T13" fmla="*/ 157 h 252"/>
                  <a:gd name="T14" fmla="*/ 51 w 249"/>
                  <a:gd name="T15" fmla="*/ 182 h 252"/>
                  <a:gd name="T16" fmla="*/ 70 w 249"/>
                  <a:gd name="T17" fmla="*/ 203 h 252"/>
                  <a:gd name="T18" fmla="*/ 95 w 249"/>
                  <a:gd name="T19" fmla="*/ 217 h 252"/>
                  <a:gd name="T20" fmla="*/ 125 w 249"/>
                  <a:gd name="T21" fmla="*/ 222 h 252"/>
                  <a:gd name="T22" fmla="*/ 156 w 249"/>
                  <a:gd name="T23" fmla="*/ 217 h 252"/>
                  <a:gd name="T24" fmla="*/ 179 w 249"/>
                  <a:gd name="T25" fmla="*/ 203 h 252"/>
                  <a:gd name="T26" fmla="*/ 200 w 249"/>
                  <a:gd name="T27" fmla="*/ 182 h 252"/>
                  <a:gd name="T28" fmla="*/ 212 w 249"/>
                  <a:gd name="T29" fmla="*/ 157 h 252"/>
                  <a:gd name="T30" fmla="*/ 214 w 249"/>
                  <a:gd name="T31" fmla="*/ 126 h 252"/>
                  <a:gd name="T32" fmla="*/ 212 w 249"/>
                  <a:gd name="T33" fmla="*/ 98 h 252"/>
                  <a:gd name="T34" fmla="*/ 200 w 249"/>
                  <a:gd name="T35" fmla="*/ 70 h 252"/>
                  <a:gd name="T36" fmla="*/ 179 w 249"/>
                  <a:gd name="T37" fmla="*/ 49 h 252"/>
                  <a:gd name="T38" fmla="*/ 156 w 249"/>
                  <a:gd name="T39" fmla="*/ 38 h 252"/>
                  <a:gd name="T40" fmla="*/ 125 w 249"/>
                  <a:gd name="T41" fmla="*/ 33 h 252"/>
                  <a:gd name="T42" fmla="*/ 125 w 249"/>
                  <a:gd name="T43" fmla="*/ 0 h 252"/>
                  <a:gd name="T44" fmla="*/ 165 w 249"/>
                  <a:gd name="T45" fmla="*/ 7 h 252"/>
                  <a:gd name="T46" fmla="*/ 200 w 249"/>
                  <a:gd name="T47" fmla="*/ 26 h 252"/>
                  <a:gd name="T48" fmla="*/ 226 w 249"/>
                  <a:gd name="T49" fmla="*/ 52 h 252"/>
                  <a:gd name="T50" fmla="*/ 244 w 249"/>
                  <a:gd name="T51" fmla="*/ 87 h 252"/>
                  <a:gd name="T52" fmla="*/ 249 w 249"/>
                  <a:gd name="T53" fmla="*/ 126 h 252"/>
                  <a:gd name="T54" fmla="*/ 244 w 249"/>
                  <a:gd name="T55" fmla="*/ 168 h 252"/>
                  <a:gd name="T56" fmla="*/ 226 w 249"/>
                  <a:gd name="T57" fmla="*/ 203 h 252"/>
                  <a:gd name="T58" fmla="*/ 200 w 249"/>
                  <a:gd name="T59" fmla="*/ 229 h 252"/>
                  <a:gd name="T60" fmla="*/ 165 w 249"/>
                  <a:gd name="T61" fmla="*/ 248 h 252"/>
                  <a:gd name="T62" fmla="*/ 125 w 249"/>
                  <a:gd name="T63" fmla="*/ 252 h 252"/>
                  <a:gd name="T64" fmla="*/ 84 w 249"/>
                  <a:gd name="T65" fmla="*/ 248 h 252"/>
                  <a:gd name="T66" fmla="*/ 49 w 249"/>
                  <a:gd name="T67" fmla="*/ 229 h 252"/>
                  <a:gd name="T68" fmla="*/ 23 w 249"/>
                  <a:gd name="T69" fmla="*/ 203 h 252"/>
                  <a:gd name="T70" fmla="*/ 7 w 249"/>
                  <a:gd name="T71" fmla="*/ 168 h 252"/>
                  <a:gd name="T72" fmla="*/ 0 w 249"/>
                  <a:gd name="T73" fmla="*/ 126 h 252"/>
                  <a:gd name="T74" fmla="*/ 7 w 249"/>
                  <a:gd name="T75" fmla="*/ 87 h 252"/>
                  <a:gd name="T76" fmla="*/ 23 w 249"/>
                  <a:gd name="T77" fmla="*/ 52 h 252"/>
                  <a:gd name="T78" fmla="*/ 49 w 249"/>
                  <a:gd name="T79" fmla="*/ 26 h 252"/>
                  <a:gd name="T80" fmla="*/ 84 w 249"/>
                  <a:gd name="T81" fmla="*/ 7 h 252"/>
                  <a:gd name="T82" fmla="*/ 125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5" y="33"/>
                    </a:moveTo>
                    <a:lnTo>
                      <a:pt x="95" y="38"/>
                    </a:lnTo>
                    <a:lnTo>
                      <a:pt x="70" y="49"/>
                    </a:lnTo>
                    <a:lnTo>
                      <a:pt x="51" y="70"/>
                    </a:lnTo>
                    <a:lnTo>
                      <a:pt x="39" y="98"/>
                    </a:lnTo>
                    <a:lnTo>
                      <a:pt x="35" y="126"/>
                    </a:lnTo>
                    <a:lnTo>
                      <a:pt x="39" y="157"/>
                    </a:lnTo>
                    <a:lnTo>
                      <a:pt x="51" y="182"/>
                    </a:lnTo>
                    <a:lnTo>
                      <a:pt x="70" y="203"/>
                    </a:lnTo>
                    <a:lnTo>
                      <a:pt x="95" y="217"/>
                    </a:lnTo>
                    <a:lnTo>
                      <a:pt x="125" y="222"/>
                    </a:lnTo>
                    <a:lnTo>
                      <a:pt x="156" y="217"/>
                    </a:lnTo>
                    <a:lnTo>
                      <a:pt x="179" y="203"/>
                    </a:lnTo>
                    <a:lnTo>
                      <a:pt x="200" y="182"/>
                    </a:lnTo>
                    <a:lnTo>
                      <a:pt x="212" y="157"/>
                    </a:lnTo>
                    <a:lnTo>
                      <a:pt x="214" y="126"/>
                    </a:lnTo>
                    <a:lnTo>
                      <a:pt x="212" y="98"/>
                    </a:lnTo>
                    <a:lnTo>
                      <a:pt x="200" y="70"/>
                    </a:lnTo>
                    <a:lnTo>
                      <a:pt x="179" y="49"/>
                    </a:lnTo>
                    <a:lnTo>
                      <a:pt x="156" y="38"/>
                    </a:lnTo>
                    <a:lnTo>
                      <a:pt x="125" y="33"/>
                    </a:lnTo>
                    <a:close/>
                    <a:moveTo>
                      <a:pt x="125" y="0"/>
                    </a:moveTo>
                    <a:lnTo>
                      <a:pt x="165" y="7"/>
                    </a:lnTo>
                    <a:lnTo>
                      <a:pt x="200" y="26"/>
                    </a:lnTo>
                    <a:lnTo>
                      <a:pt x="226" y="52"/>
                    </a:lnTo>
                    <a:lnTo>
                      <a:pt x="244" y="87"/>
                    </a:lnTo>
                    <a:lnTo>
                      <a:pt x="249" y="126"/>
                    </a:lnTo>
                    <a:lnTo>
                      <a:pt x="244" y="168"/>
                    </a:lnTo>
                    <a:lnTo>
                      <a:pt x="226" y="203"/>
                    </a:lnTo>
                    <a:lnTo>
                      <a:pt x="200" y="229"/>
                    </a:lnTo>
                    <a:lnTo>
                      <a:pt x="165" y="248"/>
                    </a:lnTo>
                    <a:lnTo>
                      <a:pt x="125" y="252"/>
                    </a:lnTo>
                    <a:lnTo>
                      <a:pt x="84" y="248"/>
                    </a:lnTo>
                    <a:lnTo>
                      <a:pt x="49" y="229"/>
                    </a:lnTo>
                    <a:lnTo>
                      <a:pt x="23" y="203"/>
                    </a:lnTo>
                    <a:lnTo>
                      <a:pt x="7" y="168"/>
                    </a:lnTo>
                    <a:lnTo>
                      <a:pt x="0" y="126"/>
                    </a:lnTo>
                    <a:lnTo>
                      <a:pt x="7" y="87"/>
                    </a:lnTo>
                    <a:lnTo>
                      <a:pt x="23" y="52"/>
                    </a:lnTo>
                    <a:lnTo>
                      <a:pt x="49" y="26"/>
                    </a:lnTo>
                    <a:lnTo>
                      <a:pt x="84" y="7"/>
                    </a:lnTo>
                    <a:lnTo>
                      <a:pt x="12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3"/>
              <p:cNvSpPr>
                <a:spLocks noEditPoints="1"/>
              </p:cNvSpPr>
              <p:nvPr userDrawn="1"/>
            </p:nvSpPr>
            <p:spPr bwMode="auto">
              <a:xfrm>
                <a:off x="5483225" y="5280026"/>
                <a:ext cx="269875" cy="382588"/>
              </a:xfrm>
              <a:custGeom>
                <a:avLst/>
                <a:gdLst>
                  <a:gd name="T0" fmla="*/ 32 w 170"/>
                  <a:gd name="T1" fmla="*/ 28 h 241"/>
                  <a:gd name="T2" fmla="*/ 32 w 170"/>
                  <a:gd name="T3" fmla="*/ 105 h 241"/>
                  <a:gd name="T4" fmla="*/ 74 w 170"/>
                  <a:gd name="T5" fmla="*/ 105 h 241"/>
                  <a:gd name="T6" fmla="*/ 90 w 170"/>
                  <a:gd name="T7" fmla="*/ 105 h 241"/>
                  <a:gd name="T8" fmla="*/ 104 w 170"/>
                  <a:gd name="T9" fmla="*/ 101 h 241"/>
                  <a:gd name="T10" fmla="*/ 116 w 170"/>
                  <a:gd name="T11" fmla="*/ 96 h 241"/>
                  <a:gd name="T12" fmla="*/ 123 w 170"/>
                  <a:gd name="T13" fmla="*/ 84 h 241"/>
                  <a:gd name="T14" fmla="*/ 125 w 170"/>
                  <a:gd name="T15" fmla="*/ 68 h 241"/>
                  <a:gd name="T16" fmla="*/ 123 w 170"/>
                  <a:gd name="T17" fmla="*/ 52 h 241"/>
                  <a:gd name="T18" fmla="*/ 116 w 170"/>
                  <a:gd name="T19" fmla="*/ 40 h 241"/>
                  <a:gd name="T20" fmla="*/ 104 w 170"/>
                  <a:gd name="T21" fmla="*/ 33 h 241"/>
                  <a:gd name="T22" fmla="*/ 90 w 170"/>
                  <a:gd name="T23" fmla="*/ 31 h 241"/>
                  <a:gd name="T24" fmla="*/ 74 w 170"/>
                  <a:gd name="T25" fmla="*/ 28 h 241"/>
                  <a:gd name="T26" fmla="*/ 32 w 170"/>
                  <a:gd name="T27" fmla="*/ 28 h 241"/>
                  <a:gd name="T28" fmla="*/ 0 w 170"/>
                  <a:gd name="T29" fmla="*/ 0 h 241"/>
                  <a:gd name="T30" fmla="*/ 83 w 170"/>
                  <a:gd name="T31" fmla="*/ 0 h 241"/>
                  <a:gd name="T32" fmla="*/ 111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2 w 170"/>
                  <a:gd name="T51" fmla="*/ 131 h 241"/>
                  <a:gd name="T52" fmla="*/ 170 w 170"/>
                  <a:gd name="T53" fmla="*/ 241 h 241"/>
                  <a:gd name="T54" fmla="*/ 130 w 170"/>
                  <a:gd name="T55" fmla="*/ 241 h 241"/>
                  <a:gd name="T56" fmla="*/ 69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90" y="105"/>
                    </a:lnTo>
                    <a:lnTo>
                      <a:pt x="104" y="101"/>
                    </a:lnTo>
                    <a:lnTo>
                      <a:pt x="116" y="96"/>
                    </a:lnTo>
                    <a:lnTo>
                      <a:pt x="123" y="84"/>
                    </a:lnTo>
                    <a:lnTo>
                      <a:pt x="125" y="68"/>
                    </a:lnTo>
                    <a:lnTo>
                      <a:pt x="123" y="52"/>
                    </a:lnTo>
                    <a:lnTo>
                      <a:pt x="116" y="40"/>
                    </a:lnTo>
                    <a:lnTo>
                      <a:pt x="104" y="33"/>
                    </a:lnTo>
                    <a:lnTo>
                      <a:pt x="90" y="31"/>
                    </a:lnTo>
                    <a:lnTo>
                      <a:pt x="74" y="28"/>
                    </a:lnTo>
                    <a:lnTo>
                      <a:pt x="32" y="28"/>
                    </a:lnTo>
                    <a:close/>
                    <a:moveTo>
                      <a:pt x="0" y="0"/>
                    </a:moveTo>
                    <a:lnTo>
                      <a:pt x="83" y="0"/>
                    </a:lnTo>
                    <a:lnTo>
                      <a:pt x="111" y="3"/>
                    </a:lnTo>
                    <a:lnTo>
                      <a:pt x="130" y="12"/>
                    </a:lnTo>
                    <a:lnTo>
                      <a:pt x="144" y="24"/>
                    </a:lnTo>
                    <a:lnTo>
                      <a:pt x="153" y="38"/>
                    </a:lnTo>
                    <a:lnTo>
                      <a:pt x="158" y="52"/>
                    </a:lnTo>
                    <a:lnTo>
                      <a:pt x="160" y="68"/>
                    </a:lnTo>
                    <a:lnTo>
                      <a:pt x="156" y="89"/>
                    </a:lnTo>
                    <a:lnTo>
                      <a:pt x="144" y="110"/>
                    </a:lnTo>
                    <a:lnTo>
                      <a:pt x="125" y="124"/>
                    </a:lnTo>
                    <a:lnTo>
                      <a:pt x="102" y="131"/>
                    </a:lnTo>
                    <a:lnTo>
                      <a:pt x="170" y="241"/>
                    </a:lnTo>
                    <a:lnTo>
                      <a:pt x="130" y="241"/>
                    </a:lnTo>
                    <a:lnTo>
                      <a:pt x="69"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4"/>
              <p:cNvSpPr>
                <a:spLocks noEditPoints="1"/>
              </p:cNvSpPr>
              <p:nvPr userDrawn="1"/>
            </p:nvSpPr>
            <p:spPr bwMode="auto">
              <a:xfrm>
                <a:off x="5895975" y="5280026"/>
                <a:ext cx="373063" cy="382588"/>
              </a:xfrm>
              <a:custGeom>
                <a:avLst/>
                <a:gdLst>
                  <a:gd name="T0" fmla="*/ 117 w 235"/>
                  <a:gd name="T1" fmla="*/ 42 h 241"/>
                  <a:gd name="T2" fmla="*/ 72 w 235"/>
                  <a:gd name="T3" fmla="*/ 152 h 241"/>
                  <a:gd name="T4" fmla="*/ 163 w 235"/>
                  <a:gd name="T5" fmla="*/ 152 h 241"/>
                  <a:gd name="T6" fmla="*/ 119 w 235"/>
                  <a:gd name="T7" fmla="*/ 42 h 241"/>
                  <a:gd name="T8" fmla="*/ 117 w 235"/>
                  <a:gd name="T9" fmla="*/ 42 h 241"/>
                  <a:gd name="T10" fmla="*/ 105 w 235"/>
                  <a:gd name="T11" fmla="*/ 0 h 241"/>
                  <a:gd name="T12" fmla="*/ 135 w 235"/>
                  <a:gd name="T13" fmla="*/ 0 h 241"/>
                  <a:gd name="T14" fmla="*/ 235 w 235"/>
                  <a:gd name="T15" fmla="*/ 241 h 241"/>
                  <a:gd name="T16" fmla="*/ 198 w 235"/>
                  <a:gd name="T17" fmla="*/ 241 h 241"/>
                  <a:gd name="T18" fmla="*/ 175 w 235"/>
                  <a:gd name="T19" fmla="*/ 180 h 241"/>
                  <a:gd name="T20" fmla="*/ 61 w 235"/>
                  <a:gd name="T21" fmla="*/ 180 h 241"/>
                  <a:gd name="T22" fmla="*/ 38 w 235"/>
                  <a:gd name="T23" fmla="*/ 241 h 241"/>
                  <a:gd name="T24" fmla="*/ 0 w 235"/>
                  <a:gd name="T25" fmla="*/ 241 h 241"/>
                  <a:gd name="T26" fmla="*/ 105 w 235"/>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5" h="241">
                    <a:moveTo>
                      <a:pt x="117" y="42"/>
                    </a:moveTo>
                    <a:lnTo>
                      <a:pt x="72" y="152"/>
                    </a:lnTo>
                    <a:lnTo>
                      <a:pt x="163" y="152"/>
                    </a:lnTo>
                    <a:lnTo>
                      <a:pt x="119" y="42"/>
                    </a:lnTo>
                    <a:lnTo>
                      <a:pt x="117" y="42"/>
                    </a:lnTo>
                    <a:close/>
                    <a:moveTo>
                      <a:pt x="105" y="0"/>
                    </a:moveTo>
                    <a:lnTo>
                      <a:pt x="135" y="0"/>
                    </a:lnTo>
                    <a:lnTo>
                      <a:pt x="235" y="241"/>
                    </a:lnTo>
                    <a:lnTo>
                      <a:pt x="198" y="241"/>
                    </a:lnTo>
                    <a:lnTo>
                      <a:pt x="175" y="180"/>
                    </a:lnTo>
                    <a:lnTo>
                      <a:pt x="61" y="180"/>
                    </a:lnTo>
                    <a:lnTo>
                      <a:pt x="38"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5"/>
              <p:cNvSpPr>
                <a:spLocks/>
              </p:cNvSpPr>
              <p:nvPr userDrawn="1"/>
            </p:nvSpPr>
            <p:spPr bwMode="auto">
              <a:xfrm>
                <a:off x="6421438" y="5268913"/>
                <a:ext cx="254000" cy="400050"/>
              </a:xfrm>
              <a:custGeom>
                <a:avLst/>
                <a:gdLst>
                  <a:gd name="T0" fmla="*/ 88 w 160"/>
                  <a:gd name="T1" fmla="*/ 0 h 252"/>
                  <a:gd name="T2" fmla="*/ 114 w 160"/>
                  <a:gd name="T3" fmla="*/ 3 h 252"/>
                  <a:gd name="T4" fmla="*/ 137 w 160"/>
                  <a:gd name="T5" fmla="*/ 12 h 252"/>
                  <a:gd name="T6" fmla="*/ 158 w 160"/>
                  <a:gd name="T7" fmla="*/ 28 h 252"/>
                  <a:gd name="T8" fmla="*/ 130 w 160"/>
                  <a:gd name="T9" fmla="*/ 54 h 252"/>
                  <a:gd name="T10" fmla="*/ 114 w 160"/>
                  <a:gd name="T11" fmla="*/ 38 h 252"/>
                  <a:gd name="T12" fmla="*/ 88 w 160"/>
                  <a:gd name="T13" fmla="*/ 33 h 252"/>
                  <a:gd name="T14" fmla="*/ 65 w 160"/>
                  <a:gd name="T15" fmla="*/ 35 h 252"/>
                  <a:gd name="T16" fmla="*/ 51 w 160"/>
                  <a:gd name="T17" fmla="*/ 45 h 252"/>
                  <a:gd name="T18" fmla="*/ 44 w 160"/>
                  <a:gd name="T19" fmla="*/ 56 h 252"/>
                  <a:gd name="T20" fmla="*/ 42 w 160"/>
                  <a:gd name="T21" fmla="*/ 68 h 252"/>
                  <a:gd name="T22" fmla="*/ 46 w 160"/>
                  <a:gd name="T23" fmla="*/ 84 h 252"/>
                  <a:gd name="T24" fmla="*/ 56 w 160"/>
                  <a:gd name="T25" fmla="*/ 96 h 252"/>
                  <a:gd name="T26" fmla="*/ 72 w 160"/>
                  <a:gd name="T27" fmla="*/ 105 h 252"/>
                  <a:gd name="T28" fmla="*/ 91 w 160"/>
                  <a:gd name="T29" fmla="*/ 110 h 252"/>
                  <a:gd name="T30" fmla="*/ 112 w 160"/>
                  <a:gd name="T31" fmla="*/ 117 h 252"/>
                  <a:gd name="T32" fmla="*/ 130 w 160"/>
                  <a:gd name="T33" fmla="*/ 126 h 252"/>
                  <a:gd name="T34" fmla="*/ 144 w 160"/>
                  <a:gd name="T35" fmla="*/ 138 h 252"/>
                  <a:gd name="T36" fmla="*/ 156 w 160"/>
                  <a:gd name="T37" fmla="*/ 154 h 252"/>
                  <a:gd name="T38" fmla="*/ 160 w 160"/>
                  <a:gd name="T39" fmla="*/ 180 h 252"/>
                  <a:gd name="T40" fmla="*/ 156 w 160"/>
                  <a:gd name="T41" fmla="*/ 203 h 252"/>
                  <a:gd name="T42" fmla="*/ 144 w 160"/>
                  <a:gd name="T43" fmla="*/ 224 h 252"/>
                  <a:gd name="T44" fmla="*/ 125 w 160"/>
                  <a:gd name="T45" fmla="*/ 241 h 252"/>
                  <a:gd name="T46" fmla="*/ 102 w 160"/>
                  <a:gd name="T47" fmla="*/ 250 h 252"/>
                  <a:gd name="T48" fmla="*/ 77 w 160"/>
                  <a:gd name="T49" fmla="*/ 252 h 252"/>
                  <a:gd name="T50" fmla="*/ 46 w 160"/>
                  <a:gd name="T51" fmla="*/ 250 h 252"/>
                  <a:gd name="T52" fmla="*/ 21 w 160"/>
                  <a:gd name="T53" fmla="*/ 238 h 252"/>
                  <a:gd name="T54" fmla="*/ 0 w 160"/>
                  <a:gd name="T55" fmla="*/ 220 h 252"/>
                  <a:gd name="T56" fmla="*/ 28 w 160"/>
                  <a:gd name="T57" fmla="*/ 196 h 252"/>
                  <a:gd name="T58" fmla="*/ 42 w 160"/>
                  <a:gd name="T59" fmla="*/ 210 h 252"/>
                  <a:gd name="T60" fmla="*/ 58 w 160"/>
                  <a:gd name="T61" fmla="*/ 220 h 252"/>
                  <a:gd name="T62" fmla="*/ 77 w 160"/>
                  <a:gd name="T63" fmla="*/ 222 h 252"/>
                  <a:gd name="T64" fmla="*/ 93 w 160"/>
                  <a:gd name="T65" fmla="*/ 220 h 252"/>
                  <a:gd name="T66" fmla="*/ 109 w 160"/>
                  <a:gd name="T67" fmla="*/ 213 h 252"/>
                  <a:gd name="T68" fmla="*/ 121 w 160"/>
                  <a:gd name="T69" fmla="*/ 201 h 252"/>
                  <a:gd name="T70" fmla="*/ 125 w 160"/>
                  <a:gd name="T71" fmla="*/ 182 h 252"/>
                  <a:gd name="T72" fmla="*/ 121 w 160"/>
                  <a:gd name="T73" fmla="*/ 168 h 252"/>
                  <a:gd name="T74" fmla="*/ 109 w 160"/>
                  <a:gd name="T75" fmla="*/ 157 h 252"/>
                  <a:gd name="T76" fmla="*/ 95 w 160"/>
                  <a:gd name="T77" fmla="*/ 150 h 252"/>
                  <a:gd name="T78" fmla="*/ 77 w 160"/>
                  <a:gd name="T79" fmla="*/ 143 h 252"/>
                  <a:gd name="T80" fmla="*/ 56 w 160"/>
                  <a:gd name="T81" fmla="*/ 136 h 252"/>
                  <a:gd name="T82" fmla="*/ 37 w 160"/>
                  <a:gd name="T83" fmla="*/ 126 h 252"/>
                  <a:gd name="T84" fmla="*/ 23 w 160"/>
                  <a:gd name="T85" fmla="*/ 115 h 252"/>
                  <a:gd name="T86" fmla="*/ 11 w 160"/>
                  <a:gd name="T87" fmla="*/ 96 h 252"/>
                  <a:gd name="T88" fmla="*/ 7 w 160"/>
                  <a:gd name="T89" fmla="*/ 68 h 252"/>
                  <a:gd name="T90" fmla="*/ 11 w 160"/>
                  <a:gd name="T91" fmla="*/ 52 h 252"/>
                  <a:gd name="T92" fmla="*/ 18 w 160"/>
                  <a:gd name="T93" fmla="*/ 33 h 252"/>
                  <a:gd name="T94" fmla="*/ 35 w 160"/>
                  <a:gd name="T95" fmla="*/ 17 h 252"/>
                  <a:gd name="T96" fmla="*/ 58 w 160"/>
                  <a:gd name="T97" fmla="*/ 5 h 252"/>
                  <a:gd name="T98" fmla="*/ 88 w 160"/>
                  <a:gd name="T9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0" h="252">
                    <a:moveTo>
                      <a:pt x="88" y="0"/>
                    </a:moveTo>
                    <a:lnTo>
                      <a:pt x="114" y="3"/>
                    </a:lnTo>
                    <a:lnTo>
                      <a:pt x="137" y="12"/>
                    </a:lnTo>
                    <a:lnTo>
                      <a:pt x="158" y="28"/>
                    </a:lnTo>
                    <a:lnTo>
                      <a:pt x="130" y="54"/>
                    </a:lnTo>
                    <a:lnTo>
                      <a:pt x="114" y="38"/>
                    </a:lnTo>
                    <a:lnTo>
                      <a:pt x="88" y="33"/>
                    </a:lnTo>
                    <a:lnTo>
                      <a:pt x="65" y="35"/>
                    </a:lnTo>
                    <a:lnTo>
                      <a:pt x="51" y="45"/>
                    </a:lnTo>
                    <a:lnTo>
                      <a:pt x="44" y="56"/>
                    </a:lnTo>
                    <a:lnTo>
                      <a:pt x="42" y="68"/>
                    </a:lnTo>
                    <a:lnTo>
                      <a:pt x="46" y="84"/>
                    </a:lnTo>
                    <a:lnTo>
                      <a:pt x="56" y="96"/>
                    </a:lnTo>
                    <a:lnTo>
                      <a:pt x="72" y="105"/>
                    </a:lnTo>
                    <a:lnTo>
                      <a:pt x="91" y="110"/>
                    </a:lnTo>
                    <a:lnTo>
                      <a:pt x="112" y="117"/>
                    </a:lnTo>
                    <a:lnTo>
                      <a:pt x="130" y="126"/>
                    </a:lnTo>
                    <a:lnTo>
                      <a:pt x="144" y="138"/>
                    </a:lnTo>
                    <a:lnTo>
                      <a:pt x="156" y="154"/>
                    </a:lnTo>
                    <a:lnTo>
                      <a:pt x="160" y="180"/>
                    </a:lnTo>
                    <a:lnTo>
                      <a:pt x="156" y="203"/>
                    </a:lnTo>
                    <a:lnTo>
                      <a:pt x="144" y="224"/>
                    </a:lnTo>
                    <a:lnTo>
                      <a:pt x="125" y="241"/>
                    </a:lnTo>
                    <a:lnTo>
                      <a:pt x="102" y="250"/>
                    </a:lnTo>
                    <a:lnTo>
                      <a:pt x="77" y="252"/>
                    </a:lnTo>
                    <a:lnTo>
                      <a:pt x="46" y="250"/>
                    </a:lnTo>
                    <a:lnTo>
                      <a:pt x="21" y="238"/>
                    </a:lnTo>
                    <a:lnTo>
                      <a:pt x="0" y="220"/>
                    </a:lnTo>
                    <a:lnTo>
                      <a:pt x="28" y="196"/>
                    </a:lnTo>
                    <a:lnTo>
                      <a:pt x="42" y="210"/>
                    </a:lnTo>
                    <a:lnTo>
                      <a:pt x="58" y="220"/>
                    </a:lnTo>
                    <a:lnTo>
                      <a:pt x="77" y="222"/>
                    </a:lnTo>
                    <a:lnTo>
                      <a:pt x="93" y="220"/>
                    </a:lnTo>
                    <a:lnTo>
                      <a:pt x="109" y="213"/>
                    </a:lnTo>
                    <a:lnTo>
                      <a:pt x="121" y="201"/>
                    </a:lnTo>
                    <a:lnTo>
                      <a:pt x="125" y="182"/>
                    </a:lnTo>
                    <a:lnTo>
                      <a:pt x="121" y="168"/>
                    </a:lnTo>
                    <a:lnTo>
                      <a:pt x="109" y="157"/>
                    </a:lnTo>
                    <a:lnTo>
                      <a:pt x="95" y="150"/>
                    </a:lnTo>
                    <a:lnTo>
                      <a:pt x="77" y="143"/>
                    </a:lnTo>
                    <a:lnTo>
                      <a:pt x="56" y="136"/>
                    </a:lnTo>
                    <a:lnTo>
                      <a:pt x="37" y="126"/>
                    </a:lnTo>
                    <a:lnTo>
                      <a:pt x="23" y="115"/>
                    </a:lnTo>
                    <a:lnTo>
                      <a:pt x="11" y="96"/>
                    </a:lnTo>
                    <a:lnTo>
                      <a:pt x="7" y="68"/>
                    </a:lnTo>
                    <a:lnTo>
                      <a:pt x="11" y="52"/>
                    </a:lnTo>
                    <a:lnTo>
                      <a:pt x="18" y="33"/>
                    </a:lnTo>
                    <a:lnTo>
                      <a:pt x="35" y="17"/>
                    </a:lnTo>
                    <a:lnTo>
                      <a:pt x="58" y="5"/>
                    </a:lnTo>
                    <a:lnTo>
                      <a:pt x="88"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6"/>
              <p:cNvSpPr>
                <a:spLocks/>
              </p:cNvSpPr>
              <p:nvPr userDrawn="1"/>
            </p:nvSpPr>
            <p:spPr bwMode="auto">
              <a:xfrm>
                <a:off x="6738938" y="5280026"/>
                <a:ext cx="395288" cy="382588"/>
              </a:xfrm>
              <a:custGeom>
                <a:avLst/>
                <a:gdLst>
                  <a:gd name="T0" fmla="*/ 0 w 249"/>
                  <a:gd name="T1" fmla="*/ 0 h 241"/>
                  <a:gd name="T2" fmla="*/ 49 w 249"/>
                  <a:gd name="T3" fmla="*/ 0 h 241"/>
                  <a:gd name="T4" fmla="*/ 123 w 249"/>
                  <a:gd name="T5" fmla="*/ 182 h 241"/>
                  <a:gd name="T6" fmla="*/ 126 w 249"/>
                  <a:gd name="T7" fmla="*/ 182 h 241"/>
                  <a:gd name="T8" fmla="*/ 200 w 249"/>
                  <a:gd name="T9" fmla="*/ 0 h 241"/>
                  <a:gd name="T10" fmla="*/ 249 w 249"/>
                  <a:gd name="T11" fmla="*/ 0 h 241"/>
                  <a:gd name="T12" fmla="*/ 249 w 249"/>
                  <a:gd name="T13" fmla="*/ 241 h 241"/>
                  <a:gd name="T14" fmla="*/ 216 w 249"/>
                  <a:gd name="T15" fmla="*/ 241 h 241"/>
                  <a:gd name="T16" fmla="*/ 216 w 249"/>
                  <a:gd name="T17" fmla="*/ 42 h 241"/>
                  <a:gd name="T18" fmla="*/ 216 w 249"/>
                  <a:gd name="T19" fmla="*/ 42 h 241"/>
                  <a:gd name="T20" fmla="*/ 135 w 249"/>
                  <a:gd name="T21" fmla="*/ 241 h 241"/>
                  <a:gd name="T22" fmla="*/ 114 w 249"/>
                  <a:gd name="T23" fmla="*/ 241 h 241"/>
                  <a:gd name="T24" fmla="*/ 33 w 249"/>
                  <a:gd name="T25" fmla="*/ 42 h 241"/>
                  <a:gd name="T26" fmla="*/ 33 w 249"/>
                  <a:gd name="T27" fmla="*/ 42 h 241"/>
                  <a:gd name="T28" fmla="*/ 33 w 249"/>
                  <a:gd name="T29" fmla="*/ 241 h 241"/>
                  <a:gd name="T30" fmla="*/ 0 w 249"/>
                  <a:gd name="T31" fmla="*/ 241 h 241"/>
                  <a:gd name="T32" fmla="*/ 0 w 249"/>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241">
                    <a:moveTo>
                      <a:pt x="0" y="0"/>
                    </a:moveTo>
                    <a:lnTo>
                      <a:pt x="49" y="0"/>
                    </a:lnTo>
                    <a:lnTo>
                      <a:pt x="123" y="182"/>
                    </a:lnTo>
                    <a:lnTo>
                      <a:pt x="126" y="182"/>
                    </a:lnTo>
                    <a:lnTo>
                      <a:pt x="200" y="0"/>
                    </a:lnTo>
                    <a:lnTo>
                      <a:pt x="249" y="0"/>
                    </a:lnTo>
                    <a:lnTo>
                      <a:pt x="249" y="241"/>
                    </a:lnTo>
                    <a:lnTo>
                      <a:pt x="216" y="241"/>
                    </a:lnTo>
                    <a:lnTo>
                      <a:pt x="216" y="42"/>
                    </a:lnTo>
                    <a:lnTo>
                      <a:pt x="216" y="42"/>
                    </a:lnTo>
                    <a:lnTo>
                      <a:pt x="135" y="241"/>
                    </a:lnTo>
                    <a:lnTo>
                      <a:pt x="114" y="241"/>
                    </a:lnTo>
                    <a:lnTo>
                      <a:pt x="33" y="42"/>
                    </a:lnTo>
                    <a:lnTo>
                      <a:pt x="33" y="42"/>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7"/>
              <p:cNvSpPr>
                <a:spLocks noEditPoints="1"/>
              </p:cNvSpPr>
              <p:nvPr userDrawn="1"/>
            </p:nvSpPr>
            <p:spPr bwMode="auto">
              <a:xfrm>
                <a:off x="7170738" y="5280026"/>
                <a:ext cx="377825" cy="382588"/>
              </a:xfrm>
              <a:custGeom>
                <a:avLst/>
                <a:gdLst>
                  <a:gd name="T0" fmla="*/ 119 w 238"/>
                  <a:gd name="T1" fmla="*/ 42 h 241"/>
                  <a:gd name="T2" fmla="*/ 72 w 238"/>
                  <a:gd name="T3" fmla="*/ 152 h 241"/>
                  <a:gd name="T4" fmla="*/ 163 w 238"/>
                  <a:gd name="T5" fmla="*/ 152 h 241"/>
                  <a:gd name="T6" fmla="*/ 119 w 238"/>
                  <a:gd name="T7" fmla="*/ 42 h 241"/>
                  <a:gd name="T8" fmla="*/ 119 w 238"/>
                  <a:gd name="T9" fmla="*/ 42 h 241"/>
                  <a:gd name="T10" fmla="*/ 105 w 238"/>
                  <a:gd name="T11" fmla="*/ 0 h 241"/>
                  <a:gd name="T12" fmla="*/ 135 w 238"/>
                  <a:gd name="T13" fmla="*/ 0 h 241"/>
                  <a:gd name="T14" fmla="*/ 238 w 238"/>
                  <a:gd name="T15" fmla="*/ 241 h 241"/>
                  <a:gd name="T16" fmla="*/ 200 w 238"/>
                  <a:gd name="T17" fmla="*/ 241 h 241"/>
                  <a:gd name="T18" fmla="*/ 175 w 238"/>
                  <a:gd name="T19" fmla="*/ 180 h 241"/>
                  <a:gd name="T20" fmla="*/ 61 w 238"/>
                  <a:gd name="T21" fmla="*/ 180 h 241"/>
                  <a:gd name="T22" fmla="*/ 37 w 238"/>
                  <a:gd name="T23" fmla="*/ 241 h 241"/>
                  <a:gd name="T24" fmla="*/ 0 w 238"/>
                  <a:gd name="T25" fmla="*/ 241 h 241"/>
                  <a:gd name="T26" fmla="*/ 105 w 238"/>
                  <a:gd name="T2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8" h="241">
                    <a:moveTo>
                      <a:pt x="119" y="42"/>
                    </a:moveTo>
                    <a:lnTo>
                      <a:pt x="72" y="152"/>
                    </a:lnTo>
                    <a:lnTo>
                      <a:pt x="163" y="152"/>
                    </a:lnTo>
                    <a:lnTo>
                      <a:pt x="119" y="42"/>
                    </a:lnTo>
                    <a:lnTo>
                      <a:pt x="119" y="42"/>
                    </a:lnTo>
                    <a:close/>
                    <a:moveTo>
                      <a:pt x="105" y="0"/>
                    </a:moveTo>
                    <a:lnTo>
                      <a:pt x="135" y="0"/>
                    </a:lnTo>
                    <a:lnTo>
                      <a:pt x="238" y="241"/>
                    </a:lnTo>
                    <a:lnTo>
                      <a:pt x="200" y="241"/>
                    </a:lnTo>
                    <a:lnTo>
                      <a:pt x="175" y="180"/>
                    </a:lnTo>
                    <a:lnTo>
                      <a:pt x="61" y="180"/>
                    </a:lnTo>
                    <a:lnTo>
                      <a:pt x="37" y="241"/>
                    </a:lnTo>
                    <a:lnTo>
                      <a:pt x="0" y="241"/>
                    </a:lnTo>
                    <a:lnTo>
                      <a:pt x="10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8"/>
              <p:cNvSpPr>
                <a:spLocks noEditPoints="1"/>
              </p:cNvSpPr>
              <p:nvPr userDrawn="1"/>
            </p:nvSpPr>
            <p:spPr bwMode="auto">
              <a:xfrm>
                <a:off x="7588250" y="5280026"/>
                <a:ext cx="269875" cy="382588"/>
              </a:xfrm>
              <a:custGeom>
                <a:avLst/>
                <a:gdLst>
                  <a:gd name="T0" fmla="*/ 33 w 170"/>
                  <a:gd name="T1" fmla="*/ 28 h 241"/>
                  <a:gd name="T2" fmla="*/ 33 w 170"/>
                  <a:gd name="T3" fmla="*/ 105 h 241"/>
                  <a:gd name="T4" fmla="*/ 75 w 170"/>
                  <a:gd name="T5" fmla="*/ 105 h 241"/>
                  <a:gd name="T6" fmla="*/ 91 w 170"/>
                  <a:gd name="T7" fmla="*/ 105 h 241"/>
                  <a:gd name="T8" fmla="*/ 105 w 170"/>
                  <a:gd name="T9" fmla="*/ 101 h 241"/>
                  <a:gd name="T10" fmla="*/ 117 w 170"/>
                  <a:gd name="T11" fmla="*/ 96 h 241"/>
                  <a:gd name="T12" fmla="*/ 124 w 170"/>
                  <a:gd name="T13" fmla="*/ 84 h 241"/>
                  <a:gd name="T14" fmla="*/ 126 w 170"/>
                  <a:gd name="T15" fmla="*/ 68 h 241"/>
                  <a:gd name="T16" fmla="*/ 124 w 170"/>
                  <a:gd name="T17" fmla="*/ 52 h 241"/>
                  <a:gd name="T18" fmla="*/ 117 w 170"/>
                  <a:gd name="T19" fmla="*/ 40 h 241"/>
                  <a:gd name="T20" fmla="*/ 105 w 170"/>
                  <a:gd name="T21" fmla="*/ 33 h 241"/>
                  <a:gd name="T22" fmla="*/ 91 w 170"/>
                  <a:gd name="T23" fmla="*/ 31 h 241"/>
                  <a:gd name="T24" fmla="*/ 75 w 170"/>
                  <a:gd name="T25" fmla="*/ 28 h 241"/>
                  <a:gd name="T26" fmla="*/ 33 w 170"/>
                  <a:gd name="T27" fmla="*/ 28 h 241"/>
                  <a:gd name="T28" fmla="*/ 0 w 170"/>
                  <a:gd name="T29" fmla="*/ 0 h 241"/>
                  <a:gd name="T30" fmla="*/ 84 w 170"/>
                  <a:gd name="T31" fmla="*/ 0 h 241"/>
                  <a:gd name="T32" fmla="*/ 112 w 170"/>
                  <a:gd name="T33" fmla="*/ 3 h 241"/>
                  <a:gd name="T34" fmla="*/ 131 w 170"/>
                  <a:gd name="T35" fmla="*/ 12 h 241"/>
                  <a:gd name="T36" fmla="*/ 145 w 170"/>
                  <a:gd name="T37" fmla="*/ 24 h 241"/>
                  <a:gd name="T38" fmla="*/ 154 w 170"/>
                  <a:gd name="T39" fmla="*/ 38 h 241"/>
                  <a:gd name="T40" fmla="*/ 158 w 170"/>
                  <a:gd name="T41" fmla="*/ 52 h 241"/>
                  <a:gd name="T42" fmla="*/ 161 w 170"/>
                  <a:gd name="T43" fmla="*/ 68 h 241"/>
                  <a:gd name="T44" fmla="*/ 156 w 170"/>
                  <a:gd name="T45" fmla="*/ 89 h 241"/>
                  <a:gd name="T46" fmla="*/ 145 w 170"/>
                  <a:gd name="T47" fmla="*/ 110 h 241"/>
                  <a:gd name="T48" fmla="*/ 126 w 170"/>
                  <a:gd name="T49" fmla="*/ 124 h 241"/>
                  <a:gd name="T50" fmla="*/ 103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91" y="105"/>
                    </a:lnTo>
                    <a:lnTo>
                      <a:pt x="105" y="101"/>
                    </a:lnTo>
                    <a:lnTo>
                      <a:pt x="117" y="96"/>
                    </a:lnTo>
                    <a:lnTo>
                      <a:pt x="124" y="84"/>
                    </a:lnTo>
                    <a:lnTo>
                      <a:pt x="126" y="68"/>
                    </a:lnTo>
                    <a:lnTo>
                      <a:pt x="124" y="52"/>
                    </a:lnTo>
                    <a:lnTo>
                      <a:pt x="117" y="40"/>
                    </a:lnTo>
                    <a:lnTo>
                      <a:pt x="105" y="33"/>
                    </a:lnTo>
                    <a:lnTo>
                      <a:pt x="91" y="31"/>
                    </a:lnTo>
                    <a:lnTo>
                      <a:pt x="75" y="28"/>
                    </a:lnTo>
                    <a:lnTo>
                      <a:pt x="33" y="28"/>
                    </a:lnTo>
                    <a:close/>
                    <a:moveTo>
                      <a:pt x="0" y="0"/>
                    </a:moveTo>
                    <a:lnTo>
                      <a:pt x="84" y="0"/>
                    </a:lnTo>
                    <a:lnTo>
                      <a:pt x="112" y="3"/>
                    </a:lnTo>
                    <a:lnTo>
                      <a:pt x="131" y="12"/>
                    </a:lnTo>
                    <a:lnTo>
                      <a:pt x="145" y="24"/>
                    </a:lnTo>
                    <a:lnTo>
                      <a:pt x="154" y="38"/>
                    </a:lnTo>
                    <a:lnTo>
                      <a:pt x="158" y="52"/>
                    </a:lnTo>
                    <a:lnTo>
                      <a:pt x="161" y="68"/>
                    </a:lnTo>
                    <a:lnTo>
                      <a:pt x="156" y="89"/>
                    </a:lnTo>
                    <a:lnTo>
                      <a:pt x="145" y="110"/>
                    </a:lnTo>
                    <a:lnTo>
                      <a:pt x="126" y="124"/>
                    </a:lnTo>
                    <a:lnTo>
                      <a:pt x="103"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9"/>
              <p:cNvSpPr>
                <a:spLocks/>
              </p:cNvSpPr>
              <p:nvPr userDrawn="1"/>
            </p:nvSpPr>
            <p:spPr bwMode="auto">
              <a:xfrm>
                <a:off x="7866063" y="5280026"/>
                <a:ext cx="295275" cy="382588"/>
              </a:xfrm>
              <a:custGeom>
                <a:avLst/>
                <a:gdLst>
                  <a:gd name="T0" fmla="*/ 0 w 186"/>
                  <a:gd name="T1" fmla="*/ 0 h 241"/>
                  <a:gd name="T2" fmla="*/ 186 w 186"/>
                  <a:gd name="T3" fmla="*/ 0 h 241"/>
                  <a:gd name="T4" fmla="*/ 186 w 186"/>
                  <a:gd name="T5" fmla="*/ 31 h 241"/>
                  <a:gd name="T6" fmla="*/ 109 w 186"/>
                  <a:gd name="T7" fmla="*/ 31 h 241"/>
                  <a:gd name="T8" fmla="*/ 109 w 186"/>
                  <a:gd name="T9" fmla="*/ 241 h 241"/>
                  <a:gd name="T10" fmla="*/ 77 w 186"/>
                  <a:gd name="T11" fmla="*/ 241 h 241"/>
                  <a:gd name="T12" fmla="*/ 77 w 186"/>
                  <a:gd name="T13" fmla="*/ 31 h 241"/>
                  <a:gd name="T14" fmla="*/ 0 w 186"/>
                  <a:gd name="T15" fmla="*/ 31 h 241"/>
                  <a:gd name="T16" fmla="*/ 0 w 186"/>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41">
                    <a:moveTo>
                      <a:pt x="0" y="0"/>
                    </a:moveTo>
                    <a:lnTo>
                      <a:pt x="186" y="0"/>
                    </a:lnTo>
                    <a:lnTo>
                      <a:pt x="186" y="31"/>
                    </a:lnTo>
                    <a:lnTo>
                      <a:pt x="109" y="31"/>
                    </a:lnTo>
                    <a:lnTo>
                      <a:pt x="109" y="241"/>
                    </a:lnTo>
                    <a:lnTo>
                      <a:pt x="77" y="241"/>
                    </a:lnTo>
                    <a:lnTo>
                      <a:pt x="77" y="31"/>
                    </a:lnTo>
                    <a:lnTo>
                      <a:pt x="0" y="3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40"/>
              <p:cNvSpPr>
                <a:spLocks/>
              </p:cNvSpPr>
              <p:nvPr userDrawn="1"/>
            </p:nvSpPr>
            <p:spPr bwMode="auto">
              <a:xfrm>
                <a:off x="8205788" y="5280026"/>
                <a:ext cx="254000" cy="382588"/>
              </a:xfrm>
              <a:custGeom>
                <a:avLst/>
                <a:gdLst>
                  <a:gd name="T0" fmla="*/ 0 w 160"/>
                  <a:gd name="T1" fmla="*/ 0 h 241"/>
                  <a:gd name="T2" fmla="*/ 156 w 160"/>
                  <a:gd name="T3" fmla="*/ 0 h 241"/>
                  <a:gd name="T4" fmla="*/ 156 w 160"/>
                  <a:gd name="T5" fmla="*/ 31 h 241"/>
                  <a:gd name="T6" fmla="*/ 32 w 160"/>
                  <a:gd name="T7" fmla="*/ 31 h 241"/>
                  <a:gd name="T8" fmla="*/ 32 w 160"/>
                  <a:gd name="T9" fmla="*/ 103 h 241"/>
                  <a:gd name="T10" fmla="*/ 146 w 160"/>
                  <a:gd name="T11" fmla="*/ 103 h 241"/>
                  <a:gd name="T12" fmla="*/ 146 w 160"/>
                  <a:gd name="T13" fmla="*/ 133 h 241"/>
                  <a:gd name="T14" fmla="*/ 32 w 160"/>
                  <a:gd name="T15" fmla="*/ 133 h 241"/>
                  <a:gd name="T16" fmla="*/ 32 w 160"/>
                  <a:gd name="T17" fmla="*/ 210 h 241"/>
                  <a:gd name="T18" fmla="*/ 160 w 160"/>
                  <a:gd name="T19" fmla="*/ 210 h 241"/>
                  <a:gd name="T20" fmla="*/ 160 w 160"/>
                  <a:gd name="T21" fmla="*/ 241 h 241"/>
                  <a:gd name="T22" fmla="*/ 0 w 160"/>
                  <a:gd name="T23" fmla="*/ 241 h 241"/>
                  <a:gd name="T24" fmla="*/ 0 w 16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241">
                    <a:moveTo>
                      <a:pt x="0" y="0"/>
                    </a:moveTo>
                    <a:lnTo>
                      <a:pt x="156" y="0"/>
                    </a:lnTo>
                    <a:lnTo>
                      <a:pt x="156" y="31"/>
                    </a:lnTo>
                    <a:lnTo>
                      <a:pt x="32" y="31"/>
                    </a:lnTo>
                    <a:lnTo>
                      <a:pt x="32" y="103"/>
                    </a:lnTo>
                    <a:lnTo>
                      <a:pt x="146" y="103"/>
                    </a:lnTo>
                    <a:lnTo>
                      <a:pt x="146" y="133"/>
                    </a:lnTo>
                    <a:lnTo>
                      <a:pt x="32" y="133"/>
                    </a:lnTo>
                    <a:lnTo>
                      <a:pt x="32" y="210"/>
                    </a:lnTo>
                    <a:lnTo>
                      <a:pt x="160" y="210"/>
                    </a:lnTo>
                    <a:lnTo>
                      <a:pt x="160"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noEditPoints="1"/>
              </p:cNvSpPr>
              <p:nvPr userDrawn="1"/>
            </p:nvSpPr>
            <p:spPr bwMode="auto">
              <a:xfrm>
                <a:off x="8526463" y="5280026"/>
                <a:ext cx="269875" cy="382588"/>
              </a:xfrm>
              <a:custGeom>
                <a:avLst/>
                <a:gdLst>
                  <a:gd name="T0" fmla="*/ 33 w 170"/>
                  <a:gd name="T1" fmla="*/ 28 h 241"/>
                  <a:gd name="T2" fmla="*/ 33 w 170"/>
                  <a:gd name="T3" fmla="*/ 105 h 241"/>
                  <a:gd name="T4" fmla="*/ 75 w 170"/>
                  <a:gd name="T5" fmla="*/ 105 h 241"/>
                  <a:gd name="T6" fmla="*/ 89 w 170"/>
                  <a:gd name="T7" fmla="*/ 105 h 241"/>
                  <a:gd name="T8" fmla="*/ 103 w 170"/>
                  <a:gd name="T9" fmla="*/ 101 h 241"/>
                  <a:gd name="T10" fmla="*/ 114 w 170"/>
                  <a:gd name="T11" fmla="*/ 96 h 241"/>
                  <a:gd name="T12" fmla="*/ 124 w 170"/>
                  <a:gd name="T13" fmla="*/ 84 h 241"/>
                  <a:gd name="T14" fmla="*/ 126 w 170"/>
                  <a:gd name="T15" fmla="*/ 68 h 241"/>
                  <a:gd name="T16" fmla="*/ 124 w 170"/>
                  <a:gd name="T17" fmla="*/ 52 h 241"/>
                  <a:gd name="T18" fmla="*/ 114 w 170"/>
                  <a:gd name="T19" fmla="*/ 40 h 241"/>
                  <a:gd name="T20" fmla="*/ 103 w 170"/>
                  <a:gd name="T21" fmla="*/ 33 h 241"/>
                  <a:gd name="T22" fmla="*/ 89 w 170"/>
                  <a:gd name="T23" fmla="*/ 31 h 241"/>
                  <a:gd name="T24" fmla="*/ 75 w 170"/>
                  <a:gd name="T25" fmla="*/ 28 h 241"/>
                  <a:gd name="T26" fmla="*/ 33 w 170"/>
                  <a:gd name="T27" fmla="*/ 28 h 241"/>
                  <a:gd name="T28" fmla="*/ 0 w 170"/>
                  <a:gd name="T29" fmla="*/ 0 h 241"/>
                  <a:gd name="T30" fmla="*/ 84 w 170"/>
                  <a:gd name="T31" fmla="*/ 0 h 241"/>
                  <a:gd name="T32" fmla="*/ 110 w 170"/>
                  <a:gd name="T33" fmla="*/ 3 h 241"/>
                  <a:gd name="T34" fmla="*/ 131 w 170"/>
                  <a:gd name="T35" fmla="*/ 12 h 241"/>
                  <a:gd name="T36" fmla="*/ 145 w 170"/>
                  <a:gd name="T37" fmla="*/ 24 h 241"/>
                  <a:gd name="T38" fmla="*/ 154 w 170"/>
                  <a:gd name="T39" fmla="*/ 38 h 241"/>
                  <a:gd name="T40" fmla="*/ 159 w 170"/>
                  <a:gd name="T41" fmla="*/ 52 h 241"/>
                  <a:gd name="T42" fmla="*/ 161 w 170"/>
                  <a:gd name="T43" fmla="*/ 68 h 241"/>
                  <a:gd name="T44" fmla="*/ 156 w 170"/>
                  <a:gd name="T45" fmla="*/ 89 h 241"/>
                  <a:gd name="T46" fmla="*/ 145 w 170"/>
                  <a:gd name="T47" fmla="*/ 110 h 241"/>
                  <a:gd name="T48" fmla="*/ 126 w 170"/>
                  <a:gd name="T49" fmla="*/ 124 h 241"/>
                  <a:gd name="T50" fmla="*/ 100 w 170"/>
                  <a:gd name="T51" fmla="*/ 131 h 241"/>
                  <a:gd name="T52" fmla="*/ 170 w 170"/>
                  <a:gd name="T53" fmla="*/ 241 h 241"/>
                  <a:gd name="T54" fmla="*/ 128 w 170"/>
                  <a:gd name="T55" fmla="*/ 241 h 241"/>
                  <a:gd name="T56" fmla="*/ 68 w 170"/>
                  <a:gd name="T57" fmla="*/ 133 h 241"/>
                  <a:gd name="T58" fmla="*/ 33 w 170"/>
                  <a:gd name="T59" fmla="*/ 133 h 241"/>
                  <a:gd name="T60" fmla="*/ 33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3" y="28"/>
                    </a:moveTo>
                    <a:lnTo>
                      <a:pt x="33" y="105"/>
                    </a:lnTo>
                    <a:lnTo>
                      <a:pt x="75" y="105"/>
                    </a:lnTo>
                    <a:lnTo>
                      <a:pt x="89" y="105"/>
                    </a:lnTo>
                    <a:lnTo>
                      <a:pt x="103" y="101"/>
                    </a:lnTo>
                    <a:lnTo>
                      <a:pt x="114" y="96"/>
                    </a:lnTo>
                    <a:lnTo>
                      <a:pt x="124" y="84"/>
                    </a:lnTo>
                    <a:lnTo>
                      <a:pt x="126" y="68"/>
                    </a:lnTo>
                    <a:lnTo>
                      <a:pt x="124" y="52"/>
                    </a:lnTo>
                    <a:lnTo>
                      <a:pt x="114" y="40"/>
                    </a:lnTo>
                    <a:lnTo>
                      <a:pt x="103" y="33"/>
                    </a:lnTo>
                    <a:lnTo>
                      <a:pt x="89" y="31"/>
                    </a:lnTo>
                    <a:lnTo>
                      <a:pt x="75" y="28"/>
                    </a:lnTo>
                    <a:lnTo>
                      <a:pt x="33" y="28"/>
                    </a:lnTo>
                    <a:close/>
                    <a:moveTo>
                      <a:pt x="0" y="0"/>
                    </a:moveTo>
                    <a:lnTo>
                      <a:pt x="84" y="0"/>
                    </a:lnTo>
                    <a:lnTo>
                      <a:pt x="110" y="3"/>
                    </a:lnTo>
                    <a:lnTo>
                      <a:pt x="131" y="12"/>
                    </a:lnTo>
                    <a:lnTo>
                      <a:pt x="145" y="24"/>
                    </a:lnTo>
                    <a:lnTo>
                      <a:pt x="154" y="38"/>
                    </a:lnTo>
                    <a:lnTo>
                      <a:pt x="159" y="52"/>
                    </a:lnTo>
                    <a:lnTo>
                      <a:pt x="161" y="68"/>
                    </a:lnTo>
                    <a:lnTo>
                      <a:pt x="156" y="89"/>
                    </a:lnTo>
                    <a:lnTo>
                      <a:pt x="145" y="110"/>
                    </a:lnTo>
                    <a:lnTo>
                      <a:pt x="126" y="124"/>
                    </a:lnTo>
                    <a:lnTo>
                      <a:pt x="100" y="131"/>
                    </a:lnTo>
                    <a:lnTo>
                      <a:pt x="170" y="241"/>
                    </a:lnTo>
                    <a:lnTo>
                      <a:pt x="128" y="241"/>
                    </a:lnTo>
                    <a:lnTo>
                      <a:pt x="68" y="133"/>
                    </a:lnTo>
                    <a:lnTo>
                      <a:pt x="33" y="133"/>
                    </a:lnTo>
                    <a:lnTo>
                      <a:pt x="33"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userDrawn="1"/>
            </p:nvSpPr>
            <p:spPr bwMode="auto">
              <a:xfrm>
                <a:off x="8937625" y="5280026"/>
                <a:ext cx="512763" cy="382588"/>
              </a:xfrm>
              <a:custGeom>
                <a:avLst/>
                <a:gdLst>
                  <a:gd name="T0" fmla="*/ 0 w 323"/>
                  <a:gd name="T1" fmla="*/ 0 h 241"/>
                  <a:gd name="T2" fmla="*/ 35 w 323"/>
                  <a:gd name="T3" fmla="*/ 0 h 241"/>
                  <a:gd name="T4" fmla="*/ 86 w 323"/>
                  <a:gd name="T5" fmla="*/ 192 h 241"/>
                  <a:gd name="T6" fmla="*/ 86 w 323"/>
                  <a:gd name="T7" fmla="*/ 192 h 241"/>
                  <a:gd name="T8" fmla="*/ 144 w 323"/>
                  <a:gd name="T9" fmla="*/ 0 h 241"/>
                  <a:gd name="T10" fmla="*/ 181 w 323"/>
                  <a:gd name="T11" fmla="*/ 0 h 241"/>
                  <a:gd name="T12" fmla="*/ 237 w 323"/>
                  <a:gd name="T13" fmla="*/ 192 h 241"/>
                  <a:gd name="T14" fmla="*/ 237 w 323"/>
                  <a:gd name="T15" fmla="*/ 192 h 241"/>
                  <a:gd name="T16" fmla="*/ 291 w 323"/>
                  <a:gd name="T17" fmla="*/ 0 h 241"/>
                  <a:gd name="T18" fmla="*/ 323 w 323"/>
                  <a:gd name="T19" fmla="*/ 0 h 241"/>
                  <a:gd name="T20" fmla="*/ 253 w 323"/>
                  <a:gd name="T21" fmla="*/ 241 h 241"/>
                  <a:gd name="T22" fmla="*/ 221 w 323"/>
                  <a:gd name="T23" fmla="*/ 241 h 241"/>
                  <a:gd name="T24" fmla="*/ 163 w 323"/>
                  <a:gd name="T25" fmla="*/ 45 h 241"/>
                  <a:gd name="T26" fmla="*/ 160 w 323"/>
                  <a:gd name="T27" fmla="*/ 45 h 241"/>
                  <a:gd name="T28" fmla="*/ 104 w 323"/>
                  <a:gd name="T29" fmla="*/ 241 h 241"/>
                  <a:gd name="T30" fmla="*/ 69 w 323"/>
                  <a:gd name="T31" fmla="*/ 241 h 241"/>
                  <a:gd name="T32" fmla="*/ 0 w 323"/>
                  <a:gd name="T3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3" h="241">
                    <a:moveTo>
                      <a:pt x="0" y="0"/>
                    </a:moveTo>
                    <a:lnTo>
                      <a:pt x="35" y="0"/>
                    </a:lnTo>
                    <a:lnTo>
                      <a:pt x="86" y="192"/>
                    </a:lnTo>
                    <a:lnTo>
                      <a:pt x="86" y="192"/>
                    </a:lnTo>
                    <a:lnTo>
                      <a:pt x="144" y="0"/>
                    </a:lnTo>
                    <a:lnTo>
                      <a:pt x="181" y="0"/>
                    </a:lnTo>
                    <a:lnTo>
                      <a:pt x="237" y="192"/>
                    </a:lnTo>
                    <a:lnTo>
                      <a:pt x="237" y="192"/>
                    </a:lnTo>
                    <a:lnTo>
                      <a:pt x="291" y="0"/>
                    </a:lnTo>
                    <a:lnTo>
                      <a:pt x="323" y="0"/>
                    </a:lnTo>
                    <a:lnTo>
                      <a:pt x="253" y="241"/>
                    </a:lnTo>
                    <a:lnTo>
                      <a:pt x="221" y="241"/>
                    </a:lnTo>
                    <a:lnTo>
                      <a:pt x="163" y="45"/>
                    </a:lnTo>
                    <a:lnTo>
                      <a:pt x="160" y="45"/>
                    </a:lnTo>
                    <a:lnTo>
                      <a:pt x="104" y="241"/>
                    </a:lnTo>
                    <a:lnTo>
                      <a:pt x="69"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noEditPoints="1"/>
              </p:cNvSpPr>
              <p:nvPr userDrawn="1"/>
            </p:nvSpPr>
            <p:spPr bwMode="auto">
              <a:xfrm>
                <a:off x="9469438" y="5268913"/>
                <a:ext cx="395288" cy="400050"/>
              </a:xfrm>
              <a:custGeom>
                <a:avLst/>
                <a:gdLst>
                  <a:gd name="T0" fmla="*/ 123 w 249"/>
                  <a:gd name="T1" fmla="*/ 33 h 252"/>
                  <a:gd name="T2" fmla="*/ 93 w 249"/>
                  <a:gd name="T3" fmla="*/ 38 h 252"/>
                  <a:gd name="T4" fmla="*/ 70 w 249"/>
                  <a:gd name="T5" fmla="*/ 49 h 252"/>
                  <a:gd name="T6" fmla="*/ 51 w 249"/>
                  <a:gd name="T7" fmla="*/ 70 h 252"/>
                  <a:gd name="T8" fmla="*/ 37 w 249"/>
                  <a:gd name="T9" fmla="*/ 98 h 252"/>
                  <a:gd name="T10" fmla="*/ 35 w 249"/>
                  <a:gd name="T11" fmla="*/ 126 h 252"/>
                  <a:gd name="T12" fmla="*/ 37 w 249"/>
                  <a:gd name="T13" fmla="*/ 157 h 252"/>
                  <a:gd name="T14" fmla="*/ 51 w 249"/>
                  <a:gd name="T15" fmla="*/ 182 h 252"/>
                  <a:gd name="T16" fmla="*/ 70 w 249"/>
                  <a:gd name="T17" fmla="*/ 203 h 252"/>
                  <a:gd name="T18" fmla="*/ 93 w 249"/>
                  <a:gd name="T19" fmla="*/ 217 h 252"/>
                  <a:gd name="T20" fmla="*/ 123 w 249"/>
                  <a:gd name="T21" fmla="*/ 222 h 252"/>
                  <a:gd name="T22" fmla="*/ 153 w 249"/>
                  <a:gd name="T23" fmla="*/ 217 h 252"/>
                  <a:gd name="T24" fmla="*/ 179 w 249"/>
                  <a:gd name="T25" fmla="*/ 203 h 252"/>
                  <a:gd name="T26" fmla="*/ 198 w 249"/>
                  <a:gd name="T27" fmla="*/ 182 h 252"/>
                  <a:gd name="T28" fmla="*/ 209 w 249"/>
                  <a:gd name="T29" fmla="*/ 157 h 252"/>
                  <a:gd name="T30" fmla="*/ 214 w 249"/>
                  <a:gd name="T31" fmla="*/ 126 h 252"/>
                  <a:gd name="T32" fmla="*/ 209 w 249"/>
                  <a:gd name="T33" fmla="*/ 98 h 252"/>
                  <a:gd name="T34" fmla="*/ 198 w 249"/>
                  <a:gd name="T35" fmla="*/ 70 h 252"/>
                  <a:gd name="T36" fmla="*/ 179 w 249"/>
                  <a:gd name="T37" fmla="*/ 49 h 252"/>
                  <a:gd name="T38" fmla="*/ 153 w 249"/>
                  <a:gd name="T39" fmla="*/ 38 h 252"/>
                  <a:gd name="T40" fmla="*/ 123 w 249"/>
                  <a:gd name="T41" fmla="*/ 33 h 252"/>
                  <a:gd name="T42" fmla="*/ 123 w 249"/>
                  <a:gd name="T43" fmla="*/ 0 h 252"/>
                  <a:gd name="T44" fmla="*/ 165 w 249"/>
                  <a:gd name="T45" fmla="*/ 7 h 252"/>
                  <a:gd name="T46" fmla="*/ 200 w 249"/>
                  <a:gd name="T47" fmla="*/ 26 h 252"/>
                  <a:gd name="T48" fmla="*/ 226 w 249"/>
                  <a:gd name="T49" fmla="*/ 52 h 252"/>
                  <a:gd name="T50" fmla="*/ 242 w 249"/>
                  <a:gd name="T51" fmla="*/ 87 h 252"/>
                  <a:gd name="T52" fmla="*/ 249 w 249"/>
                  <a:gd name="T53" fmla="*/ 126 h 252"/>
                  <a:gd name="T54" fmla="*/ 242 w 249"/>
                  <a:gd name="T55" fmla="*/ 168 h 252"/>
                  <a:gd name="T56" fmla="*/ 226 w 249"/>
                  <a:gd name="T57" fmla="*/ 203 h 252"/>
                  <a:gd name="T58" fmla="*/ 200 w 249"/>
                  <a:gd name="T59" fmla="*/ 229 h 252"/>
                  <a:gd name="T60" fmla="*/ 165 w 249"/>
                  <a:gd name="T61" fmla="*/ 248 h 252"/>
                  <a:gd name="T62" fmla="*/ 123 w 249"/>
                  <a:gd name="T63" fmla="*/ 252 h 252"/>
                  <a:gd name="T64" fmla="*/ 84 w 249"/>
                  <a:gd name="T65" fmla="*/ 248 h 252"/>
                  <a:gd name="T66" fmla="*/ 49 w 249"/>
                  <a:gd name="T67" fmla="*/ 229 h 252"/>
                  <a:gd name="T68" fmla="*/ 23 w 249"/>
                  <a:gd name="T69" fmla="*/ 203 h 252"/>
                  <a:gd name="T70" fmla="*/ 4 w 249"/>
                  <a:gd name="T71" fmla="*/ 168 h 252"/>
                  <a:gd name="T72" fmla="*/ 0 w 249"/>
                  <a:gd name="T73" fmla="*/ 126 h 252"/>
                  <a:gd name="T74" fmla="*/ 4 w 249"/>
                  <a:gd name="T75" fmla="*/ 87 h 252"/>
                  <a:gd name="T76" fmla="*/ 23 w 249"/>
                  <a:gd name="T77" fmla="*/ 52 h 252"/>
                  <a:gd name="T78" fmla="*/ 49 w 249"/>
                  <a:gd name="T79" fmla="*/ 26 h 252"/>
                  <a:gd name="T80" fmla="*/ 84 w 249"/>
                  <a:gd name="T81" fmla="*/ 7 h 252"/>
                  <a:gd name="T82" fmla="*/ 123 w 249"/>
                  <a:gd name="T8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9" h="252">
                    <a:moveTo>
                      <a:pt x="123" y="33"/>
                    </a:moveTo>
                    <a:lnTo>
                      <a:pt x="93" y="38"/>
                    </a:lnTo>
                    <a:lnTo>
                      <a:pt x="70" y="49"/>
                    </a:lnTo>
                    <a:lnTo>
                      <a:pt x="51" y="70"/>
                    </a:lnTo>
                    <a:lnTo>
                      <a:pt x="37" y="98"/>
                    </a:lnTo>
                    <a:lnTo>
                      <a:pt x="35" y="126"/>
                    </a:lnTo>
                    <a:lnTo>
                      <a:pt x="37" y="157"/>
                    </a:lnTo>
                    <a:lnTo>
                      <a:pt x="51" y="182"/>
                    </a:lnTo>
                    <a:lnTo>
                      <a:pt x="70" y="203"/>
                    </a:lnTo>
                    <a:lnTo>
                      <a:pt x="93" y="217"/>
                    </a:lnTo>
                    <a:lnTo>
                      <a:pt x="123" y="222"/>
                    </a:lnTo>
                    <a:lnTo>
                      <a:pt x="153" y="217"/>
                    </a:lnTo>
                    <a:lnTo>
                      <a:pt x="179" y="203"/>
                    </a:lnTo>
                    <a:lnTo>
                      <a:pt x="198" y="182"/>
                    </a:lnTo>
                    <a:lnTo>
                      <a:pt x="209" y="157"/>
                    </a:lnTo>
                    <a:lnTo>
                      <a:pt x="214" y="126"/>
                    </a:lnTo>
                    <a:lnTo>
                      <a:pt x="209" y="98"/>
                    </a:lnTo>
                    <a:lnTo>
                      <a:pt x="198" y="70"/>
                    </a:lnTo>
                    <a:lnTo>
                      <a:pt x="179" y="49"/>
                    </a:lnTo>
                    <a:lnTo>
                      <a:pt x="153" y="38"/>
                    </a:lnTo>
                    <a:lnTo>
                      <a:pt x="123" y="33"/>
                    </a:lnTo>
                    <a:close/>
                    <a:moveTo>
                      <a:pt x="123" y="0"/>
                    </a:moveTo>
                    <a:lnTo>
                      <a:pt x="165" y="7"/>
                    </a:lnTo>
                    <a:lnTo>
                      <a:pt x="200" y="26"/>
                    </a:lnTo>
                    <a:lnTo>
                      <a:pt x="226" y="52"/>
                    </a:lnTo>
                    <a:lnTo>
                      <a:pt x="242" y="87"/>
                    </a:lnTo>
                    <a:lnTo>
                      <a:pt x="249" y="126"/>
                    </a:lnTo>
                    <a:lnTo>
                      <a:pt x="242" y="168"/>
                    </a:lnTo>
                    <a:lnTo>
                      <a:pt x="226" y="203"/>
                    </a:lnTo>
                    <a:lnTo>
                      <a:pt x="200" y="229"/>
                    </a:lnTo>
                    <a:lnTo>
                      <a:pt x="165" y="248"/>
                    </a:lnTo>
                    <a:lnTo>
                      <a:pt x="123" y="252"/>
                    </a:lnTo>
                    <a:lnTo>
                      <a:pt x="84" y="248"/>
                    </a:lnTo>
                    <a:lnTo>
                      <a:pt x="49" y="229"/>
                    </a:lnTo>
                    <a:lnTo>
                      <a:pt x="23" y="203"/>
                    </a:lnTo>
                    <a:lnTo>
                      <a:pt x="4" y="168"/>
                    </a:lnTo>
                    <a:lnTo>
                      <a:pt x="0" y="126"/>
                    </a:lnTo>
                    <a:lnTo>
                      <a:pt x="4" y="87"/>
                    </a:lnTo>
                    <a:lnTo>
                      <a:pt x="23" y="52"/>
                    </a:lnTo>
                    <a:lnTo>
                      <a:pt x="49" y="26"/>
                    </a:lnTo>
                    <a:lnTo>
                      <a:pt x="84" y="7"/>
                    </a:lnTo>
                    <a:lnTo>
                      <a:pt x="12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noEditPoints="1"/>
              </p:cNvSpPr>
              <p:nvPr userDrawn="1"/>
            </p:nvSpPr>
            <p:spPr bwMode="auto">
              <a:xfrm>
                <a:off x="9931400" y="5280026"/>
                <a:ext cx="269875" cy="382588"/>
              </a:xfrm>
              <a:custGeom>
                <a:avLst/>
                <a:gdLst>
                  <a:gd name="T0" fmla="*/ 32 w 170"/>
                  <a:gd name="T1" fmla="*/ 28 h 241"/>
                  <a:gd name="T2" fmla="*/ 32 w 170"/>
                  <a:gd name="T3" fmla="*/ 105 h 241"/>
                  <a:gd name="T4" fmla="*/ 74 w 170"/>
                  <a:gd name="T5" fmla="*/ 105 h 241"/>
                  <a:gd name="T6" fmla="*/ 88 w 170"/>
                  <a:gd name="T7" fmla="*/ 105 h 241"/>
                  <a:gd name="T8" fmla="*/ 102 w 170"/>
                  <a:gd name="T9" fmla="*/ 101 h 241"/>
                  <a:gd name="T10" fmla="*/ 114 w 170"/>
                  <a:gd name="T11" fmla="*/ 96 h 241"/>
                  <a:gd name="T12" fmla="*/ 123 w 170"/>
                  <a:gd name="T13" fmla="*/ 84 h 241"/>
                  <a:gd name="T14" fmla="*/ 125 w 170"/>
                  <a:gd name="T15" fmla="*/ 68 h 241"/>
                  <a:gd name="T16" fmla="*/ 123 w 170"/>
                  <a:gd name="T17" fmla="*/ 52 h 241"/>
                  <a:gd name="T18" fmla="*/ 114 w 170"/>
                  <a:gd name="T19" fmla="*/ 40 h 241"/>
                  <a:gd name="T20" fmla="*/ 102 w 170"/>
                  <a:gd name="T21" fmla="*/ 33 h 241"/>
                  <a:gd name="T22" fmla="*/ 88 w 170"/>
                  <a:gd name="T23" fmla="*/ 31 h 241"/>
                  <a:gd name="T24" fmla="*/ 74 w 170"/>
                  <a:gd name="T25" fmla="*/ 28 h 241"/>
                  <a:gd name="T26" fmla="*/ 32 w 170"/>
                  <a:gd name="T27" fmla="*/ 28 h 241"/>
                  <a:gd name="T28" fmla="*/ 0 w 170"/>
                  <a:gd name="T29" fmla="*/ 0 h 241"/>
                  <a:gd name="T30" fmla="*/ 83 w 170"/>
                  <a:gd name="T31" fmla="*/ 0 h 241"/>
                  <a:gd name="T32" fmla="*/ 109 w 170"/>
                  <a:gd name="T33" fmla="*/ 3 h 241"/>
                  <a:gd name="T34" fmla="*/ 130 w 170"/>
                  <a:gd name="T35" fmla="*/ 12 h 241"/>
                  <a:gd name="T36" fmla="*/ 144 w 170"/>
                  <a:gd name="T37" fmla="*/ 24 h 241"/>
                  <a:gd name="T38" fmla="*/ 153 w 170"/>
                  <a:gd name="T39" fmla="*/ 38 h 241"/>
                  <a:gd name="T40" fmla="*/ 158 w 170"/>
                  <a:gd name="T41" fmla="*/ 52 h 241"/>
                  <a:gd name="T42" fmla="*/ 160 w 170"/>
                  <a:gd name="T43" fmla="*/ 68 h 241"/>
                  <a:gd name="T44" fmla="*/ 156 w 170"/>
                  <a:gd name="T45" fmla="*/ 89 h 241"/>
                  <a:gd name="T46" fmla="*/ 144 w 170"/>
                  <a:gd name="T47" fmla="*/ 110 h 241"/>
                  <a:gd name="T48" fmla="*/ 125 w 170"/>
                  <a:gd name="T49" fmla="*/ 124 h 241"/>
                  <a:gd name="T50" fmla="*/ 100 w 170"/>
                  <a:gd name="T51" fmla="*/ 131 h 241"/>
                  <a:gd name="T52" fmla="*/ 170 w 170"/>
                  <a:gd name="T53" fmla="*/ 241 h 241"/>
                  <a:gd name="T54" fmla="*/ 128 w 170"/>
                  <a:gd name="T55" fmla="*/ 241 h 241"/>
                  <a:gd name="T56" fmla="*/ 67 w 170"/>
                  <a:gd name="T57" fmla="*/ 133 h 241"/>
                  <a:gd name="T58" fmla="*/ 32 w 170"/>
                  <a:gd name="T59" fmla="*/ 133 h 241"/>
                  <a:gd name="T60" fmla="*/ 32 w 170"/>
                  <a:gd name="T61" fmla="*/ 241 h 241"/>
                  <a:gd name="T62" fmla="*/ 0 w 170"/>
                  <a:gd name="T63" fmla="*/ 241 h 241"/>
                  <a:gd name="T64" fmla="*/ 0 w 170"/>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41">
                    <a:moveTo>
                      <a:pt x="32" y="28"/>
                    </a:moveTo>
                    <a:lnTo>
                      <a:pt x="32" y="105"/>
                    </a:lnTo>
                    <a:lnTo>
                      <a:pt x="74" y="105"/>
                    </a:lnTo>
                    <a:lnTo>
                      <a:pt x="88" y="105"/>
                    </a:lnTo>
                    <a:lnTo>
                      <a:pt x="102" y="101"/>
                    </a:lnTo>
                    <a:lnTo>
                      <a:pt x="114" y="96"/>
                    </a:lnTo>
                    <a:lnTo>
                      <a:pt x="123" y="84"/>
                    </a:lnTo>
                    <a:lnTo>
                      <a:pt x="125" y="68"/>
                    </a:lnTo>
                    <a:lnTo>
                      <a:pt x="123" y="52"/>
                    </a:lnTo>
                    <a:lnTo>
                      <a:pt x="114" y="40"/>
                    </a:lnTo>
                    <a:lnTo>
                      <a:pt x="102" y="33"/>
                    </a:lnTo>
                    <a:lnTo>
                      <a:pt x="88" y="31"/>
                    </a:lnTo>
                    <a:lnTo>
                      <a:pt x="74" y="28"/>
                    </a:lnTo>
                    <a:lnTo>
                      <a:pt x="32" y="28"/>
                    </a:lnTo>
                    <a:close/>
                    <a:moveTo>
                      <a:pt x="0" y="0"/>
                    </a:moveTo>
                    <a:lnTo>
                      <a:pt x="83" y="0"/>
                    </a:lnTo>
                    <a:lnTo>
                      <a:pt x="109" y="3"/>
                    </a:lnTo>
                    <a:lnTo>
                      <a:pt x="130" y="12"/>
                    </a:lnTo>
                    <a:lnTo>
                      <a:pt x="144" y="24"/>
                    </a:lnTo>
                    <a:lnTo>
                      <a:pt x="153" y="38"/>
                    </a:lnTo>
                    <a:lnTo>
                      <a:pt x="158" y="52"/>
                    </a:lnTo>
                    <a:lnTo>
                      <a:pt x="160" y="68"/>
                    </a:lnTo>
                    <a:lnTo>
                      <a:pt x="156" y="89"/>
                    </a:lnTo>
                    <a:lnTo>
                      <a:pt x="144" y="110"/>
                    </a:lnTo>
                    <a:lnTo>
                      <a:pt x="125" y="124"/>
                    </a:lnTo>
                    <a:lnTo>
                      <a:pt x="100" y="131"/>
                    </a:lnTo>
                    <a:lnTo>
                      <a:pt x="170" y="241"/>
                    </a:lnTo>
                    <a:lnTo>
                      <a:pt x="128" y="241"/>
                    </a:lnTo>
                    <a:lnTo>
                      <a:pt x="67" y="133"/>
                    </a:lnTo>
                    <a:lnTo>
                      <a:pt x="32" y="133"/>
                    </a:lnTo>
                    <a:lnTo>
                      <a:pt x="3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userDrawn="1"/>
            </p:nvSpPr>
            <p:spPr bwMode="auto">
              <a:xfrm>
                <a:off x="10248900" y="5280026"/>
                <a:ext cx="225425" cy="382588"/>
              </a:xfrm>
              <a:custGeom>
                <a:avLst/>
                <a:gdLst>
                  <a:gd name="T0" fmla="*/ 0 w 142"/>
                  <a:gd name="T1" fmla="*/ 0 h 241"/>
                  <a:gd name="T2" fmla="*/ 32 w 142"/>
                  <a:gd name="T3" fmla="*/ 0 h 241"/>
                  <a:gd name="T4" fmla="*/ 32 w 142"/>
                  <a:gd name="T5" fmla="*/ 210 h 241"/>
                  <a:gd name="T6" fmla="*/ 142 w 142"/>
                  <a:gd name="T7" fmla="*/ 210 h 241"/>
                  <a:gd name="T8" fmla="*/ 142 w 142"/>
                  <a:gd name="T9" fmla="*/ 241 h 241"/>
                  <a:gd name="T10" fmla="*/ 0 w 142"/>
                  <a:gd name="T11" fmla="*/ 241 h 241"/>
                  <a:gd name="T12" fmla="*/ 0 w 14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42" h="241">
                    <a:moveTo>
                      <a:pt x="0" y="0"/>
                    </a:moveTo>
                    <a:lnTo>
                      <a:pt x="32" y="0"/>
                    </a:lnTo>
                    <a:lnTo>
                      <a:pt x="32" y="210"/>
                    </a:lnTo>
                    <a:lnTo>
                      <a:pt x="142" y="210"/>
                    </a:lnTo>
                    <a:lnTo>
                      <a:pt x="142"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noEditPoints="1"/>
              </p:cNvSpPr>
              <p:nvPr userDrawn="1"/>
            </p:nvSpPr>
            <p:spPr bwMode="auto">
              <a:xfrm>
                <a:off x="10510838" y="5280026"/>
                <a:ext cx="328613" cy="382588"/>
              </a:xfrm>
              <a:custGeom>
                <a:avLst/>
                <a:gdLst>
                  <a:gd name="T0" fmla="*/ 33 w 207"/>
                  <a:gd name="T1" fmla="*/ 31 h 241"/>
                  <a:gd name="T2" fmla="*/ 33 w 207"/>
                  <a:gd name="T3" fmla="*/ 210 h 241"/>
                  <a:gd name="T4" fmla="*/ 72 w 207"/>
                  <a:gd name="T5" fmla="*/ 210 h 241"/>
                  <a:gd name="T6" fmla="*/ 105 w 207"/>
                  <a:gd name="T7" fmla="*/ 206 h 241"/>
                  <a:gd name="T8" fmla="*/ 133 w 207"/>
                  <a:gd name="T9" fmla="*/ 194 h 241"/>
                  <a:gd name="T10" fmla="*/ 154 w 207"/>
                  <a:gd name="T11" fmla="*/ 178 h 241"/>
                  <a:gd name="T12" fmla="*/ 168 w 207"/>
                  <a:gd name="T13" fmla="*/ 152 h 241"/>
                  <a:gd name="T14" fmla="*/ 175 w 207"/>
                  <a:gd name="T15" fmla="*/ 119 h 241"/>
                  <a:gd name="T16" fmla="*/ 172 w 207"/>
                  <a:gd name="T17" fmla="*/ 105 h 241"/>
                  <a:gd name="T18" fmla="*/ 170 w 207"/>
                  <a:gd name="T19" fmla="*/ 89 h 241"/>
                  <a:gd name="T20" fmla="*/ 161 w 207"/>
                  <a:gd name="T21" fmla="*/ 73 h 241"/>
                  <a:gd name="T22" fmla="*/ 149 w 207"/>
                  <a:gd name="T23" fmla="*/ 56 h 241"/>
                  <a:gd name="T24" fmla="*/ 133 w 207"/>
                  <a:gd name="T25" fmla="*/ 42 h 241"/>
                  <a:gd name="T26" fmla="*/ 109 w 207"/>
                  <a:gd name="T27" fmla="*/ 35 h 241"/>
                  <a:gd name="T28" fmla="*/ 82 w 207"/>
                  <a:gd name="T29" fmla="*/ 31 h 241"/>
                  <a:gd name="T30" fmla="*/ 33 w 207"/>
                  <a:gd name="T31" fmla="*/ 31 h 241"/>
                  <a:gd name="T32" fmla="*/ 0 w 207"/>
                  <a:gd name="T33" fmla="*/ 0 h 241"/>
                  <a:gd name="T34" fmla="*/ 84 w 207"/>
                  <a:gd name="T35" fmla="*/ 0 h 241"/>
                  <a:gd name="T36" fmla="*/ 121 w 207"/>
                  <a:gd name="T37" fmla="*/ 5 h 241"/>
                  <a:gd name="T38" fmla="*/ 151 w 207"/>
                  <a:gd name="T39" fmla="*/ 17 h 241"/>
                  <a:gd name="T40" fmla="*/ 175 w 207"/>
                  <a:gd name="T41" fmla="*/ 33 h 241"/>
                  <a:gd name="T42" fmla="*/ 191 w 207"/>
                  <a:gd name="T43" fmla="*/ 54 h 241"/>
                  <a:gd name="T44" fmla="*/ 200 w 207"/>
                  <a:gd name="T45" fmla="*/ 77 h 241"/>
                  <a:gd name="T46" fmla="*/ 207 w 207"/>
                  <a:gd name="T47" fmla="*/ 101 h 241"/>
                  <a:gd name="T48" fmla="*/ 207 w 207"/>
                  <a:gd name="T49" fmla="*/ 119 h 241"/>
                  <a:gd name="T50" fmla="*/ 205 w 207"/>
                  <a:gd name="T51" fmla="*/ 150 h 241"/>
                  <a:gd name="T52" fmla="*/ 193 w 207"/>
                  <a:gd name="T53" fmla="*/ 178 h 241"/>
                  <a:gd name="T54" fmla="*/ 175 w 207"/>
                  <a:gd name="T55" fmla="*/ 203 h 241"/>
                  <a:gd name="T56" fmla="*/ 149 w 207"/>
                  <a:gd name="T57" fmla="*/ 222 h 241"/>
                  <a:gd name="T58" fmla="*/ 116 w 207"/>
                  <a:gd name="T59" fmla="*/ 236 h 241"/>
                  <a:gd name="T60" fmla="*/ 77 w 207"/>
                  <a:gd name="T61" fmla="*/ 241 h 241"/>
                  <a:gd name="T62" fmla="*/ 0 w 207"/>
                  <a:gd name="T63" fmla="*/ 241 h 241"/>
                  <a:gd name="T64" fmla="*/ 0 w 207"/>
                  <a:gd name="T6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41">
                    <a:moveTo>
                      <a:pt x="33" y="31"/>
                    </a:moveTo>
                    <a:lnTo>
                      <a:pt x="33" y="210"/>
                    </a:lnTo>
                    <a:lnTo>
                      <a:pt x="72" y="210"/>
                    </a:lnTo>
                    <a:lnTo>
                      <a:pt x="105" y="206"/>
                    </a:lnTo>
                    <a:lnTo>
                      <a:pt x="133" y="194"/>
                    </a:lnTo>
                    <a:lnTo>
                      <a:pt x="154" y="178"/>
                    </a:lnTo>
                    <a:lnTo>
                      <a:pt x="168" y="152"/>
                    </a:lnTo>
                    <a:lnTo>
                      <a:pt x="175" y="119"/>
                    </a:lnTo>
                    <a:lnTo>
                      <a:pt x="172" y="105"/>
                    </a:lnTo>
                    <a:lnTo>
                      <a:pt x="170" y="89"/>
                    </a:lnTo>
                    <a:lnTo>
                      <a:pt x="161" y="73"/>
                    </a:lnTo>
                    <a:lnTo>
                      <a:pt x="149" y="56"/>
                    </a:lnTo>
                    <a:lnTo>
                      <a:pt x="133" y="42"/>
                    </a:lnTo>
                    <a:lnTo>
                      <a:pt x="109" y="35"/>
                    </a:lnTo>
                    <a:lnTo>
                      <a:pt x="82" y="31"/>
                    </a:lnTo>
                    <a:lnTo>
                      <a:pt x="33" y="31"/>
                    </a:lnTo>
                    <a:close/>
                    <a:moveTo>
                      <a:pt x="0" y="0"/>
                    </a:moveTo>
                    <a:lnTo>
                      <a:pt x="84" y="0"/>
                    </a:lnTo>
                    <a:lnTo>
                      <a:pt x="121" y="5"/>
                    </a:lnTo>
                    <a:lnTo>
                      <a:pt x="151" y="17"/>
                    </a:lnTo>
                    <a:lnTo>
                      <a:pt x="175" y="33"/>
                    </a:lnTo>
                    <a:lnTo>
                      <a:pt x="191" y="54"/>
                    </a:lnTo>
                    <a:lnTo>
                      <a:pt x="200" y="77"/>
                    </a:lnTo>
                    <a:lnTo>
                      <a:pt x="207" y="101"/>
                    </a:lnTo>
                    <a:lnTo>
                      <a:pt x="207" y="119"/>
                    </a:lnTo>
                    <a:lnTo>
                      <a:pt x="205" y="150"/>
                    </a:lnTo>
                    <a:lnTo>
                      <a:pt x="193" y="178"/>
                    </a:lnTo>
                    <a:lnTo>
                      <a:pt x="175" y="203"/>
                    </a:lnTo>
                    <a:lnTo>
                      <a:pt x="149" y="222"/>
                    </a:lnTo>
                    <a:lnTo>
                      <a:pt x="116" y="236"/>
                    </a:lnTo>
                    <a:lnTo>
                      <a:pt x="77" y="241"/>
                    </a:lnTo>
                    <a:lnTo>
                      <a:pt x="0" y="241"/>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 bg1="lt1" tx1="dk1" bg2="lt2" tx2="dk2" accent1="accent1" accent2="accent2" accent3="accent3" accent4="accent4" accent5="accent5" accent6="accent6" hlink="hlink" folHlink="folHlink"/>
  <p:sldLayoutIdLst>
    <p:sldLayoutId id="2147483684" r:id="rId1"/>
  </p:sldLayoutIdLst>
  <p:transition>
    <p:fade/>
  </p:transition>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812030" y="2817332"/>
            <a:ext cx="2647950" cy="1297467"/>
          </a:xfrm>
        </p:spPr>
        <p:txBody>
          <a:bodyPr>
            <a:normAutofit/>
          </a:bodyPr>
          <a:lstStyle/>
          <a:p>
            <a:pPr algn="ctr"/>
            <a:r>
              <a:rPr lang="en-US" dirty="0" err="1" smtClean="0"/>
              <a:t>Nghiêm</a:t>
            </a:r>
            <a:r>
              <a:rPr lang="en-US" dirty="0" smtClean="0"/>
              <a:t> </a:t>
            </a:r>
            <a:r>
              <a:rPr lang="en-US" dirty="0" err="1" smtClean="0"/>
              <a:t>Hữu</a:t>
            </a:r>
            <a:r>
              <a:rPr lang="en-US" dirty="0" smtClean="0"/>
              <a:t> </a:t>
            </a:r>
            <a:r>
              <a:rPr lang="en-US" dirty="0" err="1" smtClean="0"/>
              <a:t>Toàn</a:t>
            </a:r>
            <a:r>
              <a:rPr lang="en-US" dirty="0"/>
              <a:t/>
            </a:r>
            <a:br>
              <a:rPr lang="en-US" dirty="0"/>
            </a:br>
            <a:r>
              <a:rPr lang="en-US" dirty="0"/>
              <a:t/>
            </a:r>
            <a:br>
              <a:rPr lang="en-US" dirty="0"/>
            </a:br>
            <a:r>
              <a:rPr lang="en-US" dirty="0" smtClean="0"/>
              <a:t>27 - 07 - 2017</a:t>
            </a:r>
            <a:endParaRPr lang="en-US" dirty="0"/>
          </a:p>
        </p:txBody>
      </p:sp>
      <p:sp>
        <p:nvSpPr>
          <p:cNvPr id="4" name="Title 3"/>
          <p:cNvSpPr>
            <a:spLocks noGrp="1"/>
          </p:cNvSpPr>
          <p:nvPr>
            <p:ph type="ctrTitle"/>
          </p:nvPr>
        </p:nvSpPr>
        <p:spPr>
          <a:xfrm>
            <a:off x="3550087" y="1041439"/>
            <a:ext cx="5289207" cy="1716568"/>
          </a:xfrm>
        </p:spPr>
        <p:txBody>
          <a:bodyPr/>
          <a:lstStyle/>
          <a:p>
            <a:r>
              <a:rPr lang="en-US" dirty="0" err="1" smtClean="0">
                <a:solidFill>
                  <a:schemeClr val="tx1"/>
                </a:solidFill>
              </a:rPr>
              <a:t>Giới</a:t>
            </a:r>
            <a:r>
              <a:rPr lang="en-US" dirty="0" smtClean="0">
                <a:solidFill>
                  <a:schemeClr val="tx1"/>
                </a:solidFill>
              </a:rPr>
              <a:t> </a:t>
            </a:r>
            <a:r>
              <a:rPr lang="en-US" dirty="0" err="1" smtClean="0">
                <a:solidFill>
                  <a:schemeClr val="tx1"/>
                </a:solidFill>
              </a:rPr>
              <a:t>thiệu</a:t>
            </a:r>
            <a:r>
              <a:rPr lang="en-US" dirty="0" smtClean="0">
                <a:solidFill>
                  <a:schemeClr val="tx1"/>
                </a:solidFill>
              </a:rPr>
              <a:t> </a:t>
            </a:r>
            <a:r>
              <a:rPr lang="en-US" dirty="0" err="1" smtClean="0">
                <a:solidFill>
                  <a:schemeClr val="tx1"/>
                </a:solidFill>
              </a:rPr>
              <a:t>về</a:t>
            </a:r>
            <a:r>
              <a:rPr lang="en-US" dirty="0" smtClean="0">
                <a:solidFill>
                  <a:schemeClr val="tx1"/>
                </a:solidFill>
              </a:rPr>
              <a:t> SPI module</a:t>
            </a:r>
            <a:r>
              <a:rPr lang="en-US" dirty="0">
                <a:solidFill>
                  <a:schemeClr val="tx1"/>
                </a:solidFill>
              </a:rPr>
              <a:t/>
            </a:r>
            <a:br>
              <a:rPr lang="en-US" dirty="0">
                <a:solidFill>
                  <a:schemeClr val="tx1"/>
                </a:solidFill>
              </a:rPr>
            </a:br>
            <a:r>
              <a:rPr lang="en-US" dirty="0">
                <a:solidFill>
                  <a:schemeClr val="tx1"/>
                </a:solidFill>
              </a:rPr>
              <a:t>                            </a:t>
            </a:r>
          </a:p>
        </p:txBody>
      </p:sp>
    </p:spTree>
    <p:extLst>
      <p:ext uri="{BB962C8B-B14F-4D97-AF65-F5344CB8AC3E}">
        <p14:creationId xmlns:p14="http://schemas.microsoft.com/office/powerpoint/2010/main" val="10881677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6" name="TextBox 5"/>
          <p:cNvSpPr txBox="1"/>
          <p:nvPr/>
        </p:nvSpPr>
        <p:spPr>
          <a:xfrm>
            <a:off x="1028700" y="1074420"/>
            <a:ext cx="7669530" cy="480060"/>
          </a:xfrm>
          <a:prstGeom prst="rect">
            <a:avLst/>
          </a:prstGeom>
          <a:noFill/>
        </p:spPr>
        <p:txBody>
          <a:bodyPr wrap="none" lIns="91440" tIns="45720" rIns="91440" rtlCol="0" anchor="t">
            <a:noAutofit/>
          </a:bodyPr>
          <a:lstStyle/>
          <a:p>
            <a:pPr defTabSz="360000"/>
            <a:r>
              <a:rPr lang="en-US" sz="2200" b="1" dirty="0" smtClean="0"/>
              <a:t>Dạng xung thực tế của SPI như thế nào</a:t>
            </a:r>
            <a:r>
              <a:rPr lang="en-US" sz="2200" b="1" dirty="0" smtClean="0">
                <a:solidFill>
                  <a:schemeClr val="tx1"/>
                </a:solidFill>
              </a:rPr>
              <a:t>?</a:t>
            </a:r>
          </a:p>
        </p:txBody>
      </p:sp>
      <p:pic>
        <p:nvPicPr>
          <p:cNvPr id="7" name="Picture 6" descr="D:\0Desktop23-05-2016\LamDoc\hxvmx.png"/>
          <p:cNvPicPr/>
          <p:nvPr/>
        </p:nvPicPr>
        <p:blipFill>
          <a:blip r:embed="rId2">
            <a:extLst>
              <a:ext uri="{28A0092B-C50C-407E-A947-70E740481C1C}">
                <a14:useLocalDpi xmlns:a14="http://schemas.microsoft.com/office/drawing/2010/main" val="0"/>
              </a:ext>
            </a:extLst>
          </a:blip>
          <a:srcRect/>
          <a:stretch>
            <a:fillRect/>
          </a:stretch>
        </p:blipFill>
        <p:spPr bwMode="auto">
          <a:xfrm>
            <a:off x="1748790" y="1687194"/>
            <a:ext cx="8881110" cy="4290696"/>
          </a:xfrm>
          <a:prstGeom prst="rect">
            <a:avLst/>
          </a:prstGeom>
          <a:noFill/>
          <a:ln>
            <a:noFill/>
          </a:ln>
        </p:spPr>
      </p:pic>
    </p:spTree>
    <p:extLst>
      <p:ext uri="{BB962C8B-B14F-4D97-AF65-F5344CB8AC3E}">
        <p14:creationId xmlns:p14="http://schemas.microsoft.com/office/powerpoint/2010/main" val="3684600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5" name="TextBox 4"/>
          <p:cNvSpPr txBox="1"/>
          <p:nvPr/>
        </p:nvSpPr>
        <p:spPr>
          <a:xfrm>
            <a:off x="1028700" y="1074420"/>
            <a:ext cx="7098030" cy="480060"/>
          </a:xfrm>
          <a:prstGeom prst="rect">
            <a:avLst/>
          </a:prstGeom>
          <a:noFill/>
        </p:spPr>
        <p:txBody>
          <a:bodyPr wrap="none" lIns="91440" tIns="45720" rIns="91440" rtlCol="0" anchor="t">
            <a:noAutofit/>
          </a:bodyPr>
          <a:lstStyle/>
          <a:p>
            <a:pPr algn="just" defTabSz="360000"/>
            <a:r>
              <a:rPr lang="en-US" sz="2200" b="1" dirty="0" smtClean="0">
                <a:solidFill>
                  <a:schemeClr val="tx1"/>
                </a:solidFill>
              </a:rPr>
              <a:t>Có bao nhiêu chế độ truyền giữa Master và Slave?</a:t>
            </a:r>
          </a:p>
        </p:txBody>
      </p:sp>
      <p:pic>
        <p:nvPicPr>
          <p:cNvPr id="6" name="Picture 5"/>
          <p:cNvPicPr/>
          <p:nvPr/>
        </p:nvPicPr>
        <p:blipFill>
          <a:blip r:embed="rId2"/>
          <a:stretch>
            <a:fillRect/>
          </a:stretch>
        </p:blipFill>
        <p:spPr>
          <a:xfrm>
            <a:off x="5189220" y="1673860"/>
            <a:ext cx="6297930" cy="4052570"/>
          </a:xfrm>
          <a:prstGeom prst="rect">
            <a:avLst/>
          </a:prstGeom>
        </p:spPr>
      </p:pic>
      <p:sp>
        <p:nvSpPr>
          <p:cNvPr id="7" name="Rectangle 6"/>
          <p:cNvSpPr/>
          <p:nvPr/>
        </p:nvSpPr>
        <p:spPr>
          <a:xfrm>
            <a:off x="1028700" y="1668820"/>
            <a:ext cx="4004310" cy="2031325"/>
          </a:xfrm>
          <a:prstGeom prst="rect">
            <a:avLst/>
          </a:prstGeom>
        </p:spPr>
        <p:txBody>
          <a:bodyPr wrap="square">
            <a:spAutoFit/>
          </a:bodyPr>
          <a:lstStyle/>
          <a:p>
            <a:pPr algn="just"/>
            <a:r>
              <a:rPr lang="en-US" dirty="0"/>
              <a:t>SPI cho phép chúng ta cấu hình cách lấy mẫu dữ liệu trên chân MISO cũng như thay đổi dữ liệu trên MOSI theo cạch của xung SCK bởi tham số CPHA và cho phép cấu hình trạng chân SCK khi idle bởi tham số CPOL. Do đó hình thành lên 4 chế </a:t>
            </a:r>
            <a:r>
              <a:rPr lang="en-US" dirty="0" smtClean="0"/>
              <a:t>độ:</a:t>
            </a:r>
            <a:endParaRPr lang="en-US" dirty="0"/>
          </a:p>
        </p:txBody>
      </p:sp>
      <p:sp>
        <p:nvSpPr>
          <p:cNvPr id="8" name="Rectangle 7"/>
          <p:cNvSpPr/>
          <p:nvPr/>
        </p:nvSpPr>
        <p:spPr>
          <a:xfrm>
            <a:off x="1028700" y="3872984"/>
            <a:ext cx="2133918" cy="369332"/>
          </a:xfrm>
          <a:prstGeom prst="rect">
            <a:avLst/>
          </a:prstGeom>
        </p:spPr>
        <p:txBody>
          <a:bodyPr wrap="none">
            <a:spAutoFit/>
          </a:bodyPr>
          <a:lstStyle/>
          <a:p>
            <a:r>
              <a:rPr lang="en-US" b="1" i="1" dirty="0"/>
              <a:t>CPOL=0, CPHA=0</a:t>
            </a:r>
            <a:endParaRPr lang="en-US" dirty="0"/>
          </a:p>
        </p:txBody>
      </p:sp>
      <p:sp>
        <p:nvSpPr>
          <p:cNvPr id="9" name="Rectangle 8"/>
          <p:cNvSpPr/>
          <p:nvPr/>
        </p:nvSpPr>
        <p:spPr>
          <a:xfrm>
            <a:off x="1028700" y="4341614"/>
            <a:ext cx="2133918" cy="369332"/>
          </a:xfrm>
          <a:prstGeom prst="rect">
            <a:avLst/>
          </a:prstGeom>
        </p:spPr>
        <p:txBody>
          <a:bodyPr wrap="none">
            <a:spAutoFit/>
          </a:bodyPr>
          <a:lstStyle/>
          <a:p>
            <a:r>
              <a:rPr lang="en-US" b="1" i="1" dirty="0"/>
              <a:t>CPOL=0, CPHA=1</a:t>
            </a:r>
            <a:endParaRPr lang="en-US" dirty="0"/>
          </a:p>
        </p:txBody>
      </p:sp>
      <p:sp>
        <p:nvSpPr>
          <p:cNvPr id="10" name="Rectangle 9"/>
          <p:cNvSpPr/>
          <p:nvPr/>
        </p:nvSpPr>
        <p:spPr>
          <a:xfrm>
            <a:off x="1028700" y="4855964"/>
            <a:ext cx="2133918" cy="369332"/>
          </a:xfrm>
          <a:prstGeom prst="rect">
            <a:avLst/>
          </a:prstGeom>
        </p:spPr>
        <p:txBody>
          <a:bodyPr wrap="none">
            <a:spAutoFit/>
          </a:bodyPr>
          <a:lstStyle/>
          <a:p>
            <a:r>
              <a:rPr lang="en-US" b="1" i="1" dirty="0"/>
              <a:t>CPOL=1, CPHA=0</a:t>
            </a:r>
            <a:endParaRPr lang="en-US" dirty="0"/>
          </a:p>
        </p:txBody>
      </p:sp>
      <p:sp>
        <p:nvSpPr>
          <p:cNvPr id="11" name="Rectangle 10"/>
          <p:cNvSpPr/>
          <p:nvPr/>
        </p:nvSpPr>
        <p:spPr>
          <a:xfrm>
            <a:off x="1028700" y="5357098"/>
            <a:ext cx="2133918" cy="369332"/>
          </a:xfrm>
          <a:prstGeom prst="rect">
            <a:avLst/>
          </a:prstGeom>
        </p:spPr>
        <p:txBody>
          <a:bodyPr wrap="none">
            <a:spAutoFit/>
          </a:bodyPr>
          <a:lstStyle/>
          <a:p>
            <a:r>
              <a:rPr lang="en-US" b="1" i="1" dirty="0"/>
              <a:t>CPOL=1, CPHA=1</a:t>
            </a:r>
            <a:endParaRPr lang="en-US" dirty="0"/>
          </a:p>
        </p:txBody>
      </p:sp>
    </p:spTree>
    <p:extLst>
      <p:ext uri="{BB962C8B-B14F-4D97-AF65-F5344CB8AC3E}">
        <p14:creationId xmlns:p14="http://schemas.microsoft.com/office/powerpoint/2010/main" val="20385355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7" name="TextBox 6"/>
          <p:cNvSpPr txBox="1"/>
          <p:nvPr/>
        </p:nvSpPr>
        <p:spPr>
          <a:xfrm>
            <a:off x="1028700" y="1074420"/>
            <a:ext cx="7326630" cy="480060"/>
          </a:xfrm>
          <a:prstGeom prst="rect">
            <a:avLst/>
          </a:prstGeom>
          <a:noFill/>
        </p:spPr>
        <p:txBody>
          <a:bodyPr wrap="none" lIns="91440" tIns="45720" rIns="91440" rtlCol="0" anchor="t">
            <a:noAutofit/>
          </a:bodyPr>
          <a:lstStyle/>
          <a:p>
            <a:pPr algn="just" defTabSz="360000"/>
            <a:r>
              <a:rPr lang="en-US" sz="2200" b="1" dirty="0"/>
              <a:t>Các tham số yêu cầu để cấu hình cho giao thức SPI</a:t>
            </a:r>
            <a:r>
              <a:rPr lang="en-US" sz="2200" b="1" dirty="0" smtClean="0">
                <a:solidFill>
                  <a:schemeClr val="tx1"/>
                </a:solidFill>
              </a:rPr>
              <a:t>?</a:t>
            </a:r>
          </a:p>
        </p:txBody>
      </p:sp>
      <p:pic>
        <p:nvPicPr>
          <p:cNvPr id="8" name="Picture 7"/>
          <p:cNvPicPr/>
          <p:nvPr/>
        </p:nvPicPr>
        <p:blipFill>
          <a:blip r:embed="rId2"/>
          <a:stretch>
            <a:fillRect/>
          </a:stretch>
        </p:blipFill>
        <p:spPr>
          <a:xfrm>
            <a:off x="6035040" y="1839068"/>
            <a:ext cx="5703570" cy="3373012"/>
          </a:xfrm>
          <a:prstGeom prst="rect">
            <a:avLst/>
          </a:prstGeom>
        </p:spPr>
      </p:pic>
      <p:sp>
        <p:nvSpPr>
          <p:cNvPr id="9" name="Rectangle 8"/>
          <p:cNvSpPr/>
          <p:nvPr/>
        </p:nvSpPr>
        <p:spPr>
          <a:xfrm>
            <a:off x="708660" y="1923574"/>
            <a:ext cx="5680708" cy="646331"/>
          </a:xfrm>
          <a:prstGeom prst="rect">
            <a:avLst/>
          </a:prstGeom>
        </p:spPr>
        <p:txBody>
          <a:bodyPr wrap="square">
            <a:spAutoFit/>
          </a:bodyPr>
          <a:lstStyle/>
          <a:p>
            <a:r>
              <a:rPr lang="en-US" b="1" i="1" dirty="0" smtClean="0"/>
              <a:t>Chọn Baudrate</a:t>
            </a:r>
            <a:r>
              <a:rPr lang="en-US" dirty="0"/>
              <a:t>: Tốc độ truyền được tính dựa vào chu kỳ xung </a:t>
            </a:r>
            <a:r>
              <a:rPr lang="en-US" dirty="0" smtClean="0"/>
              <a:t>SCK.</a:t>
            </a:r>
            <a:endParaRPr lang="en-US" dirty="0"/>
          </a:p>
        </p:txBody>
      </p:sp>
      <p:sp>
        <p:nvSpPr>
          <p:cNvPr id="10" name="Rectangle 9"/>
          <p:cNvSpPr/>
          <p:nvPr/>
        </p:nvSpPr>
        <p:spPr>
          <a:xfrm>
            <a:off x="708660" y="2522280"/>
            <a:ext cx="4977645" cy="369332"/>
          </a:xfrm>
          <a:prstGeom prst="rect">
            <a:avLst/>
          </a:prstGeom>
        </p:spPr>
        <p:txBody>
          <a:bodyPr wrap="none">
            <a:spAutoFit/>
          </a:bodyPr>
          <a:lstStyle/>
          <a:p>
            <a:r>
              <a:rPr lang="en-US" b="1" i="1" dirty="0" smtClean="0"/>
              <a:t>Chọn PCS </a:t>
            </a:r>
            <a:r>
              <a:rPr lang="en-US" b="1" i="1" dirty="0"/>
              <a:t>pin </a:t>
            </a:r>
            <a:r>
              <a:rPr lang="en-US" dirty="0"/>
              <a:t>sử dụng để giao tiếp với </a:t>
            </a:r>
            <a:r>
              <a:rPr lang="en-US" dirty="0" smtClean="0"/>
              <a:t>Slave.</a:t>
            </a:r>
            <a:endParaRPr lang="en-US" dirty="0"/>
          </a:p>
        </p:txBody>
      </p:sp>
      <p:sp>
        <p:nvSpPr>
          <p:cNvPr id="11" name="Rectangle 10"/>
          <p:cNvSpPr/>
          <p:nvPr/>
        </p:nvSpPr>
        <p:spPr>
          <a:xfrm>
            <a:off x="708660" y="2877199"/>
            <a:ext cx="4633000" cy="369332"/>
          </a:xfrm>
          <a:prstGeom prst="rect">
            <a:avLst/>
          </a:prstGeom>
        </p:spPr>
        <p:txBody>
          <a:bodyPr wrap="none">
            <a:spAutoFit/>
          </a:bodyPr>
          <a:lstStyle/>
          <a:p>
            <a:r>
              <a:rPr lang="en-US" b="1" i="1" dirty="0"/>
              <a:t>Chọn cực tính </a:t>
            </a:r>
            <a:r>
              <a:rPr lang="en-US" b="1" i="1" dirty="0" smtClean="0"/>
              <a:t>PCS pin: </a:t>
            </a:r>
            <a:r>
              <a:rPr lang="en-US" dirty="0"/>
              <a:t>LOW hoặc </a:t>
            </a:r>
            <a:r>
              <a:rPr lang="en-US" dirty="0" smtClean="0"/>
              <a:t>HIGH.</a:t>
            </a:r>
            <a:endParaRPr lang="en-US" dirty="0"/>
          </a:p>
        </p:txBody>
      </p:sp>
      <p:sp>
        <p:nvSpPr>
          <p:cNvPr id="12" name="Rectangle 11"/>
          <p:cNvSpPr/>
          <p:nvPr/>
        </p:nvSpPr>
        <p:spPr>
          <a:xfrm>
            <a:off x="708660" y="3246531"/>
            <a:ext cx="4801314" cy="369332"/>
          </a:xfrm>
          <a:prstGeom prst="rect">
            <a:avLst/>
          </a:prstGeom>
        </p:spPr>
        <p:txBody>
          <a:bodyPr wrap="none">
            <a:spAutoFit/>
          </a:bodyPr>
          <a:lstStyle/>
          <a:p>
            <a:r>
              <a:rPr lang="en-US" b="1" i="1" dirty="0"/>
              <a:t>Chọn </a:t>
            </a:r>
            <a:r>
              <a:rPr lang="en-US" b="1" i="1" dirty="0" smtClean="0"/>
              <a:t>CPOL</a:t>
            </a:r>
            <a:r>
              <a:rPr lang="en-US" dirty="0" smtClean="0"/>
              <a:t>: Cực </a:t>
            </a:r>
            <a:r>
              <a:rPr lang="en-US" dirty="0"/>
              <a:t>tính khi Idle của SCK pin</a:t>
            </a:r>
            <a:r>
              <a:rPr lang="en-US" dirty="0" smtClean="0"/>
              <a:t>.</a:t>
            </a:r>
            <a:endParaRPr lang="en-US" dirty="0"/>
          </a:p>
        </p:txBody>
      </p:sp>
      <p:sp>
        <p:nvSpPr>
          <p:cNvPr id="13" name="Rectangle 12"/>
          <p:cNvSpPr/>
          <p:nvPr/>
        </p:nvSpPr>
        <p:spPr>
          <a:xfrm>
            <a:off x="708660" y="3632326"/>
            <a:ext cx="5429250" cy="646331"/>
          </a:xfrm>
          <a:prstGeom prst="rect">
            <a:avLst/>
          </a:prstGeom>
        </p:spPr>
        <p:txBody>
          <a:bodyPr wrap="square">
            <a:spAutoFit/>
          </a:bodyPr>
          <a:lstStyle/>
          <a:p>
            <a:r>
              <a:rPr lang="en-US" b="1" i="1" dirty="0"/>
              <a:t>Chọn </a:t>
            </a:r>
            <a:r>
              <a:rPr lang="en-US" b="1" i="1" dirty="0" smtClean="0"/>
              <a:t>CPHA</a:t>
            </a:r>
            <a:r>
              <a:rPr lang="en-US" dirty="0" smtClean="0"/>
              <a:t>: Chọn sường </a:t>
            </a:r>
            <a:r>
              <a:rPr lang="en-US" dirty="0"/>
              <a:t>SCK để lấy mẫu trên SIN pin và thay đổi dữ liệu trên SOUT pin </a:t>
            </a:r>
            <a:r>
              <a:rPr lang="en-US" dirty="0" smtClean="0"/>
              <a:t>.</a:t>
            </a:r>
            <a:endParaRPr lang="en-US" dirty="0"/>
          </a:p>
        </p:txBody>
      </p:sp>
      <p:sp>
        <p:nvSpPr>
          <p:cNvPr id="14" name="Rectangle 13"/>
          <p:cNvSpPr/>
          <p:nvPr/>
        </p:nvSpPr>
        <p:spPr>
          <a:xfrm>
            <a:off x="708660" y="4278657"/>
            <a:ext cx="5429250" cy="646331"/>
          </a:xfrm>
          <a:prstGeom prst="rect">
            <a:avLst/>
          </a:prstGeom>
        </p:spPr>
        <p:txBody>
          <a:bodyPr wrap="square">
            <a:spAutoFit/>
          </a:bodyPr>
          <a:lstStyle/>
          <a:p>
            <a:r>
              <a:rPr lang="en-US" b="1" i="1" dirty="0" smtClean="0"/>
              <a:t>Chọn tCSC</a:t>
            </a:r>
            <a:r>
              <a:rPr lang="en-US" dirty="0" smtClean="0"/>
              <a:t>: Khoảng </a:t>
            </a:r>
            <a:r>
              <a:rPr lang="en-US" dirty="0"/>
              <a:t>thời gian trễ từ CS đên </a:t>
            </a:r>
            <a:r>
              <a:rPr lang="en-US" dirty="0" smtClean="0"/>
              <a:t>SCK trong </a:t>
            </a:r>
            <a:r>
              <a:rPr lang="en-US" dirty="0"/>
              <a:t>khoảng chấp nhận của Slave.</a:t>
            </a:r>
          </a:p>
        </p:txBody>
      </p:sp>
      <p:sp>
        <p:nvSpPr>
          <p:cNvPr id="15" name="Rectangle 14"/>
          <p:cNvSpPr/>
          <p:nvPr/>
        </p:nvSpPr>
        <p:spPr>
          <a:xfrm>
            <a:off x="708660" y="4918466"/>
            <a:ext cx="5429250" cy="646331"/>
          </a:xfrm>
          <a:prstGeom prst="rect">
            <a:avLst/>
          </a:prstGeom>
        </p:spPr>
        <p:txBody>
          <a:bodyPr wrap="square">
            <a:spAutoFit/>
          </a:bodyPr>
          <a:lstStyle/>
          <a:p>
            <a:r>
              <a:rPr lang="en-US" b="1" i="1" dirty="0" smtClean="0"/>
              <a:t>Chọn tASC</a:t>
            </a:r>
            <a:r>
              <a:rPr lang="en-US" dirty="0" smtClean="0"/>
              <a:t>: </a:t>
            </a:r>
            <a:r>
              <a:rPr lang="en-US" dirty="0"/>
              <a:t>Khoảng thời gian trễ từ CLK đến </a:t>
            </a:r>
            <a:r>
              <a:rPr lang="en-US" dirty="0" smtClean="0"/>
              <a:t>CS trong </a:t>
            </a:r>
            <a:r>
              <a:rPr lang="en-US" dirty="0"/>
              <a:t>khoảng chấp nhận của Slave.</a:t>
            </a:r>
          </a:p>
        </p:txBody>
      </p:sp>
      <p:sp>
        <p:nvSpPr>
          <p:cNvPr id="16" name="Rectangle 15"/>
          <p:cNvSpPr/>
          <p:nvPr/>
        </p:nvSpPr>
        <p:spPr>
          <a:xfrm>
            <a:off x="791821" y="1554480"/>
            <a:ext cx="5067413" cy="369332"/>
          </a:xfrm>
          <a:prstGeom prst="rect">
            <a:avLst/>
          </a:prstGeom>
        </p:spPr>
        <p:txBody>
          <a:bodyPr wrap="none">
            <a:spAutoFit/>
          </a:bodyPr>
          <a:lstStyle/>
          <a:p>
            <a:r>
              <a:rPr lang="en-US" b="1" dirty="0" smtClean="0"/>
              <a:t>Với Master </a:t>
            </a:r>
            <a:r>
              <a:rPr lang="en-US" dirty="0"/>
              <a:t>phải cấu hình các </a:t>
            </a:r>
            <a:r>
              <a:rPr lang="en-US" dirty="0" smtClean="0"/>
              <a:t>tham số sau đây:</a:t>
            </a:r>
            <a:endParaRPr lang="en-US" dirty="0"/>
          </a:p>
        </p:txBody>
      </p:sp>
      <p:sp>
        <p:nvSpPr>
          <p:cNvPr id="17" name="Rectangle 16"/>
          <p:cNvSpPr/>
          <p:nvPr/>
        </p:nvSpPr>
        <p:spPr>
          <a:xfrm>
            <a:off x="708660" y="5574322"/>
            <a:ext cx="5257800" cy="646331"/>
          </a:xfrm>
          <a:prstGeom prst="rect">
            <a:avLst/>
          </a:prstGeom>
        </p:spPr>
        <p:txBody>
          <a:bodyPr wrap="square">
            <a:spAutoFit/>
          </a:bodyPr>
          <a:lstStyle/>
          <a:p>
            <a:r>
              <a:rPr lang="en-US" b="1" i="1" dirty="0" smtClean="0"/>
              <a:t>Chọn tDT</a:t>
            </a:r>
            <a:r>
              <a:rPr lang="en-US" dirty="0" smtClean="0"/>
              <a:t>: Khoảng </a:t>
            </a:r>
            <a:r>
              <a:rPr lang="en-US" dirty="0"/>
              <a:t>thời gian trễ từ CS đến </a:t>
            </a:r>
            <a:r>
              <a:rPr lang="en-US" dirty="0" smtClean="0"/>
              <a:t>CS trong </a:t>
            </a:r>
            <a:r>
              <a:rPr lang="en-US" dirty="0"/>
              <a:t>khoảng chấp nhận của Slave.</a:t>
            </a:r>
          </a:p>
        </p:txBody>
      </p:sp>
    </p:spTree>
    <p:extLst>
      <p:ext uri="{BB962C8B-B14F-4D97-AF65-F5344CB8AC3E}">
        <p14:creationId xmlns:p14="http://schemas.microsoft.com/office/powerpoint/2010/main" val="10368541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5" name="TextBox 4"/>
          <p:cNvSpPr txBox="1"/>
          <p:nvPr/>
        </p:nvSpPr>
        <p:spPr>
          <a:xfrm>
            <a:off x="1028700" y="1074420"/>
            <a:ext cx="7326630" cy="480060"/>
          </a:xfrm>
          <a:prstGeom prst="rect">
            <a:avLst/>
          </a:prstGeom>
          <a:noFill/>
        </p:spPr>
        <p:txBody>
          <a:bodyPr wrap="none" lIns="91440" tIns="45720" rIns="91440" rtlCol="0" anchor="t">
            <a:noAutofit/>
          </a:bodyPr>
          <a:lstStyle/>
          <a:p>
            <a:pPr algn="just" defTabSz="360000"/>
            <a:r>
              <a:rPr lang="en-US" sz="2200" b="1" dirty="0"/>
              <a:t>Các tham số yêu cầu để cấu hình cho giao thức SPI</a:t>
            </a:r>
            <a:r>
              <a:rPr lang="en-US" sz="2200" b="1" dirty="0" smtClean="0">
                <a:solidFill>
                  <a:schemeClr val="tx1"/>
                </a:solidFill>
              </a:rPr>
              <a:t>?</a:t>
            </a:r>
          </a:p>
        </p:txBody>
      </p:sp>
      <p:sp>
        <p:nvSpPr>
          <p:cNvPr id="8" name="Rectangle 7"/>
          <p:cNvSpPr/>
          <p:nvPr/>
        </p:nvSpPr>
        <p:spPr>
          <a:xfrm>
            <a:off x="777240" y="1604542"/>
            <a:ext cx="5257800" cy="646331"/>
          </a:xfrm>
          <a:prstGeom prst="rect">
            <a:avLst/>
          </a:prstGeom>
        </p:spPr>
        <p:txBody>
          <a:bodyPr wrap="square">
            <a:spAutoFit/>
          </a:bodyPr>
          <a:lstStyle/>
          <a:p>
            <a:r>
              <a:rPr lang="en-US" b="1" i="1" dirty="0" smtClean="0"/>
              <a:t>Chọn Enable hoặc Disable Continuous CS</a:t>
            </a:r>
            <a:r>
              <a:rPr lang="en-US" dirty="0" smtClean="0"/>
              <a:t>: Lựa chọn tùy theo yêu cầu của Slave.</a:t>
            </a:r>
            <a:endParaRPr lang="en-US" dirty="0"/>
          </a:p>
        </p:txBody>
      </p:sp>
      <p:pic>
        <p:nvPicPr>
          <p:cNvPr id="13" name="Picture 12"/>
          <p:cNvPicPr/>
          <p:nvPr/>
        </p:nvPicPr>
        <p:blipFill>
          <a:blip r:embed="rId2"/>
          <a:stretch>
            <a:fillRect/>
          </a:stretch>
        </p:blipFill>
        <p:spPr>
          <a:xfrm>
            <a:off x="765808" y="2286536"/>
            <a:ext cx="5269229" cy="2839819"/>
          </a:xfrm>
          <a:prstGeom prst="rect">
            <a:avLst/>
          </a:prstGeom>
        </p:spPr>
      </p:pic>
      <p:pic>
        <p:nvPicPr>
          <p:cNvPr id="14" name="Picture 13"/>
          <p:cNvPicPr/>
          <p:nvPr/>
        </p:nvPicPr>
        <p:blipFill>
          <a:blip r:embed="rId3"/>
          <a:stretch>
            <a:fillRect/>
          </a:stretch>
        </p:blipFill>
        <p:spPr>
          <a:xfrm>
            <a:off x="6217921" y="2286536"/>
            <a:ext cx="5269229" cy="2839819"/>
          </a:xfrm>
          <a:prstGeom prst="rect">
            <a:avLst/>
          </a:prstGeom>
        </p:spPr>
      </p:pic>
      <p:sp>
        <p:nvSpPr>
          <p:cNvPr id="15" name="Rectangle 14"/>
          <p:cNvSpPr/>
          <p:nvPr/>
        </p:nvSpPr>
        <p:spPr>
          <a:xfrm>
            <a:off x="765808" y="5144750"/>
            <a:ext cx="5269229" cy="923330"/>
          </a:xfrm>
          <a:prstGeom prst="rect">
            <a:avLst/>
          </a:prstGeom>
        </p:spPr>
        <p:txBody>
          <a:bodyPr wrap="square">
            <a:spAutoFit/>
          </a:bodyPr>
          <a:lstStyle/>
          <a:p>
            <a:r>
              <a:rPr lang="en-US" b="1" i="1" dirty="0" smtClean="0"/>
              <a:t>Disable Continuous </a:t>
            </a:r>
            <a:r>
              <a:rPr lang="en-US" b="1" i="1" dirty="0"/>
              <a:t>CS: </a:t>
            </a:r>
            <a:r>
              <a:rPr lang="en-US" dirty="0"/>
              <a:t>Tín hiệu PCS sẽ de-assert giữa các frame truyền và khoảng thời gian de-assert tDT sẽ được chèn vào giữa các frame.</a:t>
            </a:r>
          </a:p>
        </p:txBody>
      </p:sp>
      <p:sp>
        <p:nvSpPr>
          <p:cNvPr id="16" name="Rectangle 15"/>
          <p:cNvSpPr/>
          <p:nvPr/>
        </p:nvSpPr>
        <p:spPr>
          <a:xfrm>
            <a:off x="6389370" y="5126355"/>
            <a:ext cx="5097780" cy="923330"/>
          </a:xfrm>
          <a:prstGeom prst="rect">
            <a:avLst/>
          </a:prstGeom>
        </p:spPr>
        <p:txBody>
          <a:bodyPr wrap="square">
            <a:spAutoFit/>
          </a:bodyPr>
          <a:lstStyle/>
          <a:p>
            <a:r>
              <a:rPr lang="en-US" b="1" i="1" dirty="0" smtClean="0"/>
              <a:t>Enable </a:t>
            </a:r>
            <a:r>
              <a:rPr lang="en-US" b="1" i="1" dirty="0"/>
              <a:t>Continuous CS: </a:t>
            </a:r>
            <a:r>
              <a:rPr lang="en-US" dirty="0"/>
              <a:t>Tín hiệu PCS không de-assert giữa các frame truyền và sẽ không tồn tại khoảng delay tDT giữa các frame.</a:t>
            </a:r>
          </a:p>
        </p:txBody>
      </p:sp>
    </p:spTree>
    <p:extLst>
      <p:ext uri="{BB962C8B-B14F-4D97-AF65-F5344CB8AC3E}">
        <p14:creationId xmlns:p14="http://schemas.microsoft.com/office/powerpoint/2010/main" val="41122387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5" name="TextBox 4"/>
          <p:cNvSpPr txBox="1"/>
          <p:nvPr/>
        </p:nvSpPr>
        <p:spPr>
          <a:xfrm>
            <a:off x="1028700" y="1074420"/>
            <a:ext cx="7326630" cy="480060"/>
          </a:xfrm>
          <a:prstGeom prst="rect">
            <a:avLst/>
          </a:prstGeom>
          <a:noFill/>
        </p:spPr>
        <p:txBody>
          <a:bodyPr wrap="none" lIns="91440" tIns="45720" rIns="91440" rtlCol="0" anchor="t">
            <a:noAutofit/>
          </a:bodyPr>
          <a:lstStyle/>
          <a:p>
            <a:pPr algn="just" defTabSz="360000"/>
            <a:r>
              <a:rPr lang="en-US" sz="2200" b="1" dirty="0"/>
              <a:t>Các tham số yêu cầu để cấu hình cho giao thức SPI</a:t>
            </a:r>
            <a:r>
              <a:rPr lang="en-US" sz="2200" b="1" dirty="0" smtClean="0">
                <a:solidFill>
                  <a:schemeClr val="tx1"/>
                </a:solidFill>
              </a:rPr>
              <a:t>?</a:t>
            </a:r>
          </a:p>
        </p:txBody>
      </p:sp>
      <p:sp>
        <p:nvSpPr>
          <p:cNvPr id="9" name="Rectangle 8"/>
          <p:cNvSpPr/>
          <p:nvPr/>
        </p:nvSpPr>
        <p:spPr>
          <a:xfrm>
            <a:off x="777240" y="1577159"/>
            <a:ext cx="5257800" cy="923330"/>
          </a:xfrm>
          <a:prstGeom prst="rect">
            <a:avLst/>
          </a:prstGeom>
        </p:spPr>
        <p:txBody>
          <a:bodyPr wrap="square">
            <a:spAutoFit/>
          </a:bodyPr>
          <a:lstStyle/>
          <a:p>
            <a:r>
              <a:rPr lang="en-US" b="1" i="1" dirty="0"/>
              <a:t>Hướng truyền dữ liệu(LSBFE): </a:t>
            </a:r>
            <a:r>
              <a:rPr lang="en-US" dirty="0"/>
              <a:t>Có thể là MSB first hoặc LSB first tùy thuộc vào sự hỗ trợ của Slave.</a:t>
            </a:r>
          </a:p>
        </p:txBody>
      </p:sp>
      <p:sp>
        <p:nvSpPr>
          <p:cNvPr id="10" name="Rectangle 9"/>
          <p:cNvSpPr/>
          <p:nvPr/>
        </p:nvSpPr>
        <p:spPr>
          <a:xfrm>
            <a:off x="777240" y="2500489"/>
            <a:ext cx="4352474" cy="369332"/>
          </a:xfrm>
          <a:prstGeom prst="rect">
            <a:avLst/>
          </a:prstGeom>
        </p:spPr>
        <p:txBody>
          <a:bodyPr wrap="none">
            <a:spAutoFit/>
          </a:bodyPr>
          <a:lstStyle/>
          <a:p>
            <a:r>
              <a:rPr lang="en-US" b="1" i="1" dirty="0" smtClean="0"/>
              <a:t>Frame size</a:t>
            </a:r>
            <a:r>
              <a:rPr lang="en-US" dirty="0" smtClean="0"/>
              <a:t>: số bit của mỗi </a:t>
            </a:r>
            <a:r>
              <a:rPr lang="en-US" dirty="0"/>
              <a:t>frame </a:t>
            </a:r>
            <a:r>
              <a:rPr lang="en-US" dirty="0" smtClean="0"/>
              <a:t>truyền.</a:t>
            </a:r>
            <a:endParaRPr lang="en-US" dirty="0"/>
          </a:p>
        </p:txBody>
      </p:sp>
      <p:sp>
        <p:nvSpPr>
          <p:cNvPr id="11" name="Rectangle 10"/>
          <p:cNvSpPr/>
          <p:nvPr/>
        </p:nvSpPr>
        <p:spPr>
          <a:xfrm>
            <a:off x="777240" y="2900986"/>
            <a:ext cx="5257800" cy="923330"/>
          </a:xfrm>
          <a:prstGeom prst="rect">
            <a:avLst/>
          </a:prstGeom>
        </p:spPr>
        <p:txBody>
          <a:bodyPr wrap="square">
            <a:spAutoFit/>
          </a:bodyPr>
          <a:lstStyle/>
          <a:p>
            <a:r>
              <a:rPr lang="en-US" b="1" i="1" dirty="0"/>
              <a:t>Thời gian chuyển mức tín hiệu </a:t>
            </a:r>
            <a:r>
              <a:rPr lang="en-US" dirty="0"/>
              <a:t>của sườn lên hoặc sườn xuống phải trong khoảng chấp nhận của Slave.</a:t>
            </a:r>
          </a:p>
        </p:txBody>
      </p:sp>
      <p:sp>
        <p:nvSpPr>
          <p:cNvPr id="12" name="Rectangle 11"/>
          <p:cNvSpPr/>
          <p:nvPr/>
        </p:nvSpPr>
        <p:spPr>
          <a:xfrm>
            <a:off x="777240" y="5007024"/>
            <a:ext cx="10687050" cy="646331"/>
          </a:xfrm>
          <a:prstGeom prst="rect">
            <a:avLst/>
          </a:prstGeom>
        </p:spPr>
        <p:txBody>
          <a:bodyPr wrap="square">
            <a:spAutoFit/>
          </a:bodyPr>
          <a:lstStyle/>
          <a:p>
            <a:r>
              <a:rPr lang="en-US" dirty="0"/>
              <a:t>Tương tự với </a:t>
            </a:r>
            <a:r>
              <a:rPr lang="en-US" b="1" i="1" dirty="0"/>
              <a:t>chế độ </a:t>
            </a:r>
            <a:r>
              <a:rPr lang="en-US" b="1" i="1" dirty="0" smtClean="0"/>
              <a:t>Slave</a:t>
            </a:r>
            <a:r>
              <a:rPr lang="en-US" dirty="0" smtClean="0"/>
              <a:t>: </a:t>
            </a:r>
            <a:r>
              <a:rPr lang="en-US" dirty="0"/>
              <a:t>quan tâm đến các thông số như SS pin phục vụ làm đầu vào trong Slave mode, cực tính chọn Chip của SS pin khi là Slave, CPOL, CPHA.</a:t>
            </a:r>
            <a:r>
              <a:rPr lang="en-US" dirty="0" smtClean="0"/>
              <a:t> </a:t>
            </a:r>
            <a:endParaRPr lang="en-US" dirty="0"/>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40" y="1524364"/>
            <a:ext cx="5661660" cy="3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7850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79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21057" y="1276892"/>
            <a:ext cx="9928933" cy="4745083"/>
          </a:xfrm>
          <a:prstGeom prst="rect">
            <a:avLst/>
          </a:prstGeom>
          <a:noFill/>
        </p:spPr>
        <p:txBody>
          <a:bodyPr wrap="none" lIns="91440" tIns="45720" rIns="91440" rtlCol="0" anchor="t">
            <a:noAutofit/>
          </a:bodyPr>
          <a:lstStyle/>
          <a:p>
            <a:pPr marL="457200" indent="-457200">
              <a:buAutoNum type="arabicPeriod"/>
            </a:pPr>
            <a:r>
              <a:rPr lang="en-US" sz="2800" dirty="0" err="1">
                <a:solidFill>
                  <a:schemeClr val="bg1">
                    <a:lumMod val="65000"/>
                  </a:schemeClr>
                </a:solidFill>
              </a:rPr>
              <a:t>Mục</a:t>
            </a:r>
            <a:r>
              <a:rPr lang="en-US" sz="2800" dirty="0">
                <a:solidFill>
                  <a:schemeClr val="bg1">
                    <a:lumMod val="65000"/>
                  </a:schemeClr>
                </a:solidFill>
              </a:rPr>
              <a:t> </a:t>
            </a:r>
            <a:r>
              <a:rPr lang="en-US" sz="2800" dirty="0" err="1">
                <a:solidFill>
                  <a:schemeClr val="bg1">
                    <a:lumMod val="65000"/>
                  </a:schemeClr>
                </a:solidFill>
              </a:rPr>
              <a:t>đích</a:t>
            </a:r>
            <a:r>
              <a:rPr lang="en-US" sz="2800" dirty="0">
                <a:solidFill>
                  <a:schemeClr val="bg1">
                    <a:lumMod val="65000"/>
                  </a:schemeClr>
                </a:solidFill>
              </a:rPr>
              <a:t> </a:t>
            </a:r>
            <a:r>
              <a:rPr lang="en-US" sz="2800" dirty="0" err="1">
                <a:solidFill>
                  <a:schemeClr val="bg1">
                    <a:lumMod val="65000"/>
                  </a:schemeClr>
                </a:solidFill>
              </a:rPr>
              <a:t>của</a:t>
            </a:r>
            <a:r>
              <a:rPr lang="en-US" sz="2800" dirty="0">
                <a:solidFill>
                  <a:schemeClr val="bg1">
                    <a:lumMod val="65000"/>
                  </a:schemeClr>
                </a:solidFill>
              </a:rPr>
              <a:t> </a:t>
            </a:r>
            <a:r>
              <a:rPr lang="en-US" sz="2800" dirty="0" err="1">
                <a:solidFill>
                  <a:schemeClr val="bg1">
                    <a:lumMod val="65000"/>
                  </a:schemeClr>
                </a:solidFill>
              </a:rPr>
              <a:t>tài</a:t>
            </a:r>
            <a:r>
              <a:rPr lang="en-US" sz="2800" dirty="0">
                <a:solidFill>
                  <a:schemeClr val="bg1">
                    <a:lumMod val="65000"/>
                  </a:schemeClr>
                </a:solidFill>
              </a:rPr>
              <a:t> </a:t>
            </a:r>
            <a:r>
              <a:rPr lang="en-US" sz="2800" dirty="0" err="1" smtClean="0">
                <a:solidFill>
                  <a:schemeClr val="bg1">
                    <a:lumMod val="65000"/>
                  </a:schemeClr>
                </a:solidFill>
              </a:rPr>
              <a:t>liệu</a:t>
            </a:r>
            <a:endParaRPr lang="en-US" sz="2800" dirty="0" smtClean="0">
              <a:solidFill>
                <a:schemeClr val="bg1">
                  <a:lumMod val="65000"/>
                </a:schemeClr>
              </a:solidFill>
            </a:endParaRPr>
          </a:p>
          <a:p>
            <a:pPr marL="457200" indent="-457200">
              <a:buAutoNum type="arabicPeriod"/>
            </a:pPr>
            <a:r>
              <a:rPr lang="en-US" sz="2800" dirty="0" err="1">
                <a:solidFill>
                  <a:schemeClr val="bg1">
                    <a:lumMod val="65000"/>
                  </a:schemeClr>
                </a:solidFill>
              </a:rPr>
              <a:t>Giới</a:t>
            </a:r>
            <a:r>
              <a:rPr lang="en-US" sz="2800" dirty="0">
                <a:solidFill>
                  <a:schemeClr val="bg1">
                    <a:lumMod val="65000"/>
                  </a:schemeClr>
                </a:solidFill>
              </a:rPr>
              <a:t> </a:t>
            </a:r>
            <a:r>
              <a:rPr lang="en-US" sz="2800" dirty="0" err="1">
                <a:solidFill>
                  <a:schemeClr val="bg1">
                    <a:lumMod val="65000"/>
                  </a:schemeClr>
                </a:solidFill>
              </a:rPr>
              <a:t>thiệu</a:t>
            </a:r>
            <a:r>
              <a:rPr lang="en-US" sz="2800" dirty="0">
                <a:solidFill>
                  <a:schemeClr val="bg1">
                    <a:lumMod val="65000"/>
                  </a:schemeClr>
                </a:solidFill>
              </a:rPr>
              <a:t> </a:t>
            </a:r>
            <a:r>
              <a:rPr lang="en-US" sz="2800" dirty="0" err="1" smtClean="0">
                <a:solidFill>
                  <a:schemeClr val="bg1">
                    <a:lumMod val="65000"/>
                  </a:schemeClr>
                </a:solidFill>
              </a:rPr>
              <a:t>giao</a:t>
            </a:r>
            <a:r>
              <a:rPr lang="en-US" sz="2800" dirty="0" smtClean="0">
                <a:solidFill>
                  <a:schemeClr val="bg1">
                    <a:lumMod val="65000"/>
                  </a:schemeClr>
                </a:solidFill>
              </a:rPr>
              <a:t> </a:t>
            </a:r>
            <a:r>
              <a:rPr lang="en-US" sz="2800" dirty="0" err="1">
                <a:solidFill>
                  <a:schemeClr val="bg1">
                    <a:lumMod val="65000"/>
                  </a:schemeClr>
                </a:solidFill>
              </a:rPr>
              <a:t>thức</a:t>
            </a:r>
            <a:r>
              <a:rPr lang="en-US" sz="2800" dirty="0">
                <a:solidFill>
                  <a:schemeClr val="bg1">
                    <a:lumMod val="65000"/>
                  </a:schemeClr>
                </a:solidFill>
              </a:rPr>
              <a:t> </a:t>
            </a:r>
            <a:r>
              <a:rPr lang="en-US" sz="2800" dirty="0" smtClean="0">
                <a:solidFill>
                  <a:schemeClr val="bg1">
                    <a:lumMod val="65000"/>
                  </a:schemeClr>
                </a:solidFill>
              </a:rPr>
              <a:t>SPI</a:t>
            </a:r>
          </a:p>
          <a:p>
            <a:pPr marL="457200" indent="-457200">
              <a:buAutoNum type="arabicPeriod"/>
            </a:pPr>
            <a:r>
              <a:rPr lang="en-US" sz="2800" dirty="0"/>
              <a:t>Giới thiệu về các IP Vault hỗ trợ </a:t>
            </a:r>
            <a:r>
              <a:rPr lang="en-US" sz="2800" dirty="0" smtClean="0"/>
              <a:t>SPI</a:t>
            </a:r>
          </a:p>
          <a:p>
            <a:pPr marL="457200" indent="-457200">
              <a:buAutoNum type="arabicPeriod"/>
            </a:pPr>
            <a:r>
              <a:rPr lang="en-US" sz="2800" dirty="0" smtClean="0">
                <a:solidFill>
                  <a:schemeClr val="bg1">
                    <a:lumMod val="65000"/>
                  </a:schemeClr>
                </a:solidFill>
              </a:rPr>
              <a:t>Giới thiệu Autosar </a:t>
            </a:r>
            <a:r>
              <a:rPr lang="en-US" sz="2800" dirty="0">
                <a:solidFill>
                  <a:schemeClr val="bg1">
                    <a:lumMod val="65000"/>
                  </a:schemeClr>
                </a:solidFill>
              </a:rPr>
              <a:t>SPI </a:t>
            </a:r>
            <a:r>
              <a:rPr lang="en-US" sz="2800" dirty="0" smtClean="0">
                <a:solidFill>
                  <a:schemeClr val="bg1">
                    <a:lumMod val="65000"/>
                  </a:schemeClr>
                </a:solidFill>
              </a:rPr>
              <a:t>Driver</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chú ý khi xây dựng lớp IP </a:t>
            </a:r>
            <a:r>
              <a:rPr lang="en-US" sz="2800" dirty="0" smtClean="0">
                <a:solidFill>
                  <a:schemeClr val="bg1">
                    <a:lumMod val="65000"/>
                  </a:schemeClr>
                </a:solidFill>
              </a:rPr>
              <a:t>Vault</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lỗi thường gặp khi giao tiếp với thiết bị </a:t>
            </a:r>
            <a:r>
              <a:rPr lang="en-US" sz="2800" dirty="0" smtClean="0">
                <a:solidFill>
                  <a:schemeClr val="bg1">
                    <a:lumMod val="65000"/>
                  </a:schemeClr>
                </a:solidFill>
              </a:rPr>
              <a:t>ngoại vi</a:t>
            </a:r>
            <a:endParaRPr lang="en-US" sz="2800" dirty="0">
              <a:solidFill>
                <a:schemeClr val="bg1">
                  <a:lumMod val="65000"/>
                </a:schemeClr>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413528966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3" name="TextBox 2"/>
          <p:cNvSpPr txBox="1"/>
          <p:nvPr/>
        </p:nvSpPr>
        <p:spPr>
          <a:xfrm>
            <a:off x="1028700" y="1074420"/>
            <a:ext cx="7326630" cy="480060"/>
          </a:xfrm>
          <a:prstGeom prst="rect">
            <a:avLst/>
          </a:prstGeom>
          <a:noFill/>
        </p:spPr>
        <p:txBody>
          <a:bodyPr wrap="none" lIns="91440" tIns="45720" rIns="91440" rtlCol="0" anchor="t">
            <a:noAutofit/>
          </a:bodyPr>
          <a:lstStyle/>
          <a:p>
            <a:pPr algn="just" defTabSz="360000"/>
            <a:r>
              <a:rPr lang="en-US" sz="2200" b="1" dirty="0" err="1" smtClean="0"/>
              <a:t>Có</a:t>
            </a:r>
            <a:r>
              <a:rPr lang="en-US" sz="2200" b="1" dirty="0" smtClean="0"/>
              <a:t> </a:t>
            </a:r>
            <a:r>
              <a:rPr lang="en-US" sz="2200" b="1" dirty="0" err="1" smtClean="0"/>
              <a:t>bao</a:t>
            </a:r>
            <a:r>
              <a:rPr lang="en-US" sz="2200" b="1" dirty="0" smtClean="0"/>
              <a:t> </a:t>
            </a:r>
            <a:r>
              <a:rPr lang="en-US" sz="2200" b="1" dirty="0" err="1" smtClean="0"/>
              <a:t>nhiêu</a:t>
            </a:r>
            <a:r>
              <a:rPr lang="en-US" sz="2200" b="1" dirty="0" smtClean="0"/>
              <a:t> IP Vault </a:t>
            </a:r>
            <a:r>
              <a:rPr lang="en-US" sz="2200" b="1" dirty="0" err="1" smtClean="0"/>
              <a:t>hỗ</a:t>
            </a:r>
            <a:r>
              <a:rPr lang="en-US" sz="2200" b="1" dirty="0" smtClean="0"/>
              <a:t> </a:t>
            </a:r>
            <a:r>
              <a:rPr lang="en-US" sz="2200" b="1" dirty="0" err="1" smtClean="0"/>
              <a:t>trợ</a:t>
            </a:r>
            <a:r>
              <a:rPr lang="en-US" sz="2200" b="1" dirty="0" smtClean="0"/>
              <a:t> SPI</a:t>
            </a:r>
            <a:r>
              <a:rPr lang="en-US" sz="2200" b="1" dirty="0" smtClean="0">
                <a:solidFill>
                  <a:schemeClr val="tx1"/>
                </a:solidFill>
              </a:rPr>
              <a:t>?</a:t>
            </a:r>
          </a:p>
        </p:txBody>
      </p:sp>
      <p:sp>
        <p:nvSpPr>
          <p:cNvPr id="4" name="Rectangle 3"/>
          <p:cNvSpPr/>
          <p:nvPr/>
        </p:nvSpPr>
        <p:spPr>
          <a:xfrm>
            <a:off x="1028700" y="1554480"/>
            <a:ext cx="9994900" cy="923330"/>
          </a:xfrm>
          <a:prstGeom prst="rect">
            <a:avLst/>
          </a:prstGeom>
        </p:spPr>
        <p:txBody>
          <a:bodyPr wrap="square">
            <a:spAutoFit/>
          </a:bodyPr>
          <a:lstStyle/>
          <a:p>
            <a:r>
              <a:rPr lang="en-US" dirty="0" err="1"/>
              <a:t>Trong</a:t>
            </a:r>
            <a:r>
              <a:rPr lang="en-US" dirty="0"/>
              <a:t> </a:t>
            </a:r>
            <a:r>
              <a:rPr lang="en-US" dirty="0" err="1"/>
              <a:t>phần</a:t>
            </a:r>
            <a:r>
              <a:rPr lang="en-US" dirty="0"/>
              <a:t> </a:t>
            </a:r>
            <a:r>
              <a:rPr lang="en-US" dirty="0" err="1"/>
              <a:t>này</a:t>
            </a:r>
            <a:r>
              <a:rPr lang="en-US" dirty="0"/>
              <a:t> </a:t>
            </a:r>
            <a:r>
              <a:rPr lang="en-US" dirty="0" err="1"/>
              <a:t>sẽ</a:t>
            </a:r>
            <a:r>
              <a:rPr lang="en-US" dirty="0"/>
              <a:t> </a:t>
            </a:r>
            <a:r>
              <a:rPr lang="en-US" dirty="0" err="1"/>
              <a:t>giới</a:t>
            </a:r>
            <a:r>
              <a:rPr lang="en-US" dirty="0"/>
              <a:t> </a:t>
            </a:r>
            <a:r>
              <a:rPr lang="en-US" dirty="0" err="1"/>
              <a:t>thiệu</a:t>
            </a:r>
            <a:r>
              <a:rPr lang="en-US" dirty="0"/>
              <a:t> </a:t>
            </a:r>
            <a:r>
              <a:rPr lang="en-US" dirty="0" err="1"/>
              <a:t>về</a:t>
            </a:r>
            <a:r>
              <a:rPr lang="en-US" dirty="0"/>
              <a:t> </a:t>
            </a:r>
            <a:r>
              <a:rPr lang="en-US" dirty="0" err="1"/>
              <a:t>các</a:t>
            </a:r>
            <a:r>
              <a:rPr lang="en-US" dirty="0"/>
              <a:t> IP Vault </a:t>
            </a:r>
            <a:r>
              <a:rPr lang="en-US" dirty="0" err="1"/>
              <a:t>hiện</a:t>
            </a:r>
            <a:r>
              <a:rPr lang="en-US" dirty="0"/>
              <a:t> </a:t>
            </a:r>
            <a:r>
              <a:rPr lang="en-US" dirty="0" err="1"/>
              <a:t>tại</a:t>
            </a:r>
            <a:r>
              <a:rPr lang="en-US" dirty="0"/>
              <a:t> </a:t>
            </a:r>
            <a:r>
              <a:rPr lang="en-US" dirty="0" err="1"/>
              <a:t>tương</a:t>
            </a:r>
            <a:r>
              <a:rPr lang="en-US" dirty="0"/>
              <a:t> </a:t>
            </a:r>
            <a:r>
              <a:rPr lang="en-US" dirty="0" err="1"/>
              <a:t>thích</a:t>
            </a:r>
            <a:r>
              <a:rPr lang="en-US" dirty="0"/>
              <a:t> </a:t>
            </a:r>
            <a:r>
              <a:rPr lang="en-US" dirty="0" err="1"/>
              <a:t>với</a:t>
            </a:r>
            <a:r>
              <a:rPr lang="en-US" dirty="0"/>
              <a:t> </a:t>
            </a:r>
            <a:r>
              <a:rPr lang="en-US" dirty="0" err="1"/>
              <a:t>giao</a:t>
            </a:r>
            <a:r>
              <a:rPr lang="en-US" dirty="0"/>
              <a:t> </a:t>
            </a:r>
            <a:r>
              <a:rPr lang="en-US" dirty="0" err="1"/>
              <a:t>thức</a:t>
            </a:r>
            <a:r>
              <a:rPr lang="en-US" dirty="0"/>
              <a:t> SPI </a:t>
            </a:r>
            <a:r>
              <a:rPr lang="en-US" dirty="0" err="1"/>
              <a:t>như</a:t>
            </a:r>
            <a:r>
              <a:rPr lang="en-US" dirty="0"/>
              <a:t> </a:t>
            </a:r>
            <a:r>
              <a:rPr lang="en-US" b="1" i="1" dirty="0"/>
              <a:t>SPI, DSPI, LPSPI, S12SPI </a:t>
            </a:r>
            <a:r>
              <a:rPr lang="en-US" dirty="0" err="1"/>
              <a:t>và</a:t>
            </a:r>
            <a:r>
              <a:rPr lang="en-US" dirty="0"/>
              <a:t> </a:t>
            </a:r>
            <a:r>
              <a:rPr lang="en-US" dirty="0" err="1"/>
              <a:t>chức</a:t>
            </a:r>
            <a:r>
              <a:rPr lang="en-US" dirty="0"/>
              <a:t> </a:t>
            </a:r>
            <a:r>
              <a:rPr lang="en-US" dirty="0" err="1"/>
              <a:t>năng</a:t>
            </a:r>
            <a:r>
              <a:rPr lang="en-US" dirty="0"/>
              <a:t> </a:t>
            </a:r>
            <a:r>
              <a:rPr lang="en-US" dirty="0" err="1"/>
              <a:t>các</a:t>
            </a:r>
            <a:r>
              <a:rPr lang="en-US" dirty="0"/>
              <a:t> bit </a:t>
            </a:r>
            <a:r>
              <a:rPr lang="en-US" dirty="0" err="1"/>
              <a:t>trong</a:t>
            </a:r>
            <a:r>
              <a:rPr lang="en-US" dirty="0"/>
              <a:t> </a:t>
            </a:r>
            <a:r>
              <a:rPr lang="en-US" dirty="0" err="1"/>
              <a:t>các</a:t>
            </a:r>
            <a:r>
              <a:rPr lang="en-US" dirty="0"/>
              <a:t> </a:t>
            </a:r>
            <a:r>
              <a:rPr lang="en-US" dirty="0" err="1"/>
              <a:t>thanh</a:t>
            </a:r>
            <a:r>
              <a:rPr lang="en-US" dirty="0"/>
              <a:t> </a:t>
            </a:r>
            <a:r>
              <a:rPr lang="en-US" dirty="0" err="1"/>
              <a:t>ghi</a:t>
            </a:r>
            <a:r>
              <a:rPr lang="en-US" dirty="0"/>
              <a:t> </a:t>
            </a:r>
            <a:r>
              <a:rPr lang="en-US" dirty="0" err="1"/>
              <a:t>để</a:t>
            </a:r>
            <a:r>
              <a:rPr lang="en-US" dirty="0"/>
              <a:t> </a:t>
            </a:r>
            <a:r>
              <a:rPr lang="en-US" dirty="0" err="1"/>
              <a:t>cấu</a:t>
            </a:r>
            <a:r>
              <a:rPr lang="en-US" dirty="0"/>
              <a:t> </a:t>
            </a:r>
            <a:r>
              <a:rPr lang="en-US" dirty="0" err="1"/>
              <a:t>hình</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cần</a:t>
            </a:r>
            <a:r>
              <a:rPr lang="en-US" dirty="0"/>
              <a:t> </a:t>
            </a:r>
            <a:r>
              <a:rPr lang="en-US" dirty="0" err="1"/>
              <a:t>thiết</a:t>
            </a:r>
            <a:r>
              <a:rPr lang="en-US" dirty="0"/>
              <a:t> </a:t>
            </a:r>
            <a:r>
              <a:rPr lang="en-US" dirty="0" err="1"/>
              <a:t>cho</a:t>
            </a:r>
            <a:r>
              <a:rPr lang="en-US" dirty="0"/>
              <a:t> SPI. </a:t>
            </a:r>
          </a:p>
        </p:txBody>
      </p:sp>
      <p:sp>
        <p:nvSpPr>
          <p:cNvPr id="5" name="Rectangle 4"/>
          <p:cNvSpPr/>
          <p:nvPr/>
        </p:nvSpPr>
        <p:spPr>
          <a:xfrm>
            <a:off x="1028700" y="2959428"/>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6" name="Rectangle 5"/>
          <p:cNvSpPr/>
          <p:nvPr/>
        </p:nvSpPr>
        <p:spPr>
          <a:xfrm>
            <a:off x="1028700" y="3571670"/>
            <a:ext cx="9884833" cy="646331"/>
          </a:xfrm>
          <a:prstGeom prst="rect">
            <a:avLst/>
          </a:prstGeom>
        </p:spPr>
        <p:txBody>
          <a:bodyPr wrap="square">
            <a:spAutoFit/>
          </a:bodyPr>
          <a:lstStyle/>
          <a:p>
            <a:r>
              <a:rPr lang="en-US" dirty="0"/>
              <a:t>IP Vault DSPI(</a:t>
            </a:r>
            <a:r>
              <a:rPr lang="en-US" dirty="0" err="1"/>
              <a:t>Deserial</a:t>
            </a:r>
            <a:r>
              <a:rPr lang="en-US" dirty="0"/>
              <a:t> Serial Peripheral Interface) </a:t>
            </a:r>
            <a:r>
              <a:rPr lang="en-US" dirty="0" err="1"/>
              <a:t>được</a:t>
            </a:r>
            <a:r>
              <a:rPr lang="en-US" dirty="0"/>
              <a:t> </a:t>
            </a:r>
            <a:r>
              <a:rPr lang="en-US" dirty="0" err="1"/>
              <a:t>sử</a:t>
            </a:r>
            <a:r>
              <a:rPr lang="en-US" dirty="0"/>
              <a:t> </a:t>
            </a:r>
            <a:r>
              <a:rPr lang="en-US" dirty="0" err="1"/>
              <a:t>dụng</a:t>
            </a:r>
            <a:r>
              <a:rPr lang="en-US" dirty="0"/>
              <a:t> </a:t>
            </a:r>
            <a:r>
              <a:rPr lang="en-US" dirty="0" err="1"/>
              <a:t>trên</a:t>
            </a:r>
            <a:r>
              <a:rPr lang="en-US" dirty="0"/>
              <a:t> platform MPC5748G. IP Vault SPI </a:t>
            </a:r>
            <a:r>
              <a:rPr lang="en-US" dirty="0" err="1"/>
              <a:t>được</a:t>
            </a:r>
            <a:r>
              <a:rPr lang="en-US" dirty="0"/>
              <a:t> </a:t>
            </a:r>
            <a:r>
              <a:rPr lang="en-US" dirty="0" err="1"/>
              <a:t>sử</a:t>
            </a:r>
            <a:r>
              <a:rPr lang="en-US" dirty="0"/>
              <a:t> </a:t>
            </a:r>
            <a:r>
              <a:rPr lang="en-US" dirty="0" err="1"/>
              <a:t>dụng</a:t>
            </a:r>
            <a:r>
              <a:rPr lang="en-US" dirty="0"/>
              <a:t> </a:t>
            </a:r>
            <a:r>
              <a:rPr lang="en-US" dirty="0" err="1"/>
              <a:t>trên</a:t>
            </a:r>
            <a:r>
              <a:rPr lang="en-US" dirty="0"/>
              <a:t> S32R274.</a:t>
            </a:r>
          </a:p>
        </p:txBody>
      </p:sp>
      <p:sp>
        <p:nvSpPr>
          <p:cNvPr id="7" name="Rectangle 6"/>
          <p:cNvSpPr/>
          <p:nvPr/>
        </p:nvSpPr>
        <p:spPr>
          <a:xfrm>
            <a:off x="8640233" y="5577933"/>
            <a:ext cx="1378904" cy="369332"/>
          </a:xfrm>
          <a:prstGeom prst="rect">
            <a:avLst/>
          </a:prstGeom>
        </p:spPr>
        <p:txBody>
          <a:bodyPr wrap="none">
            <a:spAutoFit/>
          </a:bodyPr>
          <a:lstStyle/>
          <a:p>
            <a:r>
              <a:rPr lang="en-US" b="1" i="1" dirty="0" err="1" smtClean="0"/>
              <a:t>Sơ</a:t>
            </a:r>
            <a:r>
              <a:rPr lang="en-US" b="1" i="1" dirty="0" smtClean="0"/>
              <a:t> </a:t>
            </a:r>
            <a:r>
              <a:rPr lang="en-US" b="1" i="1" dirty="0" err="1" smtClean="0"/>
              <a:t>đồ</a:t>
            </a:r>
            <a:r>
              <a:rPr lang="en-US" b="1" i="1" dirty="0" smtClean="0"/>
              <a:t> </a:t>
            </a:r>
            <a:r>
              <a:rPr lang="en-US" b="1" i="1" dirty="0" err="1" smtClean="0"/>
              <a:t>khối</a:t>
            </a:r>
            <a:endParaRPr lang="en-US" b="1" i="1" dirty="0"/>
          </a:p>
        </p:txBody>
      </p:sp>
    </p:spTree>
    <p:extLst>
      <p:ext uri="{BB962C8B-B14F-4D97-AF65-F5344CB8AC3E}">
        <p14:creationId xmlns:p14="http://schemas.microsoft.com/office/powerpoint/2010/main" val="15266974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858933" y="1090980"/>
            <a:ext cx="5555932" cy="4301196"/>
          </a:xfrm>
          <a:prstGeom prst="rect">
            <a:avLst/>
          </a:prstGeom>
        </p:spPr>
      </p:pic>
      <p:sp>
        <p:nvSpPr>
          <p:cNvPr id="5"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6" name="Rectangle 5"/>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7" name="Rectangle 6"/>
          <p:cNvSpPr/>
          <p:nvPr/>
        </p:nvSpPr>
        <p:spPr>
          <a:xfrm>
            <a:off x="8007018" y="5598067"/>
            <a:ext cx="2443298" cy="369332"/>
          </a:xfrm>
          <a:prstGeom prst="rect">
            <a:avLst/>
          </a:prstGeom>
        </p:spPr>
        <p:txBody>
          <a:bodyPr wrap="none">
            <a:spAutoFit/>
          </a:bodyPr>
          <a:lstStyle/>
          <a:p>
            <a:r>
              <a:rPr lang="en-US" b="1" i="1" dirty="0" err="1"/>
              <a:t>Sơ</a:t>
            </a:r>
            <a:r>
              <a:rPr lang="en-US" b="1" i="1" dirty="0"/>
              <a:t> </a:t>
            </a:r>
            <a:r>
              <a:rPr lang="en-US" b="1" i="1" dirty="0" err="1"/>
              <a:t>đồ</a:t>
            </a:r>
            <a:r>
              <a:rPr lang="en-US" b="1" i="1" dirty="0"/>
              <a:t> </a:t>
            </a:r>
            <a:r>
              <a:rPr lang="en-US" b="1" i="1" dirty="0" err="1"/>
              <a:t>khối</a:t>
            </a:r>
            <a:r>
              <a:rPr lang="en-US" b="1" i="1" dirty="0"/>
              <a:t> </a:t>
            </a:r>
            <a:r>
              <a:rPr lang="en-US" b="1" i="1" dirty="0" err="1"/>
              <a:t>của</a:t>
            </a:r>
            <a:r>
              <a:rPr lang="en-US" b="1" i="1" dirty="0"/>
              <a:t> DSPI</a:t>
            </a:r>
          </a:p>
        </p:txBody>
      </p:sp>
      <p:sp>
        <p:nvSpPr>
          <p:cNvPr id="8" name="Rectangle 7"/>
          <p:cNvSpPr/>
          <p:nvPr/>
        </p:nvSpPr>
        <p:spPr>
          <a:xfrm>
            <a:off x="842432" y="1478723"/>
            <a:ext cx="4834468" cy="3693319"/>
          </a:xfrm>
          <a:prstGeom prst="rect">
            <a:avLst/>
          </a:prstGeom>
        </p:spPr>
        <p:txBody>
          <a:bodyPr wrap="square">
            <a:spAutoFit/>
          </a:bodyPr>
          <a:lstStyle/>
          <a:p>
            <a:r>
              <a:rPr lang="en-US" b="1" i="1" dirty="0" err="1"/>
              <a:t>Khối</a:t>
            </a:r>
            <a:r>
              <a:rPr lang="en-US" b="1" i="1" dirty="0"/>
              <a:t> SPI:</a:t>
            </a:r>
            <a:r>
              <a:rPr lang="en-US" dirty="0"/>
              <a:t> </a:t>
            </a:r>
            <a:r>
              <a:rPr lang="en-US" dirty="0" err="1"/>
              <a:t>Điều</a:t>
            </a:r>
            <a:r>
              <a:rPr lang="en-US" dirty="0"/>
              <a:t> </a:t>
            </a:r>
            <a:r>
              <a:rPr lang="en-US" dirty="0" err="1"/>
              <a:t>khiển</a:t>
            </a:r>
            <a:r>
              <a:rPr lang="en-US" dirty="0"/>
              <a:t> </a:t>
            </a:r>
            <a:r>
              <a:rPr lang="en-US" dirty="0" err="1"/>
              <a:t>đọc</a:t>
            </a:r>
            <a:r>
              <a:rPr lang="en-US" dirty="0"/>
              <a:t> </a:t>
            </a:r>
            <a:r>
              <a:rPr lang="en-US" dirty="0" err="1"/>
              <a:t>ghi</a:t>
            </a:r>
            <a:r>
              <a:rPr lang="en-US" dirty="0"/>
              <a:t> RX FIFO </a:t>
            </a:r>
            <a:r>
              <a:rPr lang="en-US" dirty="0" err="1"/>
              <a:t>và</a:t>
            </a:r>
            <a:r>
              <a:rPr lang="en-US" dirty="0"/>
              <a:t> TX FIFO, </a:t>
            </a:r>
            <a:r>
              <a:rPr lang="en-US" dirty="0" err="1"/>
              <a:t>cho</a:t>
            </a:r>
            <a:r>
              <a:rPr lang="en-US" dirty="0"/>
              <a:t> </a:t>
            </a:r>
            <a:r>
              <a:rPr lang="en-US" dirty="0" err="1"/>
              <a:t>phép</a:t>
            </a:r>
            <a:r>
              <a:rPr lang="en-US" dirty="0"/>
              <a:t> </a:t>
            </a:r>
            <a:r>
              <a:rPr lang="en-US" dirty="0" err="1"/>
              <a:t>tạo</a:t>
            </a:r>
            <a:r>
              <a:rPr lang="en-US" dirty="0"/>
              <a:t> </a:t>
            </a:r>
            <a:r>
              <a:rPr lang="en-US" dirty="0" err="1"/>
              <a:t>ngắt</a:t>
            </a:r>
            <a:r>
              <a:rPr lang="en-US" dirty="0"/>
              <a:t> </a:t>
            </a:r>
            <a:r>
              <a:rPr lang="en-US" dirty="0" err="1"/>
              <a:t>hoặc</a:t>
            </a:r>
            <a:r>
              <a:rPr lang="en-US" dirty="0"/>
              <a:t> DMA request </a:t>
            </a:r>
            <a:r>
              <a:rPr lang="en-US" dirty="0" err="1"/>
              <a:t>để</a:t>
            </a:r>
            <a:r>
              <a:rPr lang="en-US" dirty="0"/>
              <a:t> </a:t>
            </a:r>
            <a:r>
              <a:rPr lang="en-US" dirty="0" err="1"/>
              <a:t>đọc</a:t>
            </a:r>
            <a:r>
              <a:rPr lang="en-US" dirty="0"/>
              <a:t> </a:t>
            </a:r>
            <a:r>
              <a:rPr lang="en-US" dirty="0" err="1"/>
              <a:t>ghi</a:t>
            </a:r>
            <a:r>
              <a:rPr lang="en-US" dirty="0"/>
              <a:t> FIFO.</a:t>
            </a:r>
          </a:p>
          <a:p>
            <a:r>
              <a:rPr lang="en-US" b="1" i="1" dirty="0" err="1"/>
              <a:t>Khối</a:t>
            </a:r>
            <a:r>
              <a:rPr lang="en-US" b="1" i="1" dirty="0"/>
              <a:t> DSI(</a:t>
            </a:r>
            <a:r>
              <a:rPr lang="en-US" b="1" i="1" dirty="0" err="1"/>
              <a:t>Deserial</a:t>
            </a:r>
            <a:r>
              <a:rPr lang="en-US" b="1" i="1" dirty="0"/>
              <a:t> Serial Interface): </a:t>
            </a:r>
            <a:r>
              <a:rPr lang="en-US" dirty="0" err="1"/>
              <a:t>Điều</a:t>
            </a:r>
            <a:r>
              <a:rPr lang="en-US" dirty="0"/>
              <a:t> </a:t>
            </a:r>
            <a:r>
              <a:rPr lang="en-US" dirty="0" err="1"/>
              <a:t>khiển</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các</a:t>
            </a:r>
            <a:r>
              <a:rPr lang="en-US" dirty="0"/>
              <a:t> </a:t>
            </a:r>
            <a:r>
              <a:rPr lang="en-US" dirty="0" err="1"/>
              <a:t>chân</a:t>
            </a:r>
            <a:r>
              <a:rPr lang="en-US" dirty="0"/>
              <a:t> </a:t>
            </a:r>
            <a:r>
              <a:rPr lang="en-US" dirty="0" err="1"/>
              <a:t>đầu</a:t>
            </a:r>
            <a:r>
              <a:rPr lang="en-US" dirty="0"/>
              <a:t> </a:t>
            </a:r>
            <a:r>
              <a:rPr lang="en-US" dirty="0" err="1"/>
              <a:t>vào</a:t>
            </a:r>
            <a:r>
              <a:rPr lang="en-US" dirty="0"/>
              <a:t> song </a:t>
            </a:r>
            <a:r>
              <a:rPr lang="en-US" dirty="0" err="1"/>
              <a:t>song</a:t>
            </a:r>
            <a:r>
              <a:rPr lang="en-US" dirty="0"/>
              <a:t> </a:t>
            </a:r>
            <a:r>
              <a:rPr lang="en-US" dirty="0" err="1"/>
              <a:t>hoặc</a:t>
            </a:r>
            <a:r>
              <a:rPr lang="en-US" dirty="0"/>
              <a:t> </a:t>
            </a:r>
            <a:r>
              <a:rPr lang="en-US" dirty="0" err="1"/>
              <a:t>từ</a:t>
            </a:r>
            <a:r>
              <a:rPr lang="en-US" dirty="0"/>
              <a:t> </a:t>
            </a:r>
            <a:r>
              <a:rPr lang="en-US" dirty="0" err="1"/>
              <a:t>thanh</a:t>
            </a:r>
            <a:r>
              <a:rPr lang="en-US" dirty="0"/>
              <a:t> </a:t>
            </a:r>
            <a:r>
              <a:rPr lang="en-US" dirty="0" err="1"/>
              <a:t>ghi</a:t>
            </a:r>
            <a:r>
              <a:rPr lang="en-US" dirty="0"/>
              <a:t> ASDR. </a:t>
            </a:r>
            <a:r>
              <a:rPr lang="en-US" dirty="0" err="1"/>
              <a:t>Dữ</a:t>
            </a:r>
            <a:r>
              <a:rPr lang="en-US" dirty="0"/>
              <a:t> </a:t>
            </a:r>
            <a:r>
              <a:rPr lang="en-US" dirty="0" err="1"/>
              <a:t>liệu</a:t>
            </a:r>
            <a:r>
              <a:rPr lang="en-US" dirty="0"/>
              <a:t> </a:t>
            </a:r>
            <a:r>
              <a:rPr lang="en-US" dirty="0" err="1"/>
              <a:t>nhận</a:t>
            </a:r>
            <a:r>
              <a:rPr lang="en-US" dirty="0"/>
              <a:t> </a:t>
            </a:r>
            <a:r>
              <a:rPr lang="en-US" dirty="0" err="1"/>
              <a:t>được</a:t>
            </a:r>
            <a:r>
              <a:rPr lang="en-US" dirty="0"/>
              <a:t> </a:t>
            </a:r>
            <a:r>
              <a:rPr lang="en-US" dirty="0" err="1"/>
              <a:t>sẽ</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chân</a:t>
            </a:r>
            <a:r>
              <a:rPr lang="en-US" dirty="0"/>
              <a:t> output.</a:t>
            </a:r>
          </a:p>
          <a:p>
            <a:r>
              <a:rPr lang="en-US" b="1" i="1" dirty="0" err="1"/>
              <a:t>Khối</a:t>
            </a:r>
            <a:r>
              <a:rPr lang="en-US" b="1" i="1" dirty="0"/>
              <a:t> CSI(Combined Serial Interface):</a:t>
            </a:r>
            <a:r>
              <a:rPr lang="en-US" dirty="0"/>
              <a:t> Cho </a:t>
            </a:r>
            <a:r>
              <a:rPr lang="en-US" dirty="0" err="1"/>
              <a:t>phép</a:t>
            </a:r>
            <a:r>
              <a:rPr lang="en-US" dirty="0"/>
              <a:t> </a:t>
            </a:r>
            <a:r>
              <a:rPr lang="en-US" dirty="0" err="1"/>
              <a:t>truyền</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xen</a:t>
            </a:r>
            <a:r>
              <a:rPr lang="en-US" dirty="0"/>
              <a:t> </a:t>
            </a:r>
            <a:r>
              <a:rPr lang="en-US" dirty="0" err="1"/>
              <a:t>kẽ</a:t>
            </a:r>
            <a:r>
              <a:rPr lang="en-US" dirty="0"/>
              <a:t> </a:t>
            </a:r>
            <a:r>
              <a:rPr lang="en-US" dirty="0" err="1"/>
              <a:t>từ</a:t>
            </a:r>
            <a:r>
              <a:rPr lang="en-US" dirty="0"/>
              <a:t> </a:t>
            </a:r>
            <a:r>
              <a:rPr lang="en-US" dirty="0" err="1"/>
              <a:t>khối</a:t>
            </a:r>
            <a:r>
              <a:rPr lang="en-US" dirty="0"/>
              <a:t> SPI </a:t>
            </a:r>
            <a:r>
              <a:rPr lang="en-US" dirty="0" err="1"/>
              <a:t>và</a:t>
            </a:r>
            <a:r>
              <a:rPr lang="en-US" dirty="0"/>
              <a:t> DSI.</a:t>
            </a:r>
          </a:p>
          <a:p>
            <a:r>
              <a:rPr lang="en-US" b="1" i="1" dirty="0" err="1"/>
              <a:t>Khối</a:t>
            </a:r>
            <a:r>
              <a:rPr lang="en-US" b="1" i="1" dirty="0"/>
              <a:t> </a:t>
            </a:r>
            <a:r>
              <a:rPr lang="en-US" b="1" i="1" dirty="0" err="1"/>
              <a:t>điều</a:t>
            </a:r>
            <a:r>
              <a:rPr lang="en-US" b="1" i="1" dirty="0"/>
              <a:t> </a:t>
            </a:r>
            <a:r>
              <a:rPr lang="en-US" b="1" i="1" dirty="0" err="1"/>
              <a:t>khiển</a:t>
            </a:r>
            <a:r>
              <a:rPr lang="en-US" b="1" i="1" dirty="0"/>
              <a:t> SCK </a:t>
            </a:r>
            <a:r>
              <a:rPr lang="en-US" b="1" i="1" dirty="0" err="1"/>
              <a:t>và</a:t>
            </a:r>
            <a:r>
              <a:rPr lang="en-US" b="1" i="1" dirty="0"/>
              <a:t> PCS: </a:t>
            </a:r>
            <a:r>
              <a:rPr lang="en-US" dirty="0"/>
              <a:t>Cho </a:t>
            </a:r>
            <a:r>
              <a:rPr lang="en-US" dirty="0" err="1"/>
              <a:t>phép</a:t>
            </a:r>
            <a:r>
              <a:rPr lang="en-US" dirty="0"/>
              <a:t> </a:t>
            </a:r>
            <a:r>
              <a:rPr lang="en-US" dirty="0" err="1"/>
              <a:t>điều</a:t>
            </a:r>
            <a:r>
              <a:rPr lang="en-US" dirty="0"/>
              <a:t> </a:t>
            </a:r>
            <a:r>
              <a:rPr lang="en-US" dirty="0" err="1"/>
              <a:t>khiển</a:t>
            </a:r>
            <a:r>
              <a:rPr lang="en-US" dirty="0"/>
              <a:t> </a:t>
            </a:r>
            <a:r>
              <a:rPr lang="en-US" dirty="0" err="1"/>
              <a:t>baudrate</a:t>
            </a:r>
            <a:r>
              <a:rPr lang="en-US" dirty="0"/>
              <a:t>, delay, PCS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thiết</a:t>
            </a:r>
            <a:r>
              <a:rPr lang="en-US" dirty="0"/>
              <a:t> </a:t>
            </a:r>
            <a:r>
              <a:rPr lang="en-US" dirty="0" err="1"/>
              <a:t>bị</a:t>
            </a:r>
            <a:r>
              <a:rPr lang="en-US" dirty="0"/>
              <a:t> </a:t>
            </a:r>
            <a:r>
              <a:rPr lang="en-US" dirty="0" err="1"/>
              <a:t>ngoại</a:t>
            </a:r>
            <a:r>
              <a:rPr lang="en-US" dirty="0"/>
              <a:t> vi.</a:t>
            </a:r>
          </a:p>
        </p:txBody>
      </p:sp>
      <p:sp>
        <p:nvSpPr>
          <p:cNvPr id="9" name="TextBox 8"/>
          <p:cNvSpPr txBox="1"/>
          <p:nvPr/>
        </p:nvSpPr>
        <p:spPr>
          <a:xfrm>
            <a:off x="842432" y="5510199"/>
            <a:ext cx="5016501" cy="914400"/>
          </a:xfrm>
          <a:prstGeom prst="rect">
            <a:avLst/>
          </a:prstGeom>
          <a:noFill/>
        </p:spPr>
        <p:txBody>
          <a:bodyPr wrap="none" lIns="91440" tIns="45720" rIns="91440" rtlCol="0" anchor="t">
            <a:noAutofit/>
          </a:bodyPr>
          <a:lstStyle/>
          <a:p>
            <a:r>
              <a:rPr lang="en-US" b="1" dirty="0" err="1" smtClean="0">
                <a:solidFill>
                  <a:schemeClr val="tx1"/>
                </a:solidFill>
              </a:rPr>
              <a:t>Sự</a:t>
            </a:r>
            <a:r>
              <a:rPr lang="en-US" b="1" dirty="0" smtClean="0">
                <a:solidFill>
                  <a:schemeClr val="tx1"/>
                </a:solidFill>
              </a:rPr>
              <a:t> </a:t>
            </a:r>
            <a:r>
              <a:rPr lang="en-US" b="1" dirty="0" err="1" smtClean="0">
                <a:solidFill>
                  <a:schemeClr val="tx1"/>
                </a:solidFill>
              </a:rPr>
              <a:t>giống</a:t>
            </a:r>
            <a:r>
              <a:rPr lang="en-US" b="1" dirty="0" smtClean="0">
                <a:solidFill>
                  <a:schemeClr val="tx1"/>
                </a:solidFill>
              </a:rPr>
              <a:t> </a:t>
            </a:r>
            <a:r>
              <a:rPr lang="en-US" b="1" dirty="0" err="1" smtClean="0">
                <a:solidFill>
                  <a:schemeClr val="tx1"/>
                </a:solidFill>
              </a:rPr>
              <a:t>và</a:t>
            </a:r>
            <a:r>
              <a:rPr lang="en-US" b="1" dirty="0" smtClean="0">
                <a:solidFill>
                  <a:schemeClr val="tx1"/>
                </a:solidFill>
              </a:rPr>
              <a:t> </a:t>
            </a:r>
            <a:r>
              <a:rPr lang="en-US" b="1" dirty="0" err="1" smtClean="0">
                <a:solidFill>
                  <a:schemeClr val="tx1"/>
                </a:solidFill>
              </a:rPr>
              <a:t>khác</a:t>
            </a:r>
            <a:r>
              <a:rPr lang="en-US" b="1" dirty="0" smtClean="0">
                <a:solidFill>
                  <a:schemeClr val="tx1"/>
                </a:solidFill>
              </a:rPr>
              <a:t> </a:t>
            </a:r>
            <a:r>
              <a:rPr lang="en-US" b="1" dirty="0" err="1" smtClean="0">
                <a:solidFill>
                  <a:schemeClr val="tx1"/>
                </a:solidFill>
              </a:rPr>
              <a:t>nhau</a:t>
            </a:r>
            <a:r>
              <a:rPr lang="en-US" b="1" dirty="0" smtClean="0">
                <a:solidFill>
                  <a:schemeClr val="tx1"/>
                </a:solidFill>
              </a:rPr>
              <a:t> </a:t>
            </a:r>
            <a:r>
              <a:rPr lang="en-US" b="1" dirty="0" err="1" smtClean="0">
                <a:solidFill>
                  <a:schemeClr val="tx1"/>
                </a:solidFill>
              </a:rPr>
              <a:t>giữa</a:t>
            </a:r>
            <a:r>
              <a:rPr lang="en-US" b="1" dirty="0" smtClean="0">
                <a:solidFill>
                  <a:schemeClr val="tx1"/>
                </a:solidFill>
              </a:rPr>
              <a:t> DSPI </a:t>
            </a:r>
            <a:r>
              <a:rPr lang="en-US" b="1" dirty="0" err="1" smtClean="0">
                <a:solidFill>
                  <a:schemeClr val="tx1"/>
                </a:solidFill>
              </a:rPr>
              <a:t>với</a:t>
            </a:r>
            <a:r>
              <a:rPr lang="en-US" b="1" dirty="0" smtClean="0">
                <a:solidFill>
                  <a:schemeClr val="tx1"/>
                </a:solidFill>
              </a:rPr>
              <a:t> SPI </a:t>
            </a:r>
            <a:r>
              <a:rPr lang="en-US" b="1" dirty="0" err="1" smtClean="0">
                <a:solidFill>
                  <a:schemeClr val="tx1"/>
                </a:solidFill>
              </a:rPr>
              <a:t>là</a:t>
            </a:r>
            <a:r>
              <a:rPr lang="en-US" b="1" dirty="0" smtClean="0">
                <a:solidFill>
                  <a:schemeClr val="tx1"/>
                </a:solidFill>
              </a:rPr>
              <a:t> </a:t>
            </a:r>
            <a:r>
              <a:rPr lang="en-US" b="1" dirty="0" err="1" smtClean="0">
                <a:solidFill>
                  <a:schemeClr val="tx1"/>
                </a:solidFill>
              </a:rPr>
              <a:t>gì</a:t>
            </a:r>
            <a:r>
              <a:rPr lang="en-US" b="1" dirty="0" smtClean="0">
                <a:solidFill>
                  <a:schemeClr val="tx1"/>
                </a:solidFill>
              </a:rPr>
              <a:t>?</a:t>
            </a:r>
          </a:p>
        </p:txBody>
      </p:sp>
    </p:spTree>
    <p:extLst>
      <p:ext uri="{BB962C8B-B14F-4D97-AF65-F5344CB8AC3E}">
        <p14:creationId xmlns:p14="http://schemas.microsoft.com/office/powerpoint/2010/main" val="464076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5" name="Rectangle 4"/>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6" name="TextBox 5"/>
          <p:cNvSpPr txBox="1"/>
          <p:nvPr/>
        </p:nvSpPr>
        <p:spPr>
          <a:xfrm>
            <a:off x="1028698" y="1581665"/>
            <a:ext cx="5016501" cy="914400"/>
          </a:xfrm>
          <a:prstGeom prst="rect">
            <a:avLst/>
          </a:prstGeom>
          <a:noFill/>
        </p:spPr>
        <p:txBody>
          <a:bodyPr wrap="none" lIns="91440" tIns="45720" rIns="91440" rtlCol="0" anchor="t">
            <a:noAutofit/>
          </a:bodyPr>
          <a:lstStyle/>
          <a:p>
            <a:r>
              <a:rPr lang="en-US" b="1" dirty="0" err="1" smtClean="0">
                <a:solidFill>
                  <a:schemeClr val="tx1"/>
                </a:solidFill>
              </a:rPr>
              <a:t>Sự</a:t>
            </a:r>
            <a:r>
              <a:rPr lang="en-US" b="1" dirty="0" smtClean="0">
                <a:solidFill>
                  <a:schemeClr val="tx1"/>
                </a:solidFill>
              </a:rPr>
              <a:t> </a:t>
            </a:r>
            <a:r>
              <a:rPr lang="en-US" b="1" dirty="0" err="1" smtClean="0">
                <a:solidFill>
                  <a:schemeClr val="tx1"/>
                </a:solidFill>
              </a:rPr>
              <a:t>giống</a:t>
            </a:r>
            <a:r>
              <a:rPr lang="en-US" b="1" dirty="0" smtClean="0">
                <a:solidFill>
                  <a:schemeClr val="tx1"/>
                </a:solidFill>
              </a:rPr>
              <a:t> </a:t>
            </a:r>
            <a:r>
              <a:rPr lang="en-US" b="1" dirty="0" err="1" smtClean="0">
                <a:solidFill>
                  <a:schemeClr val="tx1"/>
                </a:solidFill>
              </a:rPr>
              <a:t>và</a:t>
            </a:r>
            <a:r>
              <a:rPr lang="en-US" b="1" dirty="0" smtClean="0">
                <a:solidFill>
                  <a:schemeClr val="tx1"/>
                </a:solidFill>
              </a:rPr>
              <a:t> </a:t>
            </a:r>
            <a:r>
              <a:rPr lang="en-US" b="1" dirty="0" err="1" smtClean="0">
                <a:solidFill>
                  <a:schemeClr val="tx1"/>
                </a:solidFill>
              </a:rPr>
              <a:t>khác</a:t>
            </a:r>
            <a:r>
              <a:rPr lang="en-US" b="1" dirty="0" smtClean="0">
                <a:solidFill>
                  <a:schemeClr val="tx1"/>
                </a:solidFill>
              </a:rPr>
              <a:t> </a:t>
            </a:r>
            <a:r>
              <a:rPr lang="en-US" b="1" dirty="0" err="1" smtClean="0">
                <a:solidFill>
                  <a:schemeClr val="tx1"/>
                </a:solidFill>
              </a:rPr>
              <a:t>nhau</a:t>
            </a:r>
            <a:r>
              <a:rPr lang="en-US" b="1" dirty="0" smtClean="0">
                <a:solidFill>
                  <a:schemeClr val="tx1"/>
                </a:solidFill>
              </a:rPr>
              <a:t> </a:t>
            </a:r>
            <a:r>
              <a:rPr lang="en-US" b="1" dirty="0" err="1" smtClean="0">
                <a:solidFill>
                  <a:schemeClr val="tx1"/>
                </a:solidFill>
              </a:rPr>
              <a:t>giữa</a:t>
            </a:r>
            <a:r>
              <a:rPr lang="en-US" b="1" dirty="0" smtClean="0">
                <a:solidFill>
                  <a:schemeClr val="tx1"/>
                </a:solidFill>
              </a:rPr>
              <a:t> DSPI </a:t>
            </a:r>
            <a:r>
              <a:rPr lang="en-US" b="1" dirty="0" err="1" smtClean="0">
                <a:solidFill>
                  <a:schemeClr val="tx1"/>
                </a:solidFill>
              </a:rPr>
              <a:t>với</a:t>
            </a:r>
            <a:r>
              <a:rPr lang="en-US" b="1" dirty="0" smtClean="0">
                <a:solidFill>
                  <a:schemeClr val="tx1"/>
                </a:solidFill>
              </a:rPr>
              <a:t> SPI </a:t>
            </a:r>
            <a:r>
              <a:rPr lang="en-US" b="1" dirty="0" err="1" smtClean="0">
                <a:solidFill>
                  <a:schemeClr val="tx1"/>
                </a:solidFill>
              </a:rPr>
              <a:t>là</a:t>
            </a:r>
            <a:r>
              <a:rPr lang="en-US" b="1" dirty="0" smtClean="0">
                <a:solidFill>
                  <a:schemeClr val="tx1"/>
                </a:solidFill>
              </a:rPr>
              <a:t> </a:t>
            </a:r>
            <a:r>
              <a:rPr lang="en-US" b="1" dirty="0" err="1" smtClean="0">
                <a:solidFill>
                  <a:schemeClr val="tx1"/>
                </a:solidFill>
              </a:rPr>
              <a:t>gì</a:t>
            </a:r>
            <a:r>
              <a:rPr lang="en-US" b="1" dirty="0" smtClean="0">
                <a:solidFill>
                  <a:schemeClr val="tx1"/>
                </a:solidFill>
              </a:rPr>
              <a:t>?</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817918" y="2153178"/>
            <a:ext cx="6757882" cy="2549526"/>
          </a:xfrm>
          <a:prstGeom prst="rect">
            <a:avLst/>
          </a:prstGeom>
          <a:noFill/>
          <a:ln>
            <a:noFill/>
          </a:ln>
        </p:spPr>
      </p:pic>
      <p:sp>
        <p:nvSpPr>
          <p:cNvPr id="8" name="Rectangle 7"/>
          <p:cNvSpPr/>
          <p:nvPr/>
        </p:nvSpPr>
        <p:spPr>
          <a:xfrm>
            <a:off x="3757729" y="5010705"/>
            <a:ext cx="4878259" cy="369332"/>
          </a:xfrm>
          <a:prstGeom prst="rect">
            <a:avLst/>
          </a:prstGeom>
        </p:spPr>
        <p:txBody>
          <a:bodyPr wrap="none">
            <a:spAutoFit/>
          </a:bodyPr>
          <a:lstStyle/>
          <a:p>
            <a:r>
              <a:rPr lang="en-US" b="1" i="1" dirty="0"/>
              <a:t>So </a:t>
            </a:r>
            <a:r>
              <a:rPr lang="en-US" b="1" i="1" dirty="0" err="1"/>
              <a:t>sánh</a:t>
            </a:r>
            <a:r>
              <a:rPr lang="en-US" b="1" i="1" dirty="0"/>
              <a:t> </a:t>
            </a:r>
            <a:r>
              <a:rPr lang="en-US" b="1" i="1" dirty="0" err="1"/>
              <a:t>chức</a:t>
            </a:r>
            <a:r>
              <a:rPr lang="en-US" b="1" i="1" dirty="0"/>
              <a:t> </a:t>
            </a:r>
            <a:r>
              <a:rPr lang="en-US" b="1" i="1" dirty="0" err="1"/>
              <a:t>năng</a:t>
            </a:r>
            <a:r>
              <a:rPr lang="en-US" b="1" i="1" dirty="0"/>
              <a:t> </a:t>
            </a:r>
            <a:r>
              <a:rPr lang="en-US" b="1" i="1" dirty="0" err="1"/>
              <a:t>hỗ</a:t>
            </a:r>
            <a:r>
              <a:rPr lang="en-US" b="1" i="1" dirty="0"/>
              <a:t> </a:t>
            </a:r>
            <a:r>
              <a:rPr lang="en-US" b="1" i="1" dirty="0" err="1"/>
              <a:t>trợ</a:t>
            </a:r>
            <a:r>
              <a:rPr lang="en-US" b="1" i="1" dirty="0"/>
              <a:t> </a:t>
            </a:r>
            <a:r>
              <a:rPr lang="en-US" b="1" i="1" dirty="0" err="1"/>
              <a:t>của</a:t>
            </a:r>
            <a:r>
              <a:rPr lang="en-US" b="1" i="1" dirty="0"/>
              <a:t> DSPI </a:t>
            </a:r>
            <a:r>
              <a:rPr lang="en-US" b="1" i="1" dirty="0" err="1"/>
              <a:t>và</a:t>
            </a:r>
            <a:r>
              <a:rPr lang="en-US" b="1" i="1" dirty="0"/>
              <a:t> SPI</a:t>
            </a:r>
          </a:p>
        </p:txBody>
      </p:sp>
    </p:spTree>
    <p:extLst>
      <p:ext uri="{BB962C8B-B14F-4D97-AF65-F5344CB8AC3E}">
        <p14:creationId xmlns:p14="http://schemas.microsoft.com/office/powerpoint/2010/main" val="31718962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5" name="Rectangle 4"/>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6" name="Rectangle 5"/>
          <p:cNvSpPr/>
          <p:nvPr/>
        </p:nvSpPr>
        <p:spPr>
          <a:xfrm>
            <a:off x="1028699" y="1457867"/>
            <a:ext cx="5450979" cy="369332"/>
          </a:xfrm>
          <a:prstGeom prst="rect">
            <a:avLst/>
          </a:prstGeom>
        </p:spPr>
        <p:txBody>
          <a:bodyPr wrap="none">
            <a:spAutoFit/>
          </a:bodyPr>
          <a:lstStyle/>
          <a:p>
            <a:r>
              <a:rPr lang="en-US" b="1" i="1" dirty="0" err="1"/>
              <a:t>Các</a:t>
            </a:r>
            <a:r>
              <a:rPr lang="en-US" b="1" i="1" dirty="0"/>
              <a:t> </a:t>
            </a:r>
            <a:r>
              <a:rPr lang="en-US" b="1" i="1" dirty="0" err="1"/>
              <a:t>thanh</a:t>
            </a:r>
            <a:r>
              <a:rPr lang="en-US" b="1" i="1" dirty="0"/>
              <a:t> </a:t>
            </a:r>
            <a:r>
              <a:rPr lang="en-US" b="1" i="1" dirty="0" err="1"/>
              <a:t>ghi</a:t>
            </a:r>
            <a:r>
              <a:rPr lang="en-US" b="1" i="1" dirty="0"/>
              <a:t> </a:t>
            </a:r>
            <a:r>
              <a:rPr lang="en-US" b="1" i="1" dirty="0" err="1"/>
              <a:t>cấu</a:t>
            </a:r>
            <a:r>
              <a:rPr lang="en-US" b="1" i="1" dirty="0"/>
              <a:t> </a:t>
            </a:r>
            <a:r>
              <a:rPr lang="en-US" b="1" i="1" dirty="0" err="1"/>
              <a:t>hình</a:t>
            </a:r>
            <a:r>
              <a:rPr lang="en-US" b="1" i="1" dirty="0"/>
              <a:t> </a:t>
            </a:r>
            <a:r>
              <a:rPr lang="en-US" b="1" i="1" dirty="0" err="1"/>
              <a:t>cho</a:t>
            </a:r>
            <a:r>
              <a:rPr lang="en-US" b="1" i="1" dirty="0"/>
              <a:t> IP Vault DSPI </a:t>
            </a:r>
            <a:r>
              <a:rPr lang="en-US" b="1" i="1" dirty="0" err="1"/>
              <a:t>và</a:t>
            </a:r>
            <a:r>
              <a:rPr lang="en-US" b="1" i="1" dirty="0"/>
              <a:t> SPI</a:t>
            </a:r>
          </a:p>
        </p:txBody>
      </p:sp>
      <p:sp>
        <p:nvSpPr>
          <p:cNvPr id="7" name="Rectangle 6"/>
          <p:cNvSpPr/>
          <p:nvPr/>
        </p:nvSpPr>
        <p:spPr>
          <a:xfrm>
            <a:off x="1028699" y="2097670"/>
            <a:ext cx="3255434" cy="2862322"/>
          </a:xfrm>
          <a:prstGeom prst="rect">
            <a:avLst/>
          </a:prstGeom>
        </p:spPr>
        <p:txBody>
          <a:bodyPr wrap="square">
            <a:spAutoFit/>
          </a:bodyPr>
          <a:lstStyle/>
          <a:p>
            <a:r>
              <a:rPr lang="en-US" dirty="0" err="1"/>
              <a:t>Hai</a:t>
            </a:r>
            <a:r>
              <a:rPr lang="en-US" dirty="0"/>
              <a:t> IP Vault </a:t>
            </a:r>
            <a:r>
              <a:rPr lang="en-US" dirty="0" err="1"/>
              <a:t>này</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các</a:t>
            </a:r>
            <a:r>
              <a:rPr lang="en-US" dirty="0"/>
              <a:t> bit </a:t>
            </a:r>
            <a:r>
              <a:rPr lang="en-US" dirty="0" err="1"/>
              <a:t>giống</a:t>
            </a:r>
            <a:r>
              <a:rPr lang="en-US" dirty="0"/>
              <a:t> </a:t>
            </a:r>
            <a:r>
              <a:rPr lang="en-US" dirty="0" err="1"/>
              <a:t>nhau</a:t>
            </a:r>
            <a:r>
              <a:rPr lang="en-US" dirty="0"/>
              <a:t> </a:t>
            </a:r>
            <a:r>
              <a:rPr lang="en-US" dirty="0" err="1"/>
              <a:t>trên</a:t>
            </a:r>
            <a:r>
              <a:rPr lang="en-US" dirty="0"/>
              <a:t> </a:t>
            </a:r>
            <a:r>
              <a:rPr lang="en-US" dirty="0" err="1"/>
              <a:t>các</a:t>
            </a:r>
            <a:r>
              <a:rPr lang="en-US" dirty="0"/>
              <a:t> </a:t>
            </a:r>
            <a:r>
              <a:rPr lang="en-US" dirty="0" err="1"/>
              <a:t>thanh</a:t>
            </a:r>
            <a:r>
              <a:rPr lang="en-US" dirty="0"/>
              <a:t> </a:t>
            </a:r>
            <a:r>
              <a:rPr lang="en-US" dirty="0" err="1"/>
              <a:t>ghi</a:t>
            </a:r>
            <a:r>
              <a:rPr lang="en-US" dirty="0"/>
              <a:t> </a:t>
            </a:r>
            <a:r>
              <a:rPr lang="en-US" dirty="0" err="1"/>
              <a:t>dùng</a:t>
            </a:r>
            <a:r>
              <a:rPr lang="en-US" dirty="0"/>
              <a:t> </a:t>
            </a:r>
            <a:r>
              <a:rPr lang="en-US" dirty="0" err="1"/>
              <a:t>chung</a:t>
            </a:r>
            <a:r>
              <a:rPr lang="en-US" dirty="0"/>
              <a:t>. </a:t>
            </a:r>
            <a:r>
              <a:rPr lang="en-US" dirty="0" err="1"/>
              <a:t>Điểm</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chúng</a:t>
            </a:r>
            <a:r>
              <a:rPr lang="en-US" dirty="0"/>
              <a:t> </a:t>
            </a:r>
            <a:r>
              <a:rPr lang="en-US" dirty="0" err="1"/>
              <a:t>là</a:t>
            </a:r>
            <a:r>
              <a:rPr lang="en-US" dirty="0"/>
              <a:t> DSPI </a:t>
            </a:r>
            <a:r>
              <a:rPr lang="en-US" dirty="0" err="1"/>
              <a:t>ngoài</a:t>
            </a:r>
            <a:r>
              <a:rPr lang="en-US" dirty="0"/>
              <a:t> </a:t>
            </a:r>
            <a:r>
              <a:rPr lang="en-US" dirty="0" err="1"/>
              <a:t>hỗ</a:t>
            </a:r>
            <a:r>
              <a:rPr lang="en-US" dirty="0"/>
              <a:t> </a:t>
            </a:r>
            <a:r>
              <a:rPr lang="en-US" dirty="0" err="1"/>
              <a:t>trợ</a:t>
            </a:r>
            <a:r>
              <a:rPr lang="en-US" dirty="0"/>
              <a:t> </a:t>
            </a:r>
            <a:r>
              <a:rPr lang="en-US" dirty="0" err="1"/>
              <a:t>chung</a:t>
            </a:r>
            <a:r>
              <a:rPr lang="en-US" dirty="0"/>
              <a:t> </a:t>
            </a:r>
            <a:r>
              <a:rPr lang="en-US" dirty="0" err="1"/>
              <a:t>chế</a:t>
            </a:r>
            <a:r>
              <a:rPr lang="en-US" dirty="0"/>
              <a:t> </a:t>
            </a:r>
            <a:r>
              <a:rPr lang="en-US" dirty="0" err="1"/>
              <a:t>độ</a:t>
            </a:r>
            <a:r>
              <a:rPr lang="en-US" dirty="0"/>
              <a:t> SPI </a:t>
            </a:r>
            <a:r>
              <a:rPr lang="en-US" dirty="0" err="1"/>
              <a:t>còn</a:t>
            </a:r>
            <a:r>
              <a:rPr lang="en-US" dirty="0"/>
              <a:t> </a:t>
            </a:r>
            <a:r>
              <a:rPr lang="en-US" dirty="0" err="1"/>
              <a:t>hỗ</a:t>
            </a:r>
            <a:r>
              <a:rPr lang="en-US" dirty="0"/>
              <a:t> </a:t>
            </a:r>
            <a:r>
              <a:rPr lang="en-US" dirty="0" err="1"/>
              <a:t>trợ</a:t>
            </a:r>
            <a:r>
              <a:rPr lang="en-US" dirty="0"/>
              <a:t> </a:t>
            </a:r>
            <a:r>
              <a:rPr lang="en-US" dirty="0" err="1"/>
              <a:t>thêm</a:t>
            </a:r>
            <a:r>
              <a:rPr lang="en-US" dirty="0"/>
              <a:t> </a:t>
            </a:r>
            <a:r>
              <a:rPr lang="en-US" dirty="0" err="1"/>
              <a:t>chế</a:t>
            </a:r>
            <a:r>
              <a:rPr lang="en-US" dirty="0"/>
              <a:t> </a:t>
            </a:r>
            <a:r>
              <a:rPr lang="en-US" dirty="0" err="1"/>
              <a:t>độ</a:t>
            </a:r>
            <a:r>
              <a:rPr lang="en-US" dirty="0"/>
              <a:t> DSI, CSI </a:t>
            </a:r>
            <a:r>
              <a:rPr lang="en-US" dirty="0" err="1"/>
              <a:t>hoặc</a:t>
            </a:r>
            <a:r>
              <a:rPr lang="en-US" dirty="0"/>
              <a:t> </a:t>
            </a:r>
            <a:r>
              <a:rPr lang="en-US" dirty="0" err="1"/>
              <a:t>có</a:t>
            </a:r>
            <a:r>
              <a:rPr lang="en-US" dirty="0"/>
              <a:t> </a:t>
            </a:r>
            <a:r>
              <a:rPr lang="en-US" dirty="0" err="1"/>
              <a:t>thể</a:t>
            </a:r>
            <a:r>
              <a:rPr lang="en-US" dirty="0"/>
              <a:t> </a:t>
            </a:r>
            <a:r>
              <a:rPr lang="en-US" dirty="0" err="1"/>
              <a:t>thêm</a:t>
            </a:r>
            <a:r>
              <a:rPr lang="en-US" dirty="0"/>
              <a:t> TSB, ITSB </a:t>
            </a:r>
            <a:r>
              <a:rPr lang="en-US" dirty="0" err="1"/>
              <a:t>tùy</a:t>
            </a:r>
            <a:r>
              <a:rPr lang="en-US" dirty="0"/>
              <a:t> </a:t>
            </a:r>
            <a:r>
              <a:rPr lang="en-US" dirty="0" err="1"/>
              <a:t>từng</a:t>
            </a:r>
            <a:r>
              <a:rPr lang="en-US" dirty="0"/>
              <a:t> platform. Do </a:t>
            </a:r>
            <a:r>
              <a:rPr lang="en-US" dirty="0" err="1"/>
              <a:t>đó</a:t>
            </a:r>
            <a:r>
              <a:rPr lang="en-US" dirty="0"/>
              <a:t> </a:t>
            </a:r>
            <a:r>
              <a:rPr lang="en-US" dirty="0" err="1"/>
              <a:t>sẽ</a:t>
            </a:r>
            <a:r>
              <a:rPr lang="en-US" dirty="0"/>
              <a:t> </a:t>
            </a:r>
            <a:r>
              <a:rPr lang="en-US" dirty="0" err="1"/>
              <a:t>có</a:t>
            </a:r>
            <a:r>
              <a:rPr lang="en-US" dirty="0"/>
              <a:t> </a:t>
            </a:r>
            <a:r>
              <a:rPr lang="en-US" dirty="0" err="1"/>
              <a:t>thêm</a:t>
            </a:r>
            <a:r>
              <a:rPr lang="en-US" dirty="0"/>
              <a:t> </a:t>
            </a:r>
            <a:r>
              <a:rPr lang="en-US" dirty="0" err="1"/>
              <a:t>các</a:t>
            </a:r>
            <a:r>
              <a:rPr lang="en-US" dirty="0"/>
              <a:t> </a:t>
            </a:r>
            <a:r>
              <a:rPr lang="en-US" dirty="0" err="1"/>
              <a:t>thanh</a:t>
            </a:r>
            <a:r>
              <a:rPr lang="en-US" dirty="0"/>
              <a:t> </a:t>
            </a:r>
            <a:r>
              <a:rPr lang="en-US" dirty="0" err="1"/>
              <a:t>ghi</a:t>
            </a:r>
            <a:r>
              <a:rPr lang="en-US" dirty="0"/>
              <a:t> </a:t>
            </a:r>
            <a:r>
              <a:rPr lang="en-US" dirty="0" err="1"/>
              <a:t>khác</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316" y="1930399"/>
            <a:ext cx="6982883" cy="2951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76332" y="5054600"/>
            <a:ext cx="914400" cy="914400"/>
          </a:xfrm>
          <a:prstGeom prst="rect">
            <a:avLst/>
          </a:prstGeom>
          <a:noFill/>
        </p:spPr>
        <p:txBody>
          <a:bodyPr wrap="none" lIns="91440" tIns="45720" rIns="91440" rtlCol="0" anchor="t">
            <a:noAutofit/>
          </a:bodyPr>
          <a:lstStyle/>
          <a:p>
            <a:r>
              <a:rPr lang="en-US" b="1" dirty="0" err="1" smtClean="0">
                <a:solidFill>
                  <a:schemeClr val="tx1"/>
                </a:solidFill>
              </a:rPr>
              <a:t>Các</a:t>
            </a:r>
            <a:r>
              <a:rPr lang="en-US" b="1" dirty="0" smtClean="0">
                <a:solidFill>
                  <a:schemeClr val="tx1"/>
                </a:solidFill>
              </a:rPr>
              <a:t> </a:t>
            </a:r>
            <a:r>
              <a:rPr lang="en-US" b="1" dirty="0" err="1" smtClean="0">
                <a:solidFill>
                  <a:schemeClr val="tx1"/>
                </a:solidFill>
              </a:rPr>
              <a:t>thanh</a:t>
            </a:r>
            <a:r>
              <a:rPr lang="en-US" b="1" dirty="0" smtClean="0">
                <a:solidFill>
                  <a:schemeClr val="tx1"/>
                </a:solidFill>
              </a:rPr>
              <a:t> </a:t>
            </a:r>
            <a:r>
              <a:rPr lang="en-US" b="1" dirty="0" err="1" smtClean="0">
                <a:solidFill>
                  <a:schemeClr val="tx1"/>
                </a:solidFill>
              </a:rPr>
              <a:t>ghi</a:t>
            </a:r>
            <a:r>
              <a:rPr lang="en-US" b="1" dirty="0" smtClean="0">
                <a:solidFill>
                  <a:schemeClr val="tx1"/>
                </a:solidFill>
              </a:rPr>
              <a:t> </a:t>
            </a:r>
            <a:r>
              <a:rPr lang="en-US" b="1" dirty="0" err="1" smtClean="0">
                <a:solidFill>
                  <a:schemeClr val="tx1"/>
                </a:solidFill>
              </a:rPr>
              <a:t>dùng</a:t>
            </a:r>
            <a:r>
              <a:rPr lang="en-US" b="1" dirty="0" smtClean="0">
                <a:solidFill>
                  <a:schemeClr val="tx1"/>
                </a:solidFill>
              </a:rPr>
              <a:t> </a:t>
            </a:r>
            <a:r>
              <a:rPr lang="en-US" b="1" dirty="0" err="1" smtClean="0">
                <a:solidFill>
                  <a:schemeClr val="tx1"/>
                </a:solidFill>
              </a:rPr>
              <a:t>chung</a:t>
            </a:r>
            <a:r>
              <a:rPr lang="en-US" b="1" dirty="0" smtClean="0">
                <a:solidFill>
                  <a:schemeClr val="tx1"/>
                </a:solidFill>
              </a:rPr>
              <a:t> </a:t>
            </a:r>
            <a:r>
              <a:rPr lang="en-US" b="1" dirty="0" err="1" smtClean="0">
                <a:solidFill>
                  <a:schemeClr val="tx1"/>
                </a:solidFill>
              </a:rPr>
              <a:t>giữa</a:t>
            </a:r>
            <a:r>
              <a:rPr lang="en-US" b="1" dirty="0" smtClean="0">
                <a:solidFill>
                  <a:schemeClr val="tx1"/>
                </a:solidFill>
              </a:rPr>
              <a:t> DSPI </a:t>
            </a:r>
            <a:r>
              <a:rPr lang="en-US" b="1" dirty="0" err="1" smtClean="0">
                <a:solidFill>
                  <a:schemeClr val="tx1"/>
                </a:solidFill>
              </a:rPr>
              <a:t>và</a:t>
            </a:r>
            <a:r>
              <a:rPr lang="en-US" b="1" dirty="0" smtClean="0">
                <a:solidFill>
                  <a:schemeClr val="tx1"/>
                </a:solidFill>
              </a:rPr>
              <a:t> SPI</a:t>
            </a:r>
          </a:p>
        </p:txBody>
      </p:sp>
    </p:spTree>
    <p:extLst>
      <p:ext uri="{BB962C8B-B14F-4D97-AF65-F5344CB8AC3E}">
        <p14:creationId xmlns:p14="http://schemas.microsoft.com/office/powerpoint/2010/main" val="8951138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79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421057" y="1276892"/>
            <a:ext cx="9928933" cy="4745083"/>
          </a:xfrm>
          <a:prstGeom prst="rect">
            <a:avLst/>
          </a:prstGeom>
          <a:noFill/>
        </p:spPr>
        <p:txBody>
          <a:bodyPr wrap="none" lIns="91440" tIns="45720" rIns="91440" rtlCol="0" anchor="t">
            <a:noAutofit/>
          </a:bodyPr>
          <a:lstStyle/>
          <a:p>
            <a:pPr marL="457200" indent="-457200">
              <a:buAutoNum type="arabicPeriod"/>
            </a:pPr>
            <a:r>
              <a:rPr lang="en-US" sz="2800" dirty="0" err="1"/>
              <a:t>Mục</a:t>
            </a:r>
            <a:r>
              <a:rPr lang="en-US" sz="2800" dirty="0"/>
              <a:t> </a:t>
            </a:r>
            <a:r>
              <a:rPr lang="en-US" sz="2800" dirty="0" err="1"/>
              <a:t>đích</a:t>
            </a:r>
            <a:r>
              <a:rPr lang="en-US" sz="2800" dirty="0"/>
              <a:t> </a:t>
            </a:r>
            <a:r>
              <a:rPr lang="en-US" sz="2800" dirty="0" err="1"/>
              <a:t>của</a:t>
            </a:r>
            <a:r>
              <a:rPr lang="en-US" sz="2800" dirty="0"/>
              <a:t> </a:t>
            </a:r>
            <a:r>
              <a:rPr lang="en-US" sz="2800" dirty="0" err="1"/>
              <a:t>tài</a:t>
            </a:r>
            <a:r>
              <a:rPr lang="en-US" sz="2800" dirty="0"/>
              <a:t> </a:t>
            </a:r>
            <a:r>
              <a:rPr lang="en-US" sz="2800" dirty="0" err="1" smtClean="0"/>
              <a:t>liệu</a:t>
            </a:r>
            <a:endParaRPr lang="en-US" sz="2800" dirty="0" smtClean="0"/>
          </a:p>
          <a:p>
            <a:pPr marL="457200" indent="-457200">
              <a:buAutoNum type="arabicPeriod"/>
            </a:pPr>
            <a:r>
              <a:rPr lang="en-US" sz="2800" dirty="0" err="1"/>
              <a:t>Giới</a:t>
            </a:r>
            <a:r>
              <a:rPr lang="en-US" sz="2800" dirty="0"/>
              <a:t> </a:t>
            </a:r>
            <a:r>
              <a:rPr lang="en-US" sz="2800" dirty="0" err="1"/>
              <a:t>thiệu</a:t>
            </a:r>
            <a:r>
              <a:rPr lang="en-US" sz="2800" dirty="0"/>
              <a:t> </a:t>
            </a:r>
            <a:r>
              <a:rPr lang="en-US" sz="2800" dirty="0" err="1" smtClean="0"/>
              <a:t>giao</a:t>
            </a:r>
            <a:r>
              <a:rPr lang="en-US" sz="2800" dirty="0" smtClean="0"/>
              <a:t> </a:t>
            </a:r>
            <a:r>
              <a:rPr lang="en-US" sz="2800" dirty="0" err="1"/>
              <a:t>thức</a:t>
            </a:r>
            <a:r>
              <a:rPr lang="en-US" sz="2800" dirty="0"/>
              <a:t> </a:t>
            </a:r>
            <a:r>
              <a:rPr lang="en-US" sz="2800" dirty="0" smtClean="0"/>
              <a:t>SPI</a:t>
            </a:r>
          </a:p>
          <a:p>
            <a:pPr marL="457200" indent="-457200">
              <a:buAutoNum type="arabicPeriod"/>
            </a:pPr>
            <a:r>
              <a:rPr lang="en-US" sz="2800" dirty="0"/>
              <a:t>Giới thiệu về các IP Vault hỗ trợ </a:t>
            </a:r>
            <a:r>
              <a:rPr lang="en-US" sz="2800" dirty="0" smtClean="0"/>
              <a:t>SPI</a:t>
            </a:r>
          </a:p>
          <a:p>
            <a:pPr marL="457200" indent="-457200">
              <a:buAutoNum type="arabicPeriod"/>
            </a:pPr>
            <a:r>
              <a:rPr lang="en-US" sz="2800" dirty="0" smtClean="0"/>
              <a:t>Giới thiệu Autosar </a:t>
            </a:r>
            <a:r>
              <a:rPr lang="en-US" sz="2800" dirty="0"/>
              <a:t>SPI </a:t>
            </a:r>
            <a:r>
              <a:rPr lang="en-US" sz="2800" dirty="0" smtClean="0"/>
              <a:t>Driver</a:t>
            </a:r>
          </a:p>
          <a:p>
            <a:pPr marL="457200" indent="-457200">
              <a:buAutoNum type="arabicPeriod"/>
            </a:pPr>
            <a:r>
              <a:rPr lang="en-US" sz="2800" dirty="0" smtClean="0"/>
              <a:t>Những </a:t>
            </a:r>
            <a:r>
              <a:rPr lang="en-US" sz="2800" dirty="0"/>
              <a:t>chú ý khi xây dựng lớp IP </a:t>
            </a:r>
            <a:r>
              <a:rPr lang="en-US" sz="2800" dirty="0" smtClean="0"/>
              <a:t>Vault</a:t>
            </a:r>
          </a:p>
          <a:p>
            <a:pPr marL="457200" indent="-457200">
              <a:buAutoNum type="arabicPeriod"/>
            </a:pPr>
            <a:r>
              <a:rPr lang="en-US" sz="2800" dirty="0" smtClean="0"/>
              <a:t>Những </a:t>
            </a:r>
            <a:r>
              <a:rPr lang="en-US" sz="2800" dirty="0"/>
              <a:t>lỗi thường gặp khi giao tiếp với thiết bị </a:t>
            </a:r>
            <a:r>
              <a:rPr lang="en-US" sz="2800" dirty="0" smtClean="0"/>
              <a:t>ngoại vi</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40245160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1" name="Rectangle 10"/>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12" name="Rectangle 11"/>
          <p:cNvSpPr/>
          <p:nvPr/>
        </p:nvSpPr>
        <p:spPr>
          <a:xfrm>
            <a:off x="363503" y="1461068"/>
            <a:ext cx="5450979" cy="369332"/>
          </a:xfrm>
          <a:prstGeom prst="rect">
            <a:avLst/>
          </a:prstGeom>
        </p:spPr>
        <p:txBody>
          <a:bodyPr wrap="none">
            <a:spAutoFit/>
          </a:bodyPr>
          <a:lstStyle/>
          <a:p>
            <a:r>
              <a:rPr lang="en-US" b="1" i="1" dirty="0" err="1"/>
              <a:t>Các</a:t>
            </a:r>
            <a:r>
              <a:rPr lang="en-US" b="1" i="1" dirty="0"/>
              <a:t> </a:t>
            </a:r>
            <a:r>
              <a:rPr lang="en-US" b="1" i="1" dirty="0" err="1"/>
              <a:t>thanh</a:t>
            </a:r>
            <a:r>
              <a:rPr lang="en-US" b="1" i="1" dirty="0"/>
              <a:t> </a:t>
            </a:r>
            <a:r>
              <a:rPr lang="en-US" b="1" i="1" dirty="0" err="1"/>
              <a:t>ghi</a:t>
            </a:r>
            <a:r>
              <a:rPr lang="en-US" b="1" i="1" dirty="0"/>
              <a:t> </a:t>
            </a:r>
            <a:r>
              <a:rPr lang="en-US" b="1" i="1" dirty="0" err="1"/>
              <a:t>cấu</a:t>
            </a:r>
            <a:r>
              <a:rPr lang="en-US" b="1" i="1" dirty="0"/>
              <a:t> </a:t>
            </a:r>
            <a:r>
              <a:rPr lang="en-US" b="1" i="1" dirty="0" err="1"/>
              <a:t>hình</a:t>
            </a:r>
            <a:r>
              <a:rPr lang="en-US" b="1" i="1" dirty="0"/>
              <a:t> </a:t>
            </a:r>
            <a:r>
              <a:rPr lang="en-US" b="1" i="1" dirty="0" err="1"/>
              <a:t>cho</a:t>
            </a:r>
            <a:r>
              <a:rPr lang="en-US" b="1" i="1" dirty="0"/>
              <a:t> IP Vault DSPI </a:t>
            </a:r>
            <a:r>
              <a:rPr lang="en-US" b="1" i="1" dirty="0" err="1"/>
              <a:t>và</a:t>
            </a:r>
            <a:r>
              <a:rPr lang="en-US" b="1" i="1" dirty="0"/>
              <a:t> SPI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482" y="1309958"/>
            <a:ext cx="5765800" cy="463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013320" y="2077606"/>
            <a:ext cx="4151347" cy="1477328"/>
          </a:xfrm>
          <a:prstGeom prst="rect">
            <a:avLst/>
          </a:prstGeom>
        </p:spPr>
        <p:txBody>
          <a:bodyPr wrap="square">
            <a:spAutoFit/>
          </a:bodyPr>
          <a:lstStyle/>
          <a:p>
            <a:r>
              <a:rPr lang="en-US" dirty="0" err="1"/>
              <a:t>Với</a:t>
            </a:r>
            <a:r>
              <a:rPr lang="en-US" dirty="0"/>
              <a:t> IP Vault SPI </a:t>
            </a:r>
            <a:r>
              <a:rPr lang="en-US" dirty="0" err="1"/>
              <a:t>chỉ</a:t>
            </a:r>
            <a:r>
              <a:rPr lang="en-US" dirty="0"/>
              <a:t> </a:t>
            </a:r>
            <a:r>
              <a:rPr lang="en-US" dirty="0" err="1"/>
              <a:t>hỗ</a:t>
            </a:r>
            <a:r>
              <a:rPr lang="en-US" dirty="0"/>
              <a:t> </a:t>
            </a:r>
            <a:r>
              <a:rPr lang="en-US" dirty="0" err="1"/>
              <a:t>trợ</a:t>
            </a:r>
            <a:r>
              <a:rPr lang="en-US" dirty="0"/>
              <a:t> </a:t>
            </a:r>
            <a:r>
              <a:rPr lang="en-US" dirty="0" err="1"/>
              <a:t>chế</a:t>
            </a:r>
            <a:r>
              <a:rPr lang="en-US" dirty="0"/>
              <a:t> </a:t>
            </a:r>
            <a:r>
              <a:rPr lang="en-US" dirty="0" err="1"/>
              <a:t>độ</a:t>
            </a:r>
            <a:r>
              <a:rPr lang="en-US" dirty="0"/>
              <a:t> SPI </a:t>
            </a:r>
            <a:r>
              <a:rPr lang="en-US" dirty="0" err="1"/>
              <a:t>và</a:t>
            </a:r>
            <a:r>
              <a:rPr lang="en-US" dirty="0"/>
              <a:t> </a:t>
            </a:r>
            <a:r>
              <a:rPr lang="en-US" dirty="0" err="1"/>
              <a:t>sẽ</a:t>
            </a:r>
            <a:r>
              <a:rPr lang="en-US" dirty="0"/>
              <a:t> </a:t>
            </a:r>
            <a:r>
              <a:rPr lang="en-US" dirty="0" err="1"/>
              <a:t>không</a:t>
            </a:r>
            <a:r>
              <a:rPr lang="en-US" dirty="0"/>
              <a:t> </a:t>
            </a:r>
            <a:r>
              <a:rPr lang="en-US" dirty="0" err="1"/>
              <a:t>hỗ</a:t>
            </a:r>
            <a:r>
              <a:rPr lang="en-US" dirty="0"/>
              <a:t> </a:t>
            </a:r>
            <a:r>
              <a:rPr lang="en-US" dirty="0" err="1"/>
              <a:t>trợ</a:t>
            </a:r>
            <a:r>
              <a:rPr lang="en-US" dirty="0"/>
              <a:t> </a:t>
            </a:r>
            <a:r>
              <a:rPr lang="en-US" dirty="0" err="1"/>
              <a:t>chế</a:t>
            </a:r>
            <a:r>
              <a:rPr lang="en-US" dirty="0"/>
              <a:t> </a:t>
            </a:r>
            <a:r>
              <a:rPr lang="en-US" dirty="0" err="1"/>
              <a:t>độ</a:t>
            </a:r>
            <a:r>
              <a:rPr lang="en-US" dirty="0"/>
              <a:t> DSI, CSI, TSB, ITSB. </a:t>
            </a:r>
            <a:r>
              <a:rPr lang="en-US" dirty="0" err="1"/>
              <a:t>Vì</a:t>
            </a:r>
            <a:r>
              <a:rPr lang="en-US" dirty="0"/>
              <a:t> </a:t>
            </a:r>
            <a:r>
              <a:rPr lang="en-US" dirty="0" err="1"/>
              <a:t>vậy</a:t>
            </a:r>
            <a:r>
              <a:rPr lang="en-US" dirty="0"/>
              <a:t> </a:t>
            </a:r>
            <a:r>
              <a:rPr lang="en-US" dirty="0" err="1"/>
              <a:t>các</a:t>
            </a:r>
            <a:r>
              <a:rPr lang="en-US" dirty="0"/>
              <a:t> </a:t>
            </a:r>
            <a:r>
              <a:rPr lang="en-US" dirty="0" err="1"/>
              <a:t>thanh</a:t>
            </a:r>
            <a:r>
              <a:rPr lang="en-US" dirty="0"/>
              <a:t> </a:t>
            </a:r>
            <a:r>
              <a:rPr lang="en-US" dirty="0" err="1"/>
              <a:t>ghi</a:t>
            </a:r>
            <a:r>
              <a:rPr lang="en-US" dirty="0"/>
              <a:t> </a:t>
            </a:r>
            <a:r>
              <a:rPr lang="en-US" dirty="0" err="1" smtClean="0"/>
              <a:t>hỗ</a:t>
            </a:r>
            <a:r>
              <a:rPr lang="en-US" dirty="0" smtClean="0"/>
              <a:t> </a:t>
            </a:r>
            <a:r>
              <a:rPr lang="en-US" dirty="0" err="1" smtClean="0"/>
              <a:t>trợ</a:t>
            </a:r>
            <a:r>
              <a:rPr lang="en-US" dirty="0" smtClean="0"/>
              <a:t> DSI, CSI, TSB, ITSB </a:t>
            </a:r>
            <a:r>
              <a:rPr lang="en-US" dirty="0" err="1" smtClean="0"/>
              <a:t>không</a:t>
            </a:r>
            <a:r>
              <a:rPr lang="en-US" dirty="0" smtClean="0"/>
              <a:t> </a:t>
            </a:r>
            <a:r>
              <a:rPr lang="en-US" dirty="0" err="1"/>
              <a:t>dùng</a:t>
            </a:r>
            <a:r>
              <a:rPr lang="en-US" dirty="0"/>
              <a:t> </a:t>
            </a:r>
            <a:r>
              <a:rPr lang="en-US" dirty="0" err="1"/>
              <a:t>trên</a:t>
            </a:r>
            <a:r>
              <a:rPr lang="en-US" dirty="0"/>
              <a:t> IP Vault </a:t>
            </a:r>
            <a:r>
              <a:rPr lang="en-US" dirty="0" smtClean="0"/>
              <a:t>SPI.</a:t>
            </a:r>
            <a:endParaRPr lang="en-US" dirty="0"/>
          </a:p>
        </p:txBody>
      </p:sp>
      <p:sp>
        <p:nvSpPr>
          <p:cNvPr id="13" name="Rectangle 12"/>
          <p:cNvSpPr/>
          <p:nvPr/>
        </p:nvSpPr>
        <p:spPr>
          <a:xfrm>
            <a:off x="1028699" y="3749301"/>
            <a:ext cx="4819912" cy="1200329"/>
          </a:xfrm>
          <a:prstGeom prst="rect">
            <a:avLst/>
          </a:prstGeom>
        </p:spPr>
        <p:txBody>
          <a:bodyPr wrap="square">
            <a:spAutoFit/>
          </a:bodyPr>
          <a:lstStyle/>
          <a:p>
            <a:r>
              <a:rPr lang="en-US" dirty="0" err="1" smtClean="0"/>
              <a:t>Với</a:t>
            </a:r>
            <a:r>
              <a:rPr lang="en-US" dirty="0" smtClean="0"/>
              <a:t> </a:t>
            </a:r>
            <a:r>
              <a:rPr lang="en-US" dirty="0" err="1" smtClean="0"/>
              <a:t>Autosar</a:t>
            </a:r>
            <a:r>
              <a:rPr lang="en-US" dirty="0" smtClean="0"/>
              <a:t> SPI driver </a:t>
            </a:r>
            <a:r>
              <a:rPr lang="en-US" dirty="0" err="1" smtClean="0"/>
              <a:t>ngoài</a:t>
            </a:r>
            <a:r>
              <a:rPr lang="en-US" dirty="0" smtClean="0"/>
              <a:t> </a:t>
            </a:r>
            <a:r>
              <a:rPr lang="en-US" dirty="0" err="1" smtClean="0"/>
              <a:t>hỗ</a:t>
            </a:r>
            <a:r>
              <a:rPr lang="en-US" dirty="0" smtClean="0"/>
              <a:t> </a:t>
            </a:r>
            <a:r>
              <a:rPr lang="en-US" dirty="0" err="1" smtClean="0"/>
              <a:t>trợ</a:t>
            </a:r>
            <a:r>
              <a:rPr lang="en-US" dirty="0" smtClean="0"/>
              <a:t> </a:t>
            </a:r>
            <a:r>
              <a:rPr lang="en-US" dirty="0" err="1" smtClean="0"/>
              <a:t>chế</a:t>
            </a:r>
            <a:r>
              <a:rPr lang="en-US" dirty="0" smtClean="0"/>
              <a:t> </a:t>
            </a:r>
            <a:r>
              <a:rPr lang="en-US" dirty="0" err="1" smtClean="0"/>
              <a:t>độ</a:t>
            </a:r>
            <a:r>
              <a:rPr lang="en-US" dirty="0" smtClean="0"/>
              <a:t> SPI </a:t>
            </a:r>
            <a:r>
              <a:rPr lang="en-US" dirty="0" err="1" smtClean="0"/>
              <a:t>cón</a:t>
            </a:r>
            <a:r>
              <a:rPr lang="en-US" dirty="0" smtClean="0"/>
              <a:t> </a:t>
            </a:r>
            <a:r>
              <a:rPr lang="en-US" dirty="0" err="1" smtClean="0"/>
              <a:t>hỗ</a:t>
            </a:r>
            <a:r>
              <a:rPr lang="en-US" dirty="0" smtClean="0"/>
              <a:t> </a:t>
            </a:r>
            <a:r>
              <a:rPr lang="en-US" dirty="0" err="1" smtClean="0"/>
              <a:t>trợ</a:t>
            </a:r>
            <a:r>
              <a:rPr lang="en-US" dirty="0" smtClean="0"/>
              <a:t> TSB, ITSB. Do </a:t>
            </a:r>
            <a:r>
              <a:rPr lang="en-US" dirty="0" err="1" smtClean="0"/>
              <a:t>đó</a:t>
            </a:r>
            <a:r>
              <a:rPr lang="en-US" dirty="0" smtClean="0"/>
              <a:t> </a:t>
            </a:r>
            <a:r>
              <a:rPr lang="en-US" dirty="0" err="1" smtClean="0"/>
              <a:t>chỉ</a:t>
            </a:r>
            <a:r>
              <a:rPr lang="en-US" dirty="0" smtClean="0"/>
              <a:t> </a:t>
            </a:r>
            <a:r>
              <a:rPr lang="en-US" dirty="0" err="1" smtClean="0"/>
              <a:t>dùng</a:t>
            </a:r>
            <a:r>
              <a:rPr lang="en-US" dirty="0"/>
              <a:t> </a:t>
            </a:r>
            <a:r>
              <a:rPr lang="en-US" dirty="0" err="1" smtClean="0"/>
              <a:t>thêm</a:t>
            </a:r>
            <a:r>
              <a:rPr lang="en-US" dirty="0"/>
              <a:t> </a:t>
            </a:r>
            <a:r>
              <a:rPr lang="en-US" dirty="0" err="1" smtClean="0"/>
              <a:t>các</a:t>
            </a:r>
            <a:r>
              <a:rPr lang="en-US" dirty="0" smtClean="0"/>
              <a:t> </a:t>
            </a:r>
            <a:r>
              <a:rPr lang="en-US" dirty="0" err="1"/>
              <a:t>thanh</a:t>
            </a:r>
            <a:r>
              <a:rPr lang="en-US" dirty="0"/>
              <a:t> </a:t>
            </a:r>
            <a:r>
              <a:rPr lang="en-US" dirty="0" err="1" smtClean="0"/>
              <a:t>ghi</a:t>
            </a:r>
            <a:r>
              <a:rPr lang="en-US" dirty="0" smtClean="0"/>
              <a:t> DSICR0</a:t>
            </a:r>
            <a:r>
              <a:rPr lang="en-US" dirty="0"/>
              <a:t>, DSICR1, ASDR0, ASDR1, TSL, TS_CONF.</a:t>
            </a:r>
          </a:p>
        </p:txBody>
      </p:sp>
    </p:spTree>
    <p:extLst>
      <p:ext uri="{BB962C8B-B14F-4D97-AF65-F5344CB8AC3E}">
        <p14:creationId xmlns:p14="http://schemas.microsoft.com/office/powerpoint/2010/main" val="350271518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0" name="Rectangle 9"/>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11" name="Rectangle 10"/>
          <p:cNvSpPr/>
          <p:nvPr/>
        </p:nvSpPr>
        <p:spPr>
          <a:xfrm>
            <a:off x="1028699" y="1346768"/>
            <a:ext cx="4455066" cy="369332"/>
          </a:xfrm>
          <a:prstGeom prst="rect">
            <a:avLst/>
          </a:prstGeom>
        </p:spPr>
        <p:txBody>
          <a:bodyPr wrap="none">
            <a:spAutoFit/>
          </a:bodyPr>
          <a:lstStyle/>
          <a:p>
            <a:r>
              <a:rPr lang="en-US" b="1" i="1" dirty="0" err="1"/>
              <a:t>Chức</a:t>
            </a:r>
            <a:r>
              <a:rPr lang="en-US" b="1" i="1" dirty="0"/>
              <a:t> </a:t>
            </a:r>
            <a:r>
              <a:rPr lang="en-US" b="1" i="1" dirty="0" err="1"/>
              <a:t>năng</a:t>
            </a:r>
            <a:r>
              <a:rPr lang="en-US" b="1" i="1" dirty="0"/>
              <a:t> </a:t>
            </a:r>
            <a:r>
              <a:rPr lang="en-US" b="1" i="1" dirty="0" err="1"/>
              <a:t>hỗ</a:t>
            </a:r>
            <a:r>
              <a:rPr lang="en-US" b="1" i="1" dirty="0"/>
              <a:t> </a:t>
            </a:r>
            <a:r>
              <a:rPr lang="en-US" b="1" i="1" dirty="0" err="1"/>
              <a:t>trợ</a:t>
            </a:r>
            <a:r>
              <a:rPr lang="en-US" b="1" i="1" dirty="0"/>
              <a:t> </a:t>
            </a:r>
            <a:r>
              <a:rPr lang="en-US" b="1" i="1" dirty="0" err="1"/>
              <a:t>và</a:t>
            </a:r>
            <a:r>
              <a:rPr lang="en-US" b="1" i="1" dirty="0"/>
              <a:t> </a:t>
            </a:r>
            <a:r>
              <a:rPr lang="en-US" b="1" i="1" dirty="0" err="1"/>
              <a:t>các</a:t>
            </a:r>
            <a:r>
              <a:rPr lang="en-US" b="1" i="1" dirty="0"/>
              <a:t> bit </a:t>
            </a:r>
            <a:r>
              <a:rPr lang="en-US" b="1" i="1" dirty="0" err="1"/>
              <a:t>điều</a:t>
            </a:r>
            <a:r>
              <a:rPr lang="en-US" b="1" i="1" dirty="0"/>
              <a:t> </a:t>
            </a:r>
            <a:r>
              <a:rPr lang="en-US" b="1" i="1" dirty="0" err="1"/>
              <a:t>khiển</a:t>
            </a:r>
            <a:endParaRPr lang="en-US" b="1" i="1" dirty="0"/>
          </a:p>
        </p:txBody>
      </p:sp>
      <p:sp>
        <p:nvSpPr>
          <p:cNvPr id="2" name="Rectangle 1"/>
          <p:cNvSpPr/>
          <p:nvPr/>
        </p:nvSpPr>
        <p:spPr>
          <a:xfrm>
            <a:off x="838198" y="1706575"/>
            <a:ext cx="10496552" cy="4247317"/>
          </a:xfrm>
          <a:prstGeom prst="rect">
            <a:avLst/>
          </a:prstGeom>
        </p:spPr>
        <p:txBody>
          <a:bodyPr wrap="square">
            <a:spAutoFit/>
          </a:bodyPr>
          <a:lstStyle/>
          <a:p>
            <a:pPr marL="285750" lvl="0" indent="-285750">
              <a:buFont typeface="Arial" panose="020B0604020202020204" pitchFamily="34" charset="0"/>
              <a:buChar char="•"/>
            </a:pPr>
            <a:r>
              <a:rPr lang="en-US" dirty="0" err="1"/>
              <a:t>Chế</a:t>
            </a:r>
            <a:r>
              <a:rPr lang="en-US" dirty="0"/>
              <a:t> </a:t>
            </a:r>
            <a:r>
              <a:rPr lang="en-US" dirty="0" err="1"/>
              <a:t>độ</a:t>
            </a:r>
            <a:r>
              <a:rPr lang="en-US" dirty="0"/>
              <a:t> Master </a:t>
            </a:r>
            <a:r>
              <a:rPr lang="en-US" dirty="0" err="1"/>
              <a:t>và</a:t>
            </a:r>
            <a:r>
              <a:rPr lang="en-US" dirty="0"/>
              <a:t> Slave: </a:t>
            </a:r>
            <a:r>
              <a:rPr lang="en-US" dirty="0" smtClean="0"/>
              <a:t>MCR[MSTR</a:t>
            </a:r>
            <a:r>
              <a:rPr lang="en-US" dirty="0"/>
              <a:t>].</a:t>
            </a:r>
          </a:p>
          <a:p>
            <a:pPr marL="285750" lvl="0" indent="-285750">
              <a:buFont typeface="Arial" panose="020B0604020202020204" pitchFamily="34" charset="0"/>
              <a:buChar char="•"/>
            </a:pPr>
            <a:r>
              <a:rPr lang="en-US" dirty="0"/>
              <a:t>Continuous slave selection: </a:t>
            </a:r>
            <a:r>
              <a:rPr lang="en-US" dirty="0" smtClean="0"/>
              <a:t>PUSHR[CONT</a:t>
            </a:r>
            <a:r>
              <a:rPr lang="en-US" dirty="0"/>
              <a:t>].</a:t>
            </a:r>
          </a:p>
          <a:p>
            <a:pPr marL="285750" lvl="0" indent="-285750">
              <a:buFont typeface="Arial" panose="020B0604020202020204" pitchFamily="34" charset="0"/>
              <a:buChar char="•"/>
            </a:pPr>
            <a:r>
              <a:rPr lang="en-US" dirty="0" smtClean="0"/>
              <a:t>Enable TX </a:t>
            </a:r>
            <a:r>
              <a:rPr lang="en-US" dirty="0"/>
              <a:t>FIFO, RX FIFO: </a:t>
            </a:r>
            <a:r>
              <a:rPr lang="en-US" dirty="0" smtClean="0"/>
              <a:t>MCR[DIS_TXF</a:t>
            </a:r>
            <a:r>
              <a:rPr lang="en-US" dirty="0"/>
              <a:t>], MCR[DIS_RXF</a:t>
            </a:r>
            <a:r>
              <a:rPr lang="en-US" dirty="0" smtClean="0"/>
              <a:t>].</a:t>
            </a:r>
          </a:p>
          <a:p>
            <a:pPr marL="285750" lvl="0" indent="-285750">
              <a:buFont typeface="Arial" panose="020B0604020202020204" pitchFamily="34" charset="0"/>
              <a:buChar char="•"/>
            </a:pPr>
            <a:r>
              <a:rPr lang="en-US" dirty="0"/>
              <a:t>CPOL,  </a:t>
            </a:r>
            <a:r>
              <a:rPr lang="en-US" dirty="0" smtClean="0"/>
              <a:t>CPHA, </a:t>
            </a:r>
            <a:r>
              <a:rPr lang="en-US" dirty="0" err="1"/>
              <a:t>tCSC</a:t>
            </a:r>
            <a:r>
              <a:rPr lang="en-US" dirty="0"/>
              <a:t>, </a:t>
            </a:r>
            <a:r>
              <a:rPr lang="en-US" dirty="0" err="1"/>
              <a:t>tASC</a:t>
            </a:r>
            <a:r>
              <a:rPr lang="en-US" dirty="0"/>
              <a:t>, </a:t>
            </a:r>
            <a:r>
              <a:rPr lang="en-US" dirty="0" err="1" smtClean="0"/>
              <a:t>tDT</a:t>
            </a:r>
            <a:r>
              <a:rPr lang="en-US" dirty="0" smtClean="0"/>
              <a:t>, Frame size: </a:t>
            </a:r>
            <a:r>
              <a:rPr lang="en-US" dirty="0" err="1" smtClean="0"/>
              <a:t>CTARx</a:t>
            </a:r>
            <a:r>
              <a:rPr lang="en-US" dirty="0" smtClean="0"/>
              <a:t>[CPOL</a:t>
            </a:r>
            <a:r>
              <a:rPr lang="en-US" dirty="0"/>
              <a:t>], </a:t>
            </a:r>
            <a:r>
              <a:rPr lang="en-US" dirty="0" err="1" smtClean="0"/>
              <a:t>CTARx</a:t>
            </a:r>
            <a:r>
              <a:rPr lang="en-US" dirty="0" smtClean="0"/>
              <a:t>[CPHA</a:t>
            </a:r>
            <a:r>
              <a:rPr lang="en-US" dirty="0"/>
              <a:t>], </a:t>
            </a:r>
            <a:r>
              <a:rPr lang="en-US" dirty="0" err="1" smtClean="0"/>
              <a:t>CTARx</a:t>
            </a:r>
            <a:r>
              <a:rPr lang="en-US" dirty="0" smtClean="0"/>
              <a:t>[CSSCK</a:t>
            </a:r>
            <a:r>
              <a:rPr lang="en-US" dirty="0"/>
              <a:t>], </a:t>
            </a:r>
            <a:r>
              <a:rPr lang="en-US" dirty="0" err="1" smtClean="0"/>
              <a:t>CTARx</a:t>
            </a:r>
            <a:r>
              <a:rPr lang="en-US" dirty="0" smtClean="0"/>
              <a:t>[ASC</a:t>
            </a:r>
            <a:r>
              <a:rPr lang="en-US" dirty="0"/>
              <a:t>], </a:t>
            </a:r>
            <a:r>
              <a:rPr lang="en-US" dirty="0" err="1" smtClean="0"/>
              <a:t>CTARx</a:t>
            </a:r>
            <a:r>
              <a:rPr lang="en-US" dirty="0" smtClean="0"/>
              <a:t>[TD], </a:t>
            </a:r>
            <a:r>
              <a:rPr lang="en-US" dirty="0" err="1" smtClean="0"/>
              <a:t>CTARx</a:t>
            </a:r>
            <a:r>
              <a:rPr lang="en-US" dirty="0" smtClean="0"/>
              <a:t>[FMSZ].</a:t>
            </a:r>
          </a:p>
          <a:p>
            <a:pPr marL="285750" lvl="0" indent="-285750">
              <a:buFont typeface="Arial" panose="020B0604020202020204" pitchFamily="34" charset="0"/>
              <a:buChar char="•"/>
            </a:pPr>
            <a:r>
              <a:rPr lang="en-US" dirty="0" err="1"/>
              <a:t>C</a:t>
            </a:r>
            <a:r>
              <a:rPr lang="en-US" dirty="0" err="1" smtClean="0"/>
              <a:t>họn</a:t>
            </a:r>
            <a:r>
              <a:rPr lang="en-US" dirty="0" smtClean="0"/>
              <a:t> </a:t>
            </a:r>
            <a:r>
              <a:rPr lang="en-US" dirty="0"/>
              <a:t>pin </a:t>
            </a:r>
            <a:r>
              <a:rPr lang="en-US" dirty="0" smtClean="0"/>
              <a:t>PCS: </a:t>
            </a:r>
            <a:r>
              <a:rPr lang="en-US" dirty="0"/>
              <a:t>PUSHR[PCS</a:t>
            </a:r>
            <a:r>
              <a:rPr lang="en-US" dirty="0" smtClean="0"/>
              <a:t>].</a:t>
            </a:r>
          </a:p>
          <a:p>
            <a:pPr marL="285750" lvl="0" indent="-285750">
              <a:buFont typeface="Arial" panose="020B0604020202020204" pitchFamily="34" charset="0"/>
              <a:buChar char="•"/>
            </a:pPr>
            <a:r>
              <a:rPr lang="en-US" dirty="0"/>
              <a:t>DMA </a:t>
            </a:r>
            <a:r>
              <a:rPr lang="en-US" dirty="0" err="1"/>
              <a:t>hỗ</a:t>
            </a:r>
            <a:r>
              <a:rPr lang="en-US" dirty="0"/>
              <a:t> </a:t>
            </a:r>
            <a:r>
              <a:rPr lang="en-US" dirty="0" err="1"/>
              <a:t>trợ</a:t>
            </a:r>
            <a:r>
              <a:rPr lang="en-US" dirty="0"/>
              <a:t> </a:t>
            </a:r>
            <a:r>
              <a:rPr lang="en-US" dirty="0" err="1" smtClean="0"/>
              <a:t>đọc</a:t>
            </a:r>
            <a:r>
              <a:rPr lang="en-US" dirty="0" smtClean="0"/>
              <a:t> </a:t>
            </a:r>
            <a:r>
              <a:rPr lang="en-US" dirty="0" err="1" smtClean="0"/>
              <a:t>ghi</a:t>
            </a:r>
            <a:r>
              <a:rPr lang="en-US" dirty="0" smtClean="0"/>
              <a:t> </a:t>
            </a:r>
            <a:r>
              <a:rPr lang="en-US" dirty="0" err="1"/>
              <a:t>dữ</a:t>
            </a:r>
            <a:r>
              <a:rPr lang="en-US" dirty="0"/>
              <a:t> </a:t>
            </a:r>
            <a:r>
              <a:rPr lang="en-US" dirty="0" err="1"/>
              <a:t>liệu</a:t>
            </a:r>
            <a:r>
              <a:rPr lang="en-US" dirty="0"/>
              <a:t> </a:t>
            </a:r>
            <a:r>
              <a:rPr lang="en-US" dirty="0" err="1"/>
              <a:t>từ</a:t>
            </a:r>
            <a:r>
              <a:rPr lang="en-US" dirty="0"/>
              <a:t> RX </a:t>
            </a:r>
            <a:r>
              <a:rPr lang="en-US" dirty="0" smtClean="0"/>
              <a:t>FIFO, TX FIFO: </a:t>
            </a:r>
            <a:r>
              <a:rPr lang="en-US" dirty="0"/>
              <a:t>Enable request </a:t>
            </a:r>
            <a:r>
              <a:rPr lang="en-US" dirty="0" smtClean="0"/>
              <a:t>DMA </a:t>
            </a:r>
            <a:r>
              <a:rPr lang="en-US" dirty="0" err="1" smtClean="0"/>
              <a:t>bởi</a:t>
            </a:r>
            <a:r>
              <a:rPr lang="en-US" dirty="0" smtClean="0"/>
              <a:t> </a:t>
            </a:r>
            <a:r>
              <a:rPr lang="en-US" dirty="0"/>
              <a:t>RSER[TFFF_DIRS], RSER[RFDF_DIRS</a:t>
            </a:r>
            <a:r>
              <a:rPr lang="en-US" dirty="0" smtClean="0"/>
              <a:t>].</a:t>
            </a:r>
          </a:p>
          <a:p>
            <a:pPr marL="285750" lvl="0" indent="-285750">
              <a:buFont typeface="Arial" panose="020B0604020202020204" pitchFamily="34" charset="0"/>
              <a:buChar char="•"/>
            </a:pPr>
            <a:r>
              <a:rPr lang="en-US" dirty="0" smtClean="0"/>
              <a:t>Enable </a:t>
            </a:r>
            <a:r>
              <a:rPr lang="en-US" dirty="0" err="1" smtClean="0"/>
              <a:t>các</a:t>
            </a:r>
            <a:r>
              <a:rPr lang="en-US" dirty="0" smtClean="0"/>
              <a:t> </a:t>
            </a:r>
            <a:r>
              <a:rPr lang="en-US" dirty="0" err="1"/>
              <a:t>ngắt</a:t>
            </a:r>
            <a:r>
              <a:rPr lang="en-US" dirty="0"/>
              <a:t> </a:t>
            </a:r>
            <a:r>
              <a:rPr lang="en-US" dirty="0" err="1"/>
              <a:t>truyền</a:t>
            </a:r>
            <a:r>
              <a:rPr lang="en-US" dirty="0"/>
              <a:t> </a:t>
            </a:r>
            <a:r>
              <a:rPr lang="en-US" dirty="0" err="1" smtClean="0"/>
              <a:t>nhận</a:t>
            </a:r>
            <a:r>
              <a:rPr lang="en-US" dirty="0" smtClean="0"/>
              <a:t>: </a:t>
            </a:r>
            <a:r>
              <a:rPr lang="en-US" dirty="0"/>
              <a:t>RSER[TCF_RE], RSER[RFDF_DIRS</a:t>
            </a:r>
            <a:r>
              <a:rPr lang="en-US" dirty="0" smtClean="0"/>
              <a:t>].</a:t>
            </a:r>
          </a:p>
          <a:p>
            <a:pPr marL="285750" lvl="0" indent="-285750">
              <a:buFont typeface="Arial" panose="020B0604020202020204" pitchFamily="34" charset="0"/>
              <a:buChar char="•"/>
            </a:pPr>
            <a:r>
              <a:rPr lang="en-US" dirty="0" err="1"/>
              <a:t>Cấu</a:t>
            </a:r>
            <a:r>
              <a:rPr lang="en-US" dirty="0"/>
              <a:t> </a:t>
            </a:r>
            <a:r>
              <a:rPr lang="en-US" dirty="0" err="1"/>
              <a:t>hình</a:t>
            </a:r>
            <a:r>
              <a:rPr lang="en-US" dirty="0"/>
              <a:t> </a:t>
            </a:r>
            <a:r>
              <a:rPr lang="en-US" dirty="0" err="1"/>
              <a:t>cực</a:t>
            </a:r>
            <a:r>
              <a:rPr lang="en-US" dirty="0"/>
              <a:t> </a:t>
            </a:r>
            <a:r>
              <a:rPr lang="en-US" dirty="0" err="1"/>
              <a:t>tính</a:t>
            </a:r>
            <a:r>
              <a:rPr lang="en-US" dirty="0"/>
              <a:t> </a:t>
            </a:r>
            <a:r>
              <a:rPr lang="en-US" dirty="0" err="1"/>
              <a:t>của</a:t>
            </a:r>
            <a:r>
              <a:rPr lang="en-US" dirty="0"/>
              <a:t> PCS</a:t>
            </a:r>
            <a:r>
              <a:rPr lang="en-US" dirty="0" smtClean="0"/>
              <a:t>: </a:t>
            </a:r>
            <a:r>
              <a:rPr lang="en-US" dirty="0"/>
              <a:t>MCR[PCSIS</a:t>
            </a:r>
            <a:r>
              <a:rPr lang="en-US" dirty="0" smtClean="0"/>
              <a:t>].</a:t>
            </a:r>
          </a:p>
          <a:p>
            <a:pPr marL="285750" lvl="0" indent="-285750">
              <a:buFont typeface="Arial" panose="020B0604020202020204" pitchFamily="34" charset="0"/>
              <a:buChar char="•"/>
            </a:pPr>
            <a:r>
              <a:rPr lang="en-US" dirty="0" smtClean="0"/>
              <a:t>DSI: </a:t>
            </a:r>
            <a:r>
              <a:rPr lang="en-US" dirty="0" err="1" smtClean="0"/>
              <a:t>Hỗ</a:t>
            </a:r>
            <a:r>
              <a:rPr lang="en-US" dirty="0" smtClean="0"/>
              <a:t> </a:t>
            </a:r>
            <a:r>
              <a:rPr lang="en-US" dirty="0" err="1"/>
              <a:t>trợ</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các</a:t>
            </a:r>
            <a:r>
              <a:rPr lang="en-US" dirty="0"/>
              <a:t> </a:t>
            </a:r>
            <a:r>
              <a:rPr lang="en-US" dirty="0" err="1"/>
              <a:t>chân</a:t>
            </a:r>
            <a:r>
              <a:rPr lang="en-US" dirty="0"/>
              <a:t> </a:t>
            </a:r>
            <a:r>
              <a:rPr lang="en-US" dirty="0" err="1"/>
              <a:t>đầu</a:t>
            </a:r>
            <a:r>
              <a:rPr lang="en-US" dirty="0"/>
              <a:t> </a:t>
            </a:r>
            <a:r>
              <a:rPr lang="en-US" dirty="0" err="1"/>
              <a:t>vào</a:t>
            </a:r>
            <a:r>
              <a:rPr lang="en-US" dirty="0"/>
              <a:t> song </a:t>
            </a:r>
            <a:r>
              <a:rPr lang="en-US" dirty="0" err="1"/>
              <a:t>song</a:t>
            </a:r>
            <a:r>
              <a:rPr lang="en-US" dirty="0"/>
              <a:t> sang </a:t>
            </a:r>
            <a:r>
              <a:rPr lang="en-US" dirty="0" err="1"/>
              <a:t>nối</a:t>
            </a:r>
            <a:r>
              <a:rPr lang="en-US" dirty="0"/>
              <a:t> </a:t>
            </a:r>
            <a:r>
              <a:rPr lang="en-US" dirty="0" err="1"/>
              <a:t>tiếp</a:t>
            </a:r>
            <a:r>
              <a:rPr lang="en-US" dirty="0"/>
              <a:t> </a:t>
            </a:r>
            <a:r>
              <a:rPr lang="en-US" dirty="0" err="1"/>
              <a:t>và</a:t>
            </a:r>
            <a:r>
              <a:rPr lang="en-US" dirty="0"/>
              <a:t> </a:t>
            </a:r>
            <a:r>
              <a:rPr lang="en-US" dirty="0" err="1"/>
              <a:t>ngược</a:t>
            </a:r>
            <a:r>
              <a:rPr lang="en-US" dirty="0"/>
              <a:t> </a:t>
            </a:r>
            <a:r>
              <a:rPr lang="en-US" dirty="0" err="1" smtClean="0"/>
              <a:t>lại</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bởi</a:t>
            </a:r>
            <a:r>
              <a:rPr lang="en-US" dirty="0" smtClean="0"/>
              <a:t> MCR[DCONF</a:t>
            </a:r>
            <a:r>
              <a:rPr lang="en-US" dirty="0"/>
              <a:t>].</a:t>
            </a:r>
            <a:endParaRPr lang="en-US" dirty="0" smtClean="0"/>
          </a:p>
          <a:p>
            <a:pPr marL="285750" lvl="0" indent="-285750">
              <a:buFont typeface="Arial" panose="020B0604020202020204" pitchFamily="34" charset="0"/>
              <a:buChar char="•"/>
            </a:pPr>
            <a:r>
              <a:rPr lang="en-US" dirty="0" smtClean="0"/>
              <a:t>CSI: </a:t>
            </a:r>
            <a:r>
              <a:rPr lang="en-US" dirty="0" err="1" smtClean="0"/>
              <a:t>Hỗ</a:t>
            </a:r>
            <a:r>
              <a:rPr lang="en-US" dirty="0" smtClean="0"/>
              <a:t> </a:t>
            </a:r>
            <a:r>
              <a:rPr lang="en-US" dirty="0" err="1"/>
              <a:t>trợ</a:t>
            </a:r>
            <a:r>
              <a:rPr lang="en-US" dirty="0"/>
              <a:t> </a:t>
            </a:r>
            <a:r>
              <a:rPr lang="en-US" dirty="0" err="1" smtClean="0"/>
              <a:t>truyền</a:t>
            </a:r>
            <a:r>
              <a:rPr lang="en-US" dirty="0" smtClean="0"/>
              <a:t> </a:t>
            </a:r>
            <a:r>
              <a:rPr lang="en-US" dirty="0" err="1"/>
              <a:t>xen</a:t>
            </a:r>
            <a:r>
              <a:rPr lang="en-US" dirty="0"/>
              <a:t> </a:t>
            </a:r>
            <a:r>
              <a:rPr lang="en-US" dirty="0" err="1"/>
              <a:t>kẽ</a:t>
            </a:r>
            <a:r>
              <a:rPr lang="en-US" dirty="0"/>
              <a:t> </a:t>
            </a:r>
            <a:r>
              <a:rPr lang="en-US" dirty="0" err="1"/>
              <a:t>các</a:t>
            </a:r>
            <a:r>
              <a:rPr lang="en-US" dirty="0"/>
              <a:t> </a:t>
            </a:r>
            <a:r>
              <a:rPr lang="en-US" dirty="0" smtClean="0"/>
              <a:t>frame </a:t>
            </a:r>
            <a:r>
              <a:rPr lang="en-US" dirty="0" err="1"/>
              <a:t>của</a:t>
            </a:r>
            <a:r>
              <a:rPr lang="en-US" dirty="0"/>
              <a:t> SPI </a:t>
            </a:r>
            <a:r>
              <a:rPr lang="en-US" dirty="0" err="1"/>
              <a:t>và</a:t>
            </a:r>
            <a:r>
              <a:rPr lang="en-US" dirty="0"/>
              <a:t> </a:t>
            </a:r>
            <a:r>
              <a:rPr lang="en-US" dirty="0" smtClean="0"/>
              <a:t>DSI. </a:t>
            </a:r>
            <a:r>
              <a:rPr lang="en-US" dirty="0" err="1" smtClean="0"/>
              <a:t>Cấu</a:t>
            </a:r>
            <a:r>
              <a:rPr lang="en-US" dirty="0" smtClean="0"/>
              <a:t> </a:t>
            </a:r>
            <a:r>
              <a:rPr lang="en-US" dirty="0" err="1" smtClean="0"/>
              <a:t>hình</a:t>
            </a:r>
            <a:r>
              <a:rPr lang="en-US" dirty="0" smtClean="0"/>
              <a:t> </a:t>
            </a:r>
            <a:r>
              <a:rPr lang="en-US" dirty="0" err="1" smtClean="0"/>
              <a:t>bởi</a:t>
            </a:r>
            <a:r>
              <a:rPr lang="en-US" dirty="0" smtClean="0"/>
              <a:t> MCR[DCONF].</a:t>
            </a:r>
          </a:p>
          <a:p>
            <a:pPr marL="285750" lvl="0" indent="-285750">
              <a:buFont typeface="Arial" panose="020B0604020202020204" pitchFamily="34" charset="0"/>
              <a:buChar char="•"/>
            </a:pPr>
            <a:r>
              <a:rPr lang="en-US" dirty="0" smtClean="0"/>
              <a:t>TSB(</a:t>
            </a:r>
            <a:r>
              <a:rPr lang="en-US" dirty="0"/>
              <a:t>Timed Serial Bus</a:t>
            </a:r>
            <a:r>
              <a:rPr lang="en-US" dirty="0" smtClean="0"/>
              <a:t>), ITSB(</a:t>
            </a:r>
            <a:r>
              <a:rPr lang="en-US" dirty="0"/>
              <a:t>Interleaved TSB</a:t>
            </a:r>
            <a:r>
              <a:rPr lang="en-US" dirty="0" smtClean="0"/>
              <a:t>): </a:t>
            </a:r>
            <a:r>
              <a:rPr lang="en-US" dirty="0" err="1" smtClean="0"/>
              <a:t>Hỗ</a:t>
            </a:r>
            <a:r>
              <a:rPr lang="en-US" dirty="0" smtClean="0"/>
              <a:t> </a:t>
            </a:r>
            <a:r>
              <a:rPr lang="en-US" dirty="0" err="1" smtClean="0"/>
              <a:t>trợ</a:t>
            </a:r>
            <a:r>
              <a:rPr lang="en-US" dirty="0" smtClean="0"/>
              <a:t> downstream </a:t>
            </a:r>
            <a:r>
              <a:rPr lang="en-US" dirty="0" err="1" smtClean="0"/>
              <a:t>theo</a:t>
            </a:r>
            <a:r>
              <a:rPr lang="en-US" dirty="0" smtClean="0"/>
              <a:t> </a:t>
            </a:r>
            <a:r>
              <a:rPr lang="en-US" dirty="0" err="1" smtClean="0"/>
              <a:t>giao</a:t>
            </a:r>
            <a:r>
              <a:rPr lang="en-US" dirty="0" smtClean="0"/>
              <a:t> </a:t>
            </a:r>
            <a:r>
              <a:rPr lang="en-US" dirty="0" err="1" smtClean="0"/>
              <a:t>thức</a:t>
            </a:r>
            <a:r>
              <a:rPr lang="en-US" dirty="0" smtClean="0"/>
              <a:t> </a:t>
            </a:r>
            <a:r>
              <a:rPr lang="en-US" dirty="0" err="1"/>
              <a:t>MicroSecond</a:t>
            </a:r>
            <a:r>
              <a:rPr lang="en-US" dirty="0"/>
              <a:t> Channel(MSC</a:t>
            </a:r>
            <a:r>
              <a:rPr lang="en-US" dirty="0" smtClean="0"/>
              <a:t>). </a:t>
            </a:r>
            <a:r>
              <a:rPr lang="en-US" dirty="0" err="1"/>
              <a:t>Đ</a:t>
            </a:r>
            <a:r>
              <a:rPr lang="en-US" dirty="0" err="1" smtClean="0"/>
              <a:t>iều</a:t>
            </a:r>
            <a:r>
              <a:rPr lang="en-US" dirty="0" smtClean="0"/>
              <a:t> </a:t>
            </a:r>
            <a:r>
              <a:rPr lang="en-US" dirty="0" err="1"/>
              <a:t>khiển</a:t>
            </a:r>
            <a:r>
              <a:rPr lang="en-US" dirty="0"/>
              <a:t> </a:t>
            </a:r>
            <a:r>
              <a:rPr lang="en-US" dirty="0" err="1"/>
              <a:t>bởi</a:t>
            </a:r>
            <a:r>
              <a:rPr lang="en-US" dirty="0"/>
              <a:t> </a:t>
            </a:r>
            <a:r>
              <a:rPr lang="en-US" dirty="0" err="1"/>
              <a:t>thanh</a:t>
            </a:r>
            <a:r>
              <a:rPr lang="en-US" dirty="0"/>
              <a:t> </a:t>
            </a:r>
            <a:r>
              <a:rPr lang="en-US" dirty="0" err="1"/>
              <a:t>ghi</a:t>
            </a:r>
            <a:r>
              <a:rPr lang="en-US" dirty="0"/>
              <a:t> DSICR0, DSICR1</a:t>
            </a:r>
          </a:p>
        </p:txBody>
      </p:sp>
    </p:spTree>
    <p:extLst>
      <p:ext uri="{BB962C8B-B14F-4D97-AF65-F5344CB8AC3E}">
        <p14:creationId xmlns:p14="http://schemas.microsoft.com/office/powerpoint/2010/main" val="31319904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0" name="Rectangle 9"/>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5" name="Rectangle 4"/>
          <p:cNvSpPr/>
          <p:nvPr/>
        </p:nvSpPr>
        <p:spPr>
          <a:xfrm>
            <a:off x="1028699" y="1346768"/>
            <a:ext cx="6464270" cy="369332"/>
          </a:xfrm>
          <a:prstGeom prst="rect">
            <a:avLst/>
          </a:prstGeom>
        </p:spPr>
        <p:txBody>
          <a:bodyPr wrap="none">
            <a:spAutoFit/>
          </a:bodyPr>
          <a:lstStyle/>
          <a:p>
            <a:r>
              <a:rPr lang="en-US" b="1" i="1" dirty="0" err="1"/>
              <a:t>Chế</a:t>
            </a:r>
            <a:r>
              <a:rPr lang="en-US" b="1" i="1" dirty="0"/>
              <a:t> </a:t>
            </a:r>
            <a:r>
              <a:rPr lang="en-US" b="1" i="1" dirty="0" err="1"/>
              <a:t>độ</a:t>
            </a:r>
            <a:r>
              <a:rPr lang="en-US" b="1" i="1" dirty="0"/>
              <a:t> TSB(Timed Serial Bus) </a:t>
            </a:r>
            <a:r>
              <a:rPr lang="en-US" b="1" i="1" dirty="0" err="1"/>
              <a:t>và</a:t>
            </a:r>
            <a:r>
              <a:rPr lang="en-US" b="1" i="1" dirty="0"/>
              <a:t> ITSB(Interleaved TSB</a:t>
            </a:r>
            <a:r>
              <a:rPr lang="en-US" b="1" i="1" dirty="0" smtClean="0"/>
              <a:t>)?</a:t>
            </a:r>
            <a:endParaRPr lang="en-US" b="1" i="1" dirty="0"/>
          </a:p>
        </p:txBody>
      </p:sp>
      <p:sp>
        <p:nvSpPr>
          <p:cNvPr id="2" name="Rectangle 1"/>
          <p:cNvSpPr/>
          <p:nvPr/>
        </p:nvSpPr>
        <p:spPr>
          <a:xfrm>
            <a:off x="1028699" y="1677911"/>
            <a:ext cx="5848351" cy="1200329"/>
          </a:xfrm>
          <a:prstGeom prst="rect">
            <a:avLst/>
          </a:prstGeom>
        </p:spPr>
        <p:txBody>
          <a:bodyPr wrap="square">
            <a:spAutoFit/>
          </a:bodyPr>
          <a:lstStyle/>
          <a:p>
            <a:r>
              <a:rPr lang="en-US" dirty="0"/>
              <a:t>Trong </a:t>
            </a:r>
            <a:r>
              <a:rPr lang="en-US" dirty="0" err="1"/>
              <a:t>Autosar</a:t>
            </a:r>
            <a:r>
              <a:rPr lang="en-US" dirty="0"/>
              <a:t> SPI driver </a:t>
            </a:r>
            <a:r>
              <a:rPr lang="en-US" dirty="0" err="1"/>
              <a:t>ngoài</a:t>
            </a:r>
            <a:r>
              <a:rPr lang="en-US" dirty="0"/>
              <a:t> </a:t>
            </a:r>
            <a:r>
              <a:rPr lang="en-US" dirty="0" err="1"/>
              <a:t>hỗ</a:t>
            </a:r>
            <a:r>
              <a:rPr lang="en-US" dirty="0"/>
              <a:t> </a:t>
            </a:r>
            <a:r>
              <a:rPr lang="en-US" dirty="0" err="1"/>
              <a:t>trợ</a:t>
            </a:r>
            <a:r>
              <a:rPr lang="en-US" dirty="0"/>
              <a:t> </a:t>
            </a:r>
            <a:r>
              <a:rPr lang="en-US" dirty="0" err="1"/>
              <a:t>chế</a:t>
            </a:r>
            <a:r>
              <a:rPr lang="en-US" dirty="0"/>
              <a:t> </a:t>
            </a:r>
            <a:r>
              <a:rPr lang="en-US" dirty="0" err="1"/>
              <a:t>độ</a:t>
            </a:r>
            <a:r>
              <a:rPr lang="en-US" dirty="0"/>
              <a:t> SPI </a:t>
            </a:r>
            <a:r>
              <a:rPr lang="en-US" dirty="0" err="1"/>
              <a:t>còn</a:t>
            </a:r>
            <a:r>
              <a:rPr lang="en-US" dirty="0"/>
              <a:t> </a:t>
            </a:r>
            <a:r>
              <a:rPr lang="en-US" dirty="0" err="1"/>
              <a:t>hỗ</a:t>
            </a:r>
            <a:r>
              <a:rPr lang="en-US" dirty="0"/>
              <a:t> </a:t>
            </a:r>
            <a:r>
              <a:rPr lang="en-US" dirty="0" err="1"/>
              <a:t>trợ</a:t>
            </a:r>
            <a:r>
              <a:rPr lang="en-US" dirty="0"/>
              <a:t> TSB </a:t>
            </a:r>
            <a:r>
              <a:rPr lang="en-US" dirty="0" err="1"/>
              <a:t>và</a:t>
            </a:r>
            <a:r>
              <a:rPr lang="en-US" dirty="0"/>
              <a:t> ITSB </a:t>
            </a:r>
            <a:r>
              <a:rPr lang="en-US" dirty="0" err="1"/>
              <a:t>khi</a:t>
            </a:r>
            <a:r>
              <a:rPr lang="en-US" dirty="0"/>
              <a:t> </a:t>
            </a:r>
            <a:r>
              <a:rPr lang="en-US" dirty="0" err="1"/>
              <a:t>dùng</a:t>
            </a:r>
            <a:r>
              <a:rPr lang="en-US" dirty="0"/>
              <a:t> IP Vault DSPI </a:t>
            </a:r>
            <a:r>
              <a:rPr lang="en-US" dirty="0" err="1"/>
              <a:t>để</a:t>
            </a:r>
            <a:r>
              <a:rPr lang="en-US" dirty="0"/>
              <a:t> </a:t>
            </a:r>
            <a:r>
              <a:rPr lang="en-US" dirty="0" err="1" smtClean="0"/>
              <a:t>DownStream</a:t>
            </a:r>
            <a:r>
              <a:rPr lang="en-US" dirty="0"/>
              <a:t> </a:t>
            </a:r>
            <a:r>
              <a:rPr lang="en-US" dirty="0" err="1" smtClean="0"/>
              <a:t>với</a:t>
            </a:r>
            <a:r>
              <a:rPr lang="en-US" dirty="0" smtClean="0"/>
              <a:t> </a:t>
            </a:r>
            <a:r>
              <a:rPr lang="en-US" dirty="0" err="1"/>
              <a:t>tốc</a:t>
            </a:r>
            <a:r>
              <a:rPr lang="en-US" dirty="0"/>
              <a:t> </a:t>
            </a:r>
            <a:r>
              <a:rPr lang="en-US" dirty="0" err="1"/>
              <a:t>độ</a:t>
            </a:r>
            <a:r>
              <a:rPr lang="en-US" dirty="0"/>
              <a:t> </a:t>
            </a:r>
            <a:r>
              <a:rPr lang="en-US" dirty="0" err="1"/>
              <a:t>cao</a:t>
            </a:r>
            <a:r>
              <a:rPr lang="en-US" dirty="0"/>
              <a:t> </a:t>
            </a:r>
            <a:r>
              <a:rPr lang="en-US" dirty="0" err="1"/>
              <a:t>tương</a:t>
            </a:r>
            <a:r>
              <a:rPr lang="en-US" dirty="0"/>
              <a:t> </a:t>
            </a:r>
            <a:r>
              <a:rPr lang="en-US" dirty="0" err="1"/>
              <a:t>thích</a:t>
            </a:r>
            <a:r>
              <a:rPr lang="en-US" dirty="0"/>
              <a:t> </a:t>
            </a:r>
            <a:r>
              <a:rPr lang="en-US" dirty="0" err="1"/>
              <a:t>với</a:t>
            </a:r>
            <a:r>
              <a:rPr lang="en-US" dirty="0"/>
              <a:t> </a:t>
            </a:r>
            <a:r>
              <a:rPr lang="en-US" dirty="0" err="1"/>
              <a:t>giao</a:t>
            </a:r>
            <a:r>
              <a:rPr lang="en-US" dirty="0"/>
              <a:t> </a:t>
            </a:r>
            <a:r>
              <a:rPr lang="en-US" dirty="0" err="1"/>
              <a:t>thức</a:t>
            </a:r>
            <a:r>
              <a:rPr lang="en-US" dirty="0"/>
              <a:t> </a:t>
            </a:r>
            <a:r>
              <a:rPr lang="en-US" dirty="0" err="1"/>
              <a:t>MicroSecond</a:t>
            </a:r>
            <a:r>
              <a:rPr lang="en-US" dirty="0"/>
              <a:t> Channel(MSC).</a:t>
            </a:r>
          </a:p>
        </p:txBody>
      </p:sp>
      <p:pic>
        <p:nvPicPr>
          <p:cNvPr id="7" name="Picture 6"/>
          <p:cNvPicPr/>
          <p:nvPr/>
        </p:nvPicPr>
        <p:blipFill>
          <a:blip r:embed="rId2"/>
          <a:stretch>
            <a:fillRect/>
          </a:stretch>
        </p:blipFill>
        <p:spPr>
          <a:xfrm>
            <a:off x="7715250" y="944361"/>
            <a:ext cx="3838574" cy="1724347"/>
          </a:xfrm>
          <a:prstGeom prst="rect">
            <a:avLst/>
          </a:prstGeom>
        </p:spPr>
      </p:pic>
      <p:sp>
        <p:nvSpPr>
          <p:cNvPr id="3" name="Rectangle 2"/>
          <p:cNvSpPr/>
          <p:nvPr/>
        </p:nvSpPr>
        <p:spPr>
          <a:xfrm>
            <a:off x="6877049" y="2701098"/>
            <a:ext cx="5012533" cy="369332"/>
          </a:xfrm>
          <a:prstGeom prst="rect">
            <a:avLst/>
          </a:prstGeom>
        </p:spPr>
        <p:txBody>
          <a:bodyPr wrap="square">
            <a:spAutoFit/>
          </a:bodyPr>
          <a:lstStyle/>
          <a:p>
            <a:r>
              <a:rPr lang="en-US" b="1" i="1" dirty="0" err="1"/>
              <a:t>Sơ</a:t>
            </a:r>
            <a:r>
              <a:rPr lang="en-US" b="1" i="1" dirty="0"/>
              <a:t> </a:t>
            </a:r>
            <a:r>
              <a:rPr lang="en-US" b="1" i="1" dirty="0" err="1"/>
              <a:t>đồ</a:t>
            </a:r>
            <a:r>
              <a:rPr lang="en-US" b="1" i="1" dirty="0"/>
              <a:t> </a:t>
            </a:r>
            <a:r>
              <a:rPr lang="en-US" b="1" i="1" dirty="0" err="1"/>
              <a:t>kết</a:t>
            </a:r>
            <a:r>
              <a:rPr lang="en-US" b="1" i="1" dirty="0"/>
              <a:t> </a:t>
            </a:r>
            <a:r>
              <a:rPr lang="en-US" b="1" i="1" dirty="0" err="1"/>
              <a:t>nối</a:t>
            </a:r>
            <a:r>
              <a:rPr lang="en-US" b="1" i="1" dirty="0"/>
              <a:t> </a:t>
            </a:r>
            <a:r>
              <a:rPr lang="en-US" b="1" i="1" dirty="0" err="1" smtClean="0"/>
              <a:t>trong</a:t>
            </a:r>
            <a:r>
              <a:rPr lang="en-US" b="1" i="1" dirty="0" smtClean="0"/>
              <a:t> </a:t>
            </a:r>
            <a:r>
              <a:rPr lang="en-US" b="1" i="1" dirty="0" err="1" smtClean="0"/>
              <a:t>chế</a:t>
            </a:r>
            <a:r>
              <a:rPr lang="en-US" b="1" i="1" dirty="0" smtClean="0"/>
              <a:t> </a:t>
            </a:r>
            <a:r>
              <a:rPr lang="en-US" b="1" i="1" dirty="0" err="1" smtClean="0"/>
              <a:t>độ</a:t>
            </a:r>
            <a:r>
              <a:rPr lang="en-US" b="1" i="1" dirty="0" smtClean="0"/>
              <a:t> TSB </a:t>
            </a:r>
            <a:r>
              <a:rPr lang="en-US" b="1" i="1" dirty="0" err="1"/>
              <a:t>hoặc</a:t>
            </a:r>
            <a:r>
              <a:rPr lang="en-US" b="1" i="1" dirty="0"/>
              <a:t> </a:t>
            </a:r>
            <a:r>
              <a:rPr lang="en-US" b="1" i="1" dirty="0" smtClean="0"/>
              <a:t>ITSB?</a:t>
            </a:r>
            <a:endParaRPr lang="en-US" b="1" i="1" dirty="0"/>
          </a:p>
        </p:txBody>
      </p:sp>
      <p:sp>
        <p:nvSpPr>
          <p:cNvPr id="12" name="Rectangle 11"/>
          <p:cNvSpPr/>
          <p:nvPr/>
        </p:nvSpPr>
        <p:spPr>
          <a:xfrm>
            <a:off x="1028697" y="2898207"/>
            <a:ext cx="5848351" cy="369332"/>
          </a:xfrm>
          <a:prstGeom prst="rect">
            <a:avLst/>
          </a:prstGeom>
        </p:spPr>
        <p:txBody>
          <a:bodyPr wrap="square">
            <a:spAutoFit/>
          </a:bodyPr>
          <a:lstStyle/>
          <a:p>
            <a:r>
              <a:rPr lang="en-US" b="1" i="1" dirty="0" err="1" smtClean="0"/>
              <a:t>Định</a:t>
            </a:r>
            <a:r>
              <a:rPr lang="en-US" b="1" i="1" dirty="0" smtClean="0"/>
              <a:t> </a:t>
            </a:r>
            <a:r>
              <a:rPr lang="en-US" b="1" i="1" dirty="0" err="1" smtClean="0"/>
              <a:t>dạng</a:t>
            </a:r>
            <a:r>
              <a:rPr lang="en-US" b="1" i="1" dirty="0" smtClean="0"/>
              <a:t> </a:t>
            </a:r>
            <a:r>
              <a:rPr lang="en-US" b="1" i="1" dirty="0" err="1" smtClean="0"/>
              <a:t>khung</a:t>
            </a:r>
            <a:r>
              <a:rPr lang="en-US" b="1" i="1" dirty="0" smtClean="0"/>
              <a:t> </a:t>
            </a:r>
            <a:r>
              <a:rPr lang="en-US" b="1" i="1" dirty="0" err="1" smtClean="0"/>
              <a:t>truyền</a:t>
            </a:r>
            <a:r>
              <a:rPr lang="en-US" b="1" i="1" dirty="0" smtClean="0"/>
              <a:t> </a:t>
            </a:r>
            <a:r>
              <a:rPr lang="en-US" b="1" i="1" dirty="0" err="1" smtClean="0"/>
              <a:t>trong</a:t>
            </a:r>
            <a:r>
              <a:rPr lang="en-US" b="1" i="1" dirty="0" smtClean="0"/>
              <a:t> TSB?</a:t>
            </a:r>
            <a:endParaRPr lang="en-US" b="1" i="1" dirty="0"/>
          </a:p>
        </p:txBody>
      </p:sp>
      <p:pic>
        <p:nvPicPr>
          <p:cNvPr id="14" name="Picture 13"/>
          <p:cNvPicPr/>
          <p:nvPr/>
        </p:nvPicPr>
        <p:blipFill>
          <a:blip r:embed="rId3"/>
          <a:stretch>
            <a:fillRect/>
          </a:stretch>
        </p:blipFill>
        <p:spPr>
          <a:xfrm>
            <a:off x="885824" y="3267538"/>
            <a:ext cx="4880512" cy="2228387"/>
          </a:xfrm>
          <a:prstGeom prst="rect">
            <a:avLst/>
          </a:prstGeom>
        </p:spPr>
      </p:pic>
      <p:pic>
        <p:nvPicPr>
          <p:cNvPr id="15" name="Picture 14"/>
          <p:cNvPicPr/>
          <p:nvPr/>
        </p:nvPicPr>
        <p:blipFill>
          <a:blip r:embed="rId4"/>
          <a:stretch>
            <a:fillRect/>
          </a:stretch>
        </p:blipFill>
        <p:spPr>
          <a:xfrm>
            <a:off x="6527798" y="3267538"/>
            <a:ext cx="5026026" cy="2228388"/>
          </a:xfrm>
          <a:prstGeom prst="rect">
            <a:avLst/>
          </a:prstGeom>
        </p:spPr>
      </p:pic>
      <p:sp>
        <p:nvSpPr>
          <p:cNvPr id="6" name="Rectangle 5"/>
          <p:cNvSpPr/>
          <p:nvPr/>
        </p:nvSpPr>
        <p:spPr>
          <a:xfrm>
            <a:off x="964416" y="5486400"/>
            <a:ext cx="5400837" cy="369332"/>
          </a:xfrm>
          <a:prstGeom prst="rect">
            <a:avLst/>
          </a:prstGeom>
        </p:spPr>
        <p:txBody>
          <a:bodyPr wrap="none">
            <a:spAutoFit/>
          </a:bodyPr>
          <a:lstStyle/>
          <a:p>
            <a:r>
              <a:rPr lang="en-US" dirty="0" err="1" smtClean="0"/>
              <a:t>Khung</a:t>
            </a:r>
            <a:r>
              <a:rPr lang="en-US" dirty="0" smtClean="0"/>
              <a:t> </a:t>
            </a:r>
            <a:r>
              <a:rPr lang="en-US" dirty="0" err="1"/>
              <a:t>truyền</a:t>
            </a:r>
            <a:r>
              <a:rPr lang="en-US" dirty="0"/>
              <a:t> S</a:t>
            </a:r>
            <a:r>
              <a:rPr lang="en-US" dirty="0" smtClean="0"/>
              <a:t>ingle Receiver(</a:t>
            </a:r>
            <a:r>
              <a:rPr lang="en-US" dirty="0" err="1" smtClean="0"/>
              <a:t>truyền</a:t>
            </a:r>
            <a:r>
              <a:rPr lang="en-US" dirty="0" smtClean="0"/>
              <a:t> </a:t>
            </a:r>
            <a:r>
              <a:rPr lang="en-US" dirty="0" err="1" smtClean="0"/>
              <a:t>với</a:t>
            </a:r>
            <a:r>
              <a:rPr lang="en-US" dirty="0" smtClean="0"/>
              <a:t> 1 Slave)</a:t>
            </a:r>
            <a:endParaRPr lang="en-US" dirty="0"/>
          </a:p>
        </p:txBody>
      </p:sp>
      <p:sp>
        <p:nvSpPr>
          <p:cNvPr id="8" name="Rectangle 7"/>
          <p:cNvSpPr/>
          <p:nvPr/>
        </p:nvSpPr>
        <p:spPr>
          <a:xfrm>
            <a:off x="6742019" y="5505450"/>
            <a:ext cx="5208477" cy="369332"/>
          </a:xfrm>
          <a:prstGeom prst="rect">
            <a:avLst/>
          </a:prstGeom>
        </p:spPr>
        <p:txBody>
          <a:bodyPr wrap="none">
            <a:spAutoFit/>
          </a:bodyPr>
          <a:lstStyle/>
          <a:p>
            <a:r>
              <a:rPr lang="en-US" dirty="0" smtClean="0"/>
              <a:t>Data frame </a:t>
            </a:r>
            <a:r>
              <a:rPr lang="en-US" dirty="0" err="1" smtClean="0"/>
              <a:t>khi</a:t>
            </a:r>
            <a:r>
              <a:rPr lang="en-US" dirty="0" smtClean="0"/>
              <a:t> Dual </a:t>
            </a:r>
            <a:r>
              <a:rPr lang="en-US" dirty="0"/>
              <a:t>R</a:t>
            </a:r>
            <a:r>
              <a:rPr lang="en-US" dirty="0" smtClean="0"/>
              <a:t>eceiver(</a:t>
            </a:r>
            <a:r>
              <a:rPr lang="en-US" dirty="0" err="1" smtClean="0"/>
              <a:t>truyền</a:t>
            </a:r>
            <a:r>
              <a:rPr lang="en-US" dirty="0" smtClean="0"/>
              <a:t> </a:t>
            </a:r>
            <a:r>
              <a:rPr lang="en-US" dirty="0" err="1" smtClean="0"/>
              <a:t>với</a:t>
            </a:r>
            <a:r>
              <a:rPr lang="en-US" dirty="0" smtClean="0"/>
              <a:t> 2 Slave)</a:t>
            </a:r>
            <a:endParaRPr lang="en-US" dirty="0"/>
          </a:p>
        </p:txBody>
      </p:sp>
    </p:spTree>
    <p:extLst>
      <p:ext uri="{BB962C8B-B14F-4D97-AF65-F5344CB8AC3E}">
        <p14:creationId xmlns:p14="http://schemas.microsoft.com/office/powerpoint/2010/main" val="42637340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0" name="Rectangle 9"/>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4" name="Rectangle 3"/>
          <p:cNvSpPr/>
          <p:nvPr/>
        </p:nvSpPr>
        <p:spPr>
          <a:xfrm>
            <a:off x="952498" y="1735055"/>
            <a:ext cx="5981702" cy="3416320"/>
          </a:xfrm>
          <a:prstGeom prst="rect">
            <a:avLst/>
          </a:prstGeom>
        </p:spPr>
        <p:txBody>
          <a:bodyPr wrap="square">
            <a:spAutoFit/>
          </a:bodyPr>
          <a:lstStyle/>
          <a:p>
            <a:pPr marL="285750" indent="-285750">
              <a:buFont typeface="Arial" panose="020B0604020202020204" pitchFamily="34" charset="0"/>
              <a:buChar char="•"/>
            </a:pPr>
            <a:r>
              <a:rPr lang="en-US" dirty="0"/>
              <a:t>DSPI </a:t>
            </a:r>
            <a:r>
              <a:rPr lang="en-US" dirty="0" err="1"/>
              <a:t>chỉ</a:t>
            </a:r>
            <a:r>
              <a:rPr lang="en-US" dirty="0"/>
              <a:t> </a:t>
            </a:r>
            <a:r>
              <a:rPr lang="en-US" dirty="0" err="1"/>
              <a:t>hoạt</a:t>
            </a:r>
            <a:r>
              <a:rPr lang="en-US" dirty="0"/>
              <a:t> </a:t>
            </a:r>
            <a:r>
              <a:rPr lang="en-US" dirty="0" err="1"/>
              <a:t>động</a:t>
            </a:r>
            <a:r>
              <a:rPr lang="en-US" dirty="0"/>
              <a:t> </a:t>
            </a:r>
            <a:r>
              <a:rPr lang="en-US" dirty="0" err="1"/>
              <a:t>như</a:t>
            </a:r>
            <a:r>
              <a:rPr lang="en-US" dirty="0"/>
              <a:t> </a:t>
            </a:r>
            <a:r>
              <a:rPr lang="en-US" dirty="0" smtClean="0"/>
              <a:t>Master.</a:t>
            </a:r>
          </a:p>
          <a:p>
            <a:pPr marL="285750" indent="-285750">
              <a:buFont typeface="Arial" panose="020B0604020202020204" pitchFamily="34" charset="0"/>
              <a:buChar char="•"/>
            </a:pPr>
            <a:r>
              <a:rPr lang="en-US" dirty="0" err="1"/>
              <a:t>C</a:t>
            </a:r>
            <a:r>
              <a:rPr lang="en-US" dirty="0" err="1" smtClean="0"/>
              <a:t>hỉ</a:t>
            </a:r>
            <a:r>
              <a:rPr lang="en-US" dirty="0" smtClean="0"/>
              <a:t> </a:t>
            </a:r>
            <a:r>
              <a:rPr lang="en-US" dirty="0" err="1"/>
              <a:t>truyền</a:t>
            </a:r>
            <a:r>
              <a:rPr lang="en-US" dirty="0"/>
              <a:t> </a:t>
            </a:r>
            <a:r>
              <a:rPr lang="en-US" dirty="0" err="1"/>
              <a:t>theo</a:t>
            </a:r>
            <a:r>
              <a:rPr lang="en-US" dirty="0"/>
              <a:t> </a:t>
            </a:r>
            <a:r>
              <a:rPr lang="en-US" dirty="0" err="1"/>
              <a:t>hướng</a:t>
            </a:r>
            <a:r>
              <a:rPr lang="en-US" dirty="0"/>
              <a:t> </a:t>
            </a:r>
            <a:r>
              <a:rPr lang="en-US" dirty="0" err="1"/>
              <a:t>từ</a:t>
            </a:r>
            <a:r>
              <a:rPr lang="en-US" dirty="0"/>
              <a:t> DSPI </a:t>
            </a:r>
            <a:r>
              <a:rPr lang="en-US" dirty="0" err="1"/>
              <a:t>đến</a:t>
            </a:r>
            <a:r>
              <a:rPr lang="en-US" dirty="0"/>
              <a:t> </a:t>
            </a:r>
            <a:r>
              <a:rPr lang="en-US" dirty="0" err="1"/>
              <a:t>thiết</a:t>
            </a:r>
            <a:r>
              <a:rPr lang="en-US" dirty="0"/>
              <a:t> </a:t>
            </a:r>
            <a:r>
              <a:rPr lang="en-US" dirty="0" err="1"/>
              <a:t>bị</a:t>
            </a:r>
            <a:r>
              <a:rPr lang="en-US" dirty="0"/>
              <a:t> </a:t>
            </a:r>
            <a:r>
              <a:rPr lang="en-US" dirty="0" err="1"/>
              <a:t>ngoại</a:t>
            </a:r>
            <a:r>
              <a:rPr lang="en-US" dirty="0"/>
              <a:t> </a:t>
            </a:r>
            <a:r>
              <a:rPr lang="en-US" dirty="0" smtClean="0"/>
              <a:t>vi.</a:t>
            </a:r>
          </a:p>
          <a:p>
            <a:pPr marL="285750" indent="-285750">
              <a:buFont typeface="Arial" panose="020B0604020202020204" pitchFamily="34" charset="0"/>
              <a:buChar char="•"/>
            </a:pPr>
            <a:r>
              <a:rPr lang="en-US" dirty="0" err="1"/>
              <a:t>Cần</a:t>
            </a:r>
            <a:r>
              <a:rPr lang="en-US" dirty="0"/>
              <a:t> Continuous </a:t>
            </a:r>
            <a:r>
              <a:rPr lang="en-US" dirty="0" smtClean="0"/>
              <a:t>SCK.</a:t>
            </a:r>
          </a:p>
          <a:p>
            <a:pPr marL="285750" lvl="0" indent="-285750">
              <a:buFont typeface="Arial" panose="020B0604020202020204" pitchFamily="34" charset="0"/>
              <a:buChar char="•"/>
            </a:pPr>
            <a:r>
              <a:rPr lang="en-US" dirty="0" err="1"/>
              <a:t>Cần</a:t>
            </a:r>
            <a:r>
              <a:rPr lang="en-US" dirty="0"/>
              <a:t> Disable Receive </a:t>
            </a:r>
            <a:r>
              <a:rPr lang="en-US" dirty="0" smtClean="0"/>
              <a:t>FIFO.</a:t>
            </a:r>
          </a:p>
          <a:p>
            <a:pPr marL="285750" indent="-285750">
              <a:buFont typeface="Arial" panose="020B0604020202020204" pitchFamily="34" charset="0"/>
              <a:buChar char="•"/>
            </a:pPr>
            <a:r>
              <a:rPr lang="en-US" dirty="0" err="1"/>
              <a:t>Cần</a:t>
            </a:r>
            <a:r>
              <a:rPr lang="en-US" dirty="0"/>
              <a:t> Enable Transmit </a:t>
            </a:r>
            <a:r>
              <a:rPr lang="en-US" dirty="0" smtClean="0"/>
              <a:t>FIFO.</a:t>
            </a:r>
            <a:endParaRPr lang="en-US" dirty="0"/>
          </a:p>
          <a:p>
            <a:pPr marL="285750" lvl="0" indent="-285750">
              <a:buFont typeface="Arial" panose="020B0604020202020204" pitchFamily="34" charset="0"/>
              <a:buChar char="•"/>
            </a:pPr>
            <a:r>
              <a:rPr lang="en-US" dirty="0" err="1"/>
              <a:t>Yêu</a:t>
            </a:r>
            <a:r>
              <a:rPr lang="en-US" dirty="0"/>
              <a:t> </a:t>
            </a:r>
            <a:r>
              <a:rPr lang="en-US" dirty="0" err="1"/>
              <a:t>cầu</a:t>
            </a:r>
            <a:r>
              <a:rPr lang="en-US" dirty="0"/>
              <a:t> DSPI </a:t>
            </a:r>
            <a:r>
              <a:rPr lang="en-US" dirty="0" err="1"/>
              <a:t>trong</a:t>
            </a:r>
            <a:r>
              <a:rPr lang="en-US" dirty="0"/>
              <a:t> </a:t>
            </a:r>
            <a:r>
              <a:rPr lang="en-US" dirty="0" err="1"/>
              <a:t>chế</a:t>
            </a:r>
            <a:r>
              <a:rPr lang="en-US" dirty="0"/>
              <a:t> </a:t>
            </a:r>
            <a:r>
              <a:rPr lang="en-US" dirty="0" err="1"/>
              <a:t>độ</a:t>
            </a:r>
            <a:r>
              <a:rPr lang="en-US" dirty="0"/>
              <a:t> </a:t>
            </a:r>
            <a:r>
              <a:rPr lang="en-US" dirty="0" smtClean="0"/>
              <a:t>CSI.</a:t>
            </a:r>
          </a:p>
          <a:p>
            <a:pPr marL="285750" lvl="0" indent="-285750">
              <a:buFont typeface="Arial" panose="020B0604020202020204" pitchFamily="34" charset="0"/>
              <a:buChar char="•"/>
            </a:pPr>
            <a:r>
              <a:rPr lang="en-US" dirty="0" err="1"/>
              <a:t>Cần</a:t>
            </a:r>
            <a:r>
              <a:rPr lang="en-US" dirty="0"/>
              <a:t> </a:t>
            </a:r>
            <a:r>
              <a:rPr lang="en-US" dirty="0" err="1"/>
              <a:t>cấu</a:t>
            </a:r>
            <a:r>
              <a:rPr lang="en-US" dirty="0"/>
              <a:t> </a:t>
            </a:r>
            <a:r>
              <a:rPr lang="en-US" dirty="0" err="1"/>
              <a:t>hình</a:t>
            </a:r>
            <a:r>
              <a:rPr lang="en-US" dirty="0"/>
              <a:t> </a:t>
            </a:r>
            <a:r>
              <a:rPr lang="en-US" dirty="0" err="1"/>
              <a:t>dịch</a:t>
            </a:r>
            <a:r>
              <a:rPr lang="en-US" dirty="0"/>
              <a:t> LSB </a:t>
            </a:r>
            <a:r>
              <a:rPr lang="en-US" dirty="0" smtClean="0"/>
              <a:t>first</a:t>
            </a:r>
          </a:p>
          <a:p>
            <a:pPr marL="285750" lvl="0" indent="-285750">
              <a:buFont typeface="Arial" panose="020B0604020202020204" pitchFamily="34" charset="0"/>
              <a:buChar char="•"/>
            </a:pPr>
            <a:r>
              <a:rPr lang="en-US" dirty="0" err="1"/>
              <a:t>Thiết</a:t>
            </a:r>
            <a:r>
              <a:rPr lang="en-US" dirty="0"/>
              <a:t> </a:t>
            </a:r>
            <a:r>
              <a:rPr lang="en-US" dirty="0" err="1"/>
              <a:t>lập</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cho</a:t>
            </a:r>
            <a:r>
              <a:rPr lang="en-US" dirty="0"/>
              <a:t> frame </a:t>
            </a:r>
            <a:r>
              <a:rPr lang="en-US" dirty="0" smtClean="0"/>
              <a:t>DSI: </a:t>
            </a:r>
            <a:r>
              <a:rPr lang="en-US" dirty="0" err="1"/>
              <a:t>T</a:t>
            </a:r>
            <a:r>
              <a:rPr lang="en-US" dirty="0" err="1" smtClean="0"/>
              <a:t>ừ</a:t>
            </a:r>
            <a:r>
              <a:rPr lang="en-US" dirty="0" smtClean="0"/>
              <a:t> </a:t>
            </a:r>
            <a:r>
              <a:rPr lang="en-US" dirty="0" err="1"/>
              <a:t>các</a:t>
            </a:r>
            <a:r>
              <a:rPr lang="en-US" dirty="0"/>
              <a:t> </a:t>
            </a:r>
            <a:r>
              <a:rPr lang="en-US" dirty="0" err="1"/>
              <a:t>chân</a:t>
            </a:r>
            <a:r>
              <a:rPr lang="en-US" dirty="0"/>
              <a:t> input hay </a:t>
            </a:r>
            <a:r>
              <a:rPr lang="en-US" dirty="0" err="1"/>
              <a:t>từ</a:t>
            </a:r>
            <a:r>
              <a:rPr lang="en-US" dirty="0"/>
              <a:t> </a:t>
            </a:r>
            <a:r>
              <a:rPr lang="en-US" dirty="0" err="1"/>
              <a:t>thanh</a:t>
            </a:r>
            <a:r>
              <a:rPr lang="en-US" dirty="0"/>
              <a:t> </a:t>
            </a:r>
            <a:r>
              <a:rPr lang="en-US" dirty="0" err="1"/>
              <a:t>ghi</a:t>
            </a:r>
            <a:r>
              <a:rPr lang="en-US" dirty="0"/>
              <a:t> ASDR</a:t>
            </a:r>
            <a:r>
              <a:rPr lang="en-US" dirty="0" smtClean="0"/>
              <a:t>.</a:t>
            </a:r>
          </a:p>
          <a:p>
            <a:pPr marL="285750" indent="-285750">
              <a:buFont typeface="Arial" panose="020B0604020202020204" pitchFamily="34" charset="0"/>
              <a:buChar char="•"/>
            </a:pPr>
            <a:r>
              <a:rPr lang="en-US" dirty="0"/>
              <a:t>Trigger </a:t>
            </a:r>
            <a:r>
              <a:rPr lang="en-US" dirty="0" err="1"/>
              <a:t>khởi</a:t>
            </a:r>
            <a:r>
              <a:rPr lang="en-US" dirty="0"/>
              <a:t> </a:t>
            </a:r>
            <a:r>
              <a:rPr lang="en-US" dirty="0" err="1"/>
              <a:t>tạo</a:t>
            </a:r>
            <a:r>
              <a:rPr lang="en-US" dirty="0"/>
              <a:t> </a:t>
            </a:r>
            <a:r>
              <a:rPr lang="en-US" dirty="0" err="1"/>
              <a:t>truyền</a:t>
            </a:r>
            <a:r>
              <a:rPr lang="en-US" dirty="0"/>
              <a:t> </a:t>
            </a:r>
            <a:r>
              <a:rPr lang="en-US" dirty="0" err="1"/>
              <a:t>cho</a:t>
            </a:r>
            <a:r>
              <a:rPr lang="en-US" dirty="0"/>
              <a:t> frame DSI </a:t>
            </a:r>
            <a:r>
              <a:rPr lang="en-US" dirty="0" err="1"/>
              <a:t>khi</a:t>
            </a:r>
            <a:r>
              <a:rPr lang="en-US" dirty="0"/>
              <a:t> </a:t>
            </a:r>
            <a:r>
              <a:rPr lang="en-US" dirty="0" err="1"/>
              <a:t>dữ</a:t>
            </a:r>
            <a:r>
              <a:rPr lang="en-US" dirty="0"/>
              <a:t> </a:t>
            </a:r>
            <a:r>
              <a:rPr lang="en-US" dirty="0" err="1"/>
              <a:t>liệu</a:t>
            </a:r>
            <a:r>
              <a:rPr lang="en-US" dirty="0"/>
              <a:t> </a:t>
            </a:r>
            <a:r>
              <a:rPr lang="en-US" dirty="0" err="1"/>
              <a:t>thay</a:t>
            </a:r>
            <a:r>
              <a:rPr lang="en-US" dirty="0"/>
              <a:t> </a:t>
            </a:r>
            <a:r>
              <a:rPr lang="en-US" dirty="0" err="1"/>
              <a:t>đổi</a:t>
            </a:r>
            <a:r>
              <a:rPr lang="en-US" dirty="0"/>
              <a:t> hay </a:t>
            </a:r>
            <a:r>
              <a:rPr lang="en-US" dirty="0" err="1"/>
              <a:t>truyền</a:t>
            </a:r>
            <a:r>
              <a:rPr lang="en-US" dirty="0"/>
              <a:t> </a:t>
            </a:r>
            <a:r>
              <a:rPr lang="en-US" dirty="0" err="1"/>
              <a:t>liên</a:t>
            </a:r>
            <a:r>
              <a:rPr lang="en-US" dirty="0"/>
              <a:t> </a:t>
            </a:r>
            <a:r>
              <a:rPr lang="en-US" dirty="0" err="1"/>
              <a:t>tiếp</a:t>
            </a:r>
            <a:r>
              <a:rPr lang="en-US" dirty="0"/>
              <a:t>.</a:t>
            </a:r>
          </a:p>
          <a:p>
            <a:pPr marL="285750" indent="-285750">
              <a:buFont typeface="Arial" panose="020B0604020202020204" pitchFamily="34" charset="0"/>
              <a:buChar char="•"/>
            </a:pPr>
            <a:r>
              <a:rPr lang="en-US" dirty="0" err="1"/>
              <a:t>Kích</a:t>
            </a:r>
            <a:r>
              <a:rPr lang="en-US" dirty="0"/>
              <a:t> </a:t>
            </a:r>
            <a:r>
              <a:rPr lang="en-US" dirty="0" err="1"/>
              <a:t>thước</a:t>
            </a:r>
            <a:r>
              <a:rPr lang="en-US" dirty="0"/>
              <a:t> </a:t>
            </a:r>
            <a:r>
              <a:rPr lang="en-US" dirty="0" err="1"/>
              <a:t>của</a:t>
            </a:r>
            <a:r>
              <a:rPr lang="en-US" dirty="0"/>
              <a:t> frame SPI </a:t>
            </a:r>
            <a:r>
              <a:rPr lang="en-US" dirty="0" err="1"/>
              <a:t>và</a:t>
            </a:r>
            <a:r>
              <a:rPr lang="en-US" dirty="0"/>
              <a:t> DSI</a:t>
            </a:r>
            <a:r>
              <a:rPr lang="en-US" dirty="0" smtClean="0"/>
              <a:t>.</a:t>
            </a:r>
            <a:endParaRPr lang="en-US" dirty="0"/>
          </a:p>
        </p:txBody>
      </p:sp>
      <p:sp>
        <p:nvSpPr>
          <p:cNvPr id="12" name="Rectangle 11"/>
          <p:cNvSpPr/>
          <p:nvPr/>
        </p:nvSpPr>
        <p:spPr>
          <a:xfrm>
            <a:off x="952498" y="1375248"/>
            <a:ext cx="5848351" cy="369332"/>
          </a:xfrm>
          <a:prstGeom prst="rect">
            <a:avLst/>
          </a:prstGeom>
        </p:spPr>
        <p:txBody>
          <a:bodyPr wrap="square">
            <a:spAutoFit/>
          </a:bodyPr>
          <a:lstStyle/>
          <a:p>
            <a:r>
              <a:rPr lang="en-US" b="1" i="1" dirty="0" err="1" smtClean="0"/>
              <a:t>Đặc</a:t>
            </a:r>
            <a:r>
              <a:rPr lang="en-US" b="1" i="1" dirty="0" smtClean="0"/>
              <a:t> </a:t>
            </a:r>
            <a:r>
              <a:rPr lang="en-US" b="1" i="1" dirty="0" err="1" smtClean="0"/>
              <a:t>tính</a:t>
            </a:r>
            <a:r>
              <a:rPr lang="en-US" b="1" i="1" dirty="0" smtClean="0"/>
              <a:t> </a:t>
            </a:r>
            <a:r>
              <a:rPr lang="en-US" b="1" i="1" dirty="0" err="1" smtClean="0"/>
              <a:t>khi</a:t>
            </a:r>
            <a:r>
              <a:rPr lang="en-US" b="1" i="1" dirty="0" smtClean="0"/>
              <a:t> ở </a:t>
            </a:r>
            <a:r>
              <a:rPr lang="en-US" b="1" i="1" dirty="0" err="1" smtClean="0"/>
              <a:t>chế</a:t>
            </a:r>
            <a:r>
              <a:rPr lang="en-US" b="1" i="1" dirty="0" smtClean="0"/>
              <a:t> </a:t>
            </a:r>
            <a:r>
              <a:rPr lang="en-US" b="1" i="1" dirty="0" err="1" smtClean="0"/>
              <a:t>độ</a:t>
            </a:r>
            <a:r>
              <a:rPr lang="en-US" b="1" i="1" dirty="0" smtClean="0"/>
              <a:t> TSB </a:t>
            </a:r>
            <a:r>
              <a:rPr lang="en-US" b="1" i="1" dirty="0" err="1" smtClean="0"/>
              <a:t>hoặc</a:t>
            </a:r>
            <a:r>
              <a:rPr lang="en-US" b="1" i="1" dirty="0" smtClean="0"/>
              <a:t> ITSB?</a:t>
            </a:r>
            <a:endParaRPr lang="en-US" b="1" i="1" dirty="0"/>
          </a:p>
        </p:txBody>
      </p:sp>
      <p:pic>
        <p:nvPicPr>
          <p:cNvPr id="13" name="Picture 12"/>
          <p:cNvPicPr/>
          <p:nvPr/>
        </p:nvPicPr>
        <p:blipFill>
          <a:blip r:embed="rId2"/>
          <a:stretch>
            <a:fillRect/>
          </a:stretch>
        </p:blipFill>
        <p:spPr>
          <a:xfrm>
            <a:off x="7115174" y="2999552"/>
            <a:ext cx="4229098" cy="2832152"/>
          </a:xfrm>
          <a:prstGeom prst="rect">
            <a:avLst/>
          </a:prstGeom>
        </p:spPr>
      </p:pic>
      <p:pic>
        <p:nvPicPr>
          <p:cNvPr id="11" name="Picture 10"/>
          <p:cNvPicPr/>
          <p:nvPr/>
        </p:nvPicPr>
        <p:blipFill>
          <a:blip r:embed="rId3"/>
          <a:stretch>
            <a:fillRect/>
          </a:stretch>
        </p:blipFill>
        <p:spPr>
          <a:xfrm>
            <a:off x="7143749" y="964916"/>
            <a:ext cx="3838574" cy="1724347"/>
          </a:xfrm>
          <a:prstGeom prst="rect">
            <a:avLst/>
          </a:prstGeom>
        </p:spPr>
      </p:pic>
    </p:spTree>
    <p:extLst>
      <p:ext uri="{BB962C8B-B14F-4D97-AF65-F5344CB8AC3E}">
        <p14:creationId xmlns:p14="http://schemas.microsoft.com/office/powerpoint/2010/main" val="222770113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2" name="Rectangle 11"/>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13" name="Rectangle 12"/>
          <p:cNvSpPr/>
          <p:nvPr/>
        </p:nvSpPr>
        <p:spPr>
          <a:xfrm>
            <a:off x="1028697" y="1741121"/>
            <a:ext cx="10334628" cy="1754326"/>
          </a:xfrm>
          <a:prstGeom prst="rect">
            <a:avLst/>
          </a:prstGeom>
        </p:spPr>
        <p:txBody>
          <a:bodyPr wrap="square">
            <a:spAutoFit/>
          </a:bodyPr>
          <a:lstStyle/>
          <a:p>
            <a:pPr marL="285750" indent="-285750">
              <a:buFont typeface="Arial" panose="020B0604020202020204" pitchFamily="34" charset="0"/>
              <a:buChar char="•"/>
            </a:pPr>
            <a:r>
              <a:rPr lang="en-US" dirty="0" smtClean="0"/>
              <a:t>ITSB </a:t>
            </a:r>
            <a:r>
              <a:rPr lang="en-US" dirty="0" err="1"/>
              <a:t>hỗ</a:t>
            </a:r>
            <a:r>
              <a:rPr lang="en-US" dirty="0"/>
              <a:t> </a:t>
            </a:r>
            <a:r>
              <a:rPr lang="en-US" dirty="0" err="1"/>
              <a:t>trợ</a:t>
            </a:r>
            <a:r>
              <a:rPr lang="en-US" dirty="0"/>
              <a:t> </a:t>
            </a:r>
            <a:r>
              <a:rPr lang="en-US" dirty="0" err="1"/>
              <a:t>truyền</a:t>
            </a:r>
            <a:r>
              <a:rPr lang="en-US" dirty="0"/>
              <a:t> </a:t>
            </a:r>
            <a:r>
              <a:rPr lang="en-US" dirty="0" err="1"/>
              <a:t>theo</a:t>
            </a:r>
            <a:r>
              <a:rPr lang="en-US" dirty="0"/>
              <a:t> 4 time slot: TS0, TS1, TS2, </a:t>
            </a:r>
            <a:r>
              <a:rPr lang="en-US" dirty="0" smtClean="0"/>
              <a:t>TS3</a:t>
            </a:r>
          </a:p>
          <a:p>
            <a:pPr marL="285750" indent="-285750">
              <a:buFont typeface="Arial" panose="020B0604020202020204" pitchFamily="34" charset="0"/>
              <a:buChar char="•"/>
            </a:pPr>
            <a:r>
              <a:rPr lang="en-US" dirty="0" err="1"/>
              <a:t>Có</a:t>
            </a:r>
            <a:r>
              <a:rPr lang="en-US" dirty="0"/>
              <a:t> 3 </a:t>
            </a:r>
            <a:r>
              <a:rPr lang="en-US" dirty="0" err="1"/>
              <a:t>loại</a:t>
            </a:r>
            <a:r>
              <a:rPr lang="en-US" dirty="0"/>
              <a:t> frame: Command frame, Data frame, Passive frame(</a:t>
            </a:r>
            <a:r>
              <a:rPr lang="en-US" dirty="0" err="1"/>
              <a:t>còn</a:t>
            </a:r>
            <a:r>
              <a:rPr lang="en-US" dirty="0"/>
              <a:t> </a:t>
            </a:r>
            <a:r>
              <a:rPr lang="en-US" dirty="0" err="1"/>
              <a:t>gọi</a:t>
            </a:r>
            <a:r>
              <a:rPr lang="en-US" dirty="0"/>
              <a:t> </a:t>
            </a:r>
            <a:r>
              <a:rPr lang="en-US" dirty="0" err="1"/>
              <a:t>là</a:t>
            </a:r>
            <a:r>
              <a:rPr lang="en-US" dirty="0"/>
              <a:t> Idle frame </a:t>
            </a:r>
            <a:r>
              <a:rPr lang="en-US" dirty="0" err="1"/>
              <a:t>chỉ</a:t>
            </a:r>
            <a:r>
              <a:rPr lang="en-US" dirty="0"/>
              <a:t> </a:t>
            </a:r>
            <a:r>
              <a:rPr lang="en-US" dirty="0" err="1"/>
              <a:t>hỗ</a:t>
            </a:r>
            <a:r>
              <a:rPr lang="en-US" dirty="0"/>
              <a:t> </a:t>
            </a:r>
            <a:r>
              <a:rPr lang="en-US" dirty="0" err="1"/>
              <a:t>trợ</a:t>
            </a:r>
            <a:r>
              <a:rPr lang="en-US" dirty="0"/>
              <a:t> </a:t>
            </a:r>
            <a:r>
              <a:rPr lang="en-US" dirty="0" err="1"/>
              <a:t>trong</a:t>
            </a:r>
            <a:r>
              <a:rPr lang="en-US" dirty="0"/>
              <a:t> ITSB). Command frame </a:t>
            </a:r>
            <a:r>
              <a:rPr lang="en-US" dirty="0" err="1"/>
              <a:t>được</a:t>
            </a:r>
            <a:r>
              <a:rPr lang="en-US" dirty="0"/>
              <a:t> </a:t>
            </a:r>
            <a:r>
              <a:rPr lang="en-US" dirty="0" err="1"/>
              <a:t>gửi</a:t>
            </a:r>
            <a:r>
              <a:rPr lang="en-US" dirty="0"/>
              <a:t> </a:t>
            </a:r>
            <a:r>
              <a:rPr lang="en-US" dirty="0" err="1"/>
              <a:t>bởi</a:t>
            </a:r>
            <a:r>
              <a:rPr lang="en-US" dirty="0"/>
              <a:t> SPI, Data frame </a:t>
            </a:r>
            <a:r>
              <a:rPr lang="en-US" dirty="0" err="1"/>
              <a:t>được</a:t>
            </a:r>
            <a:r>
              <a:rPr lang="en-US" dirty="0"/>
              <a:t> </a:t>
            </a:r>
            <a:r>
              <a:rPr lang="en-US" dirty="0" err="1"/>
              <a:t>gửi</a:t>
            </a:r>
            <a:r>
              <a:rPr lang="en-US" dirty="0"/>
              <a:t> </a:t>
            </a:r>
            <a:r>
              <a:rPr lang="en-US" dirty="0" err="1"/>
              <a:t>bởi</a:t>
            </a:r>
            <a:r>
              <a:rPr lang="en-US" dirty="0"/>
              <a:t> DSI. Select Bit 1 </a:t>
            </a:r>
            <a:r>
              <a:rPr lang="en-US" dirty="0" err="1"/>
              <a:t>sẽ</a:t>
            </a:r>
            <a:r>
              <a:rPr lang="en-US" dirty="0"/>
              <a:t> </a:t>
            </a:r>
            <a:r>
              <a:rPr lang="en-US" dirty="0" err="1"/>
              <a:t>được</a:t>
            </a:r>
            <a:r>
              <a:rPr lang="en-US" dirty="0"/>
              <a:t> </a:t>
            </a:r>
            <a:r>
              <a:rPr lang="en-US" dirty="0" err="1" smtClean="0"/>
              <a:t>gửi</a:t>
            </a:r>
            <a:r>
              <a:rPr lang="en-US" dirty="0" smtClean="0"/>
              <a:t> </a:t>
            </a:r>
            <a:r>
              <a:rPr lang="en-US" dirty="0" err="1"/>
              <a:t>trước</a:t>
            </a:r>
            <a:r>
              <a:rPr lang="en-US" dirty="0"/>
              <a:t> </a:t>
            </a:r>
            <a:r>
              <a:rPr lang="en-US" dirty="0" err="1"/>
              <a:t>khi</a:t>
            </a:r>
            <a:r>
              <a:rPr lang="en-US" dirty="0"/>
              <a:t> </a:t>
            </a:r>
            <a:r>
              <a:rPr lang="en-US" dirty="0" err="1"/>
              <a:t>truyền</a:t>
            </a:r>
            <a:r>
              <a:rPr lang="en-US" dirty="0"/>
              <a:t> Command frame </a:t>
            </a:r>
            <a:r>
              <a:rPr lang="en-US" dirty="0" err="1"/>
              <a:t>và</a:t>
            </a:r>
            <a:r>
              <a:rPr lang="en-US" dirty="0"/>
              <a:t> Select Bit 0 </a:t>
            </a:r>
            <a:r>
              <a:rPr lang="en-US" dirty="0" err="1"/>
              <a:t>được</a:t>
            </a:r>
            <a:r>
              <a:rPr lang="en-US" dirty="0"/>
              <a:t> </a:t>
            </a:r>
            <a:r>
              <a:rPr lang="en-US" dirty="0" err="1"/>
              <a:t>chèn</a:t>
            </a:r>
            <a:r>
              <a:rPr lang="en-US" dirty="0"/>
              <a:t> </a:t>
            </a:r>
            <a:r>
              <a:rPr lang="en-US" dirty="0" err="1"/>
              <a:t>sẽ</a:t>
            </a:r>
            <a:r>
              <a:rPr lang="en-US" dirty="0"/>
              <a:t> </a:t>
            </a:r>
            <a:r>
              <a:rPr lang="en-US" dirty="0" err="1"/>
              <a:t>gửi</a:t>
            </a:r>
            <a:r>
              <a:rPr lang="en-US" dirty="0"/>
              <a:t> </a:t>
            </a:r>
            <a:r>
              <a:rPr lang="en-US" dirty="0" err="1"/>
              <a:t>trước</a:t>
            </a:r>
            <a:r>
              <a:rPr lang="en-US" dirty="0"/>
              <a:t> </a:t>
            </a:r>
            <a:r>
              <a:rPr lang="en-US" dirty="0" err="1"/>
              <a:t>khi</a:t>
            </a:r>
            <a:r>
              <a:rPr lang="en-US" dirty="0"/>
              <a:t> </a:t>
            </a:r>
            <a:r>
              <a:rPr lang="en-US" dirty="0" err="1"/>
              <a:t>truyền</a:t>
            </a:r>
            <a:r>
              <a:rPr lang="en-US" dirty="0"/>
              <a:t> Data frame. </a:t>
            </a:r>
            <a:endParaRPr lang="en-US" dirty="0" smtClean="0"/>
          </a:p>
          <a:p>
            <a:pPr marL="285750" indent="-285750">
              <a:buFont typeface="Arial" panose="020B0604020202020204" pitchFamily="34" charset="0"/>
              <a:buChar char="•"/>
            </a:pPr>
            <a:r>
              <a:rPr lang="en-US" dirty="0" err="1" smtClean="0"/>
              <a:t>Nếu</a:t>
            </a:r>
            <a:r>
              <a:rPr lang="en-US" dirty="0" smtClean="0"/>
              <a:t> </a:t>
            </a:r>
            <a:r>
              <a:rPr lang="en-US" dirty="0" err="1"/>
              <a:t>dùng</a:t>
            </a:r>
            <a:r>
              <a:rPr lang="en-US" dirty="0"/>
              <a:t> </a:t>
            </a:r>
            <a:r>
              <a:rPr lang="en-US" dirty="0" err="1"/>
              <a:t>chế</a:t>
            </a:r>
            <a:r>
              <a:rPr lang="en-US" dirty="0"/>
              <a:t> </a:t>
            </a:r>
            <a:r>
              <a:rPr lang="en-US" dirty="0" err="1"/>
              <a:t>độ</a:t>
            </a:r>
            <a:r>
              <a:rPr lang="en-US" dirty="0"/>
              <a:t> </a:t>
            </a:r>
            <a:r>
              <a:rPr lang="en-US" dirty="0" smtClean="0"/>
              <a:t>ITSB: </a:t>
            </a:r>
            <a:r>
              <a:rPr lang="en-US" dirty="0" err="1" smtClean="0"/>
              <a:t>Cần</a:t>
            </a:r>
            <a:r>
              <a:rPr lang="en-US" dirty="0" smtClean="0"/>
              <a:t> </a:t>
            </a:r>
            <a:r>
              <a:rPr lang="en-US" dirty="0" err="1" smtClean="0"/>
              <a:t>cấu</a:t>
            </a:r>
            <a:r>
              <a:rPr lang="en-US" dirty="0" smtClean="0"/>
              <a:t> </a:t>
            </a:r>
            <a:r>
              <a:rPr lang="en-US" dirty="0" err="1"/>
              <a:t>hình</a:t>
            </a:r>
            <a:r>
              <a:rPr lang="en-US" dirty="0"/>
              <a:t> </a:t>
            </a:r>
            <a:r>
              <a:rPr lang="en-US" dirty="0" err="1"/>
              <a:t>chiều</a:t>
            </a:r>
            <a:r>
              <a:rPr lang="en-US" dirty="0"/>
              <a:t> </a:t>
            </a:r>
            <a:r>
              <a:rPr lang="en-US" dirty="0" err="1" smtClean="0"/>
              <a:t>dài</a:t>
            </a:r>
            <a:r>
              <a:rPr lang="en-US" dirty="0"/>
              <a:t> </a:t>
            </a:r>
            <a:r>
              <a:rPr lang="en-US" dirty="0" err="1" smtClean="0"/>
              <a:t>và</a:t>
            </a:r>
            <a:r>
              <a:rPr lang="en-US" dirty="0" smtClean="0"/>
              <a:t> </a:t>
            </a:r>
            <a:r>
              <a:rPr lang="en-US" dirty="0" err="1"/>
              <a:t>loại</a:t>
            </a:r>
            <a:r>
              <a:rPr lang="en-US" dirty="0"/>
              <a:t> frame </a:t>
            </a:r>
            <a:r>
              <a:rPr lang="en-US" dirty="0" err="1" smtClean="0"/>
              <a:t>cho</a:t>
            </a:r>
            <a:r>
              <a:rPr lang="en-US" dirty="0" smtClean="0"/>
              <a:t> </a:t>
            </a:r>
            <a:r>
              <a:rPr lang="en-US" dirty="0" err="1"/>
              <a:t>mỗi</a:t>
            </a:r>
            <a:r>
              <a:rPr lang="en-US" dirty="0"/>
              <a:t> time </a:t>
            </a:r>
            <a:r>
              <a:rPr lang="en-US" dirty="0" smtClean="0"/>
              <a:t>slot.</a:t>
            </a:r>
            <a:endParaRPr lang="en-US" dirty="0"/>
          </a:p>
        </p:txBody>
      </p:sp>
      <p:sp>
        <p:nvSpPr>
          <p:cNvPr id="14" name="Rectangle 13"/>
          <p:cNvSpPr/>
          <p:nvPr/>
        </p:nvSpPr>
        <p:spPr>
          <a:xfrm>
            <a:off x="1028698" y="1365723"/>
            <a:ext cx="5848351" cy="369332"/>
          </a:xfrm>
          <a:prstGeom prst="rect">
            <a:avLst/>
          </a:prstGeom>
        </p:spPr>
        <p:txBody>
          <a:bodyPr wrap="square">
            <a:spAutoFit/>
          </a:bodyPr>
          <a:lstStyle/>
          <a:p>
            <a:r>
              <a:rPr lang="en-US" b="1" i="1" dirty="0" err="1" smtClean="0"/>
              <a:t>Đặc</a:t>
            </a:r>
            <a:r>
              <a:rPr lang="en-US" b="1" i="1" dirty="0" smtClean="0"/>
              <a:t> </a:t>
            </a:r>
            <a:r>
              <a:rPr lang="en-US" b="1" i="1" dirty="0" err="1" smtClean="0"/>
              <a:t>tính</a:t>
            </a:r>
            <a:r>
              <a:rPr lang="en-US" b="1" i="1" dirty="0" smtClean="0"/>
              <a:t> </a:t>
            </a:r>
            <a:r>
              <a:rPr lang="en-US" b="1" i="1" dirty="0" err="1" smtClean="0"/>
              <a:t>khi</a:t>
            </a:r>
            <a:r>
              <a:rPr lang="en-US" b="1" i="1" dirty="0" smtClean="0"/>
              <a:t> ở </a:t>
            </a:r>
            <a:r>
              <a:rPr lang="en-US" b="1" i="1" dirty="0" err="1" smtClean="0"/>
              <a:t>chế</a:t>
            </a:r>
            <a:r>
              <a:rPr lang="en-US" b="1" i="1" dirty="0" smtClean="0"/>
              <a:t> </a:t>
            </a:r>
            <a:r>
              <a:rPr lang="en-US" b="1" i="1" dirty="0" err="1" smtClean="0"/>
              <a:t>độ</a:t>
            </a:r>
            <a:r>
              <a:rPr lang="en-US" b="1" i="1" dirty="0" smtClean="0"/>
              <a:t> TSB </a:t>
            </a:r>
            <a:r>
              <a:rPr lang="en-US" b="1" i="1" dirty="0" err="1" smtClean="0"/>
              <a:t>hoặc</a:t>
            </a:r>
            <a:r>
              <a:rPr lang="en-US" b="1" i="1" dirty="0" smtClean="0"/>
              <a:t> ITSB?</a:t>
            </a:r>
            <a:endParaRPr lang="en-US" b="1" i="1" dirty="0"/>
          </a:p>
        </p:txBody>
      </p:sp>
      <p:pic>
        <p:nvPicPr>
          <p:cNvPr id="18" name="Picture 17"/>
          <p:cNvPicPr/>
          <p:nvPr/>
        </p:nvPicPr>
        <p:blipFill>
          <a:blip r:embed="rId2"/>
          <a:stretch>
            <a:fillRect/>
          </a:stretch>
        </p:blipFill>
        <p:spPr>
          <a:xfrm>
            <a:off x="3319461" y="3524249"/>
            <a:ext cx="5753100" cy="1571625"/>
          </a:xfrm>
          <a:prstGeom prst="rect">
            <a:avLst/>
          </a:prstGeom>
        </p:spPr>
      </p:pic>
      <p:sp>
        <p:nvSpPr>
          <p:cNvPr id="3" name="Rectangle 2"/>
          <p:cNvSpPr/>
          <p:nvPr/>
        </p:nvSpPr>
        <p:spPr>
          <a:xfrm>
            <a:off x="3339224" y="5225534"/>
            <a:ext cx="5557932" cy="369332"/>
          </a:xfrm>
          <a:prstGeom prst="rect">
            <a:avLst/>
          </a:prstGeom>
        </p:spPr>
        <p:txBody>
          <a:bodyPr wrap="none">
            <a:spAutoFit/>
          </a:bodyPr>
          <a:lstStyle/>
          <a:p>
            <a:r>
              <a:rPr lang="en-US" b="1" i="1" dirty="0" err="1"/>
              <a:t>Danh</a:t>
            </a:r>
            <a:r>
              <a:rPr lang="en-US" b="1" i="1" dirty="0"/>
              <a:t> </a:t>
            </a:r>
            <a:r>
              <a:rPr lang="en-US" b="1" i="1" dirty="0" err="1"/>
              <a:t>sách</a:t>
            </a:r>
            <a:r>
              <a:rPr lang="en-US" b="1" i="1" dirty="0"/>
              <a:t> </a:t>
            </a:r>
            <a:r>
              <a:rPr lang="en-US" b="1" i="1" dirty="0" err="1"/>
              <a:t>quy</a:t>
            </a:r>
            <a:r>
              <a:rPr lang="en-US" b="1" i="1" dirty="0"/>
              <a:t> </a:t>
            </a:r>
            <a:r>
              <a:rPr lang="en-US" b="1" i="1" dirty="0" err="1"/>
              <a:t>định</a:t>
            </a:r>
            <a:r>
              <a:rPr lang="en-US" b="1" i="1" dirty="0"/>
              <a:t> </a:t>
            </a:r>
            <a:r>
              <a:rPr lang="en-US" b="1" i="1" dirty="0" err="1"/>
              <a:t>loại</a:t>
            </a:r>
            <a:r>
              <a:rPr lang="en-US" b="1" i="1" dirty="0"/>
              <a:t> frame </a:t>
            </a:r>
            <a:r>
              <a:rPr lang="en-US" b="1" i="1" dirty="0" err="1"/>
              <a:t>cho</a:t>
            </a:r>
            <a:r>
              <a:rPr lang="en-US" b="1" i="1" dirty="0"/>
              <a:t> </a:t>
            </a:r>
            <a:r>
              <a:rPr lang="en-US" b="1" i="1" dirty="0" err="1"/>
              <a:t>mỗi</a:t>
            </a:r>
            <a:r>
              <a:rPr lang="en-US" b="1" i="1" dirty="0"/>
              <a:t> time slot </a:t>
            </a:r>
          </a:p>
        </p:txBody>
      </p:sp>
    </p:spTree>
    <p:extLst>
      <p:ext uri="{BB962C8B-B14F-4D97-AF65-F5344CB8AC3E}">
        <p14:creationId xmlns:p14="http://schemas.microsoft.com/office/powerpoint/2010/main" val="902589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2" name="Rectangle 11"/>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14" name="Rectangle 13"/>
          <p:cNvSpPr/>
          <p:nvPr/>
        </p:nvSpPr>
        <p:spPr>
          <a:xfrm>
            <a:off x="1028698" y="1365723"/>
            <a:ext cx="5848351" cy="369332"/>
          </a:xfrm>
          <a:prstGeom prst="rect">
            <a:avLst/>
          </a:prstGeom>
        </p:spPr>
        <p:txBody>
          <a:bodyPr wrap="square">
            <a:spAutoFit/>
          </a:bodyPr>
          <a:lstStyle/>
          <a:p>
            <a:r>
              <a:rPr lang="en-US" b="1" i="1" dirty="0" err="1" smtClean="0"/>
              <a:t>Đặc</a:t>
            </a:r>
            <a:r>
              <a:rPr lang="en-US" b="1" i="1" dirty="0" smtClean="0"/>
              <a:t> </a:t>
            </a:r>
            <a:r>
              <a:rPr lang="en-US" b="1" i="1" dirty="0" err="1" smtClean="0"/>
              <a:t>tính</a:t>
            </a:r>
            <a:r>
              <a:rPr lang="en-US" b="1" i="1" dirty="0" smtClean="0"/>
              <a:t> </a:t>
            </a:r>
            <a:r>
              <a:rPr lang="en-US" b="1" i="1" dirty="0" err="1" smtClean="0"/>
              <a:t>khi</a:t>
            </a:r>
            <a:r>
              <a:rPr lang="en-US" b="1" i="1" dirty="0" smtClean="0"/>
              <a:t> ở </a:t>
            </a:r>
            <a:r>
              <a:rPr lang="en-US" b="1" i="1" dirty="0" err="1" smtClean="0"/>
              <a:t>chế</a:t>
            </a:r>
            <a:r>
              <a:rPr lang="en-US" b="1" i="1" dirty="0" smtClean="0"/>
              <a:t> </a:t>
            </a:r>
            <a:r>
              <a:rPr lang="en-US" b="1" i="1" dirty="0" err="1" smtClean="0"/>
              <a:t>độ</a:t>
            </a:r>
            <a:r>
              <a:rPr lang="en-US" b="1" i="1" dirty="0" smtClean="0"/>
              <a:t> TSB </a:t>
            </a:r>
            <a:r>
              <a:rPr lang="en-US" b="1" i="1" dirty="0" err="1" smtClean="0"/>
              <a:t>hoặc</a:t>
            </a:r>
            <a:r>
              <a:rPr lang="en-US" b="1" i="1" dirty="0" smtClean="0"/>
              <a:t> ITSB?</a:t>
            </a:r>
            <a:endParaRPr lang="en-US" b="1" i="1" dirty="0"/>
          </a:p>
        </p:txBody>
      </p:sp>
      <p:sp>
        <p:nvSpPr>
          <p:cNvPr id="8" name="Rectangle 7"/>
          <p:cNvSpPr/>
          <p:nvPr/>
        </p:nvSpPr>
        <p:spPr>
          <a:xfrm>
            <a:off x="1028698" y="1750414"/>
            <a:ext cx="4448654" cy="369332"/>
          </a:xfrm>
          <a:prstGeom prst="rect">
            <a:avLst/>
          </a:prstGeom>
        </p:spPr>
        <p:txBody>
          <a:bodyPr wrap="none">
            <a:spAutoFit/>
          </a:bodyPr>
          <a:lstStyle/>
          <a:p>
            <a:pPr marL="285750" indent="-285750">
              <a:buFont typeface="Arial" panose="020B0604020202020204" pitchFamily="34" charset="0"/>
              <a:buChar char="•"/>
            </a:pPr>
            <a:r>
              <a:rPr lang="en-US" b="1" i="1" dirty="0" err="1" smtClean="0"/>
              <a:t>Định</a:t>
            </a:r>
            <a:r>
              <a:rPr lang="en-US" b="1" i="1" dirty="0" smtClean="0"/>
              <a:t> </a:t>
            </a:r>
            <a:r>
              <a:rPr lang="en-US" b="1" i="1" dirty="0" err="1" smtClean="0"/>
              <a:t>dạng</a:t>
            </a:r>
            <a:r>
              <a:rPr lang="en-US" b="1" i="1" dirty="0" smtClean="0"/>
              <a:t> </a:t>
            </a:r>
            <a:r>
              <a:rPr lang="en-US" b="1" i="1" dirty="0" err="1" smtClean="0"/>
              <a:t>khung</a:t>
            </a:r>
            <a:r>
              <a:rPr lang="en-US" b="1" i="1" dirty="0" smtClean="0"/>
              <a:t> </a:t>
            </a:r>
            <a:r>
              <a:rPr lang="en-US" b="1" i="1" dirty="0" err="1" smtClean="0"/>
              <a:t>truyền</a:t>
            </a:r>
            <a:r>
              <a:rPr lang="en-US" b="1" i="1" dirty="0" smtClean="0"/>
              <a:t> </a:t>
            </a:r>
            <a:r>
              <a:rPr lang="en-US" b="1" i="1" dirty="0" err="1" smtClean="0"/>
              <a:t>trong</a:t>
            </a:r>
            <a:r>
              <a:rPr lang="en-US" b="1" i="1" dirty="0" smtClean="0"/>
              <a:t> ITSB:</a:t>
            </a:r>
            <a:endParaRPr lang="en-US" b="1" i="1" dirty="0"/>
          </a:p>
        </p:txBody>
      </p:sp>
      <p:sp>
        <p:nvSpPr>
          <p:cNvPr id="2" name="Rectangle 1"/>
          <p:cNvSpPr/>
          <p:nvPr/>
        </p:nvSpPr>
        <p:spPr>
          <a:xfrm>
            <a:off x="1028699" y="2225159"/>
            <a:ext cx="1415772" cy="369332"/>
          </a:xfrm>
          <a:prstGeom prst="rect">
            <a:avLst/>
          </a:prstGeom>
        </p:spPr>
        <p:txBody>
          <a:bodyPr wrap="none">
            <a:spAutoFit/>
          </a:bodyPr>
          <a:lstStyle/>
          <a:p>
            <a:r>
              <a:rPr lang="en-US" b="1" i="1" dirty="0" err="1" smtClean="0"/>
              <a:t>Xét</a:t>
            </a:r>
            <a:r>
              <a:rPr lang="en-US" b="1" i="1" dirty="0" smtClean="0"/>
              <a:t> </a:t>
            </a:r>
            <a:r>
              <a:rPr lang="en-US" b="1" i="1" dirty="0" err="1"/>
              <a:t>ví</a:t>
            </a:r>
            <a:r>
              <a:rPr lang="en-US" b="1" i="1" dirty="0"/>
              <a:t> </a:t>
            </a:r>
            <a:r>
              <a:rPr lang="en-US" b="1" i="1" dirty="0" err="1"/>
              <a:t>dụ</a:t>
            </a:r>
            <a:r>
              <a:rPr lang="en-US" b="1" i="1" dirty="0"/>
              <a:t> 1:</a:t>
            </a:r>
          </a:p>
        </p:txBody>
      </p:sp>
      <p:sp>
        <p:nvSpPr>
          <p:cNvPr id="4" name="Rectangle 3"/>
          <p:cNvSpPr/>
          <p:nvPr/>
        </p:nvSpPr>
        <p:spPr>
          <a:xfrm>
            <a:off x="1028699" y="2612678"/>
            <a:ext cx="4200525" cy="1754326"/>
          </a:xfrm>
          <a:prstGeom prst="rect">
            <a:avLst/>
          </a:prstGeom>
        </p:spPr>
        <p:txBody>
          <a:bodyPr wrap="square">
            <a:spAutoFit/>
          </a:bodyPr>
          <a:lstStyle/>
          <a:p>
            <a:pPr lvl="0"/>
            <a:r>
              <a:rPr lang="en-US" dirty="0" smtClean="0"/>
              <a:t>- TS_CONF[TS0</a:t>
            </a:r>
            <a:r>
              <a:rPr lang="en-US" dirty="0"/>
              <a:t>] = CMD_SRDF</a:t>
            </a:r>
          </a:p>
          <a:p>
            <a:pPr lvl="0"/>
            <a:r>
              <a:rPr lang="en-US" dirty="0" smtClean="0"/>
              <a:t>- TS_CONF[TS1</a:t>
            </a:r>
            <a:r>
              <a:rPr lang="en-US" dirty="0"/>
              <a:t>] = CMD_SRDF</a:t>
            </a:r>
          </a:p>
          <a:p>
            <a:pPr lvl="0"/>
            <a:r>
              <a:rPr lang="en-US" dirty="0" smtClean="0"/>
              <a:t>- TS_CONF[TS2</a:t>
            </a:r>
            <a:r>
              <a:rPr lang="en-US" dirty="0"/>
              <a:t>] = CMD_PF</a:t>
            </a:r>
          </a:p>
          <a:p>
            <a:pPr lvl="0"/>
            <a:r>
              <a:rPr lang="en-US" dirty="0" smtClean="0"/>
              <a:t>- TS_CONF[TS3</a:t>
            </a:r>
            <a:r>
              <a:rPr lang="en-US" dirty="0"/>
              <a:t>] = CMD_SRDF</a:t>
            </a:r>
          </a:p>
          <a:p>
            <a:pPr lvl="0"/>
            <a:r>
              <a:rPr lang="en-US" dirty="0" smtClean="0"/>
              <a:t>- PCS0 </a:t>
            </a:r>
            <a:r>
              <a:rPr lang="en-US" dirty="0" err="1"/>
              <a:t>dùng</a:t>
            </a:r>
            <a:r>
              <a:rPr lang="en-US" dirty="0"/>
              <a:t> </a:t>
            </a:r>
            <a:r>
              <a:rPr lang="en-US" dirty="0" err="1"/>
              <a:t>để</a:t>
            </a:r>
            <a:r>
              <a:rPr lang="en-US" dirty="0"/>
              <a:t> </a:t>
            </a:r>
            <a:r>
              <a:rPr lang="en-US" dirty="0" err="1"/>
              <a:t>truyền</a:t>
            </a:r>
            <a:r>
              <a:rPr lang="en-US" dirty="0"/>
              <a:t> Data frame, PCS1 </a:t>
            </a:r>
            <a:r>
              <a:rPr lang="en-US" dirty="0" err="1"/>
              <a:t>dùng</a:t>
            </a:r>
            <a:r>
              <a:rPr lang="en-US" dirty="0"/>
              <a:t> </a:t>
            </a:r>
            <a:r>
              <a:rPr lang="en-US" dirty="0" err="1"/>
              <a:t>để</a:t>
            </a:r>
            <a:r>
              <a:rPr lang="en-US" dirty="0"/>
              <a:t> </a:t>
            </a:r>
            <a:r>
              <a:rPr lang="en-US" dirty="0" err="1"/>
              <a:t>truyền</a:t>
            </a:r>
            <a:r>
              <a:rPr lang="en-US" dirty="0"/>
              <a:t> Command frame. </a:t>
            </a:r>
          </a:p>
        </p:txBody>
      </p:sp>
      <p:pic>
        <p:nvPicPr>
          <p:cNvPr id="15" name="Picture 14"/>
          <p:cNvPicPr/>
          <p:nvPr/>
        </p:nvPicPr>
        <p:blipFill>
          <a:blip r:embed="rId2"/>
          <a:stretch>
            <a:fillRect/>
          </a:stretch>
        </p:blipFill>
        <p:spPr>
          <a:xfrm>
            <a:off x="5477352" y="1750414"/>
            <a:ext cx="6219348" cy="3001964"/>
          </a:xfrm>
          <a:prstGeom prst="rect">
            <a:avLst/>
          </a:prstGeom>
        </p:spPr>
      </p:pic>
      <p:sp>
        <p:nvSpPr>
          <p:cNvPr id="5" name="Rectangle 4"/>
          <p:cNvSpPr/>
          <p:nvPr/>
        </p:nvSpPr>
        <p:spPr>
          <a:xfrm>
            <a:off x="1447800" y="5019675"/>
            <a:ext cx="9877425" cy="646331"/>
          </a:xfrm>
          <a:prstGeom prst="rect">
            <a:avLst/>
          </a:prstGeom>
        </p:spPr>
        <p:txBody>
          <a:bodyPr wrap="square">
            <a:spAutoFit/>
          </a:bodyPr>
          <a:lstStyle/>
          <a:p>
            <a:r>
              <a:rPr lang="en-US" dirty="0" err="1"/>
              <a:t>Như</a:t>
            </a:r>
            <a:r>
              <a:rPr lang="en-US" dirty="0"/>
              <a:t> </a:t>
            </a:r>
            <a:r>
              <a:rPr lang="en-US" dirty="0" err="1"/>
              <a:t>hình</a:t>
            </a:r>
            <a:r>
              <a:rPr lang="en-US" dirty="0"/>
              <a:t> </a:t>
            </a:r>
            <a:r>
              <a:rPr lang="en-US" dirty="0" err="1"/>
              <a:t>trên</a:t>
            </a:r>
            <a:r>
              <a:rPr lang="en-US" dirty="0"/>
              <a:t> </a:t>
            </a:r>
            <a:r>
              <a:rPr lang="en-US" dirty="0" err="1"/>
              <a:t>cho</a:t>
            </a:r>
            <a:r>
              <a:rPr lang="en-US" dirty="0"/>
              <a:t> </a:t>
            </a:r>
            <a:r>
              <a:rPr lang="en-US" dirty="0" err="1"/>
              <a:t>thấy</a:t>
            </a:r>
            <a:r>
              <a:rPr lang="en-US" dirty="0"/>
              <a:t> “Passive Time” </a:t>
            </a:r>
            <a:r>
              <a:rPr lang="en-US" dirty="0" err="1"/>
              <a:t>sẽ</a:t>
            </a:r>
            <a:r>
              <a:rPr lang="en-US" dirty="0"/>
              <a:t> </a:t>
            </a:r>
            <a:r>
              <a:rPr lang="en-US" dirty="0" err="1"/>
              <a:t>được</a:t>
            </a:r>
            <a:r>
              <a:rPr lang="en-US" dirty="0"/>
              <a:t> </a:t>
            </a:r>
            <a:r>
              <a:rPr lang="en-US" dirty="0" err="1"/>
              <a:t>chèn</a:t>
            </a:r>
            <a:r>
              <a:rPr lang="en-US" dirty="0"/>
              <a:t> </a:t>
            </a:r>
            <a:r>
              <a:rPr lang="en-US" dirty="0" err="1"/>
              <a:t>vào</a:t>
            </a:r>
            <a:r>
              <a:rPr lang="en-US" dirty="0"/>
              <a:t> </a:t>
            </a:r>
            <a:r>
              <a:rPr lang="en-US" dirty="0" err="1"/>
              <a:t>mỗi</a:t>
            </a:r>
            <a:r>
              <a:rPr lang="en-US" dirty="0"/>
              <a:t> time slot </a:t>
            </a:r>
            <a:r>
              <a:rPr lang="en-US" dirty="0" err="1"/>
              <a:t>nếu</a:t>
            </a:r>
            <a:r>
              <a:rPr lang="en-US" dirty="0"/>
              <a:t> </a:t>
            </a:r>
            <a:r>
              <a:rPr lang="en-US" dirty="0" err="1"/>
              <a:t>độ</a:t>
            </a:r>
            <a:r>
              <a:rPr lang="en-US" dirty="0"/>
              <a:t> </a:t>
            </a:r>
            <a:r>
              <a:rPr lang="en-US" dirty="0" err="1"/>
              <a:t>dài</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ngắn</a:t>
            </a:r>
            <a:r>
              <a:rPr lang="en-US" dirty="0"/>
              <a:t> </a:t>
            </a:r>
            <a:r>
              <a:rPr lang="en-US" dirty="0" err="1"/>
              <a:t>hơn</a:t>
            </a:r>
            <a:r>
              <a:rPr lang="en-US" dirty="0"/>
              <a:t> </a:t>
            </a:r>
            <a:r>
              <a:rPr lang="en-US" dirty="0" err="1"/>
              <a:t>độ</a:t>
            </a:r>
            <a:r>
              <a:rPr lang="en-US" dirty="0"/>
              <a:t> </a:t>
            </a:r>
            <a:r>
              <a:rPr lang="en-US" dirty="0" err="1"/>
              <a:t>dài</a:t>
            </a:r>
            <a:r>
              <a:rPr lang="en-US" dirty="0"/>
              <a:t> </a:t>
            </a:r>
            <a:r>
              <a:rPr lang="en-US" dirty="0" err="1"/>
              <a:t>của</a:t>
            </a:r>
            <a:r>
              <a:rPr lang="en-US" dirty="0"/>
              <a:t> time slot. 2 command frame </a:t>
            </a:r>
            <a:r>
              <a:rPr lang="en-US" dirty="0" err="1"/>
              <a:t>không</a:t>
            </a:r>
            <a:r>
              <a:rPr lang="en-US" dirty="0"/>
              <a:t> </a:t>
            </a:r>
            <a:r>
              <a:rPr lang="en-US" dirty="0" err="1"/>
              <a:t>được</a:t>
            </a:r>
            <a:r>
              <a:rPr lang="en-US" dirty="0"/>
              <a:t> </a:t>
            </a:r>
            <a:r>
              <a:rPr lang="en-US" dirty="0" err="1"/>
              <a:t>truyền</a:t>
            </a:r>
            <a:r>
              <a:rPr lang="en-US" dirty="0"/>
              <a:t> </a:t>
            </a:r>
            <a:r>
              <a:rPr lang="en-US" dirty="0" err="1"/>
              <a:t>liên</a:t>
            </a:r>
            <a:r>
              <a:rPr lang="en-US" dirty="0"/>
              <a:t> </a:t>
            </a:r>
            <a:r>
              <a:rPr lang="en-US" dirty="0" err="1"/>
              <a:t>tiếp</a:t>
            </a:r>
            <a:r>
              <a:rPr lang="en-US" dirty="0"/>
              <a:t>.</a:t>
            </a:r>
          </a:p>
        </p:txBody>
      </p:sp>
    </p:spTree>
    <p:extLst>
      <p:ext uri="{BB962C8B-B14F-4D97-AF65-F5344CB8AC3E}">
        <p14:creationId xmlns:p14="http://schemas.microsoft.com/office/powerpoint/2010/main" val="223343237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2" name="Rectangle 11"/>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14" name="Rectangle 13"/>
          <p:cNvSpPr/>
          <p:nvPr/>
        </p:nvSpPr>
        <p:spPr>
          <a:xfrm>
            <a:off x="1028698" y="1365723"/>
            <a:ext cx="5848351" cy="369332"/>
          </a:xfrm>
          <a:prstGeom prst="rect">
            <a:avLst/>
          </a:prstGeom>
        </p:spPr>
        <p:txBody>
          <a:bodyPr wrap="square">
            <a:spAutoFit/>
          </a:bodyPr>
          <a:lstStyle/>
          <a:p>
            <a:r>
              <a:rPr lang="en-US" b="1" i="1" dirty="0" err="1" smtClean="0"/>
              <a:t>Đặc</a:t>
            </a:r>
            <a:r>
              <a:rPr lang="en-US" b="1" i="1" dirty="0" smtClean="0"/>
              <a:t> </a:t>
            </a:r>
            <a:r>
              <a:rPr lang="en-US" b="1" i="1" dirty="0" err="1" smtClean="0"/>
              <a:t>tính</a:t>
            </a:r>
            <a:r>
              <a:rPr lang="en-US" b="1" i="1" dirty="0" smtClean="0"/>
              <a:t> </a:t>
            </a:r>
            <a:r>
              <a:rPr lang="en-US" b="1" i="1" dirty="0" err="1" smtClean="0"/>
              <a:t>khi</a:t>
            </a:r>
            <a:r>
              <a:rPr lang="en-US" b="1" i="1" dirty="0" smtClean="0"/>
              <a:t> ở </a:t>
            </a:r>
            <a:r>
              <a:rPr lang="en-US" b="1" i="1" dirty="0" err="1" smtClean="0"/>
              <a:t>chế</a:t>
            </a:r>
            <a:r>
              <a:rPr lang="en-US" b="1" i="1" dirty="0" smtClean="0"/>
              <a:t> </a:t>
            </a:r>
            <a:r>
              <a:rPr lang="en-US" b="1" i="1" dirty="0" err="1" smtClean="0"/>
              <a:t>độ</a:t>
            </a:r>
            <a:r>
              <a:rPr lang="en-US" b="1" i="1" dirty="0" smtClean="0"/>
              <a:t> TSB </a:t>
            </a:r>
            <a:r>
              <a:rPr lang="en-US" b="1" i="1" dirty="0" err="1" smtClean="0"/>
              <a:t>hoặc</a:t>
            </a:r>
            <a:r>
              <a:rPr lang="en-US" b="1" i="1" dirty="0" smtClean="0"/>
              <a:t> ITSB?</a:t>
            </a:r>
            <a:endParaRPr lang="en-US" b="1" i="1" dirty="0"/>
          </a:p>
        </p:txBody>
      </p:sp>
      <p:sp>
        <p:nvSpPr>
          <p:cNvPr id="8" name="Rectangle 7"/>
          <p:cNvSpPr/>
          <p:nvPr/>
        </p:nvSpPr>
        <p:spPr>
          <a:xfrm>
            <a:off x="1028698" y="1750414"/>
            <a:ext cx="4448654" cy="369332"/>
          </a:xfrm>
          <a:prstGeom prst="rect">
            <a:avLst/>
          </a:prstGeom>
        </p:spPr>
        <p:txBody>
          <a:bodyPr wrap="none">
            <a:spAutoFit/>
          </a:bodyPr>
          <a:lstStyle/>
          <a:p>
            <a:pPr marL="285750" indent="-285750">
              <a:buFont typeface="Arial" panose="020B0604020202020204" pitchFamily="34" charset="0"/>
              <a:buChar char="•"/>
            </a:pPr>
            <a:r>
              <a:rPr lang="en-US" b="1" i="1" dirty="0" err="1"/>
              <a:t>Định</a:t>
            </a:r>
            <a:r>
              <a:rPr lang="en-US" b="1" i="1" dirty="0"/>
              <a:t> </a:t>
            </a:r>
            <a:r>
              <a:rPr lang="en-US" b="1" i="1" dirty="0" err="1"/>
              <a:t>dạng</a:t>
            </a:r>
            <a:r>
              <a:rPr lang="en-US" b="1" i="1" dirty="0"/>
              <a:t> </a:t>
            </a:r>
            <a:r>
              <a:rPr lang="en-US" b="1" i="1" dirty="0" err="1"/>
              <a:t>khung</a:t>
            </a:r>
            <a:r>
              <a:rPr lang="en-US" b="1" i="1" dirty="0"/>
              <a:t> </a:t>
            </a:r>
            <a:r>
              <a:rPr lang="en-US" b="1" i="1" dirty="0" err="1"/>
              <a:t>truyền</a:t>
            </a:r>
            <a:r>
              <a:rPr lang="en-US" b="1" i="1" dirty="0"/>
              <a:t> </a:t>
            </a:r>
            <a:r>
              <a:rPr lang="en-US" b="1" i="1" dirty="0" err="1"/>
              <a:t>trong</a:t>
            </a:r>
            <a:r>
              <a:rPr lang="en-US" b="1" i="1" dirty="0"/>
              <a:t> </a:t>
            </a:r>
            <a:r>
              <a:rPr lang="en-US" b="1" i="1" dirty="0" smtClean="0"/>
              <a:t>ITSB:</a:t>
            </a:r>
            <a:endParaRPr lang="en-US" b="1" i="1" dirty="0"/>
          </a:p>
        </p:txBody>
      </p:sp>
      <p:sp>
        <p:nvSpPr>
          <p:cNvPr id="2" name="Rectangle 1"/>
          <p:cNvSpPr/>
          <p:nvPr/>
        </p:nvSpPr>
        <p:spPr>
          <a:xfrm>
            <a:off x="1028699" y="2225159"/>
            <a:ext cx="1415772" cy="369332"/>
          </a:xfrm>
          <a:prstGeom prst="rect">
            <a:avLst/>
          </a:prstGeom>
        </p:spPr>
        <p:txBody>
          <a:bodyPr wrap="none">
            <a:spAutoFit/>
          </a:bodyPr>
          <a:lstStyle/>
          <a:p>
            <a:r>
              <a:rPr lang="en-US" b="1" i="1" dirty="0" err="1" smtClean="0"/>
              <a:t>Xét</a:t>
            </a:r>
            <a:r>
              <a:rPr lang="en-US" b="1" i="1" dirty="0" smtClean="0"/>
              <a:t> </a:t>
            </a:r>
            <a:r>
              <a:rPr lang="en-US" b="1" i="1" dirty="0" err="1"/>
              <a:t>ví</a:t>
            </a:r>
            <a:r>
              <a:rPr lang="en-US" b="1" i="1" dirty="0"/>
              <a:t> </a:t>
            </a:r>
            <a:r>
              <a:rPr lang="en-US" b="1" i="1" dirty="0" err="1"/>
              <a:t>dụ</a:t>
            </a:r>
            <a:r>
              <a:rPr lang="en-US" b="1" i="1" dirty="0"/>
              <a:t> </a:t>
            </a:r>
            <a:r>
              <a:rPr lang="en-US" b="1" i="1" dirty="0" smtClean="0"/>
              <a:t>2:</a:t>
            </a:r>
            <a:endParaRPr lang="en-US" b="1" i="1" dirty="0"/>
          </a:p>
        </p:txBody>
      </p:sp>
      <p:sp>
        <p:nvSpPr>
          <p:cNvPr id="4" name="Rectangle 3"/>
          <p:cNvSpPr/>
          <p:nvPr/>
        </p:nvSpPr>
        <p:spPr>
          <a:xfrm>
            <a:off x="1028700" y="2612678"/>
            <a:ext cx="4270912" cy="2031325"/>
          </a:xfrm>
          <a:prstGeom prst="rect">
            <a:avLst/>
          </a:prstGeom>
        </p:spPr>
        <p:txBody>
          <a:bodyPr wrap="square">
            <a:spAutoFit/>
          </a:bodyPr>
          <a:lstStyle/>
          <a:p>
            <a:pPr lvl="0"/>
            <a:r>
              <a:rPr lang="en-US" dirty="0" smtClean="0"/>
              <a:t>- TS_CONF[TS0</a:t>
            </a:r>
            <a:r>
              <a:rPr lang="en-US" dirty="0"/>
              <a:t>] = CMD_DRF1</a:t>
            </a:r>
          </a:p>
          <a:p>
            <a:pPr lvl="0"/>
            <a:r>
              <a:rPr lang="en-US" dirty="0" smtClean="0"/>
              <a:t>- TS_CONF[TS1</a:t>
            </a:r>
            <a:r>
              <a:rPr lang="en-US" dirty="0"/>
              <a:t>] = DRF2</a:t>
            </a:r>
          </a:p>
          <a:p>
            <a:pPr lvl="0"/>
            <a:r>
              <a:rPr lang="en-US" dirty="0" smtClean="0"/>
              <a:t>- TS_CONF[TS2</a:t>
            </a:r>
            <a:r>
              <a:rPr lang="en-US" dirty="0"/>
              <a:t>] = CMD_DRF1</a:t>
            </a:r>
          </a:p>
          <a:p>
            <a:pPr lvl="0"/>
            <a:r>
              <a:rPr lang="en-US" dirty="0" smtClean="0"/>
              <a:t>- TS_CONF[TS3</a:t>
            </a:r>
            <a:r>
              <a:rPr lang="en-US" dirty="0"/>
              <a:t>] = CMD_DRF2</a:t>
            </a:r>
          </a:p>
          <a:p>
            <a:pPr lvl="0"/>
            <a:r>
              <a:rPr lang="en-US" dirty="0" smtClean="0"/>
              <a:t>- PCS0 </a:t>
            </a:r>
            <a:r>
              <a:rPr lang="en-US" dirty="0" err="1"/>
              <a:t>dùng</a:t>
            </a:r>
            <a:r>
              <a:rPr lang="en-US" dirty="0"/>
              <a:t> </a:t>
            </a:r>
            <a:r>
              <a:rPr lang="en-US" dirty="0" err="1"/>
              <a:t>để</a:t>
            </a:r>
            <a:r>
              <a:rPr lang="en-US" dirty="0"/>
              <a:t> </a:t>
            </a:r>
            <a:r>
              <a:rPr lang="en-US" dirty="0" err="1"/>
              <a:t>truyền</a:t>
            </a:r>
            <a:r>
              <a:rPr lang="en-US" dirty="0"/>
              <a:t> DRF1, PCS1 </a:t>
            </a:r>
            <a:r>
              <a:rPr lang="en-US" dirty="0" err="1"/>
              <a:t>dùng</a:t>
            </a:r>
            <a:r>
              <a:rPr lang="en-US" dirty="0"/>
              <a:t> </a:t>
            </a:r>
            <a:r>
              <a:rPr lang="en-US" dirty="0" err="1"/>
              <a:t>để</a:t>
            </a:r>
            <a:r>
              <a:rPr lang="en-US" dirty="0"/>
              <a:t> </a:t>
            </a:r>
            <a:r>
              <a:rPr lang="en-US" dirty="0" err="1"/>
              <a:t>truyền</a:t>
            </a:r>
            <a:r>
              <a:rPr lang="en-US" dirty="0"/>
              <a:t> DRF2 </a:t>
            </a:r>
            <a:r>
              <a:rPr lang="en-US" dirty="0" err="1"/>
              <a:t>hoặc</a:t>
            </a:r>
            <a:r>
              <a:rPr lang="en-US" dirty="0"/>
              <a:t> Command frame. </a:t>
            </a:r>
          </a:p>
        </p:txBody>
      </p:sp>
      <p:pic>
        <p:nvPicPr>
          <p:cNvPr id="9" name="Picture 8"/>
          <p:cNvPicPr/>
          <p:nvPr/>
        </p:nvPicPr>
        <p:blipFill>
          <a:blip r:embed="rId2"/>
          <a:stretch>
            <a:fillRect/>
          </a:stretch>
        </p:blipFill>
        <p:spPr>
          <a:xfrm>
            <a:off x="5477352" y="1709572"/>
            <a:ext cx="6028848" cy="2803525"/>
          </a:xfrm>
          <a:prstGeom prst="rect">
            <a:avLst/>
          </a:prstGeom>
        </p:spPr>
      </p:pic>
      <p:sp>
        <p:nvSpPr>
          <p:cNvPr id="3" name="Rectangle 2"/>
          <p:cNvSpPr/>
          <p:nvPr/>
        </p:nvSpPr>
        <p:spPr>
          <a:xfrm>
            <a:off x="1362075" y="4738211"/>
            <a:ext cx="9877426" cy="923330"/>
          </a:xfrm>
          <a:prstGeom prst="rect">
            <a:avLst/>
          </a:prstGeom>
        </p:spPr>
        <p:txBody>
          <a:bodyPr wrap="square">
            <a:spAutoFit/>
          </a:bodyPr>
          <a:lstStyle/>
          <a:p>
            <a:r>
              <a:rPr lang="en-US" dirty="0" err="1"/>
              <a:t>Tại</a:t>
            </a:r>
            <a:r>
              <a:rPr lang="en-US" dirty="0"/>
              <a:t> TS0 </a:t>
            </a:r>
            <a:r>
              <a:rPr lang="en-US" dirty="0" err="1"/>
              <a:t>truyền</a:t>
            </a:r>
            <a:r>
              <a:rPr lang="en-US" dirty="0"/>
              <a:t> frame DRF1 </a:t>
            </a:r>
            <a:r>
              <a:rPr lang="en-US" dirty="0" err="1"/>
              <a:t>và</a:t>
            </a:r>
            <a:r>
              <a:rPr lang="en-US" dirty="0"/>
              <a:t> DRF2 </a:t>
            </a:r>
            <a:r>
              <a:rPr lang="en-US" dirty="0" err="1"/>
              <a:t>sẽ</a:t>
            </a:r>
            <a:r>
              <a:rPr lang="en-US" dirty="0"/>
              <a:t> </a:t>
            </a:r>
            <a:r>
              <a:rPr lang="en-US" dirty="0" err="1"/>
              <a:t>được</a:t>
            </a:r>
            <a:r>
              <a:rPr lang="en-US" dirty="0"/>
              <a:t> </a:t>
            </a:r>
            <a:r>
              <a:rPr lang="en-US" dirty="0" err="1"/>
              <a:t>truyền</a:t>
            </a:r>
            <a:r>
              <a:rPr lang="en-US" dirty="0"/>
              <a:t> </a:t>
            </a:r>
            <a:r>
              <a:rPr lang="en-US" dirty="0" err="1"/>
              <a:t>ngay</a:t>
            </a:r>
            <a:r>
              <a:rPr lang="en-US" dirty="0"/>
              <a:t> </a:t>
            </a:r>
            <a:r>
              <a:rPr lang="en-US" dirty="0" err="1"/>
              <a:t>sau</a:t>
            </a:r>
            <a:r>
              <a:rPr lang="en-US" dirty="0"/>
              <a:t> </a:t>
            </a:r>
            <a:r>
              <a:rPr lang="en-US" dirty="0" err="1"/>
              <a:t>đó</a:t>
            </a:r>
            <a:r>
              <a:rPr lang="en-US" dirty="0"/>
              <a:t> </a:t>
            </a:r>
            <a:r>
              <a:rPr lang="en-US" dirty="0" err="1"/>
              <a:t>nếu</a:t>
            </a:r>
            <a:r>
              <a:rPr lang="en-US" dirty="0"/>
              <a:t> </a:t>
            </a:r>
            <a:r>
              <a:rPr lang="en-US" dirty="0" err="1"/>
              <a:t>thấy</a:t>
            </a:r>
            <a:r>
              <a:rPr lang="en-US" dirty="0"/>
              <a:t> TS1 </a:t>
            </a:r>
            <a:r>
              <a:rPr lang="en-US" dirty="0" err="1"/>
              <a:t>cho</a:t>
            </a:r>
            <a:r>
              <a:rPr lang="en-US" dirty="0"/>
              <a:t> </a:t>
            </a:r>
            <a:r>
              <a:rPr lang="en-US" dirty="0" err="1"/>
              <a:t>phép</a:t>
            </a:r>
            <a:r>
              <a:rPr lang="en-US" dirty="0"/>
              <a:t> </a:t>
            </a:r>
            <a:r>
              <a:rPr lang="en-US" dirty="0" err="1"/>
              <a:t>truyền</a:t>
            </a:r>
            <a:r>
              <a:rPr lang="en-US" dirty="0"/>
              <a:t> DRF2 </a:t>
            </a:r>
            <a:r>
              <a:rPr lang="en-US" dirty="0" err="1"/>
              <a:t>mà</a:t>
            </a:r>
            <a:r>
              <a:rPr lang="en-US" dirty="0"/>
              <a:t> </a:t>
            </a:r>
            <a:r>
              <a:rPr lang="en-US" dirty="0" err="1"/>
              <a:t>không</a:t>
            </a:r>
            <a:r>
              <a:rPr lang="en-US" dirty="0"/>
              <a:t> </a:t>
            </a:r>
            <a:r>
              <a:rPr lang="en-US" dirty="0" err="1"/>
              <a:t>đợi</a:t>
            </a:r>
            <a:r>
              <a:rPr lang="en-US" dirty="0"/>
              <a:t> trigger </a:t>
            </a:r>
            <a:r>
              <a:rPr lang="en-US" dirty="0" err="1"/>
              <a:t>của</a:t>
            </a:r>
            <a:r>
              <a:rPr lang="en-US" dirty="0"/>
              <a:t> TS1. </a:t>
            </a:r>
            <a:r>
              <a:rPr lang="en-US" dirty="0" err="1"/>
              <a:t>Tại</a:t>
            </a:r>
            <a:r>
              <a:rPr lang="en-US" dirty="0"/>
              <a:t> TS3 </a:t>
            </a:r>
            <a:r>
              <a:rPr lang="en-US" dirty="0" err="1"/>
              <a:t>sẽ</a:t>
            </a:r>
            <a:r>
              <a:rPr lang="en-US" dirty="0"/>
              <a:t> </a:t>
            </a:r>
            <a:r>
              <a:rPr lang="en-US" dirty="0" err="1"/>
              <a:t>truyền</a:t>
            </a:r>
            <a:r>
              <a:rPr lang="en-US" dirty="0"/>
              <a:t> Passive frame </a:t>
            </a:r>
            <a:r>
              <a:rPr lang="en-US" dirty="0" err="1"/>
              <a:t>vì</a:t>
            </a:r>
            <a:r>
              <a:rPr lang="en-US" dirty="0"/>
              <a:t> </a:t>
            </a:r>
            <a:r>
              <a:rPr lang="en-US" dirty="0" err="1"/>
              <a:t>nhận</a:t>
            </a:r>
            <a:r>
              <a:rPr lang="en-US" dirty="0"/>
              <a:t> </a:t>
            </a:r>
            <a:r>
              <a:rPr lang="en-US" dirty="0" err="1"/>
              <a:t>thấy</a:t>
            </a:r>
            <a:r>
              <a:rPr lang="en-US" dirty="0"/>
              <a:t> </a:t>
            </a:r>
            <a:r>
              <a:rPr lang="en-US" dirty="0" err="1"/>
              <a:t>không</a:t>
            </a:r>
            <a:r>
              <a:rPr lang="en-US" dirty="0"/>
              <a:t> </a:t>
            </a:r>
            <a:r>
              <a:rPr lang="en-US" dirty="0" err="1"/>
              <a:t>có</a:t>
            </a:r>
            <a:r>
              <a:rPr lang="en-US" dirty="0"/>
              <a:t> </a:t>
            </a:r>
            <a:r>
              <a:rPr lang="en-US" dirty="0" err="1"/>
              <a:t>yêu</a:t>
            </a:r>
            <a:r>
              <a:rPr lang="en-US" dirty="0"/>
              <a:t> </a:t>
            </a:r>
            <a:r>
              <a:rPr lang="en-US" dirty="0" err="1"/>
              <a:t>cầu</a:t>
            </a:r>
            <a:r>
              <a:rPr lang="en-US" dirty="0"/>
              <a:t> </a:t>
            </a:r>
            <a:r>
              <a:rPr lang="en-US" dirty="0" err="1"/>
              <a:t>truyền</a:t>
            </a:r>
            <a:r>
              <a:rPr lang="en-US" dirty="0"/>
              <a:t> Data frame </a:t>
            </a:r>
            <a:r>
              <a:rPr lang="en-US" dirty="0" err="1"/>
              <a:t>cũng</a:t>
            </a:r>
            <a:r>
              <a:rPr lang="en-US" dirty="0"/>
              <a:t> </a:t>
            </a:r>
            <a:r>
              <a:rPr lang="en-US" dirty="0" err="1"/>
              <a:t>không</a:t>
            </a:r>
            <a:r>
              <a:rPr lang="en-US" dirty="0"/>
              <a:t> </a:t>
            </a:r>
            <a:r>
              <a:rPr lang="en-US" dirty="0" err="1"/>
              <a:t>có</a:t>
            </a:r>
            <a:r>
              <a:rPr lang="en-US" dirty="0"/>
              <a:t> Command frame </a:t>
            </a:r>
            <a:r>
              <a:rPr lang="en-US" dirty="0" err="1"/>
              <a:t>trong</a:t>
            </a:r>
            <a:r>
              <a:rPr lang="en-US" dirty="0"/>
              <a:t> TX FIFO.</a:t>
            </a:r>
          </a:p>
        </p:txBody>
      </p:sp>
    </p:spTree>
    <p:extLst>
      <p:ext uri="{BB962C8B-B14F-4D97-AF65-F5344CB8AC3E}">
        <p14:creationId xmlns:p14="http://schemas.microsoft.com/office/powerpoint/2010/main" val="131364957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2" name="Rectangle 11"/>
          <p:cNvSpPr/>
          <p:nvPr/>
        </p:nvSpPr>
        <p:spPr>
          <a:xfrm>
            <a:off x="1028699" y="944361"/>
            <a:ext cx="4270913"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DSPI </a:t>
            </a:r>
            <a:r>
              <a:rPr lang="en-US" sz="2200" b="1" dirty="0" err="1"/>
              <a:t>và</a:t>
            </a:r>
            <a:r>
              <a:rPr lang="en-US" sz="2200" b="1" dirty="0"/>
              <a:t> SPI</a:t>
            </a:r>
          </a:p>
        </p:txBody>
      </p:sp>
      <p:sp>
        <p:nvSpPr>
          <p:cNvPr id="14" name="Rectangle 13"/>
          <p:cNvSpPr/>
          <p:nvPr/>
        </p:nvSpPr>
        <p:spPr>
          <a:xfrm>
            <a:off x="1028698" y="1365723"/>
            <a:ext cx="5848351" cy="369332"/>
          </a:xfrm>
          <a:prstGeom prst="rect">
            <a:avLst/>
          </a:prstGeom>
        </p:spPr>
        <p:txBody>
          <a:bodyPr wrap="square">
            <a:spAutoFit/>
          </a:bodyPr>
          <a:lstStyle/>
          <a:p>
            <a:r>
              <a:rPr lang="en-US" b="1" i="1" dirty="0" err="1" smtClean="0"/>
              <a:t>Đặc</a:t>
            </a:r>
            <a:r>
              <a:rPr lang="en-US" b="1" i="1" dirty="0" smtClean="0"/>
              <a:t> </a:t>
            </a:r>
            <a:r>
              <a:rPr lang="en-US" b="1" i="1" dirty="0" err="1" smtClean="0"/>
              <a:t>tính</a:t>
            </a:r>
            <a:r>
              <a:rPr lang="en-US" b="1" i="1" dirty="0" smtClean="0"/>
              <a:t> </a:t>
            </a:r>
            <a:r>
              <a:rPr lang="en-US" b="1" i="1" dirty="0" err="1" smtClean="0"/>
              <a:t>khi</a:t>
            </a:r>
            <a:r>
              <a:rPr lang="en-US" b="1" i="1" dirty="0" smtClean="0"/>
              <a:t> ở </a:t>
            </a:r>
            <a:r>
              <a:rPr lang="en-US" b="1" i="1" dirty="0" err="1" smtClean="0"/>
              <a:t>chế</a:t>
            </a:r>
            <a:r>
              <a:rPr lang="en-US" b="1" i="1" dirty="0" smtClean="0"/>
              <a:t> </a:t>
            </a:r>
            <a:r>
              <a:rPr lang="en-US" b="1" i="1" dirty="0" err="1" smtClean="0"/>
              <a:t>độ</a:t>
            </a:r>
            <a:r>
              <a:rPr lang="en-US" b="1" i="1" dirty="0" smtClean="0"/>
              <a:t> TSB </a:t>
            </a:r>
            <a:r>
              <a:rPr lang="en-US" b="1" i="1" dirty="0" err="1" smtClean="0"/>
              <a:t>hoặc</a:t>
            </a:r>
            <a:r>
              <a:rPr lang="en-US" b="1" i="1" dirty="0" smtClean="0"/>
              <a:t> ITSB?</a:t>
            </a:r>
            <a:endParaRPr lang="en-US" b="1" i="1" dirty="0"/>
          </a:p>
        </p:txBody>
      </p:sp>
      <p:pic>
        <p:nvPicPr>
          <p:cNvPr id="8" name="Picture 7"/>
          <p:cNvPicPr/>
          <p:nvPr/>
        </p:nvPicPr>
        <p:blipFill>
          <a:blip r:embed="rId2"/>
          <a:stretch>
            <a:fillRect/>
          </a:stretch>
        </p:blipFill>
        <p:spPr>
          <a:xfrm>
            <a:off x="2994500" y="1914207"/>
            <a:ext cx="6202999" cy="2343468"/>
          </a:xfrm>
          <a:prstGeom prst="rect">
            <a:avLst/>
          </a:prstGeom>
        </p:spPr>
      </p:pic>
      <p:sp>
        <p:nvSpPr>
          <p:cNvPr id="2" name="Rectangle 1"/>
          <p:cNvSpPr/>
          <p:nvPr/>
        </p:nvSpPr>
        <p:spPr>
          <a:xfrm>
            <a:off x="3661187" y="4383643"/>
            <a:ext cx="4412426" cy="369332"/>
          </a:xfrm>
          <a:prstGeom prst="rect">
            <a:avLst/>
          </a:prstGeom>
        </p:spPr>
        <p:txBody>
          <a:bodyPr wrap="none">
            <a:spAutoFit/>
          </a:bodyPr>
          <a:lstStyle/>
          <a:p>
            <a:r>
              <a:rPr lang="en-US" dirty="0"/>
              <a:t>So </a:t>
            </a:r>
            <a:r>
              <a:rPr lang="en-US" dirty="0" err="1"/>
              <a:t>sánh</a:t>
            </a:r>
            <a:r>
              <a:rPr lang="en-US" dirty="0"/>
              <a:t> </a:t>
            </a:r>
            <a:r>
              <a:rPr lang="en-US" dirty="0" err="1"/>
              <a:t>sự</a:t>
            </a:r>
            <a:r>
              <a:rPr lang="en-US" dirty="0"/>
              <a:t> </a:t>
            </a:r>
            <a:r>
              <a:rPr lang="en-US" dirty="0" err="1"/>
              <a:t>khác</a:t>
            </a:r>
            <a:r>
              <a:rPr lang="en-US" dirty="0"/>
              <a:t> </a:t>
            </a:r>
            <a:r>
              <a:rPr lang="en-US" dirty="0" err="1"/>
              <a:t>nhau</a:t>
            </a:r>
            <a:r>
              <a:rPr lang="en-US" dirty="0"/>
              <a:t> </a:t>
            </a:r>
            <a:r>
              <a:rPr lang="en-US" dirty="0" err="1"/>
              <a:t>giữa</a:t>
            </a:r>
            <a:r>
              <a:rPr lang="en-US" dirty="0"/>
              <a:t> TSB </a:t>
            </a:r>
            <a:r>
              <a:rPr lang="en-US" dirty="0" err="1"/>
              <a:t>và</a:t>
            </a:r>
            <a:r>
              <a:rPr lang="en-US" dirty="0"/>
              <a:t> ITSB</a:t>
            </a:r>
          </a:p>
        </p:txBody>
      </p:sp>
    </p:spTree>
    <p:extLst>
      <p:ext uri="{BB962C8B-B14F-4D97-AF65-F5344CB8AC3E}">
        <p14:creationId xmlns:p14="http://schemas.microsoft.com/office/powerpoint/2010/main" val="31999562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2" name="Rectangle 11"/>
          <p:cNvSpPr/>
          <p:nvPr/>
        </p:nvSpPr>
        <p:spPr>
          <a:xfrm>
            <a:off x="1028699" y="868161"/>
            <a:ext cx="3503075"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LPSPI</a:t>
            </a:r>
          </a:p>
        </p:txBody>
      </p:sp>
      <p:sp>
        <p:nvSpPr>
          <p:cNvPr id="14" name="Rectangle 13"/>
          <p:cNvSpPr/>
          <p:nvPr/>
        </p:nvSpPr>
        <p:spPr>
          <a:xfrm>
            <a:off x="4910137" y="5166198"/>
            <a:ext cx="3381376" cy="369332"/>
          </a:xfrm>
          <a:prstGeom prst="rect">
            <a:avLst/>
          </a:prstGeom>
        </p:spPr>
        <p:txBody>
          <a:bodyPr wrap="square">
            <a:spAutoFit/>
          </a:bodyPr>
          <a:lstStyle/>
          <a:p>
            <a:r>
              <a:rPr lang="en-US" b="1" i="1" dirty="0" err="1"/>
              <a:t>Sơ</a:t>
            </a:r>
            <a:r>
              <a:rPr lang="en-US" b="1" i="1" dirty="0"/>
              <a:t> </a:t>
            </a:r>
            <a:r>
              <a:rPr lang="en-US" b="1" i="1" dirty="0" err="1"/>
              <a:t>đồ</a:t>
            </a:r>
            <a:r>
              <a:rPr lang="en-US" b="1" i="1" dirty="0"/>
              <a:t> </a:t>
            </a:r>
            <a:r>
              <a:rPr lang="en-US" b="1" i="1" dirty="0" err="1" smtClean="0"/>
              <a:t>khối</a:t>
            </a:r>
            <a:r>
              <a:rPr lang="en-US" b="1" i="1" dirty="0" smtClean="0"/>
              <a:t> </a:t>
            </a:r>
            <a:r>
              <a:rPr lang="en-US" b="1" i="1" dirty="0" err="1" smtClean="0"/>
              <a:t>của</a:t>
            </a:r>
            <a:r>
              <a:rPr lang="en-US" b="1" i="1" dirty="0" smtClean="0"/>
              <a:t> LPSPI</a:t>
            </a:r>
            <a:endParaRPr lang="en-US" b="1" i="1" dirty="0"/>
          </a:p>
        </p:txBody>
      </p:sp>
      <p:pic>
        <p:nvPicPr>
          <p:cNvPr id="7" name="Picture 6"/>
          <p:cNvPicPr/>
          <p:nvPr/>
        </p:nvPicPr>
        <p:blipFill>
          <a:blip r:embed="rId2"/>
          <a:stretch>
            <a:fillRect/>
          </a:stretch>
        </p:blipFill>
        <p:spPr>
          <a:xfrm>
            <a:off x="4038600" y="1299048"/>
            <a:ext cx="5124450" cy="3758727"/>
          </a:xfrm>
          <a:prstGeom prst="rect">
            <a:avLst/>
          </a:prstGeom>
        </p:spPr>
      </p:pic>
    </p:spTree>
    <p:extLst>
      <p:ext uri="{BB962C8B-B14F-4D97-AF65-F5344CB8AC3E}">
        <p14:creationId xmlns:p14="http://schemas.microsoft.com/office/powerpoint/2010/main" val="17666467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2" name="Rectangle 11"/>
          <p:cNvSpPr/>
          <p:nvPr/>
        </p:nvSpPr>
        <p:spPr>
          <a:xfrm>
            <a:off x="1028699" y="868161"/>
            <a:ext cx="3503075"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LPSPI</a:t>
            </a:r>
          </a:p>
        </p:txBody>
      </p:sp>
      <p:sp>
        <p:nvSpPr>
          <p:cNvPr id="2" name="Rectangle 1"/>
          <p:cNvSpPr/>
          <p:nvPr/>
        </p:nvSpPr>
        <p:spPr>
          <a:xfrm>
            <a:off x="1028699" y="1293171"/>
            <a:ext cx="4822602" cy="369332"/>
          </a:xfrm>
          <a:prstGeom prst="rect">
            <a:avLst/>
          </a:prstGeom>
        </p:spPr>
        <p:txBody>
          <a:bodyPr wrap="none">
            <a:spAutoFit/>
          </a:bodyPr>
          <a:lstStyle/>
          <a:p>
            <a:r>
              <a:rPr lang="en-US" b="1" i="1" dirty="0" err="1"/>
              <a:t>Các</a:t>
            </a:r>
            <a:r>
              <a:rPr lang="en-US" b="1" i="1" dirty="0"/>
              <a:t> </a:t>
            </a:r>
            <a:r>
              <a:rPr lang="en-US" b="1" i="1" dirty="0" err="1"/>
              <a:t>thanh</a:t>
            </a:r>
            <a:r>
              <a:rPr lang="en-US" b="1" i="1" dirty="0"/>
              <a:t> </a:t>
            </a:r>
            <a:r>
              <a:rPr lang="en-US" b="1" i="1" dirty="0" err="1"/>
              <a:t>ghi</a:t>
            </a:r>
            <a:r>
              <a:rPr lang="en-US" b="1" i="1" dirty="0"/>
              <a:t> </a:t>
            </a:r>
            <a:r>
              <a:rPr lang="en-US" b="1" i="1" dirty="0" err="1"/>
              <a:t>cấu</a:t>
            </a:r>
            <a:r>
              <a:rPr lang="en-US" b="1" i="1" dirty="0"/>
              <a:t> </a:t>
            </a:r>
            <a:r>
              <a:rPr lang="en-US" b="1" i="1" dirty="0" err="1"/>
              <a:t>hình</a:t>
            </a:r>
            <a:r>
              <a:rPr lang="en-US" b="1" i="1" dirty="0"/>
              <a:t> </a:t>
            </a:r>
            <a:r>
              <a:rPr lang="en-US" b="1" i="1" dirty="0" err="1"/>
              <a:t>cho</a:t>
            </a:r>
            <a:r>
              <a:rPr lang="en-US" b="1" i="1" dirty="0"/>
              <a:t> IP Vault LPSPI</a:t>
            </a:r>
          </a:p>
        </p:txBody>
      </p:sp>
      <p:sp>
        <p:nvSpPr>
          <p:cNvPr id="3" name="Rectangle 2"/>
          <p:cNvSpPr/>
          <p:nvPr/>
        </p:nvSpPr>
        <p:spPr>
          <a:xfrm>
            <a:off x="1028699" y="1833953"/>
            <a:ext cx="10115551" cy="3970318"/>
          </a:xfrm>
          <a:prstGeom prst="rect">
            <a:avLst/>
          </a:prstGeom>
        </p:spPr>
        <p:txBody>
          <a:bodyPr wrap="square">
            <a:spAutoFit/>
          </a:bodyPr>
          <a:lstStyle/>
          <a:p>
            <a:pPr marL="285750" indent="-285750">
              <a:buFont typeface="Arial" panose="020B0604020202020204" pitchFamily="34" charset="0"/>
              <a:buChar char="•"/>
            </a:pPr>
            <a:r>
              <a:rPr lang="en-US" b="1" i="1" dirty="0"/>
              <a:t>Control Register (CR</a:t>
            </a:r>
            <a:r>
              <a:rPr lang="en-US" b="1" i="1" dirty="0" smtClean="0"/>
              <a:t>): </a:t>
            </a:r>
            <a:r>
              <a:rPr lang="en-US" dirty="0" err="1"/>
              <a:t>Dùng</a:t>
            </a:r>
            <a:r>
              <a:rPr lang="en-US" dirty="0"/>
              <a:t> </a:t>
            </a:r>
            <a:r>
              <a:rPr lang="en-US" dirty="0" err="1"/>
              <a:t>để</a:t>
            </a:r>
            <a:r>
              <a:rPr lang="en-US" dirty="0"/>
              <a:t> enable module </a:t>
            </a:r>
            <a:r>
              <a:rPr lang="en-US" dirty="0" err="1"/>
              <a:t>và</a:t>
            </a:r>
            <a:r>
              <a:rPr lang="en-US" dirty="0"/>
              <a:t> </a:t>
            </a:r>
            <a:r>
              <a:rPr lang="en-US" dirty="0" smtClean="0"/>
              <a:t>reset </a:t>
            </a:r>
            <a:r>
              <a:rPr lang="en-US" dirty="0" err="1"/>
              <a:t>tất</a:t>
            </a:r>
            <a:r>
              <a:rPr lang="en-US" dirty="0"/>
              <a:t> </a:t>
            </a:r>
            <a:r>
              <a:rPr lang="en-US" dirty="0" err="1"/>
              <a:t>cả</a:t>
            </a:r>
            <a:r>
              <a:rPr lang="en-US" dirty="0"/>
              <a:t> </a:t>
            </a:r>
            <a:r>
              <a:rPr lang="en-US" dirty="0" err="1"/>
              <a:t>các</a:t>
            </a:r>
            <a:r>
              <a:rPr lang="en-US" dirty="0"/>
              <a:t> </a:t>
            </a:r>
            <a:r>
              <a:rPr lang="en-US" dirty="0" err="1"/>
              <a:t>thanh</a:t>
            </a:r>
            <a:r>
              <a:rPr lang="en-US" dirty="0"/>
              <a:t> </a:t>
            </a:r>
            <a:r>
              <a:rPr lang="en-US" dirty="0" err="1"/>
              <a:t>ghi</a:t>
            </a:r>
            <a:r>
              <a:rPr lang="en-US" dirty="0"/>
              <a:t> </a:t>
            </a:r>
            <a:r>
              <a:rPr lang="en-US" dirty="0" err="1" smtClean="0"/>
              <a:t>khác</a:t>
            </a:r>
            <a:r>
              <a:rPr lang="en-US" dirty="0" smtClean="0"/>
              <a:t>.</a:t>
            </a:r>
          </a:p>
          <a:p>
            <a:pPr marL="285750" lvl="0" indent="-285750">
              <a:buFont typeface="Arial" panose="020B0604020202020204" pitchFamily="34" charset="0"/>
              <a:buChar char="•"/>
            </a:pPr>
            <a:r>
              <a:rPr lang="en-US" b="1" i="1" dirty="0"/>
              <a:t>Status Register (SR): </a:t>
            </a:r>
            <a:r>
              <a:rPr lang="en-US" dirty="0" err="1"/>
              <a:t>Chứa</a:t>
            </a:r>
            <a:r>
              <a:rPr lang="en-US" dirty="0"/>
              <a:t> </a:t>
            </a:r>
            <a:r>
              <a:rPr lang="en-US" dirty="0" err="1"/>
              <a:t>thông</a:t>
            </a:r>
            <a:r>
              <a:rPr lang="en-US" dirty="0"/>
              <a:t> tin </a:t>
            </a:r>
            <a:r>
              <a:rPr lang="en-US" dirty="0" err="1"/>
              <a:t>của</a:t>
            </a:r>
            <a:r>
              <a:rPr lang="en-US" dirty="0"/>
              <a:t> </a:t>
            </a:r>
            <a:r>
              <a:rPr lang="en-US" dirty="0" err="1"/>
              <a:t>các</a:t>
            </a:r>
            <a:r>
              <a:rPr lang="en-US" dirty="0"/>
              <a:t> </a:t>
            </a:r>
            <a:r>
              <a:rPr lang="en-US" dirty="0" err="1"/>
              <a:t>cờ</a:t>
            </a:r>
            <a:r>
              <a:rPr lang="en-US" dirty="0"/>
              <a:t> </a:t>
            </a:r>
            <a:r>
              <a:rPr lang="en-US" dirty="0" err="1"/>
              <a:t>trạng</a:t>
            </a:r>
            <a:r>
              <a:rPr lang="en-US" dirty="0"/>
              <a:t> </a:t>
            </a:r>
            <a:r>
              <a:rPr lang="en-US" dirty="0" err="1"/>
              <a:t>thái</a:t>
            </a:r>
            <a:r>
              <a:rPr lang="en-US" dirty="0"/>
              <a:t>.</a:t>
            </a:r>
          </a:p>
          <a:p>
            <a:pPr marL="285750" indent="-285750">
              <a:buFont typeface="Arial" panose="020B0604020202020204" pitchFamily="34" charset="0"/>
              <a:buChar char="•"/>
            </a:pPr>
            <a:r>
              <a:rPr lang="en-US" b="1" i="1" dirty="0"/>
              <a:t>Interrupt Enable Register (IER): </a:t>
            </a:r>
            <a:r>
              <a:rPr lang="en-US" dirty="0" err="1"/>
              <a:t>Dùng</a:t>
            </a:r>
            <a:r>
              <a:rPr lang="en-US" dirty="0"/>
              <a:t> </a:t>
            </a:r>
            <a:r>
              <a:rPr lang="en-US" dirty="0" err="1"/>
              <a:t>để</a:t>
            </a:r>
            <a:r>
              <a:rPr lang="en-US" dirty="0"/>
              <a:t> enable </a:t>
            </a:r>
            <a:r>
              <a:rPr lang="en-US" dirty="0" err="1" smtClean="0"/>
              <a:t>ngắt</a:t>
            </a:r>
            <a:r>
              <a:rPr lang="en-US" dirty="0" smtClean="0"/>
              <a:t>.</a:t>
            </a:r>
          </a:p>
          <a:p>
            <a:pPr marL="285750" indent="-285750">
              <a:buFont typeface="Arial" panose="020B0604020202020204" pitchFamily="34" charset="0"/>
              <a:buChar char="•"/>
            </a:pPr>
            <a:r>
              <a:rPr lang="en-US" b="1" i="1" dirty="0"/>
              <a:t>DMA Enable Register (DER):</a:t>
            </a:r>
            <a:r>
              <a:rPr lang="en-US" dirty="0"/>
              <a:t> </a:t>
            </a:r>
            <a:r>
              <a:rPr lang="en-US" dirty="0" err="1"/>
              <a:t>Dùng</a:t>
            </a:r>
            <a:r>
              <a:rPr lang="en-US" dirty="0"/>
              <a:t> </a:t>
            </a:r>
            <a:r>
              <a:rPr lang="en-US" dirty="0" err="1"/>
              <a:t>để</a:t>
            </a:r>
            <a:r>
              <a:rPr lang="en-US" dirty="0"/>
              <a:t> enable DMA request</a:t>
            </a:r>
            <a:r>
              <a:rPr lang="en-US" dirty="0" smtClean="0"/>
              <a:t>.</a:t>
            </a:r>
          </a:p>
          <a:p>
            <a:pPr marL="285750" indent="-285750">
              <a:buFont typeface="Arial" panose="020B0604020202020204" pitchFamily="34" charset="0"/>
              <a:buChar char="•"/>
            </a:pPr>
            <a:r>
              <a:rPr lang="en-US" b="1" i="1" dirty="0"/>
              <a:t>Configuration Register 1 (CFGR1): </a:t>
            </a:r>
            <a:r>
              <a:rPr lang="en-US" dirty="0" err="1"/>
              <a:t>Dùng</a:t>
            </a:r>
            <a:r>
              <a:rPr lang="en-US" dirty="0"/>
              <a:t> </a:t>
            </a:r>
            <a:r>
              <a:rPr lang="en-US" dirty="0" err="1"/>
              <a:t>để</a:t>
            </a:r>
            <a:r>
              <a:rPr lang="en-US" dirty="0"/>
              <a:t> </a:t>
            </a:r>
            <a:r>
              <a:rPr lang="en-US" dirty="0" err="1"/>
              <a:t>cấu</a:t>
            </a:r>
            <a:r>
              <a:rPr lang="en-US" dirty="0"/>
              <a:t> </a:t>
            </a:r>
            <a:r>
              <a:rPr lang="en-US" dirty="0" err="1"/>
              <a:t>hình</a:t>
            </a:r>
            <a:r>
              <a:rPr lang="en-US" dirty="0"/>
              <a:t> enable </a:t>
            </a:r>
            <a:r>
              <a:rPr lang="en-US" dirty="0" smtClean="0"/>
              <a:t>PCS, </a:t>
            </a:r>
            <a:r>
              <a:rPr lang="en-US" dirty="0" err="1"/>
              <a:t>chọn</a:t>
            </a:r>
            <a:r>
              <a:rPr lang="en-US" dirty="0"/>
              <a:t> Master </a:t>
            </a:r>
            <a:r>
              <a:rPr lang="en-US" dirty="0" err="1"/>
              <a:t>hoặc</a:t>
            </a:r>
            <a:r>
              <a:rPr lang="en-US" dirty="0"/>
              <a:t> </a:t>
            </a:r>
            <a:r>
              <a:rPr lang="en-US" dirty="0" smtClean="0"/>
              <a:t>Slave.</a:t>
            </a:r>
          </a:p>
          <a:p>
            <a:pPr marL="285750" indent="-285750">
              <a:buFont typeface="Arial" panose="020B0604020202020204" pitchFamily="34" charset="0"/>
              <a:buChar char="•"/>
            </a:pPr>
            <a:r>
              <a:rPr lang="en-US" b="1" i="1" dirty="0"/>
              <a:t>Clock Configuration Register (CCR): </a:t>
            </a:r>
            <a:r>
              <a:rPr lang="en-US" dirty="0" err="1"/>
              <a:t>Cấu</a:t>
            </a:r>
            <a:r>
              <a:rPr lang="en-US" dirty="0"/>
              <a:t> </a:t>
            </a:r>
            <a:r>
              <a:rPr lang="en-US" dirty="0" err="1"/>
              <a:t>hình</a:t>
            </a:r>
            <a:r>
              <a:rPr lang="en-US" dirty="0"/>
              <a:t> </a:t>
            </a:r>
            <a:r>
              <a:rPr lang="en-US" dirty="0" err="1" smtClean="0"/>
              <a:t>tCSC</a:t>
            </a:r>
            <a:r>
              <a:rPr lang="en-US" dirty="0"/>
              <a:t>, </a:t>
            </a:r>
            <a:r>
              <a:rPr lang="en-US" dirty="0" err="1"/>
              <a:t>tASC</a:t>
            </a:r>
            <a:r>
              <a:rPr lang="en-US" dirty="0"/>
              <a:t>, </a:t>
            </a:r>
            <a:r>
              <a:rPr lang="en-US" dirty="0" err="1"/>
              <a:t>tTD</a:t>
            </a:r>
            <a:r>
              <a:rPr lang="en-US" dirty="0"/>
              <a:t>, </a:t>
            </a:r>
            <a:r>
              <a:rPr lang="en-US" dirty="0" err="1" smtClean="0"/>
              <a:t>Baudrate</a:t>
            </a:r>
            <a:r>
              <a:rPr lang="en-US" dirty="0" smtClean="0"/>
              <a:t>.</a:t>
            </a:r>
          </a:p>
          <a:p>
            <a:pPr marL="285750" lvl="0" indent="-285750">
              <a:buFont typeface="Arial" panose="020B0604020202020204" pitchFamily="34" charset="0"/>
              <a:buChar char="•"/>
            </a:pPr>
            <a:r>
              <a:rPr lang="en-US" b="1" i="1" dirty="0"/>
              <a:t>FIFO Control Register (FCR):</a:t>
            </a:r>
            <a:r>
              <a:rPr lang="en-US" dirty="0"/>
              <a:t> </a:t>
            </a:r>
            <a:r>
              <a:rPr lang="en-US" dirty="0" err="1"/>
              <a:t>Cấu</a:t>
            </a:r>
            <a:r>
              <a:rPr lang="en-US" dirty="0"/>
              <a:t> </a:t>
            </a:r>
            <a:r>
              <a:rPr lang="en-US" dirty="0" err="1"/>
              <a:t>hình</a:t>
            </a:r>
            <a:r>
              <a:rPr lang="en-US" dirty="0"/>
              <a:t> </a:t>
            </a:r>
            <a:r>
              <a:rPr lang="en-US" dirty="0" err="1"/>
              <a:t>cờ</a:t>
            </a:r>
            <a:r>
              <a:rPr lang="en-US" dirty="0"/>
              <a:t> </a:t>
            </a:r>
            <a:r>
              <a:rPr lang="en-US" dirty="0" err="1"/>
              <a:t>truyền</a:t>
            </a:r>
            <a:r>
              <a:rPr lang="en-US" dirty="0"/>
              <a:t> TDF, RDF </a:t>
            </a:r>
            <a:r>
              <a:rPr lang="en-US" dirty="0" err="1"/>
              <a:t>bật</a:t>
            </a:r>
            <a:r>
              <a:rPr lang="en-US" dirty="0"/>
              <a:t> </a:t>
            </a:r>
            <a:r>
              <a:rPr lang="en-US" dirty="0" err="1"/>
              <a:t>tùy</a:t>
            </a:r>
            <a:r>
              <a:rPr lang="en-US" dirty="0"/>
              <a:t> </a:t>
            </a:r>
            <a:r>
              <a:rPr lang="en-US" dirty="0" err="1"/>
              <a:t>theo</a:t>
            </a:r>
            <a:r>
              <a:rPr lang="en-US" dirty="0"/>
              <a:t> </a:t>
            </a:r>
            <a:r>
              <a:rPr lang="en-US" dirty="0" err="1"/>
              <a:t>số</a:t>
            </a:r>
            <a:r>
              <a:rPr lang="en-US" dirty="0"/>
              <a:t> frame </a:t>
            </a:r>
            <a:r>
              <a:rPr lang="en-US" dirty="0" err="1"/>
              <a:t>trong</a:t>
            </a:r>
            <a:r>
              <a:rPr lang="en-US" dirty="0"/>
              <a:t> FIFO.</a:t>
            </a:r>
          </a:p>
          <a:p>
            <a:pPr marL="285750" lvl="0" indent="-285750">
              <a:buFont typeface="Arial" panose="020B0604020202020204" pitchFamily="34" charset="0"/>
              <a:buChar char="•"/>
            </a:pPr>
            <a:r>
              <a:rPr lang="en-US" b="1" i="1" dirty="0"/>
              <a:t>FIFO Status Register (FSR):</a:t>
            </a:r>
            <a:r>
              <a:rPr lang="en-US" dirty="0"/>
              <a:t> </a:t>
            </a:r>
            <a:r>
              <a:rPr lang="en-US" dirty="0" err="1"/>
              <a:t>Cung</a:t>
            </a:r>
            <a:r>
              <a:rPr lang="en-US" dirty="0"/>
              <a:t> </a:t>
            </a:r>
            <a:r>
              <a:rPr lang="en-US" dirty="0" err="1"/>
              <a:t>cấp</a:t>
            </a:r>
            <a:r>
              <a:rPr lang="en-US" dirty="0"/>
              <a:t> </a:t>
            </a:r>
            <a:r>
              <a:rPr lang="en-US" dirty="0" err="1"/>
              <a:t>số</a:t>
            </a:r>
            <a:r>
              <a:rPr lang="en-US" dirty="0"/>
              <a:t> frame </a:t>
            </a:r>
            <a:r>
              <a:rPr lang="en-US" dirty="0" err="1"/>
              <a:t>có</a:t>
            </a:r>
            <a:r>
              <a:rPr lang="en-US" dirty="0"/>
              <a:t> </a:t>
            </a:r>
            <a:r>
              <a:rPr lang="en-US" dirty="0" err="1"/>
              <a:t>trong</a:t>
            </a:r>
            <a:r>
              <a:rPr lang="en-US" dirty="0"/>
              <a:t> TX FIFO </a:t>
            </a:r>
            <a:r>
              <a:rPr lang="en-US" dirty="0" err="1"/>
              <a:t>và</a:t>
            </a:r>
            <a:r>
              <a:rPr lang="en-US" dirty="0"/>
              <a:t> RX FIFO.</a:t>
            </a:r>
          </a:p>
          <a:p>
            <a:pPr marL="285750" indent="-285750">
              <a:buFont typeface="Arial" panose="020B0604020202020204" pitchFamily="34" charset="0"/>
              <a:buChar char="•"/>
            </a:pPr>
            <a:r>
              <a:rPr lang="en-US" b="1" i="1" dirty="0"/>
              <a:t>Transmit Command Register (TCR</a:t>
            </a:r>
            <a:r>
              <a:rPr lang="en-US" b="1" i="1" dirty="0" smtClean="0"/>
              <a:t>): </a:t>
            </a:r>
            <a:r>
              <a:rPr lang="en-US" dirty="0" err="1"/>
              <a:t>Cấu</a:t>
            </a:r>
            <a:r>
              <a:rPr lang="en-US" dirty="0"/>
              <a:t> </a:t>
            </a:r>
            <a:r>
              <a:rPr lang="en-US" dirty="0" err="1"/>
              <a:t>hình</a:t>
            </a:r>
            <a:r>
              <a:rPr lang="en-US" dirty="0"/>
              <a:t> </a:t>
            </a:r>
            <a:r>
              <a:rPr lang="en-US" dirty="0" smtClean="0"/>
              <a:t> </a:t>
            </a:r>
            <a:r>
              <a:rPr lang="en-US" dirty="0"/>
              <a:t>CPOL, </a:t>
            </a:r>
            <a:r>
              <a:rPr lang="en-US" dirty="0" smtClean="0"/>
              <a:t>CPHA, PCS, </a:t>
            </a:r>
            <a:r>
              <a:rPr lang="en-US" dirty="0" err="1"/>
              <a:t>truyền</a:t>
            </a:r>
            <a:r>
              <a:rPr lang="en-US" dirty="0"/>
              <a:t> LSP first hay MSB first, Continuous PCS</a:t>
            </a:r>
            <a:r>
              <a:rPr lang="en-US" dirty="0" smtClean="0"/>
              <a:t>, frame size.</a:t>
            </a:r>
          </a:p>
          <a:p>
            <a:pPr marL="285750" indent="-285750">
              <a:buFont typeface="Arial" panose="020B0604020202020204" pitchFamily="34" charset="0"/>
              <a:buChar char="•"/>
            </a:pPr>
            <a:r>
              <a:rPr lang="en-US" b="1" i="1" dirty="0"/>
              <a:t>Transmit Data Register (TDR):</a:t>
            </a:r>
            <a:r>
              <a:rPr lang="en-US" dirty="0"/>
              <a:t> </a:t>
            </a:r>
            <a:r>
              <a:rPr lang="en-US" dirty="0" err="1"/>
              <a:t>Để</a:t>
            </a:r>
            <a:r>
              <a:rPr lang="en-US" dirty="0"/>
              <a:t> </a:t>
            </a:r>
            <a:r>
              <a:rPr lang="en-US" dirty="0" err="1"/>
              <a:t>đẩy</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a:t>vào</a:t>
            </a:r>
            <a:r>
              <a:rPr lang="en-US" dirty="0"/>
              <a:t> TX FIFO </a:t>
            </a:r>
            <a:endParaRPr lang="en-US" dirty="0" smtClean="0"/>
          </a:p>
          <a:p>
            <a:pPr marL="285750" lvl="0" indent="-285750">
              <a:buFont typeface="Arial" panose="020B0604020202020204" pitchFamily="34" charset="0"/>
              <a:buChar char="•"/>
            </a:pPr>
            <a:r>
              <a:rPr lang="en-US" b="1" i="1" dirty="0"/>
              <a:t>Receive Status Register (RSR):</a:t>
            </a:r>
            <a:r>
              <a:rPr lang="en-US" dirty="0"/>
              <a:t> </a:t>
            </a:r>
            <a:r>
              <a:rPr lang="en-US" dirty="0" err="1"/>
              <a:t>Báo</a:t>
            </a:r>
            <a:r>
              <a:rPr lang="en-US" dirty="0"/>
              <a:t> RX FIFO </a:t>
            </a:r>
            <a:r>
              <a:rPr lang="en-US" dirty="0" err="1"/>
              <a:t>rỗng</a:t>
            </a:r>
            <a:r>
              <a:rPr lang="en-US" dirty="0"/>
              <a:t> hay </a:t>
            </a:r>
            <a:r>
              <a:rPr lang="en-US" dirty="0" err="1"/>
              <a:t>không</a:t>
            </a:r>
            <a:r>
              <a:rPr lang="en-US" dirty="0"/>
              <a:t>.</a:t>
            </a:r>
          </a:p>
          <a:p>
            <a:pPr marL="285750" lvl="0" indent="-285750">
              <a:buFont typeface="Arial" panose="020B0604020202020204" pitchFamily="34" charset="0"/>
              <a:buChar char="•"/>
            </a:pPr>
            <a:r>
              <a:rPr lang="en-US" b="1" i="1" dirty="0"/>
              <a:t>Receive Data Register (RDR): </a:t>
            </a:r>
            <a:r>
              <a:rPr lang="en-US" dirty="0" err="1"/>
              <a:t>Dùng</a:t>
            </a:r>
            <a:r>
              <a:rPr lang="en-US" dirty="0"/>
              <a:t> </a:t>
            </a:r>
            <a:r>
              <a:rPr lang="en-US" dirty="0" err="1"/>
              <a:t>để</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RX FIFO</a:t>
            </a:r>
            <a:r>
              <a:rPr lang="en-US" dirty="0" smtClean="0"/>
              <a:t>.</a:t>
            </a:r>
            <a:endParaRPr lang="en-US" dirty="0"/>
          </a:p>
        </p:txBody>
      </p:sp>
    </p:spTree>
    <p:extLst>
      <p:ext uri="{BB962C8B-B14F-4D97-AF65-F5344CB8AC3E}">
        <p14:creationId xmlns:p14="http://schemas.microsoft.com/office/powerpoint/2010/main" val="17859173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79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21057" y="1276892"/>
            <a:ext cx="9928933" cy="4745083"/>
          </a:xfrm>
          <a:prstGeom prst="rect">
            <a:avLst/>
          </a:prstGeom>
          <a:noFill/>
        </p:spPr>
        <p:txBody>
          <a:bodyPr wrap="none" lIns="91440" tIns="45720" rIns="91440" rtlCol="0" anchor="t">
            <a:noAutofit/>
          </a:bodyPr>
          <a:lstStyle/>
          <a:p>
            <a:pPr marL="457200" indent="-457200">
              <a:buAutoNum type="arabicPeriod"/>
            </a:pPr>
            <a:r>
              <a:rPr lang="en-US" sz="2800" dirty="0" err="1"/>
              <a:t>Mục</a:t>
            </a:r>
            <a:r>
              <a:rPr lang="en-US" sz="2800" dirty="0"/>
              <a:t> </a:t>
            </a:r>
            <a:r>
              <a:rPr lang="en-US" sz="2800" dirty="0" err="1"/>
              <a:t>đích</a:t>
            </a:r>
            <a:r>
              <a:rPr lang="en-US" sz="2800" dirty="0"/>
              <a:t> </a:t>
            </a:r>
            <a:r>
              <a:rPr lang="en-US" sz="2800" dirty="0" err="1"/>
              <a:t>của</a:t>
            </a:r>
            <a:r>
              <a:rPr lang="en-US" sz="2800" dirty="0"/>
              <a:t> </a:t>
            </a:r>
            <a:r>
              <a:rPr lang="en-US" sz="2800" dirty="0" err="1"/>
              <a:t>tài</a:t>
            </a:r>
            <a:r>
              <a:rPr lang="en-US" sz="2800" dirty="0"/>
              <a:t> </a:t>
            </a:r>
            <a:r>
              <a:rPr lang="en-US" sz="2800" dirty="0" err="1" smtClean="0"/>
              <a:t>liệu</a:t>
            </a:r>
            <a:endParaRPr lang="en-US" sz="2800" dirty="0" smtClean="0"/>
          </a:p>
          <a:p>
            <a:pPr marL="457200" indent="-457200">
              <a:buAutoNum type="arabicPeriod"/>
            </a:pPr>
            <a:r>
              <a:rPr lang="en-US" sz="2800" dirty="0" err="1">
                <a:solidFill>
                  <a:schemeClr val="bg1">
                    <a:lumMod val="65000"/>
                  </a:schemeClr>
                </a:solidFill>
              </a:rPr>
              <a:t>Giới</a:t>
            </a:r>
            <a:r>
              <a:rPr lang="en-US" sz="2800" dirty="0">
                <a:solidFill>
                  <a:schemeClr val="bg1">
                    <a:lumMod val="65000"/>
                  </a:schemeClr>
                </a:solidFill>
              </a:rPr>
              <a:t> </a:t>
            </a:r>
            <a:r>
              <a:rPr lang="en-US" sz="2800" dirty="0" err="1">
                <a:solidFill>
                  <a:schemeClr val="bg1">
                    <a:lumMod val="65000"/>
                  </a:schemeClr>
                </a:solidFill>
              </a:rPr>
              <a:t>thiệu</a:t>
            </a:r>
            <a:r>
              <a:rPr lang="en-US" sz="2800" dirty="0">
                <a:solidFill>
                  <a:schemeClr val="bg1">
                    <a:lumMod val="65000"/>
                  </a:schemeClr>
                </a:solidFill>
              </a:rPr>
              <a:t> </a:t>
            </a:r>
            <a:r>
              <a:rPr lang="en-US" sz="2800" dirty="0" err="1" smtClean="0">
                <a:solidFill>
                  <a:schemeClr val="bg1">
                    <a:lumMod val="65000"/>
                  </a:schemeClr>
                </a:solidFill>
              </a:rPr>
              <a:t>giao</a:t>
            </a:r>
            <a:r>
              <a:rPr lang="en-US" sz="2800" dirty="0" smtClean="0">
                <a:solidFill>
                  <a:schemeClr val="bg1">
                    <a:lumMod val="65000"/>
                  </a:schemeClr>
                </a:solidFill>
              </a:rPr>
              <a:t> </a:t>
            </a:r>
            <a:r>
              <a:rPr lang="en-US" sz="2800" dirty="0" err="1">
                <a:solidFill>
                  <a:schemeClr val="bg1">
                    <a:lumMod val="65000"/>
                  </a:schemeClr>
                </a:solidFill>
              </a:rPr>
              <a:t>thức</a:t>
            </a:r>
            <a:r>
              <a:rPr lang="en-US" sz="2800" dirty="0">
                <a:solidFill>
                  <a:schemeClr val="bg1">
                    <a:lumMod val="65000"/>
                  </a:schemeClr>
                </a:solidFill>
              </a:rPr>
              <a:t> </a:t>
            </a:r>
            <a:r>
              <a:rPr lang="en-US" sz="2800" dirty="0" smtClean="0">
                <a:solidFill>
                  <a:schemeClr val="bg1">
                    <a:lumMod val="65000"/>
                  </a:schemeClr>
                </a:solidFill>
              </a:rPr>
              <a:t>SPI</a:t>
            </a:r>
          </a:p>
          <a:p>
            <a:pPr marL="457200" indent="-457200">
              <a:buAutoNum type="arabicPeriod"/>
            </a:pPr>
            <a:r>
              <a:rPr lang="en-US" sz="2800" dirty="0">
                <a:solidFill>
                  <a:schemeClr val="bg1">
                    <a:lumMod val="65000"/>
                  </a:schemeClr>
                </a:solidFill>
              </a:rPr>
              <a:t>Giới thiệu về các IP Vault hỗ trợ </a:t>
            </a:r>
            <a:r>
              <a:rPr lang="en-US" sz="2800" dirty="0" smtClean="0">
                <a:solidFill>
                  <a:schemeClr val="bg1">
                    <a:lumMod val="65000"/>
                  </a:schemeClr>
                </a:solidFill>
              </a:rPr>
              <a:t>SPI</a:t>
            </a:r>
          </a:p>
          <a:p>
            <a:pPr marL="457200" indent="-457200">
              <a:buAutoNum type="arabicPeriod"/>
            </a:pPr>
            <a:r>
              <a:rPr lang="en-US" sz="2800" dirty="0" smtClean="0">
                <a:solidFill>
                  <a:schemeClr val="bg1">
                    <a:lumMod val="65000"/>
                  </a:schemeClr>
                </a:solidFill>
              </a:rPr>
              <a:t>Giới thiệu Autosar </a:t>
            </a:r>
            <a:r>
              <a:rPr lang="en-US" sz="2800" dirty="0">
                <a:solidFill>
                  <a:schemeClr val="bg1">
                    <a:lumMod val="65000"/>
                  </a:schemeClr>
                </a:solidFill>
              </a:rPr>
              <a:t>SPI </a:t>
            </a:r>
            <a:r>
              <a:rPr lang="en-US" sz="2800" dirty="0" smtClean="0">
                <a:solidFill>
                  <a:schemeClr val="bg1">
                    <a:lumMod val="65000"/>
                  </a:schemeClr>
                </a:solidFill>
              </a:rPr>
              <a:t>Driver</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chú ý khi xây dựng lớp IP </a:t>
            </a:r>
            <a:r>
              <a:rPr lang="en-US" sz="2800" dirty="0" smtClean="0">
                <a:solidFill>
                  <a:schemeClr val="bg1">
                    <a:lumMod val="65000"/>
                  </a:schemeClr>
                </a:solidFill>
              </a:rPr>
              <a:t>Vault</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lỗi thường gặp khi giao tiếp với thiết bị </a:t>
            </a:r>
            <a:r>
              <a:rPr lang="en-US" sz="2800" dirty="0" smtClean="0">
                <a:solidFill>
                  <a:schemeClr val="bg1">
                    <a:lumMod val="65000"/>
                  </a:schemeClr>
                </a:solidFill>
              </a:rPr>
              <a:t>ngoại vi</a:t>
            </a:r>
            <a:endParaRPr lang="en-US" sz="2800" dirty="0">
              <a:solidFill>
                <a:schemeClr val="bg1">
                  <a:lumMod val="65000"/>
                </a:schemeClr>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414980876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dirty="0" smtClean="0"/>
              <a:t>3. </a:t>
            </a:r>
            <a:r>
              <a:rPr lang="en-US" sz="2800" dirty="0" err="1" smtClean="0"/>
              <a:t>Giới</a:t>
            </a:r>
            <a:r>
              <a:rPr lang="en-US" sz="2800" dirty="0" smtClean="0"/>
              <a:t> </a:t>
            </a:r>
            <a:r>
              <a:rPr lang="en-US" sz="2800" dirty="0" err="1"/>
              <a:t>thiệu</a:t>
            </a:r>
            <a:r>
              <a:rPr lang="en-US" sz="2800" dirty="0"/>
              <a:t> </a:t>
            </a:r>
            <a:r>
              <a:rPr lang="en-US" sz="2800" dirty="0" err="1"/>
              <a:t>về</a:t>
            </a:r>
            <a:r>
              <a:rPr lang="en-US" sz="2800" dirty="0"/>
              <a:t> </a:t>
            </a:r>
            <a:r>
              <a:rPr lang="en-US" sz="2800" dirty="0" err="1"/>
              <a:t>các</a:t>
            </a:r>
            <a:r>
              <a:rPr lang="en-US" sz="2800" dirty="0"/>
              <a:t> IP Vault </a:t>
            </a:r>
            <a:r>
              <a:rPr lang="en-US" sz="2800" dirty="0" err="1"/>
              <a:t>hỗ</a:t>
            </a:r>
            <a:r>
              <a:rPr lang="en-US" sz="2800" dirty="0"/>
              <a:t> </a:t>
            </a:r>
            <a:r>
              <a:rPr lang="en-US" sz="2800" dirty="0" err="1"/>
              <a:t>trợ</a:t>
            </a:r>
            <a:r>
              <a:rPr lang="en-US" sz="2800" dirty="0"/>
              <a:t> SPI</a:t>
            </a:r>
          </a:p>
        </p:txBody>
      </p:sp>
      <p:sp>
        <p:nvSpPr>
          <p:cNvPr id="12" name="Rectangle 11"/>
          <p:cNvSpPr/>
          <p:nvPr/>
        </p:nvSpPr>
        <p:spPr>
          <a:xfrm>
            <a:off x="1028699" y="868161"/>
            <a:ext cx="3503075" cy="430887"/>
          </a:xfrm>
          <a:prstGeom prst="rect">
            <a:avLst/>
          </a:prstGeom>
        </p:spPr>
        <p:txBody>
          <a:bodyPr wrap="none">
            <a:spAutoFit/>
          </a:bodyPr>
          <a:lstStyle/>
          <a:p>
            <a:r>
              <a:rPr lang="en-US" sz="2200" b="1" dirty="0" err="1"/>
              <a:t>Giới</a:t>
            </a:r>
            <a:r>
              <a:rPr lang="en-US" sz="2200" b="1" dirty="0"/>
              <a:t> </a:t>
            </a:r>
            <a:r>
              <a:rPr lang="en-US" sz="2200" b="1" dirty="0" err="1"/>
              <a:t>thiệu</a:t>
            </a:r>
            <a:r>
              <a:rPr lang="en-US" sz="2200" b="1" dirty="0"/>
              <a:t> IP Vault LPSPI</a:t>
            </a:r>
          </a:p>
        </p:txBody>
      </p:sp>
      <p:sp>
        <p:nvSpPr>
          <p:cNvPr id="2" name="Rectangle 1"/>
          <p:cNvSpPr/>
          <p:nvPr/>
        </p:nvSpPr>
        <p:spPr>
          <a:xfrm>
            <a:off x="1028699" y="1293171"/>
            <a:ext cx="4596130" cy="369332"/>
          </a:xfrm>
          <a:prstGeom prst="rect">
            <a:avLst/>
          </a:prstGeom>
        </p:spPr>
        <p:txBody>
          <a:bodyPr wrap="none">
            <a:spAutoFit/>
          </a:bodyPr>
          <a:lstStyle/>
          <a:p>
            <a:r>
              <a:rPr lang="en-US" b="1" i="1" dirty="0" err="1"/>
              <a:t>Chức</a:t>
            </a:r>
            <a:r>
              <a:rPr lang="en-US" b="1" i="1" dirty="0"/>
              <a:t> </a:t>
            </a:r>
            <a:r>
              <a:rPr lang="en-US" b="1" i="1" dirty="0" err="1"/>
              <a:t>năng</a:t>
            </a:r>
            <a:r>
              <a:rPr lang="en-US" b="1" i="1" dirty="0"/>
              <a:t> </a:t>
            </a:r>
            <a:r>
              <a:rPr lang="en-US" b="1" i="1" dirty="0" err="1"/>
              <a:t>hỗ</a:t>
            </a:r>
            <a:r>
              <a:rPr lang="en-US" b="1" i="1" dirty="0"/>
              <a:t> </a:t>
            </a:r>
            <a:r>
              <a:rPr lang="en-US" b="1" i="1" dirty="0" err="1"/>
              <a:t>trợ</a:t>
            </a:r>
            <a:r>
              <a:rPr lang="en-US" b="1" i="1" dirty="0"/>
              <a:t> </a:t>
            </a:r>
            <a:r>
              <a:rPr lang="en-US" b="1" i="1" dirty="0" err="1"/>
              <a:t>và</a:t>
            </a:r>
            <a:r>
              <a:rPr lang="en-US" b="1" i="1" dirty="0"/>
              <a:t> </a:t>
            </a:r>
            <a:r>
              <a:rPr lang="en-US" b="1" i="1" dirty="0" err="1"/>
              <a:t>các</a:t>
            </a:r>
            <a:r>
              <a:rPr lang="en-US" b="1" i="1" dirty="0"/>
              <a:t> bit </a:t>
            </a:r>
            <a:r>
              <a:rPr lang="en-US" b="1" i="1" dirty="0" err="1"/>
              <a:t>điều</a:t>
            </a:r>
            <a:r>
              <a:rPr lang="en-US" b="1" i="1" dirty="0"/>
              <a:t> </a:t>
            </a:r>
            <a:r>
              <a:rPr lang="en-US" b="1" i="1" dirty="0" err="1" smtClean="0"/>
              <a:t>khiển</a:t>
            </a:r>
            <a:r>
              <a:rPr lang="en-US" b="1" i="1" dirty="0" smtClean="0"/>
              <a:t>?</a:t>
            </a:r>
            <a:endParaRPr lang="en-US" b="1" i="1" dirty="0"/>
          </a:p>
        </p:txBody>
      </p:sp>
      <p:sp>
        <p:nvSpPr>
          <p:cNvPr id="4" name="Rectangle 3"/>
          <p:cNvSpPr/>
          <p:nvPr/>
        </p:nvSpPr>
        <p:spPr>
          <a:xfrm>
            <a:off x="1028699" y="1885864"/>
            <a:ext cx="10296526" cy="2862322"/>
          </a:xfrm>
          <a:prstGeom prst="rect">
            <a:avLst/>
          </a:prstGeom>
        </p:spPr>
        <p:txBody>
          <a:bodyPr wrap="square">
            <a:spAutoFit/>
          </a:bodyPr>
          <a:lstStyle/>
          <a:p>
            <a:pPr marL="285750" lvl="0" indent="-285750">
              <a:buFont typeface="Arial" panose="020B0604020202020204" pitchFamily="34" charset="0"/>
              <a:buChar char="•"/>
            </a:pPr>
            <a:r>
              <a:rPr lang="en-US" b="1" i="1" dirty="0" err="1"/>
              <a:t>Chế</a:t>
            </a:r>
            <a:r>
              <a:rPr lang="en-US" b="1" i="1" dirty="0"/>
              <a:t> </a:t>
            </a:r>
            <a:r>
              <a:rPr lang="en-US" b="1" i="1" dirty="0" err="1"/>
              <a:t>độ</a:t>
            </a:r>
            <a:r>
              <a:rPr lang="en-US" b="1" i="1" dirty="0"/>
              <a:t> Master </a:t>
            </a:r>
            <a:r>
              <a:rPr lang="en-US" b="1" i="1" dirty="0" err="1"/>
              <a:t>và</a:t>
            </a:r>
            <a:r>
              <a:rPr lang="en-US" b="1" i="1" dirty="0"/>
              <a:t> Slave</a:t>
            </a:r>
            <a:r>
              <a:rPr lang="en-US" dirty="0"/>
              <a:t>: </a:t>
            </a:r>
            <a:r>
              <a:rPr lang="en-US" dirty="0" err="1"/>
              <a:t>Được</a:t>
            </a:r>
            <a:r>
              <a:rPr lang="en-US" dirty="0"/>
              <a:t> </a:t>
            </a:r>
            <a:r>
              <a:rPr lang="en-US" dirty="0" err="1"/>
              <a:t>điều</a:t>
            </a:r>
            <a:r>
              <a:rPr lang="en-US" dirty="0"/>
              <a:t> </a:t>
            </a:r>
            <a:r>
              <a:rPr lang="en-US" dirty="0" err="1"/>
              <a:t>khiển</a:t>
            </a:r>
            <a:r>
              <a:rPr lang="en-US" dirty="0"/>
              <a:t> </a:t>
            </a:r>
            <a:r>
              <a:rPr lang="en-US" dirty="0" err="1"/>
              <a:t>bởi</a:t>
            </a:r>
            <a:r>
              <a:rPr lang="en-US" dirty="0"/>
              <a:t> bit CFGR1[MASTER].</a:t>
            </a:r>
          </a:p>
          <a:p>
            <a:pPr marL="285750" lvl="0" indent="-285750">
              <a:buFont typeface="Arial" panose="020B0604020202020204" pitchFamily="34" charset="0"/>
              <a:buChar char="•"/>
            </a:pPr>
            <a:r>
              <a:rPr lang="en-US" b="1" i="1" dirty="0"/>
              <a:t>Continuous </a:t>
            </a:r>
            <a:r>
              <a:rPr lang="en-US" b="1" i="1" dirty="0" smtClean="0"/>
              <a:t>CS:</a:t>
            </a:r>
            <a:r>
              <a:rPr lang="en-US" dirty="0" smtClean="0"/>
              <a:t> </a:t>
            </a:r>
            <a:r>
              <a:rPr lang="en-US" dirty="0" err="1"/>
              <a:t>Cấu</a:t>
            </a:r>
            <a:r>
              <a:rPr lang="en-US" dirty="0"/>
              <a:t> </a:t>
            </a:r>
            <a:r>
              <a:rPr lang="en-US" dirty="0" err="1"/>
              <a:t>hình</a:t>
            </a:r>
            <a:r>
              <a:rPr lang="en-US" dirty="0"/>
              <a:t> </a:t>
            </a:r>
            <a:r>
              <a:rPr lang="en-US" dirty="0" err="1"/>
              <a:t>bởi</a:t>
            </a:r>
            <a:r>
              <a:rPr lang="en-US" dirty="0"/>
              <a:t> bit TCR[CONT].</a:t>
            </a:r>
          </a:p>
          <a:p>
            <a:pPr marL="285750" lvl="0" indent="-285750">
              <a:buFont typeface="Arial" panose="020B0604020202020204" pitchFamily="34" charset="0"/>
              <a:buChar char="•"/>
            </a:pPr>
            <a:r>
              <a:rPr lang="en-US" b="1" i="1" dirty="0" err="1"/>
              <a:t>Kích</a:t>
            </a:r>
            <a:r>
              <a:rPr lang="en-US" b="1" i="1" dirty="0"/>
              <a:t> </a:t>
            </a:r>
            <a:r>
              <a:rPr lang="en-US" b="1" i="1" dirty="0" err="1"/>
              <a:t>thước</a:t>
            </a:r>
            <a:r>
              <a:rPr lang="en-US" b="1" i="1" dirty="0"/>
              <a:t> </a:t>
            </a:r>
            <a:r>
              <a:rPr lang="en-US" b="1" i="1" dirty="0" err="1"/>
              <a:t>bộ</a:t>
            </a:r>
            <a:r>
              <a:rPr lang="en-US" b="1" i="1" dirty="0"/>
              <a:t> </a:t>
            </a:r>
            <a:r>
              <a:rPr lang="en-US" b="1" i="1" dirty="0" err="1"/>
              <a:t>đệm</a:t>
            </a:r>
            <a:r>
              <a:rPr lang="en-US" b="1" i="1" dirty="0"/>
              <a:t>: </a:t>
            </a:r>
            <a:r>
              <a:rPr lang="en-US" dirty="0"/>
              <a:t>4 word 32 bit TX FIFO </a:t>
            </a:r>
            <a:r>
              <a:rPr lang="en-US" dirty="0" err="1"/>
              <a:t>và</a:t>
            </a:r>
            <a:r>
              <a:rPr lang="en-US" dirty="0"/>
              <a:t> 4 word 32 bit RX FIFO</a:t>
            </a:r>
            <a:r>
              <a:rPr lang="en-US" dirty="0" smtClean="0"/>
              <a:t>.</a:t>
            </a:r>
          </a:p>
          <a:p>
            <a:pPr marL="285750" lvl="0" indent="-285750">
              <a:buFont typeface="Arial" panose="020B0604020202020204" pitchFamily="34" charset="0"/>
              <a:buChar char="•"/>
            </a:pPr>
            <a:r>
              <a:rPr lang="en-US" b="1" i="1" dirty="0"/>
              <a:t>CPOL, </a:t>
            </a:r>
            <a:r>
              <a:rPr lang="en-US" b="1" i="1" dirty="0" smtClean="0"/>
              <a:t>CPHA, </a:t>
            </a:r>
            <a:r>
              <a:rPr lang="en-US" b="1" i="1" dirty="0" err="1"/>
              <a:t>tCSC</a:t>
            </a:r>
            <a:r>
              <a:rPr lang="en-US" b="1" i="1" dirty="0"/>
              <a:t>, </a:t>
            </a:r>
            <a:r>
              <a:rPr lang="en-US" b="1" i="1" dirty="0" err="1"/>
              <a:t>tASC</a:t>
            </a:r>
            <a:r>
              <a:rPr lang="en-US" b="1" i="1" dirty="0"/>
              <a:t>, </a:t>
            </a:r>
            <a:r>
              <a:rPr lang="en-US" b="1" i="1" dirty="0" err="1" smtClean="0"/>
              <a:t>tDT</a:t>
            </a:r>
            <a:r>
              <a:rPr lang="en-US" b="1" i="1" dirty="0" smtClean="0"/>
              <a:t>: </a:t>
            </a:r>
            <a:r>
              <a:rPr lang="en-US" dirty="0" err="1" smtClean="0"/>
              <a:t>Các</a:t>
            </a:r>
            <a:r>
              <a:rPr lang="en-US" dirty="0" smtClean="0"/>
              <a:t> bit </a:t>
            </a:r>
            <a:r>
              <a:rPr lang="en-US" dirty="0" err="1" smtClean="0"/>
              <a:t>điều</a:t>
            </a:r>
            <a:r>
              <a:rPr lang="en-US" dirty="0" smtClean="0"/>
              <a:t> </a:t>
            </a:r>
            <a:r>
              <a:rPr lang="en-US" dirty="0" err="1" smtClean="0"/>
              <a:t>khiển</a:t>
            </a:r>
            <a:r>
              <a:rPr lang="en-US" dirty="0" smtClean="0"/>
              <a:t> TCR[CPOL</a:t>
            </a:r>
            <a:r>
              <a:rPr lang="en-US" dirty="0"/>
              <a:t>], TCR[CPHA], CCR[PCSSCK], CCR[SCKPCS], CCR[DBT</a:t>
            </a:r>
            <a:r>
              <a:rPr lang="en-US" dirty="0" smtClean="0"/>
              <a:t>].</a:t>
            </a:r>
          </a:p>
          <a:p>
            <a:pPr marL="285750" lvl="0" indent="-285750">
              <a:buFont typeface="Arial" panose="020B0604020202020204" pitchFamily="34" charset="0"/>
              <a:buChar char="•"/>
            </a:pPr>
            <a:r>
              <a:rPr lang="en-US" b="1" i="1" dirty="0" smtClean="0"/>
              <a:t>Frame Size: </a:t>
            </a:r>
            <a:r>
              <a:rPr lang="en-US" dirty="0"/>
              <a:t>TCR[FRAMEMSZ</a:t>
            </a:r>
            <a:r>
              <a:rPr lang="en-US" dirty="0" smtClean="0"/>
              <a:t>].</a:t>
            </a:r>
          </a:p>
          <a:p>
            <a:pPr marL="285750" lvl="0" indent="-285750">
              <a:buFont typeface="Arial" panose="020B0604020202020204" pitchFamily="34" charset="0"/>
              <a:buChar char="•"/>
            </a:pPr>
            <a:r>
              <a:rPr lang="en-US" b="1" i="1" dirty="0" err="1"/>
              <a:t>C</a:t>
            </a:r>
            <a:r>
              <a:rPr lang="en-US" b="1" i="1" dirty="0" err="1" smtClean="0"/>
              <a:t>họn</a:t>
            </a:r>
            <a:r>
              <a:rPr lang="en-US" b="1" i="1" dirty="0" smtClean="0"/>
              <a:t> </a:t>
            </a:r>
            <a:r>
              <a:rPr lang="en-US" b="1" i="1" dirty="0"/>
              <a:t>pin PCS </a:t>
            </a:r>
            <a:r>
              <a:rPr lang="en-US" dirty="0" err="1"/>
              <a:t>bởi</a:t>
            </a:r>
            <a:r>
              <a:rPr lang="en-US" dirty="0"/>
              <a:t> bit CTAR[PCS</a:t>
            </a:r>
            <a:r>
              <a:rPr lang="en-US" dirty="0" smtClean="0"/>
              <a:t>].</a:t>
            </a:r>
          </a:p>
          <a:p>
            <a:pPr marL="285750" lvl="0" indent="-285750">
              <a:buFont typeface="Arial" panose="020B0604020202020204" pitchFamily="34" charset="0"/>
              <a:buChar char="•"/>
            </a:pPr>
            <a:r>
              <a:rPr lang="en-US" b="1" i="1" dirty="0"/>
              <a:t>DMA </a:t>
            </a:r>
            <a:r>
              <a:rPr lang="en-US" b="1" i="1" dirty="0" err="1"/>
              <a:t>hỗ</a:t>
            </a:r>
            <a:r>
              <a:rPr lang="en-US" b="1" i="1" dirty="0"/>
              <a:t> </a:t>
            </a:r>
            <a:r>
              <a:rPr lang="en-US" b="1" i="1" dirty="0" err="1"/>
              <a:t>trợ</a:t>
            </a:r>
            <a:r>
              <a:rPr lang="en-US" b="1" i="1" dirty="0"/>
              <a: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RX FIFO </a:t>
            </a:r>
            <a:r>
              <a:rPr lang="en-US" dirty="0" err="1" smtClean="0"/>
              <a:t>và</a:t>
            </a:r>
            <a:r>
              <a:rPr lang="en-US" dirty="0" smtClean="0"/>
              <a:t> </a:t>
            </a:r>
            <a:r>
              <a:rPr lang="en-US" dirty="0" err="1"/>
              <a:t>thêm</a:t>
            </a:r>
            <a:r>
              <a:rPr lang="en-US" dirty="0"/>
              <a:t> </a:t>
            </a:r>
            <a:r>
              <a:rPr lang="en-US" dirty="0" err="1"/>
              <a:t>dữ</a:t>
            </a:r>
            <a:r>
              <a:rPr lang="en-US" dirty="0"/>
              <a:t> </a:t>
            </a:r>
            <a:r>
              <a:rPr lang="en-US" dirty="0" err="1"/>
              <a:t>liệu</a:t>
            </a:r>
            <a:r>
              <a:rPr lang="en-US" dirty="0"/>
              <a:t> </a:t>
            </a:r>
            <a:r>
              <a:rPr lang="en-US" dirty="0" err="1"/>
              <a:t>vào</a:t>
            </a:r>
            <a:r>
              <a:rPr lang="en-US" dirty="0"/>
              <a:t> TX </a:t>
            </a:r>
            <a:r>
              <a:rPr lang="en-US" dirty="0" smtClean="0"/>
              <a:t>FIFO: </a:t>
            </a:r>
            <a:r>
              <a:rPr lang="en-US" dirty="0"/>
              <a:t>DER[RDDE], DER[TDDE</a:t>
            </a:r>
            <a:r>
              <a:rPr lang="en-US" dirty="0" smtClean="0"/>
              <a:t>].</a:t>
            </a:r>
          </a:p>
          <a:p>
            <a:pPr marL="285750" lvl="0" indent="-285750">
              <a:buFont typeface="Arial" panose="020B0604020202020204" pitchFamily="34" charset="0"/>
              <a:buChar char="•"/>
            </a:pPr>
            <a:r>
              <a:rPr lang="en-US" b="1" i="1" dirty="0"/>
              <a:t>Enable </a:t>
            </a:r>
            <a:r>
              <a:rPr lang="en-US" b="1" i="1" dirty="0" err="1"/>
              <a:t>ngắt</a:t>
            </a:r>
            <a:r>
              <a:rPr lang="en-US" b="1" i="1" dirty="0"/>
              <a:t> </a:t>
            </a:r>
            <a:r>
              <a:rPr lang="en-US" b="1" i="1" dirty="0" err="1" smtClean="0"/>
              <a:t>truyền</a:t>
            </a:r>
            <a:r>
              <a:rPr lang="en-US" b="1" i="1" dirty="0" smtClean="0"/>
              <a:t> </a:t>
            </a:r>
            <a:r>
              <a:rPr lang="en-US" b="1" i="1" dirty="0" err="1" smtClean="0"/>
              <a:t>nhận</a:t>
            </a:r>
            <a:r>
              <a:rPr lang="en-US" b="1" i="1" dirty="0" smtClean="0"/>
              <a:t> </a:t>
            </a:r>
            <a:r>
              <a:rPr lang="en-US" dirty="0" err="1" smtClean="0"/>
              <a:t>bởi</a:t>
            </a:r>
            <a:r>
              <a:rPr lang="en-US" dirty="0" smtClean="0"/>
              <a:t> </a:t>
            </a:r>
            <a:r>
              <a:rPr lang="en-US" dirty="0"/>
              <a:t>bit IER[WCIE], IER[TDIE], IER[RDIE</a:t>
            </a:r>
            <a:r>
              <a:rPr lang="en-US" dirty="0" smtClean="0"/>
              <a:t>].</a:t>
            </a:r>
          </a:p>
          <a:p>
            <a:pPr marL="285750" indent="-285750">
              <a:buFont typeface="Arial" panose="020B0604020202020204" pitchFamily="34" charset="0"/>
              <a:buChar char="•"/>
            </a:pPr>
            <a:r>
              <a:rPr lang="en-US" b="1" i="1" dirty="0" err="1"/>
              <a:t>C</a:t>
            </a:r>
            <a:r>
              <a:rPr lang="en-US" b="1" i="1" dirty="0" err="1" smtClean="0"/>
              <a:t>ực</a:t>
            </a:r>
            <a:r>
              <a:rPr lang="en-US" b="1" i="1" dirty="0" smtClean="0"/>
              <a:t> </a:t>
            </a:r>
            <a:r>
              <a:rPr lang="en-US" b="1" i="1" dirty="0" err="1"/>
              <a:t>tính</a:t>
            </a:r>
            <a:r>
              <a:rPr lang="en-US" b="1" i="1" dirty="0"/>
              <a:t> </a:t>
            </a:r>
            <a:r>
              <a:rPr lang="en-US" b="1" i="1" dirty="0" err="1"/>
              <a:t>của</a:t>
            </a:r>
            <a:r>
              <a:rPr lang="en-US" b="1" i="1" dirty="0"/>
              <a:t> PCS: </a:t>
            </a:r>
            <a:r>
              <a:rPr lang="en-US" dirty="0" err="1"/>
              <a:t>Điều</a:t>
            </a:r>
            <a:r>
              <a:rPr lang="en-US" dirty="0"/>
              <a:t> </a:t>
            </a:r>
            <a:r>
              <a:rPr lang="en-US" dirty="0" err="1"/>
              <a:t>khiển</a:t>
            </a:r>
            <a:r>
              <a:rPr lang="en-US" dirty="0"/>
              <a:t> </a:t>
            </a:r>
            <a:r>
              <a:rPr lang="en-US" dirty="0" err="1"/>
              <a:t>bởi</a:t>
            </a:r>
            <a:r>
              <a:rPr lang="en-US" dirty="0"/>
              <a:t> bit CFGR1[PCSPOL</a:t>
            </a:r>
            <a:r>
              <a:rPr lang="en-US" dirty="0" smtClean="0"/>
              <a:t>].</a:t>
            </a:r>
            <a:endParaRPr lang="en-US" dirty="0"/>
          </a:p>
        </p:txBody>
      </p:sp>
    </p:spTree>
    <p:extLst>
      <p:ext uri="{BB962C8B-B14F-4D97-AF65-F5344CB8AC3E}">
        <p14:creationId xmlns:p14="http://schemas.microsoft.com/office/powerpoint/2010/main" val="360420266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i="1" dirty="0" smtClean="0"/>
              <a:t>3. </a:t>
            </a:r>
            <a:r>
              <a:rPr lang="en-US" sz="2800" i="1" dirty="0" err="1" smtClean="0"/>
              <a:t>Giới</a:t>
            </a:r>
            <a:r>
              <a:rPr lang="en-US" sz="2800" i="1" dirty="0" smtClean="0"/>
              <a:t> </a:t>
            </a:r>
            <a:r>
              <a:rPr lang="en-US" sz="2800" i="1" dirty="0" err="1"/>
              <a:t>thiệu</a:t>
            </a:r>
            <a:r>
              <a:rPr lang="en-US" sz="2800" i="1" dirty="0"/>
              <a:t> </a:t>
            </a:r>
            <a:r>
              <a:rPr lang="en-US" sz="2800" i="1" dirty="0" err="1"/>
              <a:t>về</a:t>
            </a:r>
            <a:r>
              <a:rPr lang="en-US" sz="2800" i="1" dirty="0"/>
              <a:t> </a:t>
            </a:r>
            <a:r>
              <a:rPr lang="en-US" sz="2800" i="1" dirty="0" err="1"/>
              <a:t>các</a:t>
            </a:r>
            <a:r>
              <a:rPr lang="en-US" sz="2800" i="1" dirty="0"/>
              <a:t> IP Vault </a:t>
            </a:r>
            <a:r>
              <a:rPr lang="en-US" sz="2800" i="1" dirty="0" err="1"/>
              <a:t>hỗ</a:t>
            </a:r>
            <a:r>
              <a:rPr lang="en-US" sz="2800" i="1" dirty="0"/>
              <a:t> </a:t>
            </a:r>
            <a:r>
              <a:rPr lang="en-US" sz="2800" i="1" dirty="0" err="1"/>
              <a:t>trợ</a:t>
            </a:r>
            <a:r>
              <a:rPr lang="en-US" sz="2800" i="1" dirty="0"/>
              <a:t> SPI</a:t>
            </a:r>
          </a:p>
        </p:txBody>
      </p:sp>
      <p:sp>
        <p:nvSpPr>
          <p:cNvPr id="12" name="Rectangle 11"/>
          <p:cNvSpPr/>
          <p:nvPr/>
        </p:nvSpPr>
        <p:spPr>
          <a:xfrm>
            <a:off x="1028699" y="868161"/>
            <a:ext cx="3503075" cy="430887"/>
          </a:xfrm>
          <a:prstGeom prst="rect">
            <a:avLst/>
          </a:prstGeom>
        </p:spPr>
        <p:txBody>
          <a:bodyPr wrap="none">
            <a:spAutoFit/>
          </a:bodyPr>
          <a:lstStyle/>
          <a:p>
            <a:r>
              <a:rPr lang="en-US" sz="2200" b="1" i="1" dirty="0" err="1"/>
              <a:t>Giới</a:t>
            </a:r>
            <a:r>
              <a:rPr lang="en-US" sz="2200" b="1" i="1" dirty="0"/>
              <a:t> </a:t>
            </a:r>
            <a:r>
              <a:rPr lang="en-US" sz="2200" b="1" i="1" dirty="0" err="1"/>
              <a:t>thiệu</a:t>
            </a:r>
            <a:r>
              <a:rPr lang="en-US" sz="2200" b="1" i="1" dirty="0"/>
              <a:t> IP Vault LPSPI</a:t>
            </a:r>
          </a:p>
        </p:txBody>
      </p:sp>
      <p:sp>
        <p:nvSpPr>
          <p:cNvPr id="2" name="Rectangle 1"/>
          <p:cNvSpPr/>
          <p:nvPr/>
        </p:nvSpPr>
        <p:spPr>
          <a:xfrm>
            <a:off x="1028699" y="1293171"/>
            <a:ext cx="4183005" cy="369332"/>
          </a:xfrm>
          <a:prstGeom prst="rect">
            <a:avLst/>
          </a:prstGeom>
        </p:spPr>
        <p:txBody>
          <a:bodyPr wrap="none">
            <a:spAutoFit/>
          </a:bodyPr>
          <a:lstStyle/>
          <a:p>
            <a:r>
              <a:rPr lang="en-US" b="1" i="1" dirty="0" err="1" smtClean="0"/>
              <a:t>Điểm</a:t>
            </a:r>
            <a:r>
              <a:rPr lang="en-US" b="1" i="1" dirty="0" smtClean="0"/>
              <a:t> </a:t>
            </a:r>
            <a:r>
              <a:rPr lang="en-US" b="1" i="1" dirty="0" err="1"/>
              <a:t>khác</a:t>
            </a:r>
            <a:r>
              <a:rPr lang="en-US" b="1" i="1" dirty="0"/>
              <a:t> </a:t>
            </a:r>
            <a:r>
              <a:rPr lang="en-US" b="1" i="1" dirty="0" err="1"/>
              <a:t>biệt</a:t>
            </a:r>
            <a:r>
              <a:rPr lang="en-US" b="1" i="1" dirty="0"/>
              <a:t> so </a:t>
            </a:r>
            <a:r>
              <a:rPr lang="en-US" b="1" i="1" dirty="0" err="1"/>
              <a:t>với</a:t>
            </a:r>
            <a:r>
              <a:rPr lang="en-US" b="1" i="1" dirty="0"/>
              <a:t> IP Vault </a:t>
            </a:r>
            <a:r>
              <a:rPr lang="en-US" b="1" i="1" dirty="0" err="1" smtClean="0"/>
              <a:t>khác</a:t>
            </a:r>
            <a:r>
              <a:rPr lang="en-US" b="1" i="1" dirty="0"/>
              <a:t>?</a:t>
            </a:r>
          </a:p>
        </p:txBody>
      </p:sp>
      <p:sp>
        <p:nvSpPr>
          <p:cNvPr id="3" name="Rectangle 2"/>
          <p:cNvSpPr/>
          <p:nvPr/>
        </p:nvSpPr>
        <p:spPr>
          <a:xfrm>
            <a:off x="1028698" y="1691078"/>
            <a:ext cx="10306051" cy="3416320"/>
          </a:xfrm>
          <a:prstGeom prst="rect">
            <a:avLst/>
          </a:prstGeom>
        </p:spPr>
        <p:txBody>
          <a:bodyPr wrap="square">
            <a:spAutoFit/>
          </a:bodyPr>
          <a:lstStyle/>
          <a:p>
            <a:pPr marL="285750" lvl="0" indent="-285750">
              <a:buFont typeface="Arial" panose="020B0604020202020204" pitchFamily="34" charset="0"/>
              <a:buChar char="•"/>
            </a:pPr>
            <a:r>
              <a:rPr lang="en-US" dirty="0" err="1"/>
              <a:t>Chỉ</a:t>
            </a:r>
            <a:r>
              <a:rPr lang="en-US" dirty="0"/>
              <a:t> </a:t>
            </a:r>
            <a:r>
              <a:rPr lang="en-US" dirty="0" err="1"/>
              <a:t>hỗ</a:t>
            </a:r>
            <a:r>
              <a:rPr lang="en-US" dirty="0"/>
              <a:t> </a:t>
            </a:r>
            <a:r>
              <a:rPr lang="en-US" dirty="0" err="1"/>
              <a:t>trợ</a:t>
            </a:r>
            <a:r>
              <a:rPr lang="en-US" dirty="0"/>
              <a:t> </a:t>
            </a:r>
            <a:r>
              <a:rPr lang="en-US" dirty="0" err="1"/>
              <a:t>chế</a:t>
            </a:r>
            <a:r>
              <a:rPr lang="en-US" dirty="0"/>
              <a:t> </a:t>
            </a:r>
            <a:r>
              <a:rPr lang="en-US" dirty="0" err="1"/>
              <a:t>độ</a:t>
            </a:r>
            <a:r>
              <a:rPr lang="en-US" dirty="0"/>
              <a:t> SPI.</a:t>
            </a:r>
          </a:p>
          <a:p>
            <a:pPr marL="285750" lvl="0" indent="-285750">
              <a:buFont typeface="Arial" panose="020B0604020202020204" pitchFamily="34" charset="0"/>
              <a:buChar char="•"/>
            </a:pPr>
            <a:r>
              <a:rPr lang="en-US" dirty="0" err="1"/>
              <a:t>Có</a:t>
            </a:r>
            <a:r>
              <a:rPr lang="en-US" dirty="0"/>
              <a:t> </a:t>
            </a:r>
            <a:r>
              <a:rPr lang="en-US" dirty="0" err="1"/>
              <a:t>thanh</a:t>
            </a:r>
            <a:r>
              <a:rPr lang="en-US" dirty="0"/>
              <a:t> </a:t>
            </a:r>
            <a:r>
              <a:rPr lang="en-US" dirty="0" err="1"/>
              <a:t>ghi</a:t>
            </a:r>
            <a:r>
              <a:rPr lang="en-US" dirty="0"/>
              <a:t> </a:t>
            </a:r>
            <a:r>
              <a:rPr lang="en-US" dirty="0" err="1"/>
              <a:t>lệnh</a:t>
            </a:r>
            <a:r>
              <a:rPr lang="en-US" dirty="0"/>
              <a:t> </a:t>
            </a:r>
            <a:r>
              <a:rPr lang="en-US" dirty="0" err="1"/>
              <a:t>riêng</a:t>
            </a:r>
            <a:r>
              <a:rPr lang="en-US" dirty="0"/>
              <a:t> </a:t>
            </a:r>
            <a:r>
              <a:rPr lang="en-US" dirty="0" err="1"/>
              <a:t>để</a:t>
            </a:r>
            <a:r>
              <a:rPr lang="en-US" dirty="0"/>
              <a:t> </a:t>
            </a:r>
            <a:r>
              <a:rPr lang="en-US" dirty="0" err="1"/>
              <a:t>cấu</a:t>
            </a:r>
            <a:r>
              <a:rPr lang="en-US" dirty="0"/>
              <a:t> </a:t>
            </a:r>
            <a:r>
              <a:rPr lang="en-US" dirty="0" err="1"/>
              <a:t>hình</a:t>
            </a:r>
            <a:r>
              <a:rPr lang="en-US" dirty="0"/>
              <a:t> </a:t>
            </a:r>
            <a:r>
              <a:rPr lang="en-US" dirty="0" err="1"/>
              <a:t>điều</a:t>
            </a:r>
            <a:r>
              <a:rPr lang="en-US" dirty="0"/>
              <a:t> </a:t>
            </a:r>
            <a:r>
              <a:rPr lang="en-US" dirty="0" err="1"/>
              <a:t>khiển</a:t>
            </a:r>
            <a:r>
              <a:rPr lang="en-US" dirty="0"/>
              <a:t> </a:t>
            </a:r>
            <a:r>
              <a:rPr lang="en-US" dirty="0" err="1"/>
              <a:t>Baudrate</a:t>
            </a:r>
            <a:r>
              <a:rPr lang="en-US" dirty="0"/>
              <a:t>, CPOL, CPAH, PCS </a:t>
            </a:r>
            <a:r>
              <a:rPr lang="en-US" dirty="0" err="1"/>
              <a:t>vì</a:t>
            </a:r>
            <a:r>
              <a:rPr lang="en-US" dirty="0"/>
              <a:t> </a:t>
            </a:r>
            <a:r>
              <a:rPr lang="en-US" dirty="0" err="1"/>
              <a:t>vậy</a:t>
            </a:r>
            <a:r>
              <a:rPr lang="en-US" dirty="0"/>
              <a:t> TX FIFO </a:t>
            </a:r>
            <a:r>
              <a:rPr lang="en-US" dirty="0" err="1"/>
              <a:t>chỉ</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sẽ</a:t>
            </a:r>
            <a:r>
              <a:rPr lang="en-US" dirty="0"/>
              <a:t> </a:t>
            </a:r>
            <a:r>
              <a:rPr lang="en-US" dirty="0" err="1"/>
              <a:t>không</a:t>
            </a:r>
            <a:r>
              <a:rPr lang="en-US" dirty="0"/>
              <a:t> </a:t>
            </a:r>
            <a:r>
              <a:rPr lang="en-US" dirty="0" err="1"/>
              <a:t>bao</a:t>
            </a:r>
            <a:r>
              <a:rPr lang="en-US" dirty="0"/>
              <a:t> </a:t>
            </a:r>
            <a:r>
              <a:rPr lang="en-US" dirty="0" err="1"/>
              <a:t>gồm</a:t>
            </a:r>
            <a:r>
              <a:rPr lang="en-US" dirty="0"/>
              <a:t> </a:t>
            </a:r>
            <a:r>
              <a:rPr lang="en-US" dirty="0" err="1"/>
              <a:t>lệnh</a:t>
            </a:r>
            <a:r>
              <a:rPr lang="en-US" dirty="0"/>
              <a:t> </a:t>
            </a:r>
            <a:r>
              <a:rPr lang="en-US" dirty="0" err="1"/>
              <a:t>như</a:t>
            </a:r>
            <a:r>
              <a:rPr lang="en-US" dirty="0"/>
              <a:t> DSPI</a:t>
            </a:r>
            <a:r>
              <a:rPr lang="en-US" dirty="0" smtClean="0"/>
              <a:t>.</a:t>
            </a:r>
          </a:p>
          <a:p>
            <a:pPr marL="285750" lvl="0" indent="-285750">
              <a:buFont typeface="Arial" panose="020B0604020202020204" pitchFamily="34" charset="0"/>
              <a:buChar char="•"/>
            </a:pPr>
            <a:r>
              <a:rPr lang="en-US" dirty="0" err="1"/>
              <a:t>Việc</a:t>
            </a:r>
            <a:r>
              <a:rPr lang="en-US" dirty="0"/>
              <a:t> </a:t>
            </a:r>
            <a:r>
              <a:rPr lang="en-US" dirty="0" err="1"/>
              <a:t>điều</a:t>
            </a:r>
            <a:r>
              <a:rPr lang="en-US" dirty="0"/>
              <a:t> </a:t>
            </a:r>
            <a:r>
              <a:rPr lang="en-US" dirty="0" err="1"/>
              <a:t>khiển</a:t>
            </a:r>
            <a:r>
              <a:rPr lang="en-US" dirty="0"/>
              <a:t> </a:t>
            </a:r>
            <a:r>
              <a:rPr lang="en-US" dirty="0" err="1"/>
              <a:t>nhả</a:t>
            </a:r>
            <a:r>
              <a:rPr lang="en-US" dirty="0"/>
              <a:t> PCS </a:t>
            </a:r>
            <a:r>
              <a:rPr lang="en-US" dirty="0" err="1"/>
              <a:t>sẽ</a:t>
            </a:r>
            <a:r>
              <a:rPr lang="en-US" dirty="0"/>
              <a:t> </a:t>
            </a:r>
            <a:r>
              <a:rPr lang="en-US" dirty="0" err="1"/>
              <a:t>thực</a:t>
            </a:r>
            <a:r>
              <a:rPr lang="en-US" dirty="0"/>
              <a:t> </a:t>
            </a:r>
            <a:r>
              <a:rPr lang="en-US" dirty="0" err="1"/>
              <a:t>hiện</a:t>
            </a:r>
            <a:r>
              <a:rPr lang="en-US" dirty="0"/>
              <a:t> </a:t>
            </a:r>
            <a:r>
              <a:rPr lang="en-US" dirty="0" err="1"/>
              <a:t>sau</a:t>
            </a:r>
            <a:r>
              <a:rPr lang="en-US" dirty="0"/>
              <a:t> </a:t>
            </a:r>
            <a:r>
              <a:rPr lang="en-US" dirty="0" err="1"/>
              <a:t>khi</a:t>
            </a:r>
            <a:r>
              <a:rPr lang="en-US" dirty="0"/>
              <a:t> </a:t>
            </a:r>
            <a:r>
              <a:rPr lang="en-US" dirty="0" err="1"/>
              <a:t>đã</a:t>
            </a:r>
            <a:r>
              <a:rPr lang="en-US" dirty="0"/>
              <a:t> </a:t>
            </a:r>
            <a:r>
              <a:rPr lang="en-US" dirty="0" err="1"/>
              <a:t>truyền</a:t>
            </a:r>
            <a:r>
              <a:rPr lang="en-US" dirty="0"/>
              <a:t> </a:t>
            </a:r>
            <a:r>
              <a:rPr lang="en-US" dirty="0" err="1"/>
              <a:t>xong</a:t>
            </a:r>
            <a:r>
              <a:rPr lang="en-US" dirty="0"/>
              <a:t> frame </a:t>
            </a:r>
            <a:r>
              <a:rPr lang="en-US" dirty="0" err="1"/>
              <a:t>cuối</a:t>
            </a:r>
            <a:r>
              <a:rPr lang="en-US" dirty="0"/>
              <a:t>, </a:t>
            </a:r>
            <a:r>
              <a:rPr lang="en-US" dirty="0" err="1"/>
              <a:t>bằng</a:t>
            </a:r>
            <a:r>
              <a:rPr lang="en-US" dirty="0"/>
              <a:t> </a:t>
            </a:r>
            <a:r>
              <a:rPr lang="en-US" dirty="0" err="1"/>
              <a:t>cách</a:t>
            </a:r>
            <a:r>
              <a:rPr lang="en-US" dirty="0"/>
              <a:t> </a:t>
            </a:r>
            <a:r>
              <a:rPr lang="en-US" dirty="0" err="1"/>
              <a:t>xóa</a:t>
            </a:r>
            <a:r>
              <a:rPr lang="en-US" dirty="0"/>
              <a:t> bit TCR[CONT]. </a:t>
            </a:r>
            <a:r>
              <a:rPr lang="en-US" dirty="0" err="1"/>
              <a:t>Trên</a:t>
            </a:r>
            <a:r>
              <a:rPr lang="en-US" dirty="0"/>
              <a:t> DSPI </a:t>
            </a:r>
            <a:r>
              <a:rPr lang="en-US" dirty="0" err="1"/>
              <a:t>thì</a:t>
            </a:r>
            <a:r>
              <a:rPr lang="en-US" dirty="0"/>
              <a:t> </a:t>
            </a:r>
            <a:r>
              <a:rPr lang="en-US" dirty="0" err="1"/>
              <a:t>việc</a:t>
            </a:r>
            <a:r>
              <a:rPr lang="en-US" dirty="0"/>
              <a:t> </a:t>
            </a:r>
            <a:r>
              <a:rPr lang="en-US" dirty="0" err="1"/>
              <a:t>điều</a:t>
            </a:r>
            <a:r>
              <a:rPr lang="en-US" dirty="0"/>
              <a:t> </a:t>
            </a:r>
            <a:r>
              <a:rPr lang="en-US" dirty="0" err="1"/>
              <a:t>khiển</a:t>
            </a:r>
            <a:r>
              <a:rPr lang="en-US" dirty="0"/>
              <a:t> </a:t>
            </a:r>
            <a:r>
              <a:rPr lang="en-US" dirty="0" err="1"/>
              <a:t>nhả</a:t>
            </a:r>
            <a:r>
              <a:rPr lang="en-US" dirty="0"/>
              <a:t> PCS </a:t>
            </a:r>
            <a:r>
              <a:rPr lang="en-US" dirty="0" err="1"/>
              <a:t>phải</a:t>
            </a:r>
            <a:r>
              <a:rPr lang="en-US" dirty="0"/>
              <a:t> </a:t>
            </a:r>
            <a:r>
              <a:rPr lang="en-US" dirty="0" err="1"/>
              <a:t>xóa</a:t>
            </a:r>
            <a:r>
              <a:rPr lang="en-US" dirty="0"/>
              <a:t> bit PUSHR[CONT] </a:t>
            </a:r>
            <a:r>
              <a:rPr lang="en-US" dirty="0" err="1"/>
              <a:t>của</a:t>
            </a:r>
            <a:r>
              <a:rPr lang="en-US" dirty="0"/>
              <a:t> </a:t>
            </a:r>
            <a:r>
              <a:rPr lang="en-US" dirty="0" err="1"/>
              <a:t>lệnh</a:t>
            </a:r>
            <a:r>
              <a:rPr lang="en-US" dirty="0"/>
              <a:t> </a:t>
            </a:r>
            <a:r>
              <a:rPr lang="en-US" dirty="0" err="1"/>
              <a:t>truyền</a:t>
            </a:r>
            <a:r>
              <a:rPr lang="en-US" dirty="0"/>
              <a:t> frame </a:t>
            </a:r>
            <a:r>
              <a:rPr lang="en-US" dirty="0" err="1"/>
              <a:t>cuối</a:t>
            </a:r>
            <a:r>
              <a:rPr lang="en-US" dirty="0" smtClean="0"/>
              <a:t>.</a:t>
            </a:r>
          </a:p>
          <a:p>
            <a:pPr marL="285750" lvl="0" indent="-285750">
              <a:buFont typeface="Arial" panose="020B0604020202020204" pitchFamily="34" charset="0"/>
              <a:buChar char="•"/>
            </a:pPr>
            <a:r>
              <a:rPr lang="en-US" dirty="0"/>
              <a:t>Trong </a:t>
            </a:r>
            <a:r>
              <a:rPr lang="en-US" dirty="0" err="1"/>
              <a:t>chế</a:t>
            </a:r>
            <a:r>
              <a:rPr lang="en-US" dirty="0"/>
              <a:t> </a:t>
            </a:r>
            <a:r>
              <a:rPr lang="en-US" dirty="0" err="1"/>
              <a:t>độ</a:t>
            </a:r>
            <a:r>
              <a:rPr lang="en-US" dirty="0"/>
              <a:t> Continuous CS(TCR[CONT]=1): Sau </a:t>
            </a:r>
            <a:r>
              <a:rPr lang="en-US" dirty="0" err="1"/>
              <a:t>khi</a:t>
            </a:r>
            <a:r>
              <a:rPr lang="en-US" dirty="0"/>
              <a:t> </a:t>
            </a:r>
            <a:r>
              <a:rPr lang="en-US" dirty="0" err="1"/>
              <a:t>đã</a:t>
            </a:r>
            <a:r>
              <a:rPr lang="en-US" dirty="0"/>
              <a:t> </a:t>
            </a:r>
            <a:r>
              <a:rPr lang="en-US" dirty="0" err="1"/>
              <a:t>dịch</a:t>
            </a:r>
            <a:r>
              <a:rPr lang="en-US" dirty="0"/>
              <a:t> </a:t>
            </a:r>
            <a:r>
              <a:rPr lang="en-US" dirty="0" err="1"/>
              <a:t>hết</a:t>
            </a:r>
            <a:r>
              <a:rPr lang="en-US" dirty="0"/>
              <a:t> </a:t>
            </a:r>
            <a:r>
              <a:rPr lang="en-US" dirty="0" err="1"/>
              <a:t>dữ</a:t>
            </a:r>
            <a:r>
              <a:rPr lang="en-US" dirty="0"/>
              <a:t> </a:t>
            </a:r>
            <a:r>
              <a:rPr lang="en-US" dirty="0" err="1"/>
              <a:t>liệu</a:t>
            </a:r>
            <a:r>
              <a:rPr lang="en-US" dirty="0"/>
              <a:t> </a:t>
            </a:r>
            <a:r>
              <a:rPr lang="en-US" dirty="0" err="1"/>
              <a:t>ra</a:t>
            </a:r>
            <a:r>
              <a:rPr lang="en-US" dirty="0"/>
              <a:t> SOUT </a:t>
            </a:r>
            <a:r>
              <a:rPr lang="en-US" dirty="0" err="1"/>
              <a:t>thì</a:t>
            </a:r>
            <a:r>
              <a:rPr lang="en-US" dirty="0"/>
              <a:t> </a:t>
            </a:r>
            <a:r>
              <a:rPr lang="en-US" dirty="0" err="1"/>
              <a:t>dữ</a:t>
            </a:r>
            <a:r>
              <a:rPr lang="en-US" dirty="0"/>
              <a:t> </a:t>
            </a:r>
            <a:r>
              <a:rPr lang="en-US" dirty="0" err="1"/>
              <a:t>liệu</a:t>
            </a:r>
            <a:r>
              <a:rPr lang="en-US" dirty="0"/>
              <a:t> </a:t>
            </a:r>
            <a:r>
              <a:rPr lang="en-US" dirty="0" err="1"/>
              <a:t>nhận</a:t>
            </a:r>
            <a:r>
              <a:rPr lang="en-US" dirty="0"/>
              <a:t> </a:t>
            </a:r>
            <a:r>
              <a:rPr lang="en-US" dirty="0" err="1"/>
              <a:t>được</a:t>
            </a:r>
            <a:r>
              <a:rPr lang="en-US" dirty="0"/>
              <a:t> </a:t>
            </a:r>
            <a:r>
              <a:rPr lang="en-US" dirty="0" err="1"/>
              <a:t>sẽ</a:t>
            </a:r>
            <a:r>
              <a:rPr lang="en-US" dirty="0"/>
              <a:t> </a:t>
            </a:r>
            <a:r>
              <a:rPr lang="en-US" dirty="0" err="1"/>
              <a:t>không</a:t>
            </a:r>
            <a:r>
              <a:rPr lang="en-US" dirty="0"/>
              <a:t> </a:t>
            </a:r>
            <a:r>
              <a:rPr lang="en-US" dirty="0" err="1"/>
              <a:t>đẩy</a:t>
            </a:r>
            <a:r>
              <a:rPr lang="en-US" dirty="0"/>
              <a:t> </a:t>
            </a:r>
            <a:r>
              <a:rPr lang="en-US" dirty="0" err="1"/>
              <a:t>vào</a:t>
            </a:r>
            <a:r>
              <a:rPr lang="en-US" dirty="0"/>
              <a:t> RX FIFO </a:t>
            </a:r>
            <a:r>
              <a:rPr lang="en-US" dirty="0" err="1"/>
              <a:t>nếu</a:t>
            </a:r>
            <a:r>
              <a:rPr lang="en-US" dirty="0"/>
              <a:t> </a:t>
            </a:r>
            <a:r>
              <a:rPr lang="en-US" dirty="0" err="1"/>
              <a:t>không</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tiếp</a:t>
            </a:r>
            <a:r>
              <a:rPr lang="en-US" dirty="0"/>
              <a:t> </a:t>
            </a:r>
            <a:r>
              <a:rPr lang="en-US" dirty="0" err="1"/>
              <a:t>theo</a:t>
            </a:r>
            <a:r>
              <a:rPr lang="en-US" dirty="0"/>
              <a:t> </a:t>
            </a:r>
            <a:r>
              <a:rPr lang="en-US" dirty="0" err="1"/>
              <a:t>trong</a:t>
            </a:r>
            <a:r>
              <a:rPr lang="en-US" dirty="0"/>
              <a:t> TX FIFO. Do </a:t>
            </a:r>
            <a:r>
              <a:rPr lang="en-US" dirty="0" err="1"/>
              <a:t>đó</a:t>
            </a:r>
            <a:r>
              <a:rPr lang="en-US" dirty="0"/>
              <a:t> </a:t>
            </a:r>
            <a:r>
              <a:rPr lang="en-US" dirty="0" err="1"/>
              <a:t>muốn</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vừa</a:t>
            </a:r>
            <a:r>
              <a:rPr lang="en-US" dirty="0"/>
              <a:t> </a:t>
            </a:r>
            <a:r>
              <a:rPr lang="en-US" dirty="0" err="1"/>
              <a:t>nhận</a:t>
            </a:r>
            <a:r>
              <a:rPr lang="en-US" dirty="0"/>
              <a:t> </a:t>
            </a:r>
            <a:r>
              <a:rPr lang="en-US" dirty="0" err="1"/>
              <a:t>được</a:t>
            </a:r>
            <a:r>
              <a:rPr lang="en-US" dirty="0"/>
              <a:t> </a:t>
            </a:r>
            <a:r>
              <a:rPr lang="en-US" dirty="0" err="1"/>
              <a:t>cần</a:t>
            </a:r>
            <a:r>
              <a:rPr lang="en-US" dirty="0"/>
              <a:t> </a:t>
            </a:r>
            <a:r>
              <a:rPr lang="en-US" dirty="0" err="1"/>
              <a:t>phải</a:t>
            </a:r>
            <a:r>
              <a:rPr lang="en-US" dirty="0"/>
              <a:t> </a:t>
            </a:r>
            <a:r>
              <a:rPr lang="en-US" dirty="0" err="1"/>
              <a:t>ghi</a:t>
            </a:r>
            <a:r>
              <a:rPr lang="en-US" dirty="0"/>
              <a:t> </a:t>
            </a:r>
            <a:r>
              <a:rPr lang="en-US" dirty="0" err="1"/>
              <a:t>tiếp</a:t>
            </a:r>
            <a:r>
              <a:rPr lang="en-US" dirty="0"/>
              <a:t> frame </a:t>
            </a:r>
            <a:r>
              <a:rPr lang="en-US" dirty="0" err="1"/>
              <a:t>mới</a:t>
            </a:r>
            <a:r>
              <a:rPr lang="en-US" dirty="0"/>
              <a:t> </a:t>
            </a:r>
            <a:r>
              <a:rPr lang="en-US" dirty="0" err="1"/>
              <a:t>vào</a:t>
            </a:r>
            <a:r>
              <a:rPr lang="en-US" dirty="0"/>
              <a:t> TX FIFO </a:t>
            </a:r>
            <a:r>
              <a:rPr lang="en-US" dirty="0" err="1"/>
              <a:t>hoặc</a:t>
            </a:r>
            <a:r>
              <a:rPr lang="en-US" dirty="0"/>
              <a:t> </a:t>
            </a:r>
            <a:r>
              <a:rPr lang="en-US" dirty="0" err="1"/>
              <a:t>kết</a:t>
            </a:r>
            <a:r>
              <a:rPr lang="en-US" dirty="0"/>
              <a:t> </a:t>
            </a:r>
            <a:r>
              <a:rPr lang="en-US" dirty="0" err="1"/>
              <a:t>thúc</a:t>
            </a:r>
            <a:r>
              <a:rPr lang="en-US" dirty="0"/>
              <a:t> </a:t>
            </a:r>
            <a:r>
              <a:rPr lang="en-US" dirty="0" err="1"/>
              <a:t>truyền</a:t>
            </a:r>
            <a:r>
              <a:rPr lang="en-US" dirty="0"/>
              <a:t> Continuous CS </a:t>
            </a:r>
            <a:r>
              <a:rPr lang="en-US" dirty="0" err="1"/>
              <a:t>bằng</a:t>
            </a:r>
            <a:r>
              <a:rPr lang="en-US" dirty="0"/>
              <a:t> </a:t>
            </a:r>
            <a:r>
              <a:rPr lang="en-US" dirty="0" err="1"/>
              <a:t>cách</a:t>
            </a:r>
            <a:r>
              <a:rPr lang="en-US" dirty="0"/>
              <a:t> </a:t>
            </a:r>
            <a:r>
              <a:rPr lang="en-US" dirty="0" err="1"/>
              <a:t>xóa</a:t>
            </a:r>
            <a:r>
              <a:rPr lang="en-US" dirty="0"/>
              <a:t> bit TCR[CONT]=0</a:t>
            </a:r>
            <a:r>
              <a:rPr lang="en-US" dirty="0" smtClean="0"/>
              <a:t>.</a:t>
            </a:r>
          </a:p>
          <a:p>
            <a:pPr marL="285750" indent="-285750">
              <a:buFont typeface="Arial" panose="020B0604020202020204" pitchFamily="34" charset="0"/>
              <a:buChar char="•"/>
            </a:pPr>
            <a:r>
              <a:rPr lang="en-US" dirty="0" err="1"/>
              <a:t>Cũng</a:t>
            </a:r>
            <a:r>
              <a:rPr lang="en-US" dirty="0"/>
              <a:t> </a:t>
            </a:r>
            <a:r>
              <a:rPr lang="en-US" dirty="0" err="1"/>
              <a:t>trong</a:t>
            </a:r>
            <a:r>
              <a:rPr lang="en-US" dirty="0"/>
              <a:t> </a:t>
            </a:r>
            <a:r>
              <a:rPr lang="en-US" dirty="0" err="1"/>
              <a:t>chế</a:t>
            </a:r>
            <a:r>
              <a:rPr lang="en-US" dirty="0"/>
              <a:t> </a:t>
            </a:r>
            <a:r>
              <a:rPr lang="en-US" dirty="0" err="1"/>
              <a:t>độ</a:t>
            </a:r>
            <a:r>
              <a:rPr lang="en-US" dirty="0"/>
              <a:t> Continuous CS(TCR[CONT]=1), CPHA=1: </a:t>
            </a:r>
            <a:r>
              <a:rPr lang="en-US" dirty="0" err="1"/>
              <a:t>cờ</a:t>
            </a:r>
            <a:r>
              <a:rPr lang="en-US" dirty="0"/>
              <a:t> WCF </a:t>
            </a:r>
            <a:r>
              <a:rPr lang="en-US" dirty="0" err="1"/>
              <a:t>chỉ</a:t>
            </a:r>
            <a:r>
              <a:rPr lang="en-US" dirty="0"/>
              <a:t> </a:t>
            </a:r>
            <a:r>
              <a:rPr lang="en-US" dirty="0" err="1"/>
              <a:t>hoạt</a:t>
            </a:r>
            <a:r>
              <a:rPr lang="en-US" dirty="0"/>
              <a:t> </a:t>
            </a:r>
            <a:r>
              <a:rPr lang="en-US" dirty="0" err="1"/>
              <a:t>động</a:t>
            </a:r>
            <a:r>
              <a:rPr lang="en-US" dirty="0"/>
              <a:t> </a:t>
            </a:r>
            <a:r>
              <a:rPr lang="en-US" dirty="0" err="1"/>
              <a:t>đúng</a:t>
            </a:r>
            <a:r>
              <a:rPr lang="en-US" dirty="0"/>
              <a:t> </a:t>
            </a:r>
            <a:r>
              <a:rPr lang="en-US" dirty="0" err="1"/>
              <a:t>khi</a:t>
            </a:r>
            <a:r>
              <a:rPr lang="en-US" dirty="0"/>
              <a:t> </a:t>
            </a:r>
            <a:r>
              <a:rPr lang="en-US" dirty="0" err="1"/>
              <a:t>được</a:t>
            </a:r>
            <a:r>
              <a:rPr lang="en-US" dirty="0"/>
              <a:t> </a:t>
            </a:r>
            <a:r>
              <a:rPr lang="en-US" dirty="0" err="1" smtClean="0"/>
              <a:t>xóa</a:t>
            </a:r>
            <a:r>
              <a:rPr lang="en-US" dirty="0" smtClean="0"/>
              <a:t> </a:t>
            </a:r>
            <a:r>
              <a:rPr lang="en-US" dirty="0" err="1" smtClean="0"/>
              <a:t>trước</a:t>
            </a:r>
            <a:r>
              <a:rPr lang="en-US" dirty="0" smtClean="0"/>
              <a:t> </a:t>
            </a:r>
            <a:r>
              <a:rPr lang="en-US" dirty="0" err="1" smtClean="0"/>
              <a:t>khi</a:t>
            </a:r>
            <a:r>
              <a:rPr lang="en-US" dirty="0" smtClean="0"/>
              <a:t> bit </a:t>
            </a:r>
            <a:r>
              <a:rPr lang="en-US" dirty="0" err="1" smtClean="0"/>
              <a:t>cuối</a:t>
            </a:r>
            <a:r>
              <a:rPr lang="en-US" dirty="0" smtClean="0"/>
              <a:t> </a:t>
            </a:r>
            <a:r>
              <a:rPr lang="en-US" dirty="0" err="1" smtClean="0"/>
              <a:t>được</a:t>
            </a:r>
            <a:r>
              <a:rPr lang="en-US" dirty="0" smtClean="0"/>
              <a:t> </a:t>
            </a:r>
            <a:r>
              <a:rPr lang="en-US" dirty="0" err="1" smtClean="0"/>
              <a:t>dịch</a:t>
            </a:r>
            <a:r>
              <a:rPr lang="en-US" dirty="0" smtClean="0"/>
              <a:t> </a:t>
            </a:r>
            <a:r>
              <a:rPr lang="en-US" dirty="0" err="1" smtClean="0"/>
              <a:t>ra</a:t>
            </a:r>
            <a:r>
              <a:rPr lang="en-US" dirty="0" smtClean="0"/>
              <a:t> SOUT. </a:t>
            </a:r>
            <a:endParaRPr lang="en-US" dirty="0"/>
          </a:p>
        </p:txBody>
      </p:sp>
    </p:spTree>
    <p:extLst>
      <p:ext uri="{BB962C8B-B14F-4D97-AF65-F5344CB8AC3E}">
        <p14:creationId xmlns:p14="http://schemas.microsoft.com/office/powerpoint/2010/main" val="132227432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i="1" dirty="0" smtClean="0"/>
              <a:t>3. </a:t>
            </a:r>
            <a:r>
              <a:rPr lang="en-US" sz="2800" i="1" dirty="0" err="1" smtClean="0"/>
              <a:t>Giới</a:t>
            </a:r>
            <a:r>
              <a:rPr lang="en-US" sz="2800" i="1" dirty="0" smtClean="0"/>
              <a:t> </a:t>
            </a:r>
            <a:r>
              <a:rPr lang="en-US" sz="2800" i="1" dirty="0" err="1"/>
              <a:t>thiệu</a:t>
            </a:r>
            <a:r>
              <a:rPr lang="en-US" sz="2800" i="1" dirty="0"/>
              <a:t> </a:t>
            </a:r>
            <a:r>
              <a:rPr lang="en-US" sz="2800" i="1" dirty="0" err="1"/>
              <a:t>về</a:t>
            </a:r>
            <a:r>
              <a:rPr lang="en-US" sz="2800" i="1" dirty="0"/>
              <a:t> </a:t>
            </a:r>
            <a:r>
              <a:rPr lang="en-US" sz="2800" i="1" dirty="0" err="1"/>
              <a:t>các</a:t>
            </a:r>
            <a:r>
              <a:rPr lang="en-US" sz="2800" i="1" dirty="0"/>
              <a:t> IP Vault </a:t>
            </a:r>
            <a:r>
              <a:rPr lang="en-US" sz="2800" i="1" dirty="0" err="1"/>
              <a:t>hỗ</a:t>
            </a:r>
            <a:r>
              <a:rPr lang="en-US" sz="2800" i="1" dirty="0"/>
              <a:t> </a:t>
            </a:r>
            <a:r>
              <a:rPr lang="en-US" sz="2800" i="1" dirty="0" err="1"/>
              <a:t>trợ</a:t>
            </a:r>
            <a:r>
              <a:rPr lang="en-US" sz="2800" i="1" dirty="0"/>
              <a:t> SPI</a:t>
            </a:r>
          </a:p>
        </p:txBody>
      </p:sp>
      <p:sp>
        <p:nvSpPr>
          <p:cNvPr id="12" name="Rectangle 11"/>
          <p:cNvSpPr/>
          <p:nvPr/>
        </p:nvSpPr>
        <p:spPr>
          <a:xfrm>
            <a:off x="1028699" y="868161"/>
            <a:ext cx="3632661" cy="430887"/>
          </a:xfrm>
          <a:prstGeom prst="rect">
            <a:avLst/>
          </a:prstGeom>
        </p:spPr>
        <p:txBody>
          <a:bodyPr wrap="none">
            <a:spAutoFit/>
          </a:bodyPr>
          <a:lstStyle/>
          <a:p>
            <a:r>
              <a:rPr lang="en-US" sz="2200" b="1" i="1" dirty="0" err="1"/>
              <a:t>Giới</a:t>
            </a:r>
            <a:r>
              <a:rPr lang="en-US" sz="2200" b="1" i="1" dirty="0"/>
              <a:t> </a:t>
            </a:r>
            <a:r>
              <a:rPr lang="en-US" sz="2200" b="1" i="1" dirty="0" err="1"/>
              <a:t>thiệu</a:t>
            </a:r>
            <a:r>
              <a:rPr lang="en-US" sz="2200" b="1" i="1" dirty="0"/>
              <a:t> IP Vault S12SPI</a:t>
            </a:r>
          </a:p>
        </p:txBody>
      </p:sp>
      <p:pic>
        <p:nvPicPr>
          <p:cNvPr id="6" name="Picture 5"/>
          <p:cNvPicPr/>
          <p:nvPr/>
        </p:nvPicPr>
        <p:blipFill>
          <a:blip r:embed="rId2"/>
          <a:stretch>
            <a:fillRect/>
          </a:stretch>
        </p:blipFill>
        <p:spPr>
          <a:xfrm>
            <a:off x="3125786" y="1356198"/>
            <a:ext cx="5940425" cy="3538220"/>
          </a:xfrm>
          <a:prstGeom prst="rect">
            <a:avLst/>
          </a:prstGeom>
        </p:spPr>
      </p:pic>
      <p:sp>
        <p:nvSpPr>
          <p:cNvPr id="4" name="Rectangle 3"/>
          <p:cNvSpPr/>
          <p:nvPr/>
        </p:nvSpPr>
        <p:spPr>
          <a:xfrm>
            <a:off x="4806222" y="5016579"/>
            <a:ext cx="2694969" cy="369332"/>
          </a:xfrm>
          <a:prstGeom prst="rect">
            <a:avLst/>
          </a:prstGeom>
        </p:spPr>
        <p:txBody>
          <a:bodyPr wrap="none">
            <a:spAutoFit/>
          </a:bodyPr>
          <a:lstStyle/>
          <a:p>
            <a:r>
              <a:rPr lang="en-US" b="1" i="1" dirty="0" err="1"/>
              <a:t>Sơ</a:t>
            </a:r>
            <a:r>
              <a:rPr lang="en-US" b="1" i="1" dirty="0"/>
              <a:t> </a:t>
            </a:r>
            <a:r>
              <a:rPr lang="en-US" b="1" i="1" dirty="0" err="1"/>
              <a:t>đồ</a:t>
            </a:r>
            <a:r>
              <a:rPr lang="en-US" b="1" i="1" dirty="0"/>
              <a:t> </a:t>
            </a:r>
            <a:r>
              <a:rPr lang="en-US" b="1" i="1" dirty="0" err="1" smtClean="0"/>
              <a:t>khối</a:t>
            </a:r>
            <a:r>
              <a:rPr lang="en-US" b="1" i="1" dirty="0" smtClean="0"/>
              <a:t> </a:t>
            </a:r>
            <a:r>
              <a:rPr lang="en-US" b="1" i="1" dirty="0" err="1" smtClean="0"/>
              <a:t>của</a:t>
            </a:r>
            <a:r>
              <a:rPr lang="en-US" b="1" i="1" dirty="0" smtClean="0"/>
              <a:t> S12SPI</a:t>
            </a:r>
            <a:endParaRPr lang="en-US" b="1" i="1" dirty="0"/>
          </a:p>
        </p:txBody>
      </p:sp>
    </p:spTree>
    <p:extLst>
      <p:ext uri="{BB962C8B-B14F-4D97-AF65-F5344CB8AC3E}">
        <p14:creationId xmlns:p14="http://schemas.microsoft.com/office/powerpoint/2010/main" val="122518396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i="1" dirty="0" smtClean="0"/>
              <a:t>3. </a:t>
            </a:r>
            <a:r>
              <a:rPr lang="en-US" sz="2800" i="1" dirty="0" err="1" smtClean="0"/>
              <a:t>Giới</a:t>
            </a:r>
            <a:r>
              <a:rPr lang="en-US" sz="2800" i="1" dirty="0" smtClean="0"/>
              <a:t> </a:t>
            </a:r>
            <a:r>
              <a:rPr lang="en-US" sz="2800" i="1" dirty="0" err="1"/>
              <a:t>thiệu</a:t>
            </a:r>
            <a:r>
              <a:rPr lang="en-US" sz="2800" i="1" dirty="0"/>
              <a:t> </a:t>
            </a:r>
            <a:r>
              <a:rPr lang="en-US" sz="2800" i="1" dirty="0" err="1"/>
              <a:t>về</a:t>
            </a:r>
            <a:r>
              <a:rPr lang="en-US" sz="2800" i="1" dirty="0"/>
              <a:t> </a:t>
            </a:r>
            <a:r>
              <a:rPr lang="en-US" sz="2800" i="1" dirty="0" err="1"/>
              <a:t>các</a:t>
            </a:r>
            <a:r>
              <a:rPr lang="en-US" sz="2800" i="1" dirty="0"/>
              <a:t> IP Vault </a:t>
            </a:r>
            <a:r>
              <a:rPr lang="en-US" sz="2800" i="1" dirty="0" err="1"/>
              <a:t>hỗ</a:t>
            </a:r>
            <a:r>
              <a:rPr lang="en-US" sz="2800" i="1" dirty="0"/>
              <a:t> </a:t>
            </a:r>
            <a:r>
              <a:rPr lang="en-US" sz="2800" i="1" dirty="0" err="1"/>
              <a:t>trợ</a:t>
            </a:r>
            <a:r>
              <a:rPr lang="en-US" sz="2800" i="1" dirty="0"/>
              <a:t> SPI</a:t>
            </a:r>
          </a:p>
        </p:txBody>
      </p:sp>
      <p:sp>
        <p:nvSpPr>
          <p:cNvPr id="12" name="Rectangle 11"/>
          <p:cNvSpPr/>
          <p:nvPr/>
        </p:nvSpPr>
        <p:spPr>
          <a:xfrm>
            <a:off x="1028699" y="868161"/>
            <a:ext cx="3632661" cy="430887"/>
          </a:xfrm>
          <a:prstGeom prst="rect">
            <a:avLst/>
          </a:prstGeom>
        </p:spPr>
        <p:txBody>
          <a:bodyPr wrap="none">
            <a:spAutoFit/>
          </a:bodyPr>
          <a:lstStyle/>
          <a:p>
            <a:r>
              <a:rPr lang="en-US" sz="2200" b="1" i="1" dirty="0" err="1"/>
              <a:t>Giới</a:t>
            </a:r>
            <a:r>
              <a:rPr lang="en-US" sz="2200" b="1" i="1" dirty="0"/>
              <a:t> </a:t>
            </a:r>
            <a:r>
              <a:rPr lang="en-US" sz="2200" b="1" i="1" dirty="0" err="1"/>
              <a:t>thiệu</a:t>
            </a:r>
            <a:r>
              <a:rPr lang="en-US" sz="2200" b="1" i="1" dirty="0"/>
              <a:t> IP Vault S12SPI</a:t>
            </a:r>
          </a:p>
        </p:txBody>
      </p:sp>
      <p:sp>
        <p:nvSpPr>
          <p:cNvPr id="2" name="Rectangle 1"/>
          <p:cNvSpPr/>
          <p:nvPr/>
        </p:nvSpPr>
        <p:spPr>
          <a:xfrm>
            <a:off x="1028699" y="1299048"/>
            <a:ext cx="4938275" cy="369332"/>
          </a:xfrm>
          <a:prstGeom prst="rect">
            <a:avLst/>
          </a:prstGeom>
        </p:spPr>
        <p:txBody>
          <a:bodyPr wrap="none">
            <a:spAutoFit/>
          </a:bodyPr>
          <a:lstStyle/>
          <a:p>
            <a:r>
              <a:rPr lang="en-US" b="1" i="1" dirty="0" err="1"/>
              <a:t>Các</a:t>
            </a:r>
            <a:r>
              <a:rPr lang="en-US" b="1" i="1" dirty="0"/>
              <a:t> </a:t>
            </a:r>
            <a:r>
              <a:rPr lang="en-US" b="1" i="1" dirty="0" err="1"/>
              <a:t>thanh</a:t>
            </a:r>
            <a:r>
              <a:rPr lang="en-US" b="1" i="1" dirty="0"/>
              <a:t> </a:t>
            </a:r>
            <a:r>
              <a:rPr lang="en-US" b="1" i="1" dirty="0" err="1"/>
              <a:t>ghi</a:t>
            </a:r>
            <a:r>
              <a:rPr lang="en-US" b="1" i="1" dirty="0"/>
              <a:t> </a:t>
            </a:r>
            <a:r>
              <a:rPr lang="en-US" b="1" i="1" dirty="0" err="1"/>
              <a:t>cấu</a:t>
            </a:r>
            <a:r>
              <a:rPr lang="en-US" b="1" i="1" dirty="0"/>
              <a:t> </a:t>
            </a:r>
            <a:r>
              <a:rPr lang="en-US" b="1" i="1" dirty="0" err="1"/>
              <a:t>hình</a:t>
            </a:r>
            <a:r>
              <a:rPr lang="en-US" b="1" i="1" dirty="0"/>
              <a:t> </a:t>
            </a:r>
            <a:r>
              <a:rPr lang="en-US" b="1" i="1" dirty="0" err="1"/>
              <a:t>cho</a:t>
            </a:r>
            <a:r>
              <a:rPr lang="en-US" b="1" i="1" dirty="0"/>
              <a:t> IP Vault S12SPI</a:t>
            </a:r>
          </a:p>
        </p:txBody>
      </p:sp>
      <p:sp>
        <p:nvSpPr>
          <p:cNvPr id="3" name="Rectangle 2"/>
          <p:cNvSpPr/>
          <p:nvPr/>
        </p:nvSpPr>
        <p:spPr>
          <a:xfrm>
            <a:off x="1028699" y="1792843"/>
            <a:ext cx="10334625" cy="2031325"/>
          </a:xfrm>
          <a:prstGeom prst="rect">
            <a:avLst/>
          </a:prstGeom>
        </p:spPr>
        <p:txBody>
          <a:bodyPr wrap="square">
            <a:spAutoFit/>
          </a:bodyPr>
          <a:lstStyle/>
          <a:p>
            <a:pPr marL="285750" indent="-285750">
              <a:buFont typeface="Arial" panose="020B0604020202020204" pitchFamily="34" charset="0"/>
              <a:buChar char="•"/>
            </a:pPr>
            <a:r>
              <a:rPr lang="en-US" b="1" i="1" dirty="0"/>
              <a:t>SPI Control Register 1 (SPICR1</a:t>
            </a:r>
            <a:r>
              <a:rPr lang="en-US" b="1" i="1" dirty="0" smtClean="0"/>
              <a:t>): </a:t>
            </a:r>
            <a:r>
              <a:rPr lang="en-US" dirty="0" err="1"/>
              <a:t>Dùng</a:t>
            </a:r>
            <a:r>
              <a:rPr lang="en-US" dirty="0"/>
              <a:t> </a:t>
            </a:r>
            <a:r>
              <a:rPr lang="en-US" dirty="0" err="1"/>
              <a:t>để</a:t>
            </a:r>
            <a:r>
              <a:rPr lang="en-US" dirty="0"/>
              <a:t> enable module, </a:t>
            </a:r>
            <a:r>
              <a:rPr lang="en-US" dirty="0" err="1"/>
              <a:t>chọn</a:t>
            </a:r>
            <a:r>
              <a:rPr lang="en-US" dirty="0"/>
              <a:t> Master </a:t>
            </a:r>
            <a:r>
              <a:rPr lang="en-US" dirty="0" err="1"/>
              <a:t>hoặc</a:t>
            </a:r>
            <a:r>
              <a:rPr lang="en-US" dirty="0"/>
              <a:t> Slave, enable </a:t>
            </a:r>
            <a:r>
              <a:rPr lang="en-US" dirty="0" err="1"/>
              <a:t>ngắt</a:t>
            </a:r>
            <a:r>
              <a:rPr lang="en-US" dirty="0"/>
              <a:t>, CPOL, CPHA, LSB first </a:t>
            </a:r>
            <a:r>
              <a:rPr lang="en-US" dirty="0" err="1"/>
              <a:t>hoặc</a:t>
            </a:r>
            <a:r>
              <a:rPr lang="en-US" dirty="0"/>
              <a:t> MSB first, enable SS </a:t>
            </a:r>
            <a:r>
              <a:rPr lang="en-US" dirty="0" smtClean="0"/>
              <a:t>pin</a:t>
            </a:r>
          </a:p>
          <a:p>
            <a:pPr marL="285750" indent="-285750">
              <a:buFont typeface="Arial" panose="020B0604020202020204" pitchFamily="34" charset="0"/>
              <a:buChar char="•"/>
            </a:pPr>
            <a:r>
              <a:rPr lang="en-US" b="1" i="1" dirty="0"/>
              <a:t>SPI Control Register 2 (SPICR2): </a:t>
            </a:r>
            <a:r>
              <a:rPr lang="en-US" dirty="0" err="1"/>
              <a:t>Cấu</a:t>
            </a:r>
            <a:r>
              <a:rPr lang="en-US" dirty="0"/>
              <a:t> </a:t>
            </a:r>
            <a:r>
              <a:rPr lang="en-US" dirty="0" err="1"/>
              <a:t>hình</a:t>
            </a:r>
            <a:r>
              <a:rPr lang="en-US" dirty="0"/>
              <a:t> </a:t>
            </a:r>
            <a:r>
              <a:rPr lang="en-US" dirty="0" err="1"/>
              <a:t>kích</a:t>
            </a:r>
            <a:r>
              <a:rPr lang="en-US" dirty="0"/>
              <a:t> </a:t>
            </a:r>
            <a:r>
              <a:rPr lang="en-US" dirty="0" err="1"/>
              <a:t>thước</a:t>
            </a:r>
            <a:r>
              <a:rPr lang="en-US" dirty="0"/>
              <a:t> frame </a:t>
            </a:r>
            <a:r>
              <a:rPr lang="en-US" dirty="0" err="1" smtClean="0"/>
              <a:t>truyền</a:t>
            </a:r>
            <a:endParaRPr lang="en-US" dirty="0" smtClean="0"/>
          </a:p>
          <a:p>
            <a:pPr marL="285750" indent="-285750">
              <a:buFont typeface="Arial" panose="020B0604020202020204" pitchFamily="34" charset="0"/>
              <a:buChar char="•"/>
            </a:pPr>
            <a:r>
              <a:rPr lang="en-US" b="1" i="1" dirty="0"/>
              <a:t>SPI Baud Rate Register (SPIBR):</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cấu</a:t>
            </a:r>
            <a:r>
              <a:rPr lang="en-US" dirty="0"/>
              <a:t> </a:t>
            </a:r>
            <a:r>
              <a:rPr lang="en-US" dirty="0" err="1"/>
              <a:t>hình</a:t>
            </a:r>
            <a:r>
              <a:rPr lang="en-US" dirty="0"/>
              <a:t> Baud </a:t>
            </a:r>
            <a:r>
              <a:rPr lang="en-US" dirty="0" smtClean="0"/>
              <a:t>Rate</a:t>
            </a:r>
          </a:p>
          <a:p>
            <a:pPr marL="285750" lvl="0" indent="-285750">
              <a:buFont typeface="Arial" panose="020B0604020202020204" pitchFamily="34" charset="0"/>
              <a:buChar char="•"/>
            </a:pPr>
            <a:r>
              <a:rPr lang="en-US" b="1" i="1" dirty="0"/>
              <a:t>SPI Status Register (SPISR):</a:t>
            </a:r>
            <a:r>
              <a:rPr lang="en-US" dirty="0"/>
              <a:t> </a:t>
            </a:r>
            <a:r>
              <a:rPr lang="en-US" dirty="0" err="1"/>
              <a:t>Chứa</a:t>
            </a:r>
            <a:r>
              <a:rPr lang="en-US" dirty="0"/>
              <a:t> </a:t>
            </a:r>
            <a:r>
              <a:rPr lang="en-US" dirty="0" err="1"/>
              <a:t>thông</a:t>
            </a:r>
            <a:r>
              <a:rPr lang="en-US" dirty="0"/>
              <a:t> tin </a:t>
            </a:r>
            <a:r>
              <a:rPr lang="en-US" dirty="0" err="1"/>
              <a:t>của</a:t>
            </a:r>
            <a:r>
              <a:rPr lang="en-US" dirty="0"/>
              <a:t> </a:t>
            </a:r>
            <a:r>
              <a:rPr lang="en-US" dirty="0" err="1"/>
              <a:t>các</a:t>
            </a:r>
            <a:r>
              <a:rPr lang="en-US" dirty="0"/>
              <a:t> </a:t>
            </a:r>
            <a:r>
              <a:rPr lang="en-US" dirty="0" err="1"/>
              <a:t>cờ</a:t>
            </a:r>
            <a:r>
              <a:rPr lang="en-US" dirty="0"/>
              <a:t> </a:t>
            </a:r>
            <a:r>
              <a:rPr lang="en-US" dirty="0" err="1"/>
              <a:t>trạng</a:t>
            </a:r>
            <a:r>
              <a:rPr lang="en-US" dirty="0"/>
              <a:t> </a:t>
            </a:r>
            <a:r>
              <a:rPr lang="en-US" dirty="0" err="1"/>
              <a:t>thái</a:t>
            </a:r>
            <a:r>
              <a:rPr lang="en-US" dirty="0"/>
              <a:t> </a:t>
            </a:r>
            <a:r>
              <a:rPr lang="en-US" dirty="0" err="1"/>
              <a:t>như</a:t>
            </a:r>
            <a:r>
              <a:rPr lang="en-US" dirty="0"/>
              <a:t> SPIF, SPTEF.</a:t>
            </a:r>
          </a:p>
          <a:p>
            <a:pPr marL="285750" indent="-285750">
              <a:buFont typeface="Arial" panose="020B0604020202020204" pitchFamily="34" charset="0"/>
              <a:buChar char="•"/>
            </a:pPr>
            <a:r>
              <a:rPr lang="en-US" b="1" i="1" dirty="0"/>
              <a:t>SPI Data Register High (SPIDRH):</a:t>
            </a:r>
            <a:r>
              <a:rPr lang="en-US" dirty="0"/>
              <a:t> </a:t>
            </a:r>
            <a:r>
              <a:rPr lang="en-US" dirty="0" smtClean="0"/>
              <a:t>Thanh </a:t>
            </a:r>
            <a:r>
              <a:rPr lang="en-US" dirty="0" err="1" smtClean="0"/>
              <a:t>ghi</a:t>
            </a:r>
            <a:r>
              <a:rPr lang="en-US" dirty="0" smtClean="0"/>
              <a:t> </a:t>
            </a:r>
            <a:r>
              <a:rPr lang="en-US" dirty="0" err="1" smtClean="0"/>
              <a:t>chứa</a:t>
            </a:r>
            <a:r>
              <a:rPr lang="en-US" dirty="0" smtClean="0"/>
              <a:t> </a:t>
            </a:r>
            <a:r>
              <a:rPr lang="en-US" dirty="0" err="1" smtClean="0"/>
              <a:t>dữ</a:t>
            </a:r>
            <a:r>
              <a:rPr lang="en-US" dirty="0" smtClean="0"/>
              <a:t> </a:t>
            </a:r>
            <a:r>
              <a:rPr lang="en-US" dirty="0" err="1" smtClean="0"/>
              <a:t>liệu</a:t>
            </a:r>
            <a:r>
              <a:rPr lang="en-US" dirty="0"/>
              <a:t> </a:t>
            </a:r>
            <a:r>
              <a:rPr lang="en-US" dirty="0" err="1" smtClean="0"/>
              <a:t>truyền</a:t>
            </a:r>
            <a:r>
              <a:rPr lang="en-US" dirty="0" smtClean="0"/>
              <a:t> </a:t>
            </a:r>
            <a:r>
              <a:rPr lang="en-US" dirty="0" err="1" smtClean="0"/>
              <a:t>nhận</a:t>
            </a:r>
            <a:r>
              <a:rPr lang="en-US" dirty="0" smtClean="0"/>
              <a:t> </a:t>
            </a:r>
            <a:r>
              <a:rPr lang="en-US" dirty="0" err="1" smtClean="0"/>
              <a:t>của</a:t>
            </a:r>
            <a:r>
              <a:rPr lang="en-US" dirty="0" smtClean="0"/>
              <a:t> 8 bit </a:t>
            </a:r>
            <a:r>
              <a:rPr lang="en-US" dirty="0" err="1" smtClean="0"/>
              <a:t>cao</a:t>
            </a:r>
            <a:r>
              <a:rPr lang="en-US" dirty="0" smtClean="0"/>
              <a:t>.</a:t>
            </a:r>
          </a:p>
          <a:p>
            <a:pPr marL="285750" indent="-285750">
              <a:buFont typeface="Arial" panose="020B0604020202020204" pitchFamily="34" charset="0"/>
              <a:buChar char="•"/>
            </a:pPr>
            <a:r>
              <a:rPr lang="en-US" b="1" i="1" dirty="0"/>
              <a:t>SPI Data Register Low (SPIDRL): </a:t>
            </a:r>
            <a:r>
              <a:rPr lang="en-US" b="1" i="1" dirty="0" smtClean="0"/>
              <a:t> </a:t>
            </a:r>
            <a:r>
              <a:rPr lang="en-US" dirty="0"/>
              <a:t>Thanh </a:t>
            </a:r>
            <a:r>
              <a:rPr lang="en-US" dirty="0" err="1"/>
              <a:t>ghi</a:t>
            </a:r>
            <a:r>
              <a:rPr lang="en-US" dirty="0"/>
              <a:t> </a:t>
            </a:r>
            <a:r>
              <a:rPr lang="en-US" dirty="0" err="1"/>
              <a:t>chứa</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smtClean="0"/>
              <a:t>nhận</a:t>
            </a:r>
            <a:r>
              <a:rPr lang="en-US" dirty="0" smtClean="0"/>
              <a:t> </a:t>
            </a:r>
            <a:r>
              <a:rPr lang="en-US" dirty="0" err="1"/>
              <a:t>của</a:t>
            </a:r>
            <a:r>
              <a:rPr lang="en-US" dirty="0"/>
              <a:t> 8 bit </a:t>
            </a:r>
            <a:r>
              <a:rPr lang="en-US" dirty="0" err="1" smtClean="0"/>
              <a:t>thấp</a:t>
            </a:r>
            <a:r>
              <a:rPr lang="en-US" dirty="0" smtClean="0"/>
              <a:t>.</a:t>
            </a:r>
            <a:endParaRPr lang="en-US" dirty="0"/>
          </a:p>
        </p:txBody>
      </p:sp>
    </p:spTree>
    <p:extLst>
      <p:ext uri="{BB962C8B-B14F-4D97-AF65-F5344CB8AC3E}">
        <p14:creationId xmlns:p14="http://schemas.microsoft.com/office/powerpoint/2010/main" val="228286910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i="1" dirty="0" smtClean="0"/>
              <a:t>3. </a:t>
            </a:r>
            <a:r>
              <a:rPr lang="en-US" sz="2800" i="1" dirty="0" err="1" smtClean="0"/>
              <a:t>Giới</a:t>
            </a:r>
            <a:r>
              <a:rPr lang="en-US" sz="2800" i="1" dirty="0" smtClean="0"/>
              <a:t> </a:t>
            </a:r>
            <a:r>
              <a:rPr lang="en-US" sz="2800" i="1" dirty="0" err="1"/>
              <a:t>thiệu</a:t>
            </a:r>
            <a:r>
              <a:rPr lang="en-US" sz="2800" i="1" dirty="0"/>
              <a:t> </a:t>
            </a:r>
            <a:r>
              <a:rPr lang="en-US" sz="2800" i="1" dirty="0" err="1"/>
              <a:t>về</a:t>
            </a:r>
            <a:r>
              <a:rPr lang="en-US" sz="2800" i="1" dirty="0"/>
              <a:t> </a:t>
            </a:r>
            <a:r>
              <a:rPr lang="en-US" sz="2800" i="1" dirty="0" err="1"/>
              <a:t>các</a:t>
            </a:r>
            <a:r>
              <a:rPr lang="en-US" sz="2800" i="1" dirty="0"/>
              <a:t> IP Vault </a:t>
            </a:r>
            <a:r>
              <a:rPr lang="en-US" sz="2800" i="1" dirty="0" err="1"/>
              <a:t>hỗ</a:t>
            </a:r>
            <a:r>
              <a:rPr lang="en-US" sz="2800" i="1" dirty="0"/>
              <a:t> </a:t>
            </a:r>
            <a:r>
              <a:rPr lang="en-US" sz="2800" i="1" dirty="0" err="1"/>
              <a:t>trợ</a:t>
            </a:r>
            <a:r>
              <a:rPr lang="en-US" sz="2800" i="1" dirty="0"/>
              <a:t> SPI</a:t>
            </a:r>
          </a:p>
        </p:txBody>
      </p:sp>
      <p:sp>
        <p:nvSpPr>
          <p:cNvPr id="12" name="Rectangle 11"/>
          <p:cNvSpPr/>
          <p:nvPr/>
        </p:nvSpPr>
        <p:spPr>
          <a:xfrm>
            <a:off x="1028699" y="868161"/>
            <a:ext cx="3632661" cy="430887"/>
          </a:xfrm>
          <a:prstGeom prst="rect">
            <a:avLst/>
          </a:prstGeom>
        </p:spPr>
        <p:txBody>
          <a:bodyPr wrap="none">
            <a:spAutoFit/>
          </a:bodyPr>
          <a:lstStyle/>
          <a:p>
            <a:r>
              <a:rPr lang="en-US" sz="2200" b="1" i="1" dirty="0" err="1"/>
              <a:t>Giới</a:t>
            </a:r>
            <a:r>
              <a:rPr lang="en-US" sz="2200" b="1" i="1" dirty="0"/>
              <a:t> </a:t>
            </a:r>
            <a:r>
              <a:rPr lang="en-US" sz="2200" b="1" i="1" dirty="0" err="1"/>
              <a:t>thiệu</a:t>
            </a:r>
            <a:r>
              <a:rPr lang="en-US" sz="2200" b="1" i="1" dirty="0"/>
              <a:t> IP Vault S12SPI</a:t>
            </a:r>
          </a:p>
        </p:txBody>
      </p:sp>
      <p:sp>
        <p:nvSpPr>
          <p:cNvPr id="2" name="Rectangle 1"/>
          <p:cNvSpPr/>
          <p:nvPr/>
        </p:nvSpPr>
        <p:spPr>
          <a:xfrm>
            <a:off x="1028699" y="1299048"/>
            <a:ext cx="4596130" cy="369332"/>
          </a:xfrm>
          <a:prstGeom prst="rect">
            <a:avLst/>
          </a:prstGeom>
        </p:spPr>
        <p:txBody>
          <a:bodyPr wrap="none">
            <a:spAutoFit/>
          </a:bodyPr>
          <a:lstStyle/>
          <a:p>
            <a:r>
              <a:rPr lang="en-US" b="1" i="1" dirty="0" err="1"/>
              <a:t>Chức</a:t>
            </a:r>
            <a:r>
              <a:rPr lang="en-US" b="1" i="1" dirty="0"/>
              <a:t> </a:t>
            </a:r>
            <a:r>
              <a:rPr lang="en-US" b="1" i="1" dirty="0" err="1"/>
              <a:t>năng</a:t>
            </a:r>
            <a:r>
              <a:rPr lang="en-US" b="1" i="1" dirty="0"/>
              <a:t> </a:t>
            </a:r>
            <a:r>
              <a:rPr lang="en-US" b="1" i="1" dirty="0" err="1"/>
              <a:t>hỗ</a:t>
            </a:r>
            <a:r>
              <a:rPr lang="en-US" b="1" i="1" dirty="0"/>
              <a:t> </a:t>
            </a:r>
            <a:r>
              <a:rPr lang="en-US" b="1" i="1" dirty="0" err="1"/>
              <a:t>trợ</a:t>
            </a:r>
            <a:r>
              <a:rPr lang="en-US" b="1" i="1" dirty="0"/>
              <a:t> </a:t>
            </a:r>
            <a:r>
              <a:rPr lang="en-US" b="1" i="1" dirty="0" err="1"/>
              <a:t>và</a:t>
            </a:r>
            <a:r>
              <a:rPr lang="en-US" b="1" i="1" dirty="0"/>
              <a:t> </a:t>
            </a:r>
            <a:r>
              <a:rPr lang="en-US" b="1" i="1" dirty="0" err="1"/>
              <a:t>các</a:t>
            </a:r>
            <a:r>
              <a:rPr lang="en-US" b="1" i="1" dirty="0"/>
              <a:t> bit </a:t>
            </a:r>
            <a:r>
              <a:rPr lang="en-US" b="1" i="1" dirty="0" err="1"/>
              <a:t>điều</a:t>
            </a:r>
            <a:r>
              <a:rPr lang="en-US" b="1" i="1" dirty="0"/>
              <a:t> </a:t>
            </a:r>
            <a:r>
              <a:rPr lang="en-US" b="1" i="1" dirty="0" err="1" smtClean="0"/>
              <a:t>khiển</a:t>
            </a:r>
            <a:r>
              <a:rPr lang="en-US" b="1" i="1" dirty="0" smtClean="0"/>
              <a:t>?</a:t>
            </a:r>
            <a:endParaRPr lang="en-US" b="1" i="1" dirty="0"/>
          </a:p>
        </p:txBody>
      </p:sp>
      <p:sp>
        <p:nvSpPr>
          <p:cNvPr id="3" name="Rectangle 2"/>
          <p:cNvSpPr/>
          <p:nvPr/>
        </p:nvSpPr>
        <p:spPr>
          <a:xfrm>
            <a:off x="1028699" y="1792843"/>
            <a:ext cx="10334625" cy="2862322"/>
          </a:xfrm>
          <a:prstGeom prst="rect">
            <a:avLst/>
          </a:prstGeom>
        </p:spPr>
        <p:txBody>
          <a:bodyPr wrap="square">
            <a:spAutoFit/>
          </a:bodyPr>
          <a:lstStyle/>
          <a:p>
            <a:pPr marL="285750" lvl="0" indent="-285750">
              <a:buFont typeface="Arial" panose="020B0604020202020204" pitchFamily="34" charset="0"/>
              <a:buChar char="•"/>
            </a:pPr>
            <a:r>
              <a:rPr lang="en-US" b="1" i="1" dirty="0" err="1"/>
              <a:t>Chế</a:t>
            </a:r>
            <a:r>
              <a:rPr lang="en-US" b="1" i="1" dirty="0"/>
              <a:t> </a:t>
            </a:r>
            <a:r>
              <a:rPr lang="en-US" b="1" i="1" dirty="0" err="1"/>
              <a:t>độ</a:t>
            </a:r>
            <a:r>
              <a:rPr lang="en-US" b="1" i="1" dirty="0"/>
              <a:t> Master </a:t>
            </a:r>
            <a:r>
              <a:rPr lang="en-US" b="1" i="1" dirty="0" err="1"/>
              <a:t>và</a:t>
            </a:r>
            <a:r>
              <a:rPr lang="en-US" b="1" i="1" dirty="0"/>
              <a:t> Slave</a:t>
            </a:r>
            <a:r>
              <a:rPr lang="en-US" dirty="0"/>
              <a:t>: </a:t>
            </a:r>
            <a:r>
              <a:rPr lang="en-US" dirty="0" err="1"/>
              <a:t>Được</a:t>
            </a:r>
            <a:r>
              <a:rPr lang="en-US" dirty="0"/>
              <a:t> </a:t>
            </a:r>
            <a:r>
              <a:rPr lang="en-US" dirty="0" err="1"/>
              <a:t>điều</a:t>
            </a:r>
            <a:r>
              <a:rPr lang="en-US" dirty="0"/>
              <a:t> </a:t>
            </a:r>
            <a:r>
              <a:rPr lang="en-US" dirty="0" err="1"/>
              <a:t>khiển</a:t>
            </a:r>
            <a:r>
              <a:rPr lang="en-US" dirty="0"/>
              <a:t> </a:t>
            </a:r>
            <a:r>
              <a:rPr lang="en-US" dirty="0" err="1"/>
              <a:t>bởi</a:t>
            </a:r>
            <a:r>
              <a:rPr lang="en-US" dirty="0"/>
              <a:t> bit SPICR1[MSTR].</a:t>
            </a:r>
          </a:p>
          <a:p>
            <a:pPr marL="285750" lvl="0" indent="-285750">
              <a:buFont typeface="Arial" panose="020B0604020202020204" pitchFamily="34" charset="0"/>
              <a:buChar char="•"/>
            </a:pPr>
            <a:r>
              <a:rPr lang="en-US" b="1" i="1" dirty="0" err="1" smtClean="0"/>
              <a:t>Cấu</a:t>
            </a:r>
            <a:r>
              <a:rPr lang="en-US" b="1" i="1" dirty="0" smtClean="0"/>
              <a:t> </a:t>
            </a:r>
            <a:r>
              <a:rPr lang="en-US" b="1" i="1" dirty="0" err="1"/>
              <a:t>hình</a:t>
            </a:r>
            <a:r>
              <a:rPr lang="en-US" b="1" i="1" dirty="0"/>
              <a:t> clock </a:t>
            </a:r>
            <a:r>
              <a:rPr lang="en-US" b="1" i="1" dirty="0" err="1"/>
              <a:t>và</a:t>
            </a:r>
            <a:r>
              <a:rPr lang="en-US" b="1" i="1" dirty="0"/>
              <a:t> </a:t>
            </a:r>
            <a:r>
              <a:rPr lang="en-US" b="1" i="1" dirty="0" err="1"/>
              <a:t>các</a:t>
            </a:r>
            <a:r>
              <a:rPr lang="en-US" b="1" i="1" dirty="0"/>
              <a:t> </a:t>
            </a:r>
            <a:r>
              <a:rPr lang="en-US" b="1" i="1" dirty="0" err="1"/>
              <a:t>thuộc</a:t>
            </a:r>
            <a:r>
              <a:rPr lang="en-US" b="1" i="1" dirty="0"/>
              <a:t> </a:t>
            </a:r>
            <a:r>
              <a:rPr lang="en-US" b="1" i="1" dirty="0" err="1"/>
              <a:t>tính</a:t>
            </a:r>
            <a:r>
              <a:rPr lang="en-US" b="1" i="1" dirty="0"/>
              <a:t> </a:t>
            </a:r>
            <a:r>
              <a:rPr lang="en-US" b="1" i="1" dirty="0" err="1"/>
              <a:t>của</a:t>
            </a:r>
            <a:r>
              <a:rPr lang="en-US" b="1" i="1" dirty="0"/>
              <a:t> </a:t>
            </a:r>
            <a:r>
              <a:rPr lang="en-US" b="1" i="1" dirty="0" smtClean="0"/>
              <a:t>frame </a:t>
            </a:r>
            <a:r>
              <a:rPr lang="en-US" dirty="0" smtClean="0"/>
              <a:t>CPOL</a:t>
            </a:r>
            <a:r>
              <a:rPr lang="en-US" dirty="0"/>
              <a:t>, </a:t>
            </a:r>
            <a:r>
              <a:rPr lang="en-US" dirty="0" smtClean="0"/>
              <a:t>CPHA </a:t>
            </a:r>
            <a:r>
              <a:rPr lang="en-US" dirty="0" err="1"/>
              <a:t>của</a:t>
            </a:r>
            <a:r>
              <a:rPr lang="en-US" dirty="0"/>
              <a:t> SCK. </a:t>
            </a:r>
            <a:r>
              <a:rPr lang="en-US" dirty="0" err="1"/>
              <a:t>C</a:t>
            </a:r>
            <a:r>
              <a:rPr lang="en-US" dirty="0" err="1" smtClean="0"/>
              <a:t>ác</a:t>
            </a:r>
            <a:r>
              <a:rPr lang="en-US" dirty="0" smtClean="0"/>
              <a:t> </a:t>
            </a:r>
            <a:r>
              <a:rPr lang="en-US" dirty="0"/>
              <a:t>bit </a:t>
            </a:r>
            <a:r>
              <a:rPr lang="en-US" dirty="0" err="1"/>
              <a:t>tương</a:t>
            </a:r>
            <a:r>
              <a:rPr lang="en-US" dirty="0"/>
              <a:t> </a:t>
            </a:r>
            <a:r>
              <a:rPr lang="en-US" dirty="0" err="1" smtClean="0"/>
              <a:t>ứng</a:t>
            </a:r>
            <a:r>
              <a:rPr lang="en-US" dirty="0"/>
              <a:t> SPIBR[SPPR</a:t>
            </a:r>
            <a:r>
              <a:rPr lang="en-US" dirty="0" smtClean="0"/>
              <a:t>], SPIBR[SPR</a:t>
            </a:r>
            <a:r>
              <a:rPr lang="en-US" dirty="0"/>
              <a:t>],</a:t>
            </a:r>
            <a:r>
              <a:rPr lang="en-US" dirty="0" smtClean="0"/>
              <a:t> </a:t>
            </a:r>
            <a:r>
              <a:rPr lang="en-US" dirty="0"/>
              <a:t>SPICR1[CPOL], SPICR1[CPHA].</a:t>
            </a:r>
          </a:p>
          <a:p>
            <a:pPr marL="285750" lvl="0" indent="-285750">
              <a:buFont typeface="Arial" panose="020B0604020202020204" pitchFamily="34" charset="0"/>
              <a:buChar char="•"/>
            </a:pPr>
            <a:r>
              <a:rPr lang="en-US" b="1" i="1" dirty="0" err="1" smtClean="0"/>
              <a:t>tCSC</a:t>
            </a:r>
            <a:r>
              <a:rPr lang="en-US" b="1" i="1" dirty="0"/>
              <a:t>, </a:t>
            </a:r>
            <a:r>
              <a:rPr lang="en-US" b="1" i="1" dirty="0" err="1"/>
              <a:t>tASC</a:t>
            </a:r>
            <a:r>
              <a:rPr lang="en-US" b="1" i="1" dirty="0"/>
              <a:t>, </a:t>
            </a:r>
            <a:r>
              <a:rPr lang="en-US" b="1" i="1" dirty="0" err="1"/>
              <a:t>tDT</a:t>
            </a:r>
            <a:r>
              <a:rPr lang="en-US" b="1" i="1" dirty="0"/>
              <a:t> </a:t>
            </a:r>
            <a:r>
              <a:rPr lang="en-US" dirty="0" err="1"/>
              <a:t>mặc</a:t>
            </a:r>
            <a:r>
              <a:rPr lang="en-US" dirty="0"/>
              <a:t> </a:t>
            </a:r>
            <a:r>
              <a:rPr lang="en-US" dirty="0" err="1"/>
              <a:t>định</a:t>
            </a:r>
            <a:r>
              <a:rPr lang="en-US" dirty="0"/>
              <a:t> </a:t>
            </a:r>
            <a:r>
              <a:rPr lang="en-US" dirty="0" err="1"/>
              <a:t>luôn</a:t>
            </a:r>
            <a:r>
              <a:rPr lang="en-US" dirty="0"/>
              <a:t> </a:t>
            </a:r>
            <a:r>
              <a:rPr lang="en-US" dirty="0" err="1"/>
              <a:t>bằng</a:t>
            </a:r>
            <a:r>
              <a:rPr lang="en-US" dirty="0"/>
              <a:t> </a:t>
            </a:r>
            <a:r>
              <a:rPr lang="en-US" dirty="0" err="1"/>
              <a:t>nửa</a:t>
            </a:r>
            <a:r>
              <a:rPr lang="en-US" dirty="0"/>
              <a:t> </a:t>
            </a:r>
            <a:r>
              <a:rPr lang="en-US" dirty="0" err="1"/>
              <a:t>chu</a:t>
            </a:r>
            <a:r>
              <a:rPr lang="en-US" dirty="0"/>
              <a:t> </a:t>
            </a:r>
            <a:r>
              <a:rPr lang="en-US" dirty="0" err="1"/>
              <a:t>kỳ</a:t>
            </a:r>
            <a:r>
              <a:rPr lang="en-US" dirty="0"/>
              <a:t> SCK.</a:t>
            </a:r>
          </a:p>
          <a:p>
            <a:pPr marL="285750" lvl="0" indent="-285750">
              <a:buFont typeface="Arial" panose="020B0604020202020204" pitchFamily="34" charset="0"/>
              <a:buChar char="•"/>
            </a:pPr>
            <a:r>
              <a:rPr lang="en-US" b="1" i="1" dirty="0" smtClean="0"/>
              <a:t>Frame size</a:t>
            </a:r>
            <a:r>
              <a:rPr lang="en-US" dirty="0" smtClean="0"/>
              <a:t>: </a:t>
            </a:r>
            <a:r>
              <a:rPr lang="en-US" dirty="0" err="1"/>
              <a:t>Hỗ</a:t>
            </a:r>
            <a:r>
              <a:rPr lang="en-US" dirty="0"/>
              <a:t> </a:t>
            </a:r>
            <a:r>
              <a:rPr lang="en-US" dirty="0" err="1"/>
              <a:t>trợ</a:t>
            </a:r>
            <a:r>
              <a:rPr lang="en-US" dirty="0"/>
              <a:t> </a:t>
            </a:r>
            <a:r>
              <a:rPr lang="en-US" dirty="0" err="1"/>
              <a:t>truyền</a:t>
            </a:r>
            <a:r>
              <a:rPr lang="en-US" dirty="0"/>
              <a:t> 8 bit </a:t>
            </a:r>
            <a:r>
              <a:rPr lang="en-US" dirty="0" err="1"/>
              <a:t>hoặc</a:t>
            </a:r>
            <a:r>
              <a:rPr lang="en-US" dirty="0"/>
              <a:t> 16 </a:t>
            </a:r>
            <a:r>
              <a:rPr lang="en-US" dirty="0" err="1"/>
              <a:t>bít</a:t>
            </a:r>
            <a:r>
              <a:rPr lang="en-US" dirty="0"/>
              <a:t>. </a:t>
            </a:r>
            <a:r>
              <a:rPr lang="en-US" dirty="0" err="1"/>
              <a:t>Điều</a:t>
            </a:r>
            <a:r>
              <a:rPr lang="en-US" dirty="0"/>
              <a:t> </a:t>
            </a:r>
            <a:r>
              <a:rPr lang="en-US" dirty="0" err="1"/>
              <a:t>khiển</a:t>
            </a:r>
            <a:r>
              <a:rPr lang="en-US" dirty="0"/>
              <a:t> </a:t>
            </a:r>
            <a:r>
              <a:rPr lang="en-US" dirty="0" err="1"/>
              <a:t>bởi</a:t>
            </a:r>
            <a:r>
              <a:rPr lang="en-US" dirty="0"/>
              <a:t> bit SPICR2[XFRW].</a:t>
            </a:r>
          </a:p>
          <a:p>
            <a:pPr marL="285750" lvl="0" indent="-285750">
              <a:buFont typeface="Arial" panose="020B0604020202020204" pitchFamily="34" charset="0"/>
              <a:buChar char="•"/>
            </a:pPr>
            <a:r>
              <a:rPr lang="en-US" b="1" i="1" dirty="0" err="1"/>
              <a:t>Chỉ</a:t>
            </a:r>
            <a:r>
              <a:rPr lang="en-US" b="1" i="1" dirty="0"/>
              <a:t> </a:t>
            </a:r>
            <a:r>
              <a:rPr lang="en-US" b="1" i="1" dirty="0" err="1"/>
              <a:t>hỗ</a:t>
            </a:r>
            <a:r>
              <a:rPr lang="en-US" b="1" i="1" dirty="0"/>
              <a:t> </a:t>
            </a:r>
            <a:r>
              <a:rPr lang="en-US" b="1" i="1" dirty="0" err="1"/>
              <a:t>trợ</a:t>
            </a:r>
            <a:r>
              <a:rPr lang="en-US" b="1" i="1" dirty="0"/>
              <a:t> </a:t>
            </a:r>
            <a:r>
              <a:rPr lang="en-US" b="1" i="1" dirty="0" err="1"/>
              <a:t>một</a:t>
            </a:r>
            <a:r>
              <a:rPr lang="en-US" b="1" i="1" dirty="0"/>
              <a:t> SS pin</a:t>
            </a:r>
            <a:r>
              <a:rPr lang="en-US" dirty="0" smtClean="0"/>
              <a:t> </a:t>
            </a:r>
            <a:r>
              <a:rPr lang="en-US" dirty="0" err="1" smtClean="0"/>
              <a:t>để</a:t>
            </a:r>
            <a:r>
              <a:rPr lang="en-US" dirty="0" smtClean="0"/>
              <a:t> </a:t>
            </a:r>
            <a:r>
              <a:rPr lang="en-US" dirty="0" err="1" smtClean="0"/>
              <a:t>chọn</a:t>
            </a:r>
            <a:r>
              <a:rPr lang="en-US" dirty="0" smtClean="0"/>
              <a:t> Slave: </a:t>
            </a:r>
            <a:r>
              <a:rPr lang="en-US" dirty="0" err="1"/>
              <a:t>Được</a:t>
            </a:r>
            <a:r>
              <a:rPr lang="en-US" dirty="0"/>
              <a:t> enable </a:t>
            </a:r>
            <a:r>
              <a:rPr lang="en-US" dirty="0" err="1"/>
              <a:t>bởi</a:t>
            </a:r>
            <a:r>
              <a:rPr lang="en-US" dirty="0"/>
              <a:t> </a:t>
            </a:r>
            <a:r>
              <a:rPr lang="en-US" dirty="0" err="1"/>
              <a:t>các</a:t>
            </a:r>
            <a:r>
              <a:rPr lang="en-US" dirty="0"/>
              <a:t> bit SPICR1[SSOE] </a:t>
            </a:r>
            <a:r>
              <a:rPr lang="en-US" dirty="0" err="1"/>
              <a:t>và</a:t>
            </a:r>
            <a:r>
              <a:rPr lang="en-US" dirty="0"/>
              <a:t> SPICR2[MODFEN].</a:t>
            </a:r>
          </a:p>
          <a:p>
            <a:pPr marL="285750" lvl="0" indent="-285750">
              <a:buFont typeface="Arial" panose="020B0604020202020204" pitchFamily="34" charset="0"/>
              <a:buChar char="•"/>
            </a:pPr>
            <a:r>
              <a:rPr lang="en-US" b="1" i="1" dirty="0" err="1"/>
              <a:t>Các</a:t>
            </a:r>
            <a:r>
              <a:rPr lang="en-US" b="1" i="1" dirty="0"/>
              <a:t> </a:t>
            </a:r>
            <a:r>
              <a:rPr lang="en-US" b="1" i="1" dirty="0" err="1"/>
              <a:t>ngắt</a:t>
            </a:r>
            <a:r>
              <a:rPr lang="en-US" b="1" i="1" dirty="0"/>
              <a:t> </a:t>
            </a:r>
            <a:r>
              <a:rPr lang="en-US" b="1" i="1" dirty="0" err="1"/>
              <a:t>truyền</a:t>
            </a:r>
            <a:r>
              <a:rPr lang="en-US" b="1" i="1" dirty="0"/>
              <a:t> </a:t>
            </a:r>
            <a:r>
              <a:rPr lang="en-US" b="1" i="1" dirty="0" err="1"/>
              <a:t>nhận</a:t>
            </a:r>
            <a:r>
              <a:rPr lang="en-US" b="1" i="1" dirty="0"/>
              <a:t> </a:t>
            </a:r>
            <a:r>
              <a:rPr lang="en-US" b="1" i="1" dirty="0" err="1"/>
              <a:t>cho</a:t>
            </a:r>
            <a:r>
              <a:rPr lang="en-US" b="1" i="1" dirty="0"/>
              <a:t> </a:t>
            </a:r>
            <a:r>
              <a:rPr lang="en-US" b="1" i="1" dirty="0" err="1"/>
              <a:t>các</a:t>
            </a:r>
            <a:r>
              <a:rPr lang="en-US" b="1" i="1" dirty="0"/>
              <a:t> </a:t>
            </a:r>
            <a:r>
              <a:rPr lang="en-US" b="1" i="1" dirty="0" err="1"/>
              <a:t>cờ</a:t>
            </a:r>
            <a:r>
              <a:rPr lang="en-US" b="1" i="1" dirty="0"/>
              <a:t> SPIF, SPTEF</a:t>
            </a:r>
            <a:r>
              <a:rPr lang="en-US" dirty="0"/>
              <a:t>: Enable </a:t>
            </a:r>
            <a:r>
              <a:rPr lang="en-US" dirty="0" err="1"/>
              <a:t>ngắt</a:t>
            </a:r>
            <a:r>
              <a:rPr lang="en-US" dirty="0"/>
              <a:t> </a:t>
            </a:r>
            <a:r>
              <a:rPr lang="en-US" dirty="0" err="1"/>
              <a:t>bởi</a:t>
            </a:r>
            <a:r>
              <a:rPr lang="en-US" dirty="0"/>
              <a:t> bit </a:t>
            </a:r>
            <a:r>
              <a:rPr lang="en-US" dirty="0" err="1"/>
              <a:t>tương</a:t>
            </a:r>
            <a:r>
              <a:rPr lang="en-US" dirty="0"/>
              <a:t> </a:t>
            </a:r>
            <a:r>
              <a:rPr lang="en-US" dirty="0" err="1"/>
              <a:t>ứng</a:t>
            </a:r>
            <a:r>
              <a:rPr lang="en-US" dirty="0"/>
              <a:t> SPICR1[SPIE], SPICR1[SPTIE].</a:t>
            </a:r>
          </a:p>
          <a:p>
            <a:pPr marL="285750" indent="-285750">
              <a:buFont typeface="Arial" panose="020B0604020202020204" pitchFamily="34" charset="0"/>
              <a:buChar char="•"/>
            </a:pPr>
            <a:r>
              <a:rPr lang="en-US" b="1" i="1" dirty="0"/>
              <a:t>Cho </a:t>
            </a:r>
            <a:r>
              <a:rPr lang="en-US" b="1" i="1" dirty="0" err="1"/>
              <a:t>phép</a:t>
            </a:r>
            <a:r>
              <a:rPr lang="en-US" b="1" i="1" dirty="0"/>
              <a:t> </a:t>
            </a:r>
            <a:r>
              <a:rPr lang="en-US" b="1" i="1" dirty="0" err="1"/>
              <a:t>hoạt</a:t>
            </a:r>
            <a:r>
              <a:rPr lang="en-US" b="1" i="1" dirty="0"/>
              <a:t> </a:t>
            </a:r>
            <a:r>
              <a:rPr lang="en-US" b="1" i="1" dirty="0" err="1"/>
              <a:t>động</a:t>
            </a:r>
            <a:r>
              <a:rPr lang="en-US" b="1" i="1" dirty="0"/>
              <a:t> </a:t>
            </a:r>
            <a:r>
              <a:rPr lang="en-US" b="1" i="1" dirty="0" err="1"/>
              <a:t>trong</a:t>
            </a:r>
            <a:r>
              <a:rPr lang="en-US" b="1" i="1" dirty="0"/>
              <a:t> Wait Mode</a:t>
            </a:r>
            <a:r>
              <a:rPr lang="en-US" dirty="0"/>
              <a:t>: </a:t>
            </a:r>
            <a:r>
              <a:rPr lang="en-US" dirty="0" err="1"/>
              <a:t>Được</a:t>
            </a:r>
            <a:r>
              <a:rPr lang="en-US" dirty="0"/>
              <a:t> </a:t>
            </a:r>
            <a:r>
              <a:rPr lang="en-US" dirty="0" err="1"/>
              <a:t>điều</a:t>
            </a:r>
            <a:r>
              <a:rPr lang="en-US" dirty="0"/>
              <a:t> </a:t>
            </a:r>
            <a:r>
              <a:rPr lang="en-US" dirty="0" err="1"/>
              <a:t>khiển</a:t>
            </a:r>
            <a:r>
              <a:rPr lang="en-US" dirty="0"/>
              <a:t> </a:t>
            </a:r>
            <a:r>
              <a:rPr lang="en-US" dirty="0" err="1"/>
              <a:t>bởi</a:t>
            </a:r>
            <a:r>
              <a:rPr lang="en-US" dirty="0"/>
              <a:t> bit SPICR2[SPISWAI].</a:t>
            </a:r>
          </a:p>
        </p:txBody>
      </p:sp>
    </p:spTree>
    <p:extLst>
      <p:ext uri="{BB962C8B-B14F-4D97-AF65-F5344CB8AC3E}">
        <p14:creationId xmlns:p14="http://schemas.microsoft.com/office/powerpoint/2010/main" val="403061999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defTabSz="360000"/>
            <a:r>
              <a:rPr lang="en-US" sz="2800" i="1" dirty="0" smtClean="0"/>
              <a:t>3. </a:t>
            </a:r>
            <a:r>
              <a:rPr lang="en-US" sz="2800" i="1" dirty="0" err="1" smtClean="0"/>
              <a:t>Giới</a:t>
            </a:r>
            <a:r>
              <a:rPr lang="en-US" sz="2800" i="1" dirty="0" smtClean="0"/>
              <a:t> </a:t>
            </a:r>
            <a:r>
              <a:rPr lang="en-US" sz="2800" i="1" dirty="0" err="1"/>
              <a:t>thiệu</a:t>
            </a:r>
            <a:r>
              <a:rPr lang="en-US" sz="2800" i="1" dirty="0"/>
              <a:t> </a:t>
            </a:r>
            <a:r>
              <a:rPr lang="en-US" sz="2800" i="1" dirty="0" err="1"/>
              <a:t>về</a:t>
            </a:r>
            <a:r>
              <a:rPr lang="en-US" sz="2800" i="1" dirty="0"/>
              <a:t> </a:t>
            </a:r>
            <a:r>
              <a:rPr lang="en-US" sz="2800" i="1" dirty="0" err="1"/>
              <a:t>các</a:t>
            </a:r>
            <a:r>
              <a:rPr lang="en-US" sz="2800" i="1" dirty="0"/>
              <a:t> IP Vault </a:t>
            </a:r>
            <a:r>
              <a:rPr lang="en-US" sz="2800" i="1" dirty="0" err="1"/>
              <a:t>hỗ</a:t>
            </a:r>
            <a:r>
              <a:rPr lang="en-US" sz="2800" i="1" dirty="0"/>
              <a:t> </a:t>
            </a:r>
            <a:r>
              <a:rPr lang="en-US" sz="2800" i="1" dirty="0" err="1"/>
              <a:t>trợ</a:t>
            </a:r>
            <a:r>
              <a:rPr lang="en-US" sz="2800" i="1" dirty="0"/>
              <a:t> SPI</a:t>
            </a:r>
          </a:p>
        </p:txBody>
      </p:sp>
      <p:sp>
        <p:nvSpPr>
          <p:cNvPr id="12" name="Rectangle 11"/>
          <p:cNvSpPr/>
          <p:nvPr/>
        </p:nvSpPr>
        <p:spPr>
          <a:xfrm>
            <a:off x="1028699" y="868161"/>
            <a:ext cx="3632661" cy="430887"/>
          </a:xfrm>
          <a:prstGeom prst="rect">
            <a:avLst/>
          </a:prstGeom>
        </p:spPr>
        <p:txBody>
          <a:bodyPr wrap="none">
            <a:spAutoFit/>
          </a:bodyPr>
          <a:lstStyle/>
          <a:p>
            <a:r>
              <a:rPr lang="en-US" sz="2200" b="1" i="1" dirty="0" err="1"/>
              <a:t>Giới</a:t>
            </a:r>
            <a:r>
              <a:rPr lang="en-US" sz="2200" b="1" i="1" dirty="0"/>
              <a:t> </a:t>
            </a:r>
            <a:r>
              <a:rPr lang="en-US" sz="2200" b="1" i="1" dirty="0" err="1"/>
              <a:t>thiệu</a:t>
            </a:r>
            <a:r>
              <a:rPr lang="en-US" sz="2200" b="1" i="1" dirty="0"/>
              <a:t> IP Vault S12SPI</a:t>
            </a:r>
          </a:p>
        </p:txBody>
      </p:sp>
      <p:sp>
        <p:nvSpPr>
          <p:cNvPr id="2" name="Rectangle 1"/>
          <p:cNvSpPr/>
          <p:nvPr/>
        </p:nvSpPr>
        <p:spPr>
          <a:xfrm>
            <a:off x="1028699" y="1299048"/>
            <a:ext cx="4191276" cy="369332"/>
          </a:xfrm>
          <a:prstGeom prst="rect">
            <a:avLst/>
          </a:prstGeom>
        </p:spPr>
        <p:txBody>
          <a:bodyPr wrap="none">
            <a:spAutoFit/>
          </a:bodyPr>
          <a:lstStyle/>
          <a:p>
            <a:r>
              <a:rPr lang="en-US" b="1" i="1" dirty="0" err="1" smtClean="0"/>
              <a:t>Điểm</a:t>
            </a:r>
            <a:r>
              <a:rPr lang="en-US" b="1" i="1" dirty="0" smtClean="0"/>
              <a:t> </a:t>
            </a:r>
            <a:r>
              <a:rPr lang="en-US" b="1" i="1" dirty="0" err="1" smtClean="0"/>
              <a:t>khác</a:t>
            </a:r>
            <a:r>
              <a:rPr lang="en-US" b="1" i="1" dirty="0" smtClean="0"/>
              <a:t> </a:t>
            </a:r>
            <a:r>
              <a:rPr lang="en-US" b="1" i="1" dirty="0" err="1"/>
              <a:t>biệt</a:t>
            </a:r>
            <a:r>
              <a:rPr lang="en-US" b="1" i="1" dirty="0"/>
              <a:t> so </a:t>
            </a:r>
            <a:r>
              <a:rPr lang="en-US" b="1" i="1" dirty="0" err="1"/>
              <a:t>với</a:t>
            </a:r>
            <a:r>
              <a:rPr lang="en-US" b="1" i="1" dirty="0"/>
              <a:t> IP Vault </a:t>
            </a:r>
            <a:r>
              <a:rPr lang="en-US" b="1" i="1" dirty="0" err="1" smtClean="0"/>
              <a:t>khác</a:t>
            </a:r>
            <a:r>
              <a:rPr lang="en-US" b="1" i="1" dirty="0" smtClean="0"/>
              <a:t>?</a:t>
            </a:r>
            <a:endParaRPr lang="en-US" b="1" i="1" dirty="0"/>
          </a:p>
        </p:txBody>
      </p:sp>
      <p:sp>
        <p:nvSpPr>
          <p:cNvPr id="3" name="Rectangle 2"/>
          <p:cNvSpPr/>
          <p:nvPr/>
        </p:nvSpPr>
        <p:spPr>
          <a:xfrm>
            <a:off x="1028699" y="1792843"/>
            <a:ext cx="10334625" cy="2308324"/>
          </a:xfrm>
          <a:prstGeom prst="rect">
            <a:avLst/>
          </a:prstGeom>
        </p:spPr>
        <p:txBody>
          <a:bodyPr wrap="square">
            <a:spAutoFit/>
          </a:bodyPr>
          <a:lstStyle/>
          <a:p>
            <a:pPr marL="285750" lvl="0" indent="-285750">
              <a:buFont typeface="Arial" panose="020B0604020202020204" pitchFamily="34" charset="0"/>
              <a:buChar char="•"/>
            </a:pPr>
            <a:r>
              <a:rPr lang="en-US" b="1" i="1" dirty="0" err="1"/>
              <a:t>Không</a:t>
            </a:r>
            <a:r>
              <a:rPr lang="en-US" b="1" i="1" dirty="0"/>
              <a:t> </a:t>
            </a:r>
            <a:r>
              <a:rPr lang="en-US" b="1" i="1" dirty="0" err="1"/>
              <a:t>hỗ</a:t>
            </a:r>
            <a:r>
              <a:rPr lang="en-US" b="1" i="1" dirty="0"/>
              <a:t> </a:t>
            </a:r>
            <a:r>
              <a:rPr lang="en-US" b="1" i="1" dirty="0" err="1"/>
              <a:t>trợ</a:t>
            </a:r>
            <a:r>
              <a:rPr lang="en-US" b="1" i="1" dirty="0"/>
              <a:t> </a:t>
            </a:r>
            <a:r>
              <a:rPr lang="en-US" b="1" i="1" dirty="0" err="1"/>
              <a:t>cấu</a:t>
            </a:r>
            <a:r>
              <a:rPr lang="en-US" b="1" i="1" dirty="0"/>
              <a:t> </a:t>
            </a:r>
            <a:r>
              <a:rPr lang="en-US" b="1" i="1" dirty="0" err="1"/>
              <a:t>hình</a:t>
            </a:r>
            <a:r>
              <a:rPr lang="en-US" b="1" i="1" dirty="0"/>
              <a:t> </a:t>
            </a:r>
            <a:r>
              <a:rPr lang="en-US" b="1" i="1" dirty="0" err="1"/>
              <a:t>cực</a:t>
            </a:r>
            <a:r>
              <a:rPr lang="en-US" b="1" i="1" dirty="0"/>
              <a:t> </a:t>
            </a:r>
            <a:r>
              <a:rPr lang="en-US" b="1" i="1" dirty="0" err="1"/>
              <a:t>tính</a:t>
            </a:r>
            <a:r>
              <a:rPr lang="en-US" b="1" i="1" dirty="0"/>
              <a:t> </a:t>
            </a:r>
            <a:r>
              <a:rPr lang="en-US" b="1" i="1" dirty="0" err="1"/>
              <a:t>của</a:t>
            </a:r>
            <a:r>
              <a:rPr lang="en-US" b="1" i="1" dirty="0"/>
              <a:t> SS pin</a:t>
            </a:r>
            <a:r>
              <a:rPr lang="en-US" dirty="0"/>
              <a:t>, </a:t>
            </a:r>
            <a:r>
              <a:rPr lang="en-US" dirty="0" err="1"/>
              <a:t>mặc</a:t>
            </a:r>
            <a:r>
              <a:rPr lang="en-US" dirty="0"/>
              <a:t> </a:t>
            </a:r>
            <a:r>
              <a:rPr lang="en-US" dirty="0" err="1"/>
              <a:t>định</a:t>
            </a:r>
            <a:r>
              <a:rPr lang="en-US" dirty="0"/>
              <a:t> </a:t>
            </a:r>
            <a:r>
              <a:rPr lang="en-US" dirty="0" err="1"/>
              <a:t>cực</a:t>
            </a:r>
            <a:r>
              <a:rPr lang="en-US" dirty="0"/>
              <a:t> </a:t>
            </a:r>
            <a:r>
              <a:rPr lang="en-US" dirty="0" err="1"/>
              <a:t>tính</a:t>
            </a:r>
            <a:r>
              <a:rPr lang="en-US" dirty="0"/>
              <a:t> </a:t>
            </a:r>
            <a:r>
              <a:rPr lang="en-US" dirty="0" err="1"/>
              <a:t>luôn</a:t>
            </a:r>
            <a:r>
              <a:rPr lang="en-US" dirty="0"/>
              <a:t> </a:t>
            </a:r>
            <a:r>
              <a:rPr lang="en-US" dirty="0" err="1"/>
              <a:t>là</a:t>
            </a:r>
            <a:r>
              <a:rPr lang="en-US" dirty="0"/>
              <a:t> </a:t>
            </a:r>
            <a:r>
              <a:rPr lang="en-US" dirty="0" err="1"/>
              <a:t>mức</a:t>
            </a:r>
            <a:r>
              <a:rPr lang="en-US" dirty="0"/>
              <a:t> LOW.</a:t>
            </a:r>
          </a:p>
          <a:p>
            <a:pPr marL="285750" lvl="0" indent="-285750">
              <a:buFont typeface="Arial" panose="020B0604020202020204" pitchFamily="34" charset="0"/>
              <a:buChar char="•"/>
            </a:pPr>
            <a:r>
              <a:rPr lang="en-US" b="1" i="1" dirty="0" err="1"/>
              <a:t>Không</a:t>
            </a:r>
            <a:r>
              <a:rPr lang="en-US" b="1" i="1" dirty="0"/>
              <a:t> </a:t>
            </a:r>
            <a:r>
              <a:rPr lang="en-US" b="1" i="1" dirty="0" err="1"/>
              <a:t>hỗ</a:t>
            </a:r>
            <a:r>
              <a:rPr lang="en-US" b="1" i="1" dirty="0"/>
              <a:t> </a:t>
            </a:r>
            <a:r>
              <a:rPr lang="en-US" b="1" i="1" dirty="0" err="1"/>
              <a:t>trợ</a:t>
            </a:r>
            <a:r>
              <a:rPr lang="en-US" b="1" i="1" dirty="0"/>
              <a:t> Continuous CS selection</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ngoại</a:t>
            </a:r>
            <a:r>
              <a:rPr lang="en-US" dirty="0"/>
              <a:t> vi </a:t>
            </a:r>
            <a:r>
              <a:rPr lang="en-US" dirty="0" err="1"/>
              <a:t>cần</a:t>
            </a:r>
            <a:r>
              <a:rPr lang="en-US" dirty="0"/>
              <a:t> </a:t>
            </a:r>
            <a:r>
              <a:rPr lang="en-US" dirty="0" err="1"/>
              <a:t>chế</a:t>
            </a:r>
            <a:r>
              <a:rPr lang="en-US" dirty="0"/>
              <a:t> </a:t>
            </a:r>
            <a:r>
              <a:rPr lang="en-US" dirty="0" err="1"/>
              <a:t>độ</a:t>
            </a:r>
            <a:r>
              <a:rPr lang="en-US" dirty="0"/>
              <a:t> </a:t>
            </a:r>
            <a:r>
              <a:rPr lang="en-US" dirty="0" err="1"/>
              <a:t>này</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chức</a:t>
            </a:r>
            <a:r>
              <a:rPr lang="en-US" dirty="0"/>
              <a:t> </a:t>
            </a:r>
            <a:r>
              <a:rPr lang="en-US" dirty="0" err="1"/>
              <a:t>năng</a:t>
            </a:r>
            <a:r>
              <a:rPr lang="en-US" dirty="0"/>
              <a:t> GPIO </a:t>
            </a:r>
            <a:r>
              <a:rPr lang="en-US" dirty="0" err="1"/>
              <a:t>của</a:t>
            </a:r>
            <a:r>
              <a:rPr lang="en-US" dirty="0"/>
              <a:t> </a:t>
            </a:r>
            <a:r>
              <a:rPr lang="en-US" dirty="0" err="1"/>
              <a:t>chân</a:t>
            </a:r>
            <a:r>
              <a:rPr lang="en-US" dirty="0"/>
              <a:t> I/O </a:t>
            </a:r>
            <a:r>
              <a:rPr lang="en-US" dirty="0" err="1"/>
              <a:t>nào</a:t>
            </a:r>
            <a:r>
              <a:rPr lang="en-US" dirty="0"/>
              <a:t> </a:t>
            </a:r>
            <a:r>
              <a:rPr lang="en-US" dirty="0" err="1"/>
              <a:t>đó</a:t>
            </a:r>
            <a:r>
              <a:rPr lang="en-US" dirty="0"/>
              <a:t> </a:t>
            </a:r>
            <a:r>
              <a:rPr lang="en-US" dirty="0" err="1"/>
              <a:t>điều</a:t>
            </a:r>
            <a:r>
              <a:rPr lang="en-US" dirty="0"/>
              <a:t> </a:t>
            </a:r>
            <a:r>
              <a:rPr lang="en-US" dirty="0" err="1"/>
              <a:t>khiển</a:t>
            </a:r>
            <a:r>
              <a:rPr lang="en-US" dirty="0"/>
              <a:t> </a:t>
            </a:r>
            <a:r>
              <a:rPr lang="en-US" dirty="0" err="1"/>
              <a:t>như</a:t>
            </a:r>
            <a:r>
              <a:rPr lang="en-US" dirty="0"/>
              <a:t> CS.</a:t>
            </a:r>
          </a:p>
          <a:p>
            <a:pPr marL="285750" lvl="0" indent="-285750">
              <a:buFont typeface="Arial" panose="020B0604020202020204" pitchFamily="34" charset="0"/>
              <a:buChar char="•"/>
            </a:pPr>
            <a:r>
              <a:rPr lang="en-US" b="1" i="1" dirty="0" err="1"/>
              <a:t>Không</a:t>
            </a:r>
            <a:r>
              <a:rPr lang="en-US" b="1" i="1" dirty="0"/>
              <a:t> </a:t>
            </a:r>
            <a:r>
              <a:rPr lang="en-US" b="1" i="1" dirty="0" err="1"/>
              <a:t>có</a:t>
            </a:r>
            <a:r>
              <a:rPr lang="en-US" b="1" i="1" dirty="0"/>
              <a:t> </a:t>
            </a:r>
            <a:r>
              <a:rPr lang="en-US" b="1" i="1" dirty="0" err="1"/>
              <a:t>bộ</a:t>
            </a:r>
            <a:r>
              <a:rPr lang="en-US" b="1" i="1" dirty="0"/>
              <a:t> </a:t>
            </a:r>
            <a:r>
              <a:rPr lang="en-US" b="1" i="1" dirty="0" err="1"/>
              <a:t>đệm</a:t>
            </a:r>
            <a:r>
              <a:rPr lang="en-US" b="1" i="1" dirty="0"/>
              <a:t> TX FIFO </a:t>
            </a:r>
            <a:r>
              <a:rPr lang="en-US" b="1" i="1" dirty="0" err="1"/>
              <a:t>và</a:t>
            </a:r>
            <a:r>
              <a:rPr lang="en-US" b="1" i="1" dirty="0"/>
              <a:t> RX FIFO</a:t>
            </a:r>
            <a:r>
              <a:rPr lang="en-US" dirty="0"/>
              <a:t>.</a:t>
            </a:r>
          </a:p>
          <a:p>
            <a:pPr marL="285750" lvl="0" indent="-285750">
              <a:buFont typeface="Arial" panose="020B0604020202020204" pitchFamily="34" charset="0"/>
              <a:buChar char="•"/>
            </a:pPr>
            <a:r>
              <a:rPr lang="en-US" b="1" i="1" dirty="0" err="1"/>
              <a:t>Không</a:t>
            </a:r>
            <a:r>
              <a:rPr lang="en-US" b="1" i="1" dirty="0"/>
              <a:t> </a:t>
            </a:r>
            <a:r>
              <a:rPr lang="en-US" b="1" i="1" dirty="0" err="1"/>
              <a:t>cho</a:t>
            </a:r>
            <a:r>
              <a:rPr lang="en-US" b="1" i="1" dirty="0"/>
              <a:t> </a:t>
            </a:r>
            <a:r>
              <a:rPr lang="en-US" b="1" i="1" dirty="0" err="1"/>
              <a:t>phép</a:t>
            </a:r>
            <a:r>
              <a:rPr lang="en-US" b="1" i="1" dirty="0"/>
              <a:t> </a:t>
            </a:r>
            <a:r>
              <a:rPr lang="en-US" b="1" i="1" dirty="0" err="1"/>
              <a:t>điều</a:t>
            </a:r>
            <a:r>
              <a:rPr lang="en-US" b="1" i="1" dirty="0"/>
              <a:t> </a:t>
            </a:r>
            <a:r>
              <a:rPr lang="en-US" b="1" i="1" dirty="0" err="1"/>
              <a:t>chỉnh</a:t>
            </a:r>
            <a:r>
              <a:rPr lang="en-US" b="1" i="1" dirty="0"/>
              <a:t> </a:t>
            </a:r>
            <a:r>
              <a:rPr lang="en-US" b="1" i="1" dirty="0" err="1"/>
              <a:t>thời</a:t>
            </a:r>
            <a:r>
              <a:rPr lang="en-US" b="1" i="1" dirty="0"/>
              <a:t> </a:t>
            </a:r>
            <a:r>
              <a:rPr lang="en-US" b="1" i="1" dirty="0" err="1"/>
              <a:t>gian</a:t>
            </a:r>
            <a:r>
              <a:rPr lang="en-US" b="1" i="1" dirty="0"/>
              <a:t> </a:t>
            </a:r>
            <a:r>
              <a:rPr lang="en-US" b="1" i="1" dirty="0" err="1"/>
              <a:t>trễ</a:t>
            </a:r>
            <a:r>
              <a:rPr lang="en-US" b="1" i="1" dirty="0"/>
              <a:t> </a:t>
            </a:r>
            <a:r>
              <a:rPr lang="en-US" dirty="0" err="1"/>
              <a:t>tCSC</a:t>
            </a:r>
            <a:r>
              <a:rPr lang="en-US" dirty="0"/>
              <a:t>, </a:t>
            </a:r>
            <a:r>
              <a:rPr lang="en-US" dirty="0" err="1"/>
              <a:t>tASC</a:t>
            </a:r>
            <a:r>
              <a:rPr lang="en-US" dirty="0"/>
              <a:t>, </a:t>
            </a:r>
            <a:r>
              <a:rPr lang="en-US" dirty="0" err="1"/>
              <a:t>tDT</a:t>
            </a:r>
            <a:r>
              <a:rPr lang="en-US" dirty="0"/>
              <a:t>.</a:t>
            </a:r>
          </a:p>
          <a:p>
            <a:pPr marL="285750" lvl="0" indent="-285750">
              <a:buFont typeface="Arial" panose="020B0604020202020204" pitchFamily="34" charset="0"/>
              <a:buChar char="•"/>
            </a:pPr>
            <a:r>
              <a:rPr lang="en-US" b="1" i="1" dirty="0" err="1"/>
              <a:t>Chỉ</a:t>
            </a:r>
            <a:r>
              <a:rPr lang="en-US" b="1" i="1" dirty="0"/>
              <a:t> </a:t>
            </a:r>
            <a:r>
              <a:rPr lang="en-US" b="1" i="1" dirty="0" err="1"/>
              <a:t>hỗ</a:t>
            </a:r>
            <a:r>
              <a:rPr lang="en-US" b="1" i="1" dirty="0"/>
              <a:t> </a:t>
            </a:r>
            <a:r>
              <a:rPr lang="en-US" b="1" i="1" dirty="0" err="1"/>
              <a:t>trợ</a:t>
            </a:r>
            <a:r>
              <a:rPr lang="en-US" b="1" i="1" dirty="0"/>
              <a:t> </a:t>
            </a:r>
            <a:r>
              <a:rPr lang="en-US" b="1" i="1" dirty="0" err="1"/>
              <a:t>truyền</a:t>
            </a:r>
            <a:r>
              <a:rPr lang="en-US" b="1" i="1" dirty="0"/>
              <a:t> 2 </a:t>
            </a:r>
            <a:r>
              <a:rPr lang="en-US" b="1" i="1" dirty="0" err="1"/>
              <a:t>kiểu</a:t>
            </a:r>
            <a:r>
              <a:rPr lang="en-US" b="1" i="1" dirty="0"/>
              <a:t> 8 bit </a:t>
            </a:r>
            <a:r>
              <a:rPr lang="en-US" b="1" i="1" dirty="0" err="1"/>
              <a:t>hoặc</a:t>
            </a:r>
            <a:r>
              <a:rPr lang="en-US" b="1" i="1" dirty="0"/>
              <a:t> 16 bit.</a:t>
            </a:r>
          </a:p>
          <a:p>
            <a:pPr marL="285750" lvl="0" indent="-285750">
              <a:buFont typeface="Arial" panose="020B0604020202020204" pitchFamily="34" charset="0"/>
              <a:buChar char="•"/>
            </a:pPr>
            <a:r>
              <a:rPr lang="en-US" b="1" i="1" dirty="0" err="1"/>
              <a:t>Không</a:t>
            </a:r>
            <a:r>
              <a:rPr lang="en-US" b="1" i="1" dirty="0"/>
              <a:t> </a:t>
            </a:r>
            <a:r>
              <a:rPr lang="en-US" b="1" i="1" dirty="0" err="1"/>
              <a:t>hỗ</a:t>
            </a:r>
            <a:r>
              <a:rPr lang="en-US" b="1" i="1" dirty="0"/>
              <a:t> </a:t>
            </a:r>
            <a:r>
              <a:rPr lang="en-US" b="1" i="1" dirty="0" err="1"/>
              <a:t>trợ</a:t>
            </a:r>
            <a:r>
              <a:rPr lang="en-US" b="1" i="1" dirty="0"/>
              <a:t> </a:t>
            </a:r>
            <a:r>
              <a:rPr lang="en-US" b="1" i="1" dirty="0" err="1"/>
              <a:t>truyền</a:t>
            </a:r>
            <a:r>
              <a:rPr lang="en-US" b="1" i="1" dirty="0"/>
              <a:t> DMA</a:t>
            </a:r>
            <a:r>
              <a:rPr lang="en-US" dirty="0"/>
              <a:t>.</a:t>
            </a:r>
          </a:p>
          <a:p>
            <a:pPr marL="285750" lvl="0" indent="-285750">
              <a:buFont typeface="Arial" panose="020B0604020202020204" pitchFamily="34" charset="0"/>
              <a:buChar char="•"/>
            </a:pPr>
            <a:r>
              <a:rPr lang="en-US" b="1" i="1" dirty="0" err="1"/>
              <a:t>Chỉ</a:t>
            </a:r>
            <a:r>
              <a:rPr lang="en-US" b="1" i="1" dirty="0"/>
              <a:t> </a:t>
            </a:r>
            <a:r>
              <a:rPr lang="en-US" b="1" i="1" dirty="0" err="1"/>
              <a:t>hỗ</a:t>
            </a:r>
            <a:r>
              <a:rPr lang="en-US" b="1" i="1" dirty="0"/>
              <a:t> </a:t>
            </a:r>
            <a:r>
              <a:rPr lang="en-US" b="1" i="1" dirty="0" err="1"/>
              <a:t>trợ</a:t>
            </a:r>
            <a:r>
              <a:rPr lang="en-US" b="1" i="1" dirty="0"/>
              <a:t> </a:t>
            </a:r>
            <a:r>
              <a:rPr lang="en-US" b="1" i="1" dirty="0" err="1"/>
              <a:t>duy</a:t>
            </a:r>
            <a:r>
              <a:rPr lang="en-US" b="1" i="1" dirty="0"/>
              <a:t> </a:t>
            </a:r>
            <a:r>
              <a:rPr lang="en-US" b="1" i="1" dirty="0" err="1"/>
              <a:t>nhất</a:t>
            </a:r>
            <a:r>
              <a:rPr lang="en-US" b="1" i="1" dirty="0"/>
              <a:t> </a:t>
            </a:r>
            <a:r>
              <a:rPr lang="en-US" b="1" i="1" dirty="0" err="1"/>
              <a:t>một</a:t>
            </a:r>
            <a:r>
              <a:rPr lang="en-US" b="1" i="1" dirty="0"/>
              <a:t> SS pin.</a:t>
            </a:r>
          </a:p>
        </p:txBody>
      </p:sp>
    </p:spTree>
    <p:extLst>
      <p:ext uri="{BB962C8B-B14F-4D97-AF65-F5344CB8AC3E}">
        <p14:creationId xmlns:p14="http://schemas.microsoft.com/office/powerpoint/2010/main" val="1798859190"/>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79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21057" y="1276892"/>
            <a:ext cx="9928933" cy="4745083"/>
          </a:xfrm>
          <a:prstGeom prst="rect">
            <a:avLst/>
          </a:prstGeom>
          <a:noFill/>
        </p:spPr>
        <p:txBody>
          <a:bodyPr wrap="none" lIns="91440" tIns="45720" rIns="91440" rtlCol="0" anchor="t">
            <a:noAutofit/>
          </a:bodyPr>
          <a:lstStyle/>
          <a:p>
            <a:pPr marL="457200" indent="-457200">
              <a:buAutoNum type="arabicPeriod"/>
            </a:pPr>
            <a:r>
              <a:rPr lang="en-US" sz="2800" dirty="0" err="1">
                <a:solidFill>
                  <a:schemeClr val="bg1">
                    <a:lumMod val="65000"/>
                  </a:schemeClr>
                </a:solidFill>
              </a:rPr>
              <a:t>Mục</a:t>
            </a:r>
            <a:r>
              <a:rPr lang="en-US" sz="2800" dirty="0">
                <a:solidFill>
                  <a:schemeClr val="bg1">
                    <a:lumMod val="65000"/>
                  </a:schemeClr>
                </a:solidFill>
              </a:rPr>
              <a:t> </a:t>
            </a:r>
            <a:r>
              <a:rPr lang="en-US" sz="2800" dirty="0" err="1">
                <a:solidFill>
                  <a:schemeClr val="bg1">
                    <a:lumMod val="65000"/>
                  </a:schemeClr>
                </a:solidFill>
              </a:rPr>
              <a:t>đích</a:t>
            </a:r>
            <a:r>
              <a:rPr lang="en-US" sz="2800" dirty="0">
                <a:solidFill>
                  <a:schemeClr val="bg1">
                    <a:lumMod val="65000"/>
                  </a:schemeClr>
                </a:solidFill>
              </a:rPr>
              <a:t> </a:t>
            </a:r>
            <a:r>
              <a:rPr lang="en-US" sz="2800" dirty="0" err="1">
                <a:solidFill>
                  <a:schemeClr val="bg1">
                    <a:lumMod val="65000"/>
                  </a:schemeClr>
                </a:solidFill>
              </a:rPr>
              <a:t>của</a:t>
            </a:r>
            <a:r>
              <a:rPr lang="en-US" sz="2800" dirty="0">
                <a:solidFill>
                  <a:schemeClr val="bg1">
                    <a:lumMod val="65000"/>
                  </a:schemeClr>
                </a:solidFill>
              </a:rPr>
              <a:t> </a:t>
            </a:r>
            <a:r>
              <a:rPr lang="en-US" sz="2800" dirty="0" err="1">
                <a:solidFill>
                  <a:schemeClr val="bg1">
                    <a:lumMod val="65000"/>
                  </a:schemeClr>
                </a:solidFill>
              </a:rPr>
              <a:t>tài</a:t>
            </a:r>
            <a:r>
              <a:rPr lang="en-US" sz="2800" dirty="0">
                <a:solidFill>
                  <a:schemeClr val="bg1">
                    <a:lumMod val="65000"/>
                  </a:schemeClr>
                </a:solidFill>
              </a:rPr>
              <a:t> </a:t>
            </a:r>
            <a:r>
              <a:rPr lang="en-US" sz="2800" dirty="0" err="1" smtClean="0">
                <a:solidFill>
                  <a:schemeClr val="bg1">
                    <a:lumMod val="65000"/>
                  </a:schemeClr>
                </a:solidFill>
              </a:rPr>
              <a:t>liệu</a:t>
            </a:r>
            <a:endParaRPr lang="en-US" sz="2800" dirty="0" smtClean="0">
              <a:solidFill>
                <a:schemeClr val="bg1">
                  <a:lumMod val="65000"/>
                </a:schemeClr>
              </a:solidFill>
            </a:endParaRPr>
          </a:p>
          <a:p>
            <a:pPr marL="457200" indent="-457200">
              <a:buAutoNum type="arabicPeriod"/>
            </a:pPr>
            <a:r>
              <a:rPr lang="en-US" sz="2800" dirty="0" err="1">
                <a:solidFill>
                  <a:schemeClr val="bg1">
                    <a:lumMod val="65000"/>
                  </a:schemeClr>
                </a:solidFill>
              </a:rPr>
              <a:t>Giới</a:t>
            </a:r>
            <a:r>
              <a:rPr lang="en-US" sz="2800" dirty="0">
                <a:solidFill>
                  <a:schemeClr val="bg1">
                    <a:lumMod val="65000"/>
                  </a:schemeClr>
                </a:solidFill>
              </a:rPr>
              <a:t> </a:t>
            </a:r>
            <a:r>
              <a:rPr lang="en-US" sz="2800" dirty="0" err="1">
                <a:solidFill>
                  <a:schemeClr val="bg1">
                    <a:lumMod val="65000"/>
                  </a:schemeClr>
                </a:solidFill>
              </a:rPr>
              <a:t>thiệu</a:t>
            </a:r>
            <a:r>
              <a:rPr lang="en-US" sz="2800" dirty="0">
                <a:solidFill>
                  <a:schemeClr val="bg1">
                    <a:lumMod val="65000"/>
                  </a:schemeClr>
                </a:solidFill>
              </a:rPr>
              <a:t> </a:t>
            </a:r>
            <a:r>
              <a:rPr lang="en-US" sz="2800" dirty="0" err="1" smtClean="0">
                <a:solidFill>
                  <a:schemeClr val="bg1">
                    <a:lumMod val="65000"/>
                  </a:schemeClr>
                </a:solidFill>
              </a:rPr>
              <a:t>giao</a:t>
            </a:r>
            <a:r>
              <a:rPr lang="en-US" sz="2800" dirty="0" smtClean="0">
                <a:solidFill>
                  <a:schemeClr val="bg1">
                    <a:lumMod val="65000"/>
                  </a:schemeClr>
                </a:solidFill>
              </a:rPr>
              <a:t> </a:t>
            </a:r>
            <a:r>
              <a:rPr lang="en-US" sz="2800" dirty="0" err="1">
                <a:solidFill>
                  <a:schemeClr val="bg1">
                    <a:lumMod val="65000"/>
                  </a:schemeClr>
                </a:solidFill>
              </a:rPr>
              <a:t>thức</a:t>
            </a:r>
            <a:r>
              <a:rPr lang="en-US" sz="2800" dirty="0">
                <a:solidFill>
                  <a:schemeClr val="bg1">
                    <a:lumMod val="65000"/>
                  </a:schemeClr>
                </a:solidFill>
              </a:rPr>
              <a:t> </a:t>
            </a:r>
            <a:r>
              <a:rPr lang="en-US" sz="2800" dirty="0" smtClean="0">
                <a:solidFill>
                  <a:schemeClr val="bg1">
                    <a:lumMod val="65000"/>
                  </a:schemeClr>
                </a:solidFill>
              </a:rPr>
              <a:t>SPI</a:t>
            </a:r>
          </a:p>
          <a:p>
            <a:pPr marL="457200" indent="-457200">
              <a:buAutoNum type="arabicPeriod"/>
            </a:pPr>
            <a:r>
              <a:rPr lang="en-US" sz="2800" dirty="0">
                <a:solidFill>
                  <a:schemeClr val="bg1">
                    <a:lumMod val="65000"/>
                  </a:schemeClr>
                </a:solidFill>
              </a:rPr>
              <a:t>Giới thiệu về các IP Vault hỗ trợ </a:t>
            </a:r>
            <a:r>
              <a:rPr lang="en-US" sz="2800" dirty="0" smtClean="0">
                <a:solidFill>
                  <a:schemeClr val="bg1">
                    <a:lumMod val="65000"/>
                  </a:schemeClr>
                </a:solidFill>
              </a:rPr>
              <a:t>SPI</a:t>
            </a:r>
          </a:p>
          <a:p>
            <a:pPr marL="457200" indent="-457200">
              <a:buAutoNum type="arabicPeriod"/>
            </a:pPr>
            <a:r>
              <a:rPr lang="en-US" sz="2800" dirty="0" smtClean="0"/>
              <a:t>Giới thiệu Autosar </a:t>
            </a:r>
            <a:r>
              <a:rPr lang="en-US" sz="2800" dirty="0"/>
              <a:t>SPI </a:t>
            </a:r>
            <a:r>
              <a:rPr lang="en-US" sz="2800" dirty="0" smtClean="0"/>
              <a:t>Driver</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chú ý khi xây dựng lớp IP </a:t>
            </a:r>
            <a:r>
              <a:rPr lang="en-US" sz="2800" dirty="0" smtClean="0">
                <a:solidFill>
                  <a:schemeClr val="bg1">
                    <a:lumMod val="65000"/>
                  </a:schemeClr>
                </a:solidFill>
              </a:rPr>
              <a:t>Vault</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lỗi thường gặp khi giao tiếp với thiết bị </a:t>
            </a:r>
            <a:r>
              <a:rPr lang="en-US" sz="2800" dirty="0" smtClean="0">
                <a:solidFill>
                  <a:schemeClr val="bg1">
                    <a:lumMod val="65000"/>
                  </a:schemeClr>
                </a:solidFill>
              </a:rPr>
              <a:t>ngoại vi</a:t>
            </a:r>
            <a:endParaRPr lang="en-US" sz="2800" dirty="0">
              <a:solidFill>
                <a:schemeClr val="bg1">
                  <a:lumMod val="65000"/>
                </a:schemeClr>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99036794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4" name="Rectangle 3"/>
          <p:cNvSpPr/>
          <p:nvPr/>
        </p:nvSpPr>
        <p:spPr>
          <a:xfrm>
            <a:off x="1009649" y="1022734"/>
            <a:ext cx="10372726" cy="646331"/>
          </a:xfrm>
          <a:prstGeom prst="rect">
            <a:avLst/>
          </a:prstGeom>
        </p:spPr>
        <p:txBody>
          <a:bodyPr wrap="square">
            <a:spAutoFit/>
          </a:bodyPr>
          <a:lstStyle/>
          <a:p>
            <a:pPr marL="285750" indent="-285750">
              <a:buFont typeface="Arial" panose="020B0604020202020204" pitchFamily="34" charset="0"/>
              <a:buChar char="•"/>
            </a:pPr>
            <a:r>
              <a:rPr lang="en-US" dirty="0" err="1"/>
              <a:t>C</a:t>
            </a:r>
            <a:r>
              <a:rPr lang="en-US" dirty="0" err="1" smtClean="0"/>
              <a:t>ách</a:t>
            </a:r>
            <a:r>
              <a:rPr lang="en-US" dirty="0" smtClean="0"/>
              <a:t> </a:t>
            </a:r>
            <a:r>
              <a:rPr lang="en-US" dirty="0" err="1"/>
              <a:t>thiết</a:t>
            </a:r>
            <a:r>
              <a:rPr lang="en-US" dirty="0"/>
              <a:t> </a:t>
            </a:r>
            <a:r>
              <a:rPr lang="en-US" dirty="0" err="1"/>
              <a:t>kế</a:t>
            </a:r>
            <a:r>
              <a:rPr lang="en-US" dirty="0"/>
              <a:t> </a:t>
            </a:r>
            <a:r>
              <a:rPr lang="en-US" dirty="0" err="1"/>
              <a:t>của</a:t>
            </a:r>
            <a:r>
              <a:rPr lang="en-US" dirty="0"/>
              <a:t> SPI driver </a:t>
            </a:r>
            <a:r>
              <a:rPr lang="en-US" dirty="0" err="1" smtClean="0"/>
              <a:t>tuân</a:t>
            </a:r>
            <a:r>
              <a:rPr lang="en-US" dirty="0" smtClean="0"/>
              <a:t> </a:t>
            </a:r>
            <a:r>
              <a:rPr lang="en-US" dirty="0" err="1" smtClean="0"/>
              <a:t>theo</a:t>
            </a:r>
            <a:r>
              <a:rPr lang="en-US" dirty="0" smtClean="0"/>
              <a:t> </a:t>
            </a:r>
            <a:r>
              <a:rPr lang="en-US" dirty="0" err="1"/>
              <a:t>các</a:t>
            </a:r>
            <a:r>
              <a:rPr lang="en-US" dirty="0"/>
              <a:t> </a:t>
            </a:r>
            <a:r>
              <a:rPr lang="en-US" dirty="0" err="1"/>
              <a:t>yêu</a:t>
            </a:r>
            <a:r>
              <a:rPr lang="en-US" dirty="0"/>
              <a:t> </a:t>
            </a:r>
            <a:r>
              <a:rPr lang="en-US" dirty="0" err="1"/>
              <a:t>cầu</a:t>
            </a:r>
            <a:r>
              <a:rPr lang="en-US" dirty="0"/>
              <a:t> </a:t>
            </a:r>
            <a:r>
              <a:rPr lang="en-US" dirty="0" err="1"/>
              <a:t>được</a:t>
            </a:r>
            <a:r>
              <a:rPr lang="en-US" dirty="0"/>
              <a:t> qui </a:t>
            </a:r>
            <a:r>
              <a:rPr lang="en-US" dirty="0" err="1"/>
              <a:t>định</a:t>
            </a:r>
            <a:r>
              <a:rPr lang="en-US" dirty="0"/>
              <a:t> </a:t>
            </a:r>
            <a:r>
              <a:rPr lang="en-US" dirty="0" err="1"/>
              <a:t>bởi</a:t>
            </a:r>
            <a:r>
              <a:rPr lang="en-US" dirty="0"/>
              <a:t> </a:t>
            </a:r>
            <a:r>
              <a:rPr lang="en-US" dirty="0" err="1"/>
              <a:t>chuẩn</a:t>
            </a:r>
            <a:r>
              <a:rPr lang="en-US" dirty="0"/>
              <a:t> AUTOSAR </a:t>
            </a:r>
            <a:r>
              <a:rPr lang="en-US" dirty="0" err="1"/>
              <a:t>trong</a:t>
            </a:r>
            <a:r>
              <a:rPr lang="en-US" dirty="0"/>
              <a:t> </a:t>
            </a:r>
            <a:r>
              <a:rPr lang="en-US" dirty="0" err="1"/>
              <a:t>các</a:t>
            </a:r>
            <a:r>
              <a:rPr lang="en-US" dirty="0"/>
              <a:t> </a:t>
            </a:r>
            <a:r>
              <a:rPr lang="en-US" dirty="0" err="1"/>
              <a:t>tài</a:t>
            </a:r>
            <a:r>
              <a:rPr lang="en-US" dirty="0"/>
              <a:t> </a:t>
            </a:r>
            <a:r>
              <a:rPr lang="en-US" dirty="0" err="1"/>
              <a:t>liệu</a:t>
            </a:r>
            <a:r>
              <a:rPr lang="en-US" dirty="0"/>
              <a:t> “</a:t>
            </a:r>
            <a:r>
              <a:rPr lang="en-US" b="1" i="1" dirty="0"/>
              <a:t>AUTOSAR_SRS_SPIHandlerDriver.pdf</a:t>
            </a:r>
            <a:r>
              <a:rPr lang="en-US" dirty="0"/>
              <a:t>” </a:t>
            </a:r>
            <a:r>
              <a:rPr lang="en-US" dirty="0" err="1"/>
              <a:t>và</a:t>
            </a:r>
            <a:r>
              <a:rPr lang="en-US" dirty="0"/>
              <a:t> “</a:t>
            </a:r>
            <a:r>
              <a:rPr lang="en-US" b="1" i="1" dirty="0"/>
              <a:t>AUTOSAR_SWS_SPIHandlerDriver.pdf</a:t>
            </a:r>
            <a:r>
              <a:rPr lang="en-US" dirty="0"/>
              <a:t>”. </a:t>
            </a:r>
          </a:p>
        </p:txBody>
      </p:sp>
      <p:sp>
        <p:nvSpPr>
          <p:cNvPr id="5" name="Rectangle 4"/>
          <p:cNvSpPr/>
          <p:nvPr/>
        </p:nvSpPr>
        <p:spPr>
          <a:xfrm>
            <a:off x="6500810" y="1821532"/>
            <a:ext cx="4705351" cy="1477328"/>
          </a:xfrm>
          <a:prstGeom prst="rect">
            <a:avLst/>
          </a:prstGeom>
        </p:spPr>
        <p:txBody>
          <a:bodyPr wrap="square">
            <a:spAutoFit/>
          </a:bodyPr>
          <a:lstStyle/>
          <a:p>
            <a:pPr marL="285750" indent="-285750">
              <a:buFont typeface="Arial" panose="020B0604020202020204" pitchFamily="34" charset="0"/>
              <a:buChar char="•"/>
            </a:pPr>
            <a:r>
              <a:rPr lang="en-US" dirty="0" err="1"/>
              <a:t>Cách</a:t>
            </a:r>
            <a:r>
              <a:rPr lang="en-US" dirty="0"/>
              <a:t> </a:t>
            </a:r>
            <a:r>
              <a:rPr lang="en-US" dirty="0" err="1"/>
              <a:t>cấu</a:t>
            </a:r>
            <a:r>
              <a:rPr lang="en-US" dirty="0"/>
              <a:t> </a:t>
            </a:r>
            <a:r>
              <a:rPr lang="en-US" dirty="0" err="1"/>
              <a:t>hình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được</a:t>
            </a:r>
            <a:r>
              <a:rPr lang="en-US" dirty="0"/>
              <a:t> </a:t>
            </a:r>
            <a:r>
              <a:rPr lang="en-US" dirty="0" err="1"/>
              <a:t>nêu</a:t>
            </a:r>
            <a:r>
              <a:rPr lang="en-US" dirty="0"/>
              <a:t> </a:t>
            </a:r>
            <a:r>
              <a:rPr lang="en-US" dirty="0" err="1"/>
              <a:t>rõ</a:t>
            </a:r>
            <a:r>
              <a:rPr lang="en-US" dirty="0"/>
              <a:t> </a:t>
            </a:r>
            <a:r>
              <a:rPr lang="en-US" dirty="0" err="1"/>
              <a:t>trong</a:t>
            </a:r>
            <a:r>
              <a:rPr lang="en-US" dirty="0"/>
              <a:t> </a:t>
            </a:r>
            <a:r>
              <a:rPr lang="en-US" dirty="0" err="1"/>
              <a:t>tài</a:t>
            </a:r>
            <a:r>
              <a:rPr lang="en-US" dirty="0"/>
              <a:t> </a:t>
            </a:r>
            <a:r>
              <a:rPr lang="en-US" dirty="0" err="1"/>
              <a:t>liệu</a:t>
            </a:r>
            <a:r>
              <a:rPr lang="en-US" dirty="0"/>
              <a:t> </a:t>
            </a:r>
            <a:r>
              <a:rPr lang="en-US" b="1" i="1" dirty="0"/>
              <a:t>Integration Manual</a:t>
            </a:r>
            <a:r>
              <a:rPr lang="en-US" dirty="0"/>
              <a:t>, </a:t>
            </a:r>
            <a:r>
              <a:rPr lang="en-US" b="1" i="1" dirty="0"/>
              <a:t>User Manual</a:t>
            </a:r>
            <a:r>
              <a:rPr lang="en-US" dirty="0"/>
              <a:t>: “</a:t>
            </a:r>
            <a:r>
              <a:rPr lang="en-US" b="1" i="1" dirty="0"/>
              <a:t>AUTOSAR_MCAL_SPI_IM.pdf</a:t>
            </a:r>
            <a:r>
              <a:rPr lang="en-US" dirty="0"/>
              <a:t>”, “</a:t>
            </a:r>
            <a:r>
              <a:rPr lang="en-US" b="1" i="1" dirty="0"/>
              <a:t>AUTOSAR_MCAL_SPI_UM.pdf</a:t>
            </a:r>
            <a:r>
              <a:rPr lang="en-US" dirty="0"/>
              <a:t>”.</a:t>
            </a:r>
          </a:p>
        </p:txBody>
      </p:sp>
      <p:sp>
        <p:nvSpPr>
          <p:cNvPr id="6" name="Rectangle 5"/>
          <p:cNvSpPr/>
          <p:nvPr/>
        </p:nvSpPr>
        <p:spPr>
          <a:xfrm>
            <a:off x="6500812" y="3673779"/>
            <a:ext cx="4705351" cy="923330"/>
          </a:xfrm>
          <a:prstGeom prst="rect">
            <a:avLst/>
          </a:prstGeom>
        </p:spPr>
        <p:txBody>
          <a:bodyPr wrap="square">
            <a:spAutoFit/>
          </a:bodyPr>
          <a:lstStyle/>
          <a:p>
            <a:pPr marL="285750" indent="-285750">
              <a:buFont typeface="Arial" panose="020B0604020202020204" pitchFamily="34" charset="0"/>
              <a:buChar char="•"/>
            </a:pPr>
            <a:r>
              <a:rPr lang="en-US" dirty="0"/>
              <a:t>Design </a:t>
            </a:r>
            <a:r>
              <a:rPr lang="en-US" dirty="0" err="1"/>
              <a:t>được</a:t>
            </a:r>
            <a:r>
              <a:rPr lang="en-US" dirty="0"/>
              <a:t> </a:t>
            </a:r>
            <a:r>
              <a:rPr lang="en-US" dirty="0" err="1"/>
              <a:t>thiết</a:t>
            </a:r>
            <a:r>
              <a:rPr lang="en-US" dirty="0"/>
              <a:t> </a:t>
            </a:r>
            <a:r>
              <a:rPr lang="en-US" dirty="0" err="1"/>
              <a:t>kế</a:t>
            </a:r>
            <a:r>
              <a:rPr lang="en-US" dirty="0"/>
              <a:t> </a:t>
            </a:r>
            <a:r>
              <a:rPr lang="en-US" dirty="0" err="1"/>
              <a:t>bằng</a:t>
            </a:r>
            <a:r>
              <a:rPr lang="en-US" dirty="0"/>
              <a:t> </a:t>
            </a:r>
            <a:r>
              <a:rPr lang="en-US" dirty="0" err="1"/>
              <a:t>phần</a:t>
            </a:r>
            <a:r>
              <a:rPr lang="en-US" dirty="0"/>
              <a:t> </a:t>
            </a:r>
            <a:r>
              <a:rPr lang="en-US" dirty="0" err="1"/>
              <a:t>mềm</a:t>
            </a:r>
            <a:r>
              <a:rPr lang="en-US" dirty="0"/>
              <a:t> “Enterprise Architect” </a:t>
            </a:r>
            <a:r>
              <a:rPr lang="en-US" dirty="0" err="1"/>
              <a:t>như</a:t>
            </a:r>
            <a:r>
              <a:rPr lang="en-US" dirty="0"/>
              <a:t> </a:t>
            </a:r>
            <a:r>
              <a:rPr lang="en-US" dirty="0" err="1"/>
              <a:t>trong</a:t>
            </a:r>
            <a:r>
              <a:rPr lang="en-US" dirty="0"/>
              <a:t> file “</a:t>
            </a:r>
            <a:r>
              <a:rPr lang="en-US" b="1" i="1" dirty="0" err="1"/>
              <a:t>AUTOSAR_MCAL_SPI_SDD.eap</a:t>
            </a:r>
            <a:r>
              <a:rPr lang="en-US" dirty="0"/>
              <a:t>”</a:t>
            </a:r>
          </a:p>
        </p:txBody>
      </p:sp>
      <p:pic>
        <p:nvPicPr>
          <p:cNvPr id="9" name="Picture 8" descr="C:\Users\ToanNH7\Desktop\vietdoc\cau truc thu muc design cua SPI driver.jpg"/>
          <p:cNvPicPr/>
          <p:nvPr/>
        </p:nvPicPr>
        <p:blipFill>
          <a:blip r:embed="rId2">
            <a:extLst>
              <a:ext uri="{28A0092B-C50C-407E-A947-70E740481C1C}">
                <a14:useLocalDpi xmlns:a14="http://schemas.microsoft.com/office/drawing/2010/main" val="0"/>
              </a:ext>
            </a:extLst>
          </a:blip>
          <a:srcRect/>
          <a:stretch>
            <a:fillRect/>
          </a:stretch>
        </p:blipFill>
        <p:spPr bwMode="auto">
          <a:xfrm>
            <a:off x="686433" y="1821532"/>
            <a:ext cx="5814377" cy="3704495"/>
          </a:xfrm>
          <a:prstGeom prst="rect">
            <a:avLst/>
          </a:prstGeom>
          <a:noFill/>
          <a:ln>
            <a:noFill/>
          </a:ln>
        </p:spPr>
      </p:pic>
      <p:sp>
        <p:nvSpPr>
          <p:cNvPr id="7" name="Rectangle 6"/>
          <p:cNvSpPr/>
          <p:nvPr/>
        </p:nvSpPr>
        <p:spPr>
          <a:xfrm>
            <a:off x="793238" y="5629870"/>
            <a:ext cx="5775940" cy="369332"/>
          </a:xfrm>
          <a:prstGeom prst="rect">
            <a:avLst/>
          </a:prstGeom>
        </p:spPr>
        <p:txBody>
          <a:bodyPr wrap="none">
            <a:spAutoFit/>
          </a:bodyPr>
          <a:lstStyle/>
          <a:p>
            <a:r>
              <a:rPr lang="en-US" b="1" i="1" dirty="0" err="1"/>
              <a:t>Cấu</a:t>
            </a:r>
            <a:r>
              <a:rPr lang="en-US" b="1" i="1" dirty="0"/>
              <a:t> </a:t>
            </a:r>
            <a:r>
              <a:rPr lang="en-US" b="1" i="1" dirty="0" err="1"/>
              <a:t>trúc</a:t>
            </a:r>
            <a:r>
              <a:rPr lang="en-US" b="1" i="1" dirty="0"/>
              <a:t> </a:t>
            </a:r>
            <a:r>
              <a:rPr lang="en-US" b="1" i="1" dirty="0" err="1"/>
              <a:t>thư</a:t>
            </a:r>
            <a:r>
              <a:rPr lang="en-US" b="1" i="1" dirty="0"/>
              <a:t> </a:t>
            </a:r>
            <a:r>
              <a:rPr lang="en-US" b="1" i="1" dirty="0" err="1"/>
              <a:t>mục</a:t>
            </a:r>
            <a:r>
              <a:rPr lang="en-US" b="1" i="1" dirty="0"/>
              <a:t> </a:t>
            </a:r>
            <a:r>
              <a:rPr lang="en-US" b="1" i="1" dirty="0" err="1"/>
              <a:t>của</a:t>
            </a:r>
            <a:r>
              <a:rPr lang="en-US" b="1" i="1" dirty="0"/>
              <a:t> module SPI </a:t>
            </a:r>
            <a:r>
              <a:rPr lang="en-US" b="1" i="1" dirty="0" err="1"/>
              <a:t>trong</a:t>
            </a:r>
            <a:r>
              <a:rPr lang="en-US" b="1" i="1" dirty="0"/>
              <a:t> file Design</a:t>
            </a:r>
          </a:p>
        </p:txBody>
      </p:sp>
    </p:spTree>
    <p:extLst>
      <p:ext uri="{BB962C8B-B14F-4D97-AF65-F5344CB8AC3E}">
        <p14:creationId xmlns:p14="http://schemas.microsoft.com/office/powerpoint/2010/main" val="286820866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pic>
        <p:nvPicPr>
          <p:cNvPr id="10" name="Picture 9" descr="C:\Users\ToanNH7\Desktop\vietdoc\cau truc thu muc source code cua SPI driver.jpg"/>
          <p:cNvPicPr/>
          <p:nvPr/>
        </p:nvPicPr>
        <p:blipFill>
          <a:blip r:embed="rId2">
            <a:extLst>
              <a:ext uri="{28A0092B-C50C-407E-A947-70E740481C1C}">
                <a14:useLocalDpi xmlns:a14="http://schemas.microsoft.com/office/drawing/2010/main" val="0"/>
              </a:ext>
            </a:extLst>
          </a:blip>
          <a:srcRect/>
          <a:stretch>
            <a:fillRect/>
          </a:stretch>
        </p:blipFill>
        <p:spPr bwMode="auto">
          <a:xfrm>
            <a:off x="5564504" y="980757"/>
            <a:ext cx="6120765" cy="4267835"/>
          </a:xfrm>
          <a:prstGeom prst="rect">
            <a:avLst/>
          </a:prstGeom>
          <a:noFill/>
          <a:ln>
            <a:noFill/>
          </a:ln>
        </p:spPr>
      </p:pic>
      <p:sp>
        <p:nvSpPr>
          <p:cNvPr id="12" name="Rectangle 11"/>
          <p:cNvSpPr/>
          <p:nvPr/>
        </p:nvSpPr>
        <p:spPr>
          <a:xfrm>
            <a:off x="1040130" y="2391827"/>
            <a:ext cx="4417696" cy="923330"/>
          </a:xfrm>
          <a:prstGeom prst="rect">
            <a:avLst/>
          </a:prstGeom>
        </p:spPr>
        <p:txBody>
          <a:bodyPr wrap="square">
            <a:spAutoFit/>
          </a:bodyPr>
          <a:lstStyle/>
          <a:p>
            <a:pPr marL="285750" indent="-285750">
              <a:buFont typeface="Arial" panose="020B0604020202020204" pitchFamily="34" charset="0"/>
              <a:buChar char="•"/>
            </a:pPr>
            <a:r>
              <a:rPr lang="en-US" dirty="0" err="1"/>
              <a:t>Để</a:t>
            </a:r>
            <a:r>
              <a:rPr lang="en-US" dirty="0"/>
              <a:t> </a:t>
            </a:r>
            <a:r>
              <a:rPr lang="en-US" dirty="0" err="1"/>
              <a:t>biết</a:t>
            </a:r>
            <a:r>
              <a:rPr lang="en-US" dirty="0"/>
              <a:t> chi </a:t>
            </a:r>
            <a:r>
              <a:rPr lang="en-US" dirty="0" err="1"/>
              <a:t>tiết</a:t>
            </a:r>
            <a:r>
              <a:rPr lang="en-US" dirty="0"/>
              <a:t> </a:t>
            </a:r>
            <a:r>
              <a:rPr lang="en-US" dirty="0" err="1"/>
              <a:t>cách</a:t>
            </a:r>
            <a:r>
              <a:rPr lang="en-US" dirty="0"/>
              <a:t> </a:t>
            </a:r>
            <a:r>
              <a:rPr lang="en-US" dirty="0" err="1"/>
              <a:t>thực</a:t>
            </a:r>
            <a:r>
              <a:rPr lang="en-US" dirty="0"/>
              <a:t> </a:t>
            </a:r>
            <a:r>
              <a:rPr lang="en-US" dirty="0" err="1"/>
              <a:t>hiện</a:t>
            </a:r>
            <a:r>
              <a:rPr lang="en-US" dirty="0"/>
              <a:t> </a:t>
            </a:r>
            <a:r>
              <a:rPr lang="en-US" dirty="0" err="1"/>
              <a:t>của</a:t>
            </a:r>
            <a:r>
              <a:rPr lang="en-US" dirty="0"/>
              <a:t> </a:t>
            </a:r>
            <a:r>
              <a:rPr lang="en-US" dirty="0" err="1"/>
              <a:t>các</a:t>
            </a:r>
            <a:r>
              <a:rPr lang="en-US" dirty="0"/>
              <a:t> </a:t>
            </a:r>
            <a:r>
              <a:rPr lang="en-US" dirty="0" err="1"/>
              <a:t>hàm</a:t>
            </a:r>
            <a:r>
              <a:rPr lang="en-US" dirty="0"/>
              <a:t> </a:t>
            </a:r>
            <a:r>
              <a:rPr lang="en-US" dirty="0" err="1"/>
              <a:t>theo</a:t>
            </a:r>
            <a:r>
              <a:rPr lang="en-US" dirty="0"/>
              <a:t> file Design, </a:t>
            </a:r>
            <a:r>
              <a:rPr lang="en-US" b="1" i="1" dirty="0" err="1"/>
              <a:t>việc</a:t>
            </a:r>
            <a:r>
              <a:rPr lang="en-US" b="1" i="1" dirty="0"/>
              <a:t> </a:t>
            </a:r>
            <a:r>
              <a:rPr lang="en-US" b="1" i="1" dirty="0" err="1"/>
              <a:t>đọc</a:t>
            </a:r>
            <a:r>
              <a:rPr lang="en-US" b="1" i="1" dirty="0"/>
              <a:t> code </a:t>
            </a:r>
            <a:r>
              <a:rPr lang="en-US" b="1" i="1" dirty="0" err="1"/>
              <a:t>của</a:t>
            </a:r>
            <a:r>
              <a:rPr lang="en-US" b="1" i="1" dirty="0"/>
              <a:t> driver </a:t>
            </a:r>
            <a:r>
              <a:rPr lang="en-US" b="1" i="1" dirty="0" err="1"/>
              <a:t>là</a:t>
            </a:r>
            <a:r>
              <a:rPr lang="en-US" b="1" i="1" dirty="0"/>
              <a:t> </a:t>
            </a:r>
            <a:r>
              <a:rPr lang="en-US" b="1" i="1" dirty="0" err="1"/>
              <a:t>điều</a:t>
            </a:r>
            <a:r>
              <a:rPr lang="en-US" b="1" i="1" dirty="0"/>
              <a:t> </a:t>
            </a:r>
            <a:r>
              <a:rPr lang="en-US" b="1" i="1" dirty="0" err="1"/>
              <a:t>cần</a:t>
            </a:r>
            <a:r>
              <a:rPr lang="en-US" b="1" i="1" dirty="0"/>
              <a:t> </a:t>
            </a:r>
            <a:r>
              <a:rPr lang="en-US" b="1" i="1" dirty="0" err="1"/>
              <a:t>thiết</a:t>
            </a:r>
            <a:r>
              <a:rPr lang="en-US" dirty="0"/>
              <a:t>. </a:t>
            </a:r>
          </a:p>
        </p:txBody>
      </p:sp>
      <p:sp>
        <p:nvSpPr>
          <p:cNvPr id="2" name="Rectangle 1"/>
          <p:cNvSpPr/>
          <p:nvPr/>
        </p:nvSpPr>
        <p:spPr>
          <a:xfrm>
            <a:off x="6313997" y="5358884"/>
            <a:ext cx="4891083" cy="369332"/>
          </a:xfrm>
          <a:prstGeom prst="rect">
            <a:avLst/>
          </a:prstGeom>
        </p:spPr>
        <p:txBody>
          <a:bodyPr wrap="none">
            <a:spAutoFit/>
          </a:bodyPr>
          <a:lstStyle/>
          <a:p>
            <a:r>
              <a:rPr lang="en-US" b="1" i="1" dirty="0" err="1"/>
              <a:t>Thư</a:t>
            </a:r>
            <a:r>
              <a:rPr lang="en-US" b="1" i="1" dirty="0"/>
              <a:t> </a:t>
            </a:r>
            <a:r>
              <a:rPr lang="en-US" b="1" i="1" dirty="0" err="1"/>
              <a:t>mục</a:t>
            </a:r>
            <a:r>
              <a:rPr lang="en-US" b="1" i="1" dirty="0"/>
              <a:t> </a:t>
            </a:r>
            <a:r>
              <a:rPr lang="en-US" b="1" i="1" dirty="0" err="1"/>
              <a:t>chứa</a:t>
            </a:r>
            <a:r>
              <a:rPr lang="en-US" b="1" i="1" dirty="0"/>
              <a:t> Source Code </a:t>
            </a:r>
            <a:r>
              <a:rPr lang="en-US" b="1" i="1" dirty="0" err="1"/>
              <a:t>của</a:t>
            </a:r>
            <a:r>
              <a:rPr lang="en-US" b="1" i="1" dirty="0"/>
              <a:t> SPI driver</a:t>
            </a:r>
          </a:p>
        </p:txBody>
      </p:sp>
    </p:spTree>
    <p:extLst>
      <p:ext uri="{BB962C8B-B14F-4D97-AF65-F5344CB8AC3E}">
        <p14:creationId xmlns:p14="http://schemas.microsoft.com/office/powerpoint/2010/main" val="64559916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3" name="Rectangle 2"/>
          <p:cNvSpPr/>
          <p:nvPr/>
        </p:nvSpPr>
        <p:spPr>
          <a:xfrm>
            <a:off x="994356" y="977294"/>
            <a:ext cx="4124325" cy="923330"/>
          </a:xfrm>
          <a:prstGeom prst="rect">
            <a:avLst/>
          </a:prstGeom>
        </p:spPr>
        <p:txBody>
          <a:bodyPr wrap="square">
            <a:spAutoFit/>
          </a:bodyPr>
          <a:lstStyle/>
          <a:p>
            <a:pPr marL="285750" indent="-285750">
              <a:buFont typeface="Arial" panose="020B0604020202020204" pitchFamily="34" charset="0"/>
              <a:buChar char="•"/>
            </a:pPr>
            <a:r>
              <a:rPr lang="en-US" dirty="0"/>
              <a:t>SPI driver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truyền</a:t>
            </a:r>
            <a:r>
              <a:rPr lang="en-US" dirty="0"/>
              <a:t> </a:t>
            </a:r>
            <a:r>
              <a:rPr lang="en-US" dirty="0" err="1"/>
              <a:t>dữ</a:t>
            </a:r>
            <a:r>
              <a:rPr lang="en-US" dirty="0"/>
              <a:t> </a:t>
            </a:r>
            <a:r>
              <a:rPr lang="en-US" dirty="0" err="1"/>
              <a:t>liệu</a:t>
            </a:r>
            <a:r>
              <a:rPr lang="en-US" dirty="0"/>
              <a:t> </a:t>
            </a:r>
            <a:r>
              <a:rPr lang="en-US" dirty="0" err="1"/>
              <a:t>trong</a:t>
            </a:r>
            <a:r>
              <a:rPr lang="en-US" dirty="0"/>
              <a:t> Sequence </a:t>
            </a:r>
            <a:r>
              <a:rPr lang="en-US" dirty="0" err="1"/>
              <a:t>đến</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ngoại</a:t>
            </a:r>
            <a:r>
              <a:rPr lang="en-US" dirty="0"/>
              <a:t> vi </a:t>
            </a:r>
            <a:r>
              <a:rPr lang="en-US" dirty="0" err="1"/>
              <a:t>theo</a:t>
            </a:r>
            <a:r>
              <a:rPr lang="en-US" dirty="0"/>
              <a:t> </a:t>
            </a:r>
            <a:r>
              <a:rPr lang="en-US" dirty="0" err="1"/>
              <a:t>giao</a:t>
            </a:r>
            <a:r>
              <a:rPr lang="en-US" dirty="0"/>
              <a:t> </a:t>
            </a:r>
            <a:r>
              <a:rPr lang="en-US" dirty="0" err="1"/>
              <a:t>thức</a:t>
            </a:r>
            <a:r>
              <a:rPr lang="en-US" dirty="0"/>
              <a:t> SPI.</a:t>
            </a:r>
          </a:p>
        </p:txBody>
      </p:sp>
      <p:sp>
        <p:nvSpPr>
          <p:cNvPr id="4" name="Rectangle 3"/>
          <p:cNvSpPr/>
          <p:nvPr/>
        </p:nvSpPr>
        <p:spPr>
          <a:xfrm>
            <a:off x="1297045" y="2133003"/>
            <a:ext cx="3365024" cy="369332"/>
          </a:xfrm>
          <a:prstGeom prst="rect">
            <a:avLst/>
          </a:prstGeom>
        </p:spPr>
        <p:txBody>
          <a:bodyPr wrap="none">
            <a:spAutoFit/>
          </a:bodyPr>
          <a:lstStyle/>
          <a:p>
            <a:r>
              <a:rPr lang="en-US" b="1" dirty="0" err="1"/>
              <a:t>C</a:t>
            </a:r>
            <a:r>
              <a:rPr lang="en-US" b="1" dirty="0" err="1" smtClean="0"/>
              <a:t>ấu</a:t>
            </a:r>
            <a:r>
              <a:rPr lang="en-US" b="1" dirty="0" smtClean="0"/>
              <a:t> </a:t>
            </a:r>
            <a:r>
              <a:rPr lang="en-US" b="1" dirty="0" err="1"/>
              <a:t>trúc</a:t>
            </a:r>
            <a:r>
              <a:rPr lang="en-US" b="1" dirty="0"/>
              <a:t> </a:t>
            </a:r>
            <a:r>
              <a:rPr lang="en-US" b="1" dirty="0" err="1"/>
              <a:t>của</a:t>
            </a:r>
            <a:r>
              <a:rPr lang="en-US" b="1" dirty="0"/>
              <a:t> </a:t>
            </a:r>
            <a:r>
              <a:rPr lang="en-US" b="1" dirty="0" err="1"/>
              <a:t>một</a:t>
            </a:r>
            <a:r>
              <a:rPr lang="en-US" b="1" dirty="0"/>
              <a:t> </a:t>
            </a:r>
            <a:r>
              <a:rPr lang="en-US" b="1" dirty="0" smtClean="0"/>
              <a:t>Sequence?</a:t>
            </a:r>
            <a:endParaRPr lang="en-US" b="1"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5433007" y="1280041"/>
            <a:ext cx="6114415" cy="3387090"/>
          </a:xfrm>
          <a:prstGeom prst="rect">
            <a:avLst/>
          </a:prstGeom>
          <a:noFill/>
          <a:ln>
            <a:noFill/>
          </a:ln>
        </p:spPr>
      </p:pic>
      <p:sp>
        <p:nvSpPr>
          <p:cNvPr id="5" name="Rectangle 4"/>
          <p:cNvSpPr/>
          <p:nvPr/>
        </p:nvSpPr>
        <p:spPr>
          <a:xfrm>
            <a:off x="1022932" y="2776835"/>
            <a:ext cx="3913251" cy="1477328"/>
          </a:xfrm>
          <a:prstGeom prst="rect">
            <a:avLst/>
          </a:prstGeom>
        </p:spPr>
        <p:txBody>
          <a:bodyPr wrap="square">
            <a:spAutoFit/>
          </a:bodyPr>
          <a:lstStyle/>
          <a:p>
            <a:pPr marL="285750" indent="-285750">
              <a:buFont typeface="Arial" panose="020B0604020202020204" pitchFamily="34" charset="0"/>
              <a:buChar char="•"/>
            </a:pPr>
            <a:r>
              <a:rPr lang="en-US" dirty="0"/>
              <a:t>SPI driver </a:t>
            </a:r>
            <a:r>
              <a:rPr lang="en-US" dirty="0" err="1"/>
              <a:t>sử</a:t>
            </a:r>
            <a:r>
              <a:rPr lang="en-US" dirty="0"/>
              <a:t> </a:t>
            </a:r>
            <a:r>
              <a:rPr lang="en-US" dirty="0" err="1"/>
              <a:t>dụng</a:t>
            </a:r>
            <a:r>
              <a:rPr lang="en-US" dirty="0"/>
              <a:t> EB </a:t>
            </a:r>
            <a:r>
              <a:rPr lang="en-US" dirty="0" err="1"/>
              <a:t>Tresos</a:t>
            </a:r>
            <a:r>
              <a:rPr lang="en-US" dirty="0"/>
              <a:t> </a:t>
            </a:r>
            <a:r>
              <a:rPr lang="en-US" dirty="0" err="1"/>
              <a:t>để</a:t>
            </a:r>
            <a:r>
              <a:rPr lang="en-US" dirty="0"/>
              <a:t> </a:t>
            </a:r>
            <a:r>
              <a:rPr lang="en-US" dirty="0" err="1"/>
              <a:t>cấu</a:t>
            </a:r>
            <a:r>
              <a:rPr lang="en-US" dirty="0"/>
              <a:t> </a:t>
            </a:r>
            <a:r>
              <a:rPr lang="en-US" dirty="0" err="1" smtClean="0"/>
              <a:t>hình</a:t>
            </a:r>
            <a:r>
              <a:rPr lang="en-US" dirty="0" smtClean="0"/>
              <a:t>, </a:t>
            </a:r>
            <a:r>
              <a:rPr lang="en-US" dirty="0"/>
              <a:t>chi </a:t>
            </a:r>
            <a:r>
              <a:rPr lang="en-US" dirty="0" err="1"/>
              <a:t>tiết</a:t>
            </a:r>
            <a:r>
              <a:rPr lang="en-US" dirty="0"/>
              <a:t> </a:t>
            </a:r>
            <a:r>
              <a:rPr lang="en-US" dirty="0" err="1"/>
              <a:t>cách</a:t>
            </a:r>
            <a:r>
              <a:rPr lang="en-US" dirty="0"/>
              <a:t> </a:t>
            </a:r>
            <a:r>
              <a:rPr lang="en-US" dirty="0" err="1"/>
              <a:t>cấu</a:t>
            </a:r>
            <a:r>
              <a:rPr lang="en-US" dirty="0"/>
              <a:t> </a:t>
            </a:r>
            <a:r>
              <a:rPr lang="en-US" dirty="0" err="1"/>
              <a:t>hình</a:t>
            </a:r>
            <a:r>
              <a:rPr lang="en-US" dirty="0"/>
              <a:t> </a:t>
            </a:r>
            <a:r>
              <a:rPr lang="en-US" dirty="0" err="1"/>
              <a:t>được</a:t>
            </a:r>
            <a:r>
              <a:rPr lang="en-US" dirty="0"/>
              <a:t> </a:t>
            </a:r>
            <a:r>
              <a:rPr lang="en-US" dirty="0" err="1"/>
              <a:t>nêu</a:t>
            </a:r>
            <a:r>
              <a:rPr lang="en-US" dirty="0"/>
              <a:t> </a:t>
            </a:r>
            <a:r>
              <a:rPr lang="en-US" dirty="0" err="1"/>
              <a:t>trong</a:t>
            </a:r>
            <a:r>
              <a:rPr lang="en-US" dirty="0"/>
              <a:t> “</a:t>
            </a:r>
            <a:r>
              <a:rPr lang="en-US" b="1" i="1" dirty="0"/>
              <a:t>User Manual</a:t>
            </a:r>
            <a:r>
              <a:rPr lang="en-US" dirty="0"/>
              <a:t>” - “</a:t>
            </a:r>
            <a:r>
              <a:rPr lang="en-US" b="1" i="1" dirty="0"/>
              <a:t>Chapter 4 </a:t>
            </a:r>
            <a:r>
              <a:rPr lang="en-US" b="1" i="1" dirty="0" err="1"/>
              <a:t>Tresos</a:t>
            </a:r>
            <a:r>
              <a:rPr lang="en-US" b="1" i="1" dirty="0"/>
              <a:t> Configuration Plug-in</a:t>
            </a:r>
            <a:r>
              <a:rPr lang="en-US" dirty="0"/>
              <a:t>”.</a:t>
            </a:r>
          </a:p>
        </p:txBody>
      </p:sp>
    </p:spTree>
    <p:extLst>
      <p:ext uri="{BB962C8B-B14F-4D97-AF65-F5344CB8AC3E}">
        <p14:creationId xmlns:p14="http://schemas.microsoft.com/office/powerpoint/2010/main" val="356305625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49" y="417874"/>
            <a:ext cx="11129621" cy="560207"/>
          </a:xfrm>
        </p:spPr>
        <p:txBody>
          <a:bodyPr/>
          <a:lstStyle/>
          <a:p>
            <a:r>
              <a:rPr lang="en-US" sz="2800" dirty="0" smtClean="0"/>
              <a:t>1. </a:t>
            </a:r>
            <a:r>
              <a:rPr lang="en-US" sz="2800" dirty="0" err="1" smtClean="0"/>
              <a:t>Mục</a:t>
            </a:r>
            <a:r>
              <a:rPr lang="en-US" sz="2800" dirty="0" smtClean="0"/>
              <a:t> </a:t>
            </a:r>
            <a:r>
              <a:rPr lang="en-US" sz="2800" dirty="0" err="1"/>
              <a:t>đích</a:t>
            </a:r>
            <a:r>
              <a:rPr lang="en-US" sz="2800" dirty="0"/>
              <a:t> </a:t>
            </a:r>
            <a:r>
              <a:rPr lang="en-US" sz="2800" dirty="0" err="1"/>
              <a:t>của</a:t>
            </a:r>
            <a:r>
              <a:rPr lang="en-US" sz="2800" dirty="0"/>
              <a:t> </a:t>
            </a:r>
            <a:r>
              <a:rPr lang="en-US" sz="2800" dirty="0" err="1"/>
              <a:t>tài</a:t>
            </a:r>
            <a:r>
              <a:rPr lang="en-US" sz="2800" dirty="0"/>
              <a:t> </a:t>
            </a:r>
            <a:r>
              <a:rPr lang="en-US" sz="2800" dirty="0" err="1" smtClean="0"/>
              <a:t>liệu</a:t>
            </a:r>
            <a:endParaRPr lang="en-US" sz="2800" dirty="0"/>
          </a:p>
        </p:txBody>
      </p:sp>
      <p:sp>
        <p:nvSpPr>
          <p:cNvPr id="4" name="Rectangle 3"/>
          <p:cNvSpPr/>
          <p:nvPr/>
        </p:nvSpPr>
        <p:spPr>
          <a:xfrm>
            <a:off x="767446" y="1208313"/>
            <a:ext cx="10352314" cy="4493538"/>
          </a:xfrm>
          <a:prstGeom prst="rect">
            <a:avLst/>
          </a:prstGeom>
        </p:spPr>
        <p:txBody>
          <a:bodyPr wrap="square">
            <a:spAutoFit/>
          </a:bodyPr>
          <a:lstStyle/>
          <a:p>
            <a:pPr marL="285750" lvl="0" indent="-285750">
              <a:buFont typeface="Arial" panose="020B0604020202020204" pitchFamily="34" charset="0"/>
              <a:buChar char="•"/>
            </a:pPr>
            <a:r>
              <a:rPr lang="en-US" sz="2200" dirty="0"/>
              <a:t>Dẫn dắt người đọc </a:t>
            </a:r>
            <a:r>
              <a:rPr lang="en-US" sz="2200" dirty="0" smtClean="0"/>
              <a:t>từ khái </a:t>
            </a:r>
            <a:r>
              <a:rPr lang="en-US" sz="2200" dirty="0"/>
              <a:t>niệm cơ bản </a:t>
            </a:r>
            <a:r>
              <a:rPr lang="en-US" sz="2200" dirty="0" smtClean="0"/>
              <a:t>đến cách cấu </a:t>
            </a:r>
            <a:r>
              <a:rPr lang="en-US" sz="2200" dirty="0"/>
              <a:t>hình </a:t>
            </a:r>
            <a:r>
              <a:rPr lang="en-US" sz="2200" dirty="0" smtClean="0"/>
              <a:t>các </a:t>
            </a:r>
            <a:r>
              <a:rPr lang="en-US" sz="2200" dirty="0"/>
              <a:t>IP </a:t>
            </a:r>
            <a:r>
              <a:rPr lang="en-US" sz="2200" dirty="0" smtClean="0"/>
              <a:t>Vault SPI</a:t>
            </a:r>
            <a:endParaRPr lang="en-US" sz="2200" dirty="0"/>
          </a:p>
          <a:p>
            <a:pPr marL="285750" lvl="0" indent="-285750">
              <a:buFont typeface="Arial" panose="020B0604020202020204" pitchFamily="34" charset="0"/>
              <a:buChar char="•"/>
            </a:pPr>
            <a:r>
              <a:rPr lang="en-US" sz="2200" dirty="0"/>
              <a:t>Nắm được các tham số yêu cầu cơ bản khi giao tiếp với thiết bị ngoại </a:t>
            </a:r>
            <a:r>
              <a:rPr lang="en-US" sz="2200" dirty="0" smtClean="0"/>
              <a:t>vi</a:t>
            </a:r>
          </a:p>
          <a:p>
            <a:pPr marL="285750" lvl="0" indent="-285750">
              <a:buFont typeface="Arial" panose="020B0604020202020204" pitchFamily="34" charset="0"/>
              <a:buChar char="•"/>
            </a:pPr>
            <a:r>
              <a:rPr lang="en-US" sz="2200" dirty="0" smtClean="0"/>
              <a:t>Biết chức </a:t>
            </a:r>
            <a:r>
              <a:rPr lang="en-US" sz="2200" dirty="0"/>
              <a:t>năng </a:t>
            </a:r>
            <a:r>
              <a:rPr lang="en-US" sz="2200" dirty="0" smtClean="0"/>
              <a:t>và </a:t>
            </a:r>
            <a:r>
              <a:rPr lang="en-US" sz="2200" dirty="0"/>
              <a:t>các bit cấu hình của IP Vault DSPI, SPI, LPSPI, </a:t>
            </a:r>
            <a:r>
              <a:rPr lang="en-US" sz="2200" dirty="0" smtClean="0"/>
              <a:t>S12SPI</a:t>
            </a:r>
          </a:p>
          <a:p>
            <a:pPr marL="285750" lvl="0" indent="-285750">
              <a:buFont typeface="Arial" panose="020B0604020202020204" pitchFamily="34" charset="0"/>
              <a:buChar char="•"/>
            </a:pPr>
            <a:r>
              <a:rPr lang="en-US" sz="2200" dirty="0" smtClean="0"/>
              <a:t>Một </a:t>
            </a:r>
            <a:r>
              <a:rPr lang="en-US" sz="2200" dirty="0"/>
              <a:t>số điểm khác nhau giữa các IP </a:t>
            </a:r>
            <a:r>
              <a:rPr lang="en-US" sz="2200" dirty="0" smtClean="0"/>
              <a:t>Vault SPI.</a:t>
            </a:r>
            <a:endParaRPr lang="en-US" sz="2200" dirty="0"/>
          </a:p>
          <a:p>
            <a:pPr marL="285750" lvl="0" indent="-285750">
              <a:buFont typeface="Arial" panose="020B0604020202020204" pitchFamily="34" charset="0"/>
              <a:buChar char="•"/>
            </a:pPr>
            <a:r>
              <a:rPr lang="en-US" sz="2200" dirty="0"/>
              <a:t>Thấy được cấu trúc và cách truyền một Sequence của Autosar SPI driver. </a:t>
            </a:r>
          </a:p>
          <a:p>
            <a:pPr marL="285750" lvl="0" indent="-285750">
              <a:buFont typeface="Arial" panose="020B0604020202020204" pitchFamily="34" charset="0"/>
              <a:buChar char="•"/>
            </a:pPr>
            <a:r>
              <a:rPr lang="en-US" sz="2200" dirty="0"/>
              <a:t>Cách sử dụng DMA của SPI driver.</a:t>
            </a:r>
          </a:p>
          <a:p>
            <a:pPr marL="285750" lvl="0" indent="-285750">
              <a:buFont typeface="Arial" panose="020B0604020202020204" pitchFamily="34" charset="0"/>
              <a:buChar char="•"/>
            </a:pPr>
            <a:r>
              <a:rPr lang="en-US" sz="2200" dirty="0"/>
              <a:t>Cung cấp tên các tài liệu cần thiết để tìm hiểu về cách sử dụng, cách cấu </a:t>
            </a:r>
            <a:r>
              <a:rPr lang="en-US" sz="2200" dirty="0" smtClean="0"/>
              <a:t>hình, </a:t>
            </a:r>
            <a:r>
              <a:rPr lang="en-US" sz="2200" dirty="0"/>
              <a:t>cách thiết </a:t>
            </a:r>
            <a:r>
              <a:rPr lang="en-US" sz="2200" dirty="0" smtClean="0"/>
              <a:t>kế </a:t>
            </a:r>
            <a:r>
              <a:rPr lang="en-US" sz="2200" dirty="0"/>
              <a:t>của Autosar SPI driver.</a:t>
            </a:r>
          </a:p>
          <a:p>
            <a:pPr marL="285750" lvl="0" indent="-285750">
              <a:buFont typeface="Arial" panose="020B0604020202020204" pitchFamily="34" charset="0"/>
              <a:buChar char="•"/>
            </a:pPr>
            <a:r>
              <a:rPr lang="en-US" sz="2200" dirty="0"/>
              <a:t>Biết được chức năng của các hàm được xây dựng ở lớp IP Vault </a:t>
            </a:r>
            <a:r>
              <a:rPr lang="en-US" sz="2200" dirty="0" smtClean="0"/>
              <a:t>điển </a:t>
            </a:r>
            <a:r>
              <a:rPr lang="en-US" sz="2200" dirty="0"/>
              <a:t>hình DSPI. Từ đó </a:t>
            </a:r>
            <a:r>
              <a:rPr lang="en-US" sz="2200" dirty="0" smtClean="0"/>
              <a:t>có </a:t>
            </a:r>
            <a:r>
              <a:rPr lang="en-US" sz="2200" dirty="0"/>
              <a:t>thể xây dựng các hàm tương tự cho các IP Vault khác.</a:t>
            </a:r>
          </a:p>
          <a:p>
            <a:pPr marL="285750" lvl="0" indent="-285750">
              <a:buFont typeface="Arial" panose="020B0604020202020204" pitchFamily="34" charset="0"/>
              <a:buChar char="•"/>
            </a:pPr>
            <a:r>
              <a:rPr lang="en-US" sz="2200" dirty="0"/>
              <a:t>Cách cấu hình sử dụng một số hàm thông qua các ví dụ.</a:t>
            </a:r>
          </a:p>
          <a:p>
            <a:pPr marL="285750" indent="-285750">
              <a:buFont typeface="Arial" panose="020B0604020202020204" pitchFamily="34" charset="0"/>
              <a:buChar char="•"/>
            </a:pPr>
            <a:r>
              <a:rPr lang="en-US" sz="2200" dirty="0"/>
              <a:t>Biết được một số cách để khắc phục những lỗi thường xảy ra khi giao tiếp với thiết bị ngoại vi và những chú ý khi xậy dựng cấu hình cho một IP Vault mới.</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3796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4" name="Rectangle 3"/>
          <p:cNvSpPr/>
          <p:nvPr/>
        </p:nvSpPr>
        <p:spPr>
          <a:xfrm>
            <a:off x="1022932" y="910709"/>
            <a:ext cx="3365024" cy="369332"/>
          </a:xfrm>
          <a:prstGeom prst="rect">
            <a:avLst/>
          </a:prstGeom>
        </p:spPr>
        <p:txBody>
          <a:bodyPr wrap="none">
            <a:spAutoFit/>
          </a:bodyPr>
          <a:lstStyle/>
          <a:p>
            <a:r>
              <a:rPr lang="en-US" b="1" dirty="0" err="1"/>
              <a:t>Cấu</a:t>
            </a:r>
            <a:r>
              <a:rPr lang="en-US" b="1" dirty="0"/>
              <a:t> </a:t>
            </a:r>
            <a:r>
              <a:rPr lang="en-US" b="1" dirty="0" err="1"/>
              <a:t>trúc</a:t>
            </a:r>
            <a:r>
              <a:rPr lang="en-US" b="1" dirty="0"/>
              <a:t> </a:t>
            </a:r>
            <a:r>
              <a:rPr lang="en-US" b="1" dirty="0" err="1"/>
              <a:t>của</a:t>
            </a:r>
            <a:r>
              <a:rPr lang="en-US" b="1" dirty="0"/>
              <a:t> </a:t>
            </a:r>
            <a:r>
              <a:rPr lang="en-US" b="1" dirty="0" err="1"/>
              <a:t>một</a:t>
            </a:r>
            <a:r>
              <a:rPr lang="en-US" b="1" dirty="0"/>
              <a:t> Sequence?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543800" y="666839"/>
            <a:ext cx="3975047" cy="2266742"/>
          </a:xfrm>
          <a:prstGeom prst="rect">
            <a:avLst/>
          </a:prstGeom>
          <a:noFill/>
          <a:ln>
            <a:noFill/>
          </a:ln>
        </p:spPr>
      </p:pic>
      <p:pic>
        <p:nvPicPr>
          <p:cNvPr id="7" name="Picture 6"/>
          <p:cNvPicPr/>
          <p:nvPr/>
        </p:nvPicPr>
        <p:blipFill>
          <a:blip r:embed="rId3"/>
          <a:stretch>
            <a:fillRect/>
          </a:stretch>
        </p:blipFill>
        <p:spPr>
          <a:xfrm>
            <a:off x="1903200" y="1776286"/>
            <a:ext cx="4535699" cy="2314590"/>
          </a:xfrm>
          <a:prstGeom prst="rect">
            <a:avLst/>
          </a:prstGeom>
        </p:spPr>
      </p:pic>
      <p:sp>
        <p:nvSpPr>
          <p:cNvPr id="2" name="Rectangle 1"/>
          <p:cNvSpPr/>
          <p:nvPr/>
        </p:nvSpPr>
        <p:spPr>
          <a:xfrm>
            <a:off x="1022932" y="1285875"/>
            <a:ext cx="1640193" cy="369332"/>
          </a:xfrm>
          <a:prstGeom prst="rect">
            <a:avLst/>
          </a:prstGeom>
        </p:spPr>
        <p:txBody>
          <a:bodyPr wrap="none">
            <a:spAutoFit/>
          </a:bodyPr>
          <a:lstStyle/>
          <a:p>
            <a:pPr marL="285750" indent="-285750">
              <a:buFont typeface="Arial" panose="020B0604020202020204" pitchFamily="34" charset="0"/>
              <a:buChar char="•"/>
            </a:pPr>
            <a:r>
              <a:rPr lang="en-US" b="1" i="1" dirty="0"/>
              <a:t>Sequence:</a:t>
            </a:r>
            <a:endParaRPr lang="en-US" i="1" dirty="0"/>
          </a:p>
        </p:txBody>
      </p:sp>
      <p:sp>
        <p:nvSpPr>
          <p:cNvPr id="6" name="Rectangle 5"/>
          <p:cNvSpPr/>
          <p:nvPr/>
        </p:nvSpPr>
        <p:spPr>
          <a:xfrm>
            <a:off x="1123049" y="4353610"/>
            <a:ext cx="6096000" cy="646331"/>
          </a:xfrm>
          <a:prstGeom prst="rect">
            <a:avLst/>
          </a:prstGeom>
        </p:spPr>
        <p:txBody>
          <a:bodyPr>
            <a:spAutoFit/>
          </a:bodyPr>
          <a:lstStyle/>
          <a:p>
            <a:pPr lvl="0"/>
            <a:r>
              <a:rPr lang="en-US" dirty="0" smtClean="0"/>
              <a:t>- Cho </a:t>
            </a:r>
            <a:r>
              <a:rPr lang="en-US" dirty="0" err="1"/>
              <a:t>phép</a:t>
            </a:r>
            <a:r>
              <a:rPr lang="en-US" dirty="0"/>
              <a:t> </a:t>
            </a:r>
            <a:r>
              <a:rPr lang="en-US" dirty="0" err="1"/>
              <a:t>gọi</a:t>
            </a:r>
            <a:r>
              <a:rPr lang="en-US" dirty="0"/>
              <a:t> </a:t>
            </a:r>
            <a:r>
              <a:rPr lang="en-US" dirty="0" err="1"/>
              <a:t>hàm</a:t>
            </a:r>
            <a:r>
              <a:rPr lang="en-US" dirty="0"/>
              <a:t> notification </a:t>
            </a:r>
            <a:r>
              <a:rPr lang="en-US" dirty="0" err="1"/>
              <a:t>khi</a:t>
            </a:r>
            <a:r>
              <a:rPr lang="en-US" dirty="0"/>
              <a:t> </a:t>
            </a:r>
            <a:r>
              <a:rPr lang="en-US" dirty="0" err="1"/>
              <a:t>kết</a:t>
            </a:r>
            <a:r>
              <a:rPr lang="en-US" dirty="0"/>
              <a:t> </a:t>
            </a:r>
            <a:r>
              <a:rPr lang="en-US" dirty="0" err="1"/>
              <a:t>thúc</a:t>
            </a:r>
            <a:r>
              <a:rPr lang="en-US" dirty="0"/>
              <a:t> Sequence.</a:t>
            </a:r>
          </a:p>
          <a:p>
            <a:pPr lvl="0"/>
            <a:r>
              <a:rPr lang="en-US" dirty="0" smtClean="0"/>
              <a:t>- Cho </a:t>
            </a:r>
            <a:r>
              <a:rPr lang="en-US" dirty="0" err="1"/>
              <a:t>phép</a:t>
            </a:r>
            <a:r>
              <a:rPr lang="en-US" dirty="0"/>
              <a:t> </a:t>
            </a:r>
            <a:r>
              <a:rPr lang="en-US" dirty="0" err="1"/>
              <a:t>truyền</a:t>
            </a:r>
            <a:r>
              <a:rPr lang="en-US" dirty="0"/>
              <a:t> </a:t>
            </a:r>
            <a:r>
              <a:rPr lang="en-US" dirty="0" err="1"/>
              <a:t>một</a:t>
            </a:r>
            <a:r>
              <a:rPr lang="en-US" dirty="0"/>
              <a:t> </a:t>
            </a:r>
            <a:r>
              <a:rPr lang="en-US" dirty="0" err="1"/>
              <a:t>hoặc</a:t>
            </a:r>
            <a:r>
              <a:rPr lang="en-US" dirty="0"/>
              <a:t> </a:t>
            </a:r>
            <a:r>
              <a:rPr lang="en-US" dirty="0" err="1"/>
              <a:t>nhiều</a:t>
            </a:r>
            <a:r>
              <a:rPr lang="en-US" dirty="0"/>
              <a:t> Job.</a:t>
            </a:r>
          </a:p>
        </p:txBody>
      </p:sp>
    </p:spTree>
    <p:extLst>
      <p:ext uri="{BB962C8B-B14F-4D97-AF65-F5344CB8AC3E}">
        <p14:creationId xmlns:p14="http://schemas.microsoft.com/office/powerpoint/2010/main" val="125175596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4" name="Rectangle 3"/>
          <p:cNvSpPr/>
          <p:nvPr/>
        </p:nvSpPr>
        <p:spPr>
          <a:xfrm>
            <a:off x="1022932" y="910709"/>
            <a:ext cx="3365024" cy="369332"/>
          </a:xfrm>
          <a:prstGeom prst="rect">
            <a:avLst/>
          </a:prstGeom>
        </p:spPr>
        <p:txBody>
          <a:bodyPr wrap="none">
            <a:spAutoFit/>
          </a:bodyPr>
          <a:lstStyle/>
          <a:p>
            <a:r>
              <a:rPr lang="en-US" b="1" dirty="0" err="1"/>
              <a:t>Cấu</a:t>
            </a:r>
            <a:r>
              <a:rPr lang="en-US" b="1" dirty="0"/>
              <a:t> </a:t>
            </a:r>
            <a:r>
              <a:rPr lang="en-US" b="1" dirty="0" err="1"/>
              <a:t>trúc</a:t>
            </a:r>
            <a:r>
              <a:rPr lang="en-US" b="1" dirty="0"/>
              <a:t> </a:t>
            </a:r>
            <a:r>
              <a:rPr lang="en-US" b="1" dirty="0" err="1"/>
              <a:t>của</a:t>
            </a:r>
            <a:r>
              <a:rPr lang="en-US" b="1" dirty="0"/>
              <a:t> </a:t>
            </a:r>
            <a:r>
              <a:rPr lang="en-US" b="1" dirty="0" err="1"/>
              <a:t>một</a:t>
            </a:r>
            <a:r>
              <a:rPr lang="en-US" b="1" dirty="0"/>
              <a:t> Sequence?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543800" y="666839"/>
            <a:ext cx="3975047" cy="2266742"/>
          </a:xfrm>
          <a:prstGeom prst="rect">
            <a:avLst/>
          </a:prstGeom>
          <a:noFill/>
          <a:ln>
            <a:noFill/>
          </a:ln>
        </p:spPr>
      </p:pic>
      <p:sp>
        <p:nvSpPr>
          <p:cNvPr id="2" name="Rectangle 1"/>
          <p:cNvSpPr/>
          <p:nvPr/>
        </p:nvSpPr>
        <p:spPr>
          <a:xfrm>
            <a:off x="1022932" y="1285875"/>
            <a:ext cx="960519" cy="369332"/>
          </a:xfrm>
          <a:prstGeom prst="rect">
            <a:avLst/>
          </a:prstGeom>
        </p:spPr>
        <p:txBody>
          <a:bodyPr wrap="none">
            <a:spAutoFit/>
          </a:bodyPr>
          <a:lstStyle/>
          <a:p>
            <a:pPr marL="285750" indent="-285750">
              <a:buFont typeface="Arial" panose="020B0604020202020204" pitchFamily="34" charset="0"/>
              <a:buChar char="•"/>
            </a:pPr>
            <a:r>
              <a:rPr lang="en-US" b="1" i="1" dirty="0"/>
              <a:t>Job:</a:t>
            </a:r>
            <a:endParaRPr lang="en-US" i="1" dirty="0"/>
          </a:p>
        </p:txBody>
      </p:sp>
      <p:sp>
        <p:nvSpPr>
          <p:cNvPr id="6" name="Rectangle 5"/>
          <p:cNvSpPr/>
          <p:nvPr/>
        </p:nvSpPr>
        <p:spPr>
          <a:xfrm>
            <a:off x="1022932" y="4858434"/>
            <a:ext cx="6096000" cy="1200329"/>
          </a:xfrm>
          <a:prstGeom prst="rect">
            <a:avLst/>
          </a:prstGeom>
        </p:spPr>
        <p:txBody>
          <a:bodyPr>
            <a:spAutoFit/>
          </a:bodyPr>
          <a:lstStyle/>
          <a:p>
            <a:pPr lvl="0"/>
            <a:r>
              <a:rPr lang="en-US" dirty="0" smtClean="0"/>
              <a:t>- Cho </a:t>
            </a:r>
            <a:r>
              <a:rPr lang="en-US" dirty="0" err="1"/>
              <a:t>phép</a:t>
            </a:r>
            <a:r>
              <a:rPr lang="en-US" dirty="0"/>
              <a:t> </a:t>
            </a:r>
            <a:r>
              <a:rPr lang="en-US" dirty="0" err="1"/>
              <a:t>gọi</a:t>
            </a:r>
            <a:r>
              <a:rPr lang="en-US" dirty="0"/>
              <a:t> </a:t>
            </a:r>
            <a:r>
              <a:rPr lang="en-US" dirty="0" err="1"/>
              <a:t>hàm</a:t>
            </a:r>
            <a:r>
              <a:rPr lang="en-US" dirty="0"/>
              <a:t> notification </a:t>
            </a:r>
            <a:r>
              <a:rPr lang="en-US" dirty="0" err="1"/>
              <a:t>khi</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kết</a:t>
            </a:r>
            <a:r>
              <a:rPr lang="en-US" dirty="0"/>
              <a:t> </a:t>
            </a:r>
            <a:r>
              <a:rPr lang="en-US" dirty="0" err="1"/>
              <a:t>thúc</a:t>
            </a:r>
            <a:r>
              <a:rPr lang="en-US" dirty="0"/>
              <a:t> Job.</a:t>
            </a:r>
          </a:p>
          <a:p>
            <a:pPr lvl="0"/>
            <a:r>
              <a:rPr lang="en-US" dirty="0" smtClean="0"/>
              <a:t>- Cho </a:t>
            </a:r>
            <a:r>
              <a:rPr lang="en-US" dirty="0" err="1"/>
              <a:t>phép</a:t>
            </a:r>
            <a:r>
              <a:rPr lang="en-US" dirty="0"/>
              <a:t> </a:t>
            </a:r>
            <a:r>
              <a:rPr lang="en-US" dirty="0" err="1"/>
              <a:t>truyền</a:t>
            </a:r>
            <a:r>
              <a:rPr lang="en-US" dirty="0"/>
              <a:t> </a:t>
            </a:r>
            <a:r>
              <a:rPr lang="en-US" dirty="0" err="1"/>
              <a:t>một</a:t>
            </a:r>
            <a:r>
              <a:rPr lang="en-US" dirty="0"/>
              <a:t> </a:t>
            </a:r>
            <a:r>
              <a:rPr lang="en-US" dirty="0" err="1"/>
              <a:t>hoặc</a:t>
            </a:r>
            <a:r>
              <a:rPr lang="en-US" dirty="0"/>
              <a:t> </a:t>
            </a:r>
            <a:r>
              <a:rPr lang="en-US" dirty="0" err="1"/>
              <a:t>nhiều</a:t>
            </a:r>
            <a:r>
              <a:rPr lang="en-US" dirty="0"/>
              <a:t> Channel.</a:t>
            </a:r>
          </a:p>
          <a:p>
            <a:pPr lvl="0"/>
            <a:r>
              <a:rPr lang="en-US" dirty="0" smtClean="0"/>
              <a:t>- Cho </a:t>
            </a:r>
            <a:r>
              <a:rPr lang="en-US" dirty="0" err="1"/>
              <a:t>phép</a:t>
            </a:r>
            <a:r>
              <a:rPr lang="en-US" dirty="0"/>
              <a:t> </a:t>
            </a:r>
            <a:r>
              <a:rPr lang="en-US" dirty="0" err="1"/>
              <a:t>cấu</a:t>
            </a:r>
            <a:r>
              <a:rPr lang="en-US" dirty="0"/>
              <a:t> </a:t>
            </a:r>
            <a:r>
              <a:rPr lang="en-US" dirty="0" err="1"/>
              <a:t>hình</a:t>
            </a:r>
            <a:r>
              <a:rPr lang="en-US" dirty="0"/>
              <a:t> </a:t>
            </a:r>
            <a:r>
              <a:rPr lang="en-US" dirty="0" err="1"/>
              <a:t>chọn</a:t>
            </a:r>
            <a:r>
              <a:rPr lang="en-US" dirty="0"/>
              <a:t> </a:t>
            </a:r>
            <a:r>
              <a:rPr lang="en-US" dirty="0" err="1"/>
              <a:t>sử</a:t>
            </a:r>
            <a:r>
              <a:rPr lang="en-US" dirty="0"/>
              <a:t> </a:t>
            </a:r>
            <a:r>
              <a:rPr lang="en-US" dirty="0" err="1"/>
              <a:t>dụng</a:t>
            </a:r>
            <a:r>
              <a:rPr lang="en-US" dirty="0"/>
              <a:t> External Peripheral</a:t>
            </a:r>
          </a:p>
        </p:txBody>
      </p:sp>
      <p:pic>
        <p:nvPicPr>
          <p:cNvPr id="9" name="Picture 8"/>
          <p:cNvPicPr/>
          <p:nvPr/>
        </p:nvPicPr>
        <p:blipFill>
          <a:blip r:embed="rId3"/>
          <a:stretch>
            <a:fillRect/>
          </a:stretch>
        </p:blipFill>
        <p:spPr>
          <a:xfrm>
            <a:off x="1612581" y="1655207"/>
            <a:ext cx="4645344" cy="3058224"/>
          </a:xfrm>
          <a:prstGeom prst="rect">
            <a:avLst/>
          </a:prstGeom>
        </p:spPr>
      </p:pic>
    </p:spTree>
    <p:extLst>
      <p:ext uri="{BB962C8B-B14F-4D97-AF65-F5344CB8AC3E}">
        <p14:creationId xmlns:p14="http://schemas.microsoft.com/office/powerpoint/2010/main" val="389361594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4" name="Rectangle 3"/>
          <p:cNvSpPr/>
          <p:nvPr/>
        </p:nvSpPr>
        <p:spPr>
          <a:xfrm>
            <a:off x="1022932" y="910709"/>
            <a:ext cx="3365024" cy="369332"/>
          </a:xfrm>
          <a:prstGeom prst="rect">
            <a:avLst/>
          </a:prstGeom>
        </p:spPr>
        <p:txBody>
          <a:bodyPr wrap="none">
            <a:spAutoFit/>
          </a:bodyPr>
          <a:lstStyle/>
          <a:p>
            <a:r>
              <a:rPr lang="en-US" b="1" dirty="0" err="1"/>
              <a:t>Cấu</a:t>
            </a:r>
            <a:r>
              <a:rPr lang="en-US" b="1" dirty="0"/>
              <a:t> </a:t>
            </a:r>
            <a:r>
              <a:rPr lang="en-US" b="1" dirty="0" err="1"/>
              <a:t>trúc</a:t>
            </a:r>
            <a:r>
              <a:rPr lang="en-US" b="1" dirty="0"/>
              <a:t> </a:t>
            </a:r>
            <a:r>
              <a:rPr lang="en-US" b="1" dirty="0" err="1"/>
              <a:t>của</a:t>
            </a:r>
            <a:r>
              <a:rPr lang="en-US" b="1" dirty="0"/>
              <a:t> </a:t>
            </a:r>
            <a:r>
              <a:rPr lang="en-US" b="1" dirty="0" err="1"/>
              <a:t>một</a:t>
            </a:r>
            <a:r>
              <a:rPr lang="en-US" b="1" dirty="0"/>
              <a:t> Sequence?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543800" y="666839"/>
            <a:ext cx="3975047" cy="2266742"/>
          </a:xfrm>
          <a:prstGeom prst="rect">
            <a:avLst/>
          </a:prstGeom>
          <a:noFill/>
          <a:ln>
            <a:noFill/>
          </a:ln>
        </p:spPr>
      </p:pic>
      <p:sp>
        <p:nvSpPr>
          <p:cNvPr id="2" name="Rectangle 1"/>
          <p:cNvSpPr/>
          <p:nvPr/>
        </p:nvSpPr>
        <p:spPr>
          <a:xfrm>
            <a:off x="1022932" y="1285875"/>
            <a:ext cx="1460656" cy="369332"/>
          </a:xfrm>
          <a:prstGeom prst="rect">
            <a:avLst/>
          </a:prstGeom>
        </p:spPr>
        <p:txBody>
          <a:bodyPr wrap="none">
            <a:spAutoFit/>
          </a:bodyPr>
          <a:lstStyle/>
          <a:p>
            <a:pPr marL="285750" indent="-285750">
              <a:buFont typeface="Arial" panose="020B0604020202020204" pitchFamily="34" charset="0"/>
              <a:buChar char="•"/>
            </a:pPr>
            <a:r>
              <a:rPr lang="en-US" b="1" i="1" dirty="0"/>
              <a:t>Channel:</a:t>
            </a:r>
            <a:endParaRPr lang="en-US" i="1" dirty="0"/>
          </a:p>
        </p:txBody>
      </p:sp>
      <p:sp>
        <p:nvSpPr>
          <p:cNvPr id="6" name="Rectangle 5"/>
          <p:cNvSpPr/>
          <p:nvPr/>
        </p:nvSpPr>
        <p:spPr>
          <a:xfrm>
            <a:off x="1022932" y="4858434"/>
            <a:ext cx="6096000" cy="1200329"/>
          </a:xfrm>
          <a:prstGeom prst="rect">
            <a:avLst/>
          </a:prstGeom>
        </p:spPr>
        <p:txBody>
          <a:bodyPr>
            <a:spAutoFit/>
          </a:bodyPr>
          <a:lstStyle/>
          <a:p>
            <a:pPr lvl="0"/>
            <a:r>
              <a:rPr lang="en-US" dirty="0" smtClean="0"/>
              <a:t>- Cho </a:t>
            </a:r>
            <a:r>
              <a:rPr lang="en-US" dirty="0" err="1"/>
              <a:t>phép</a:t>
            </a:r>
            <a:r>
              <a:rPr lang="en-US" dirty="0"/>
              <a:t> </a:t>
            </a:r>
            <a:r>
              <a:rPr lang="en-US" dirty="0" err="1"/>
              <a:t>sử</a:t>
            </a:r>
            <a:r>
              <a:rPr lang="en-US" dirty="0"/>
              <a:t> </a:t>
            </a:r>
            <a:r>
              <a:rPr lang="en-US" dirty="0" err="1"/>
              <a:t>dụng</a:t>
            </a:r>
            <a:r>
              <a:rPr lang="en-US" dirty="0"/>
              <a:t> EB </a:t>
            </a:r>
            <a:r>
              <a:rPr lang="en-US" dirty="0" err="1"/>
              <a:t>hoặc</a:t>
            </a:r>
            <a:r>
              <a:rPr lang="en-US" dirty="0"/>
              <a:t> IB.</a:t>
            </a:r>
          </a:p>
          <a:p>
            <a:pPr lvl="0"/>
            <a:r>
              <a:rPr lang="en-US" dirty="0" smtClean="0"/>
              <a:t>- </a:t>
            </a:r>
            <a:r>
              <a:rPr lang="en-US" dirty="0" err="1" smtClean="0"/>
              <a:t>Thiết</a:t>
            </a:r>
            <a:r>
              <a:rPr lang="en-US" dirty="0" smtClean="0"/>
              <a:t> </a:t>
            </a:r>
            <a:r>
              <a:rPr lang="en-US" dirty="0" err="1"/>
              <a:t>lập</a:t>
            </a:r>
            <a:r>
              <a:rPr lang="en-US" dirty="0"/>
              <a:t> Default data.</a:t>
            </a:r>
          </a:p>
          <a:p>
            <a:pPr lvl="0"/>
            <a:r>
              <a:rPr lang="en-US" dirty="0" smtClean="0"/>
              <a:t>- </a:t>
            </a:r>
            <a:r>
              <a:rPr lang="en-US" dirty="0" err="1" smtClean="0"/>
              <a:t>Thiết</a:t>
            </a:r>
            <a:r>
              <a:rPr lang="en-US" dirty="0" smtClean="0"/>
              <a:t> </a:t>
            </a:r>
            <a:r>
              <a:rPr lang="en-US" dirty="0" err="1"/>
              <a:t>lập</a:t>
            </a:r>
            <a:r>
              <a:rPr lang="en-US" dirty="0"/>
              <a:t> Data width.</a:t>
            </a:r>
          </a:p>
          <a:p>
            <a:pPr lvl="0"/>
            <a:r>
              <a:rPr lang="en-US" dirty="0" smtClean="0"/>
              <a:t>- </a:t>
            </a:r>
            <a:r>
              <a:rPr lang="en-US" dirty="0" err="1" smtClean="0"/>
              <a:t>Thiết</a:t>
            </a:r>
            <a:r>
              <a:rPr lang="en-US" dirty="0" smtClean="0"/>
              <a:t> </a:t>
            </a:r>
            <a:r>
              <a:rPr lang="en-US" dirty="0" err="1"/>
              <a:t>lập</a:t>
            </a:r>
            <a:r>
              <a:rPr lang="en-US" dirty="0"/>
              <a:t> </a:t>
            </a:r>
            <a:r>
              <a:rPr lang="en-US" dirty="0" err="1"/>
              <a:t>truyền</a:t>
            </a:r>
            <a:r>
              <a:rPr lang="en-US" dirty="0"/>
              <a:t> LSB </a:t>
            </a:r>
            <a:r>
              <a:rPr lang="en-US" dirty="0" err="1"/>
              <a:t>hoặc</a:t>
            </a:r>
            <a:r>
              <a:rPr lang="en-US" dirty="0"/>
              <a:t> MSB first.</a:t>
            </a:r>
          </a:p>
        </p:txBody>
      </p:sp>
      <p:pic>
        <p:nvPicPr>
          <p:cNvPr id="10" name="Picture 9"/>
          <p:cNvPicPr/>
          <p:nvPr/>
        </p:nvPicPr>
        <p:blipFill>
          <a:blip r:embed="rId3"/>
          <a:stretch>
            <a:fillRect/>
          </a:stretch>
        </p:blipFill>
        <p:spPr>
          <a:xfrm>
            <a:off x="1022932" y="1655206"/>
            <a:ext cx="6096000" cy="3050144"/>
          </a:xfrm>
          <a:prstGeom prst="rect">
            <a:avLst/>
          </a:prstGeom>
        </p:spPr>
      </p:pic>
    </p:spTree>
    <p:extLst>
      <p:ext uri="{BB962C8B-B14F-4D97-AF65-F5344CB8AC3E}">
        <p14:creationId xmlns:p14="http://schemas.microsoft.com/office/powerpoint/2010/main" val="189420874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4" name="Rectangle 3"/>
          <p:cNvSpPr/>
          <p:nvPr/>
        </p:nvSpPr>
        <p:spPr>
          <a:xfrm>
            <a:off x="1022932" y="910709"/>
            <a:ext cx="3365024" cy="369332"/>
          </a:xfrm>
          <a:prstGeom prst="rect">
            <a:avLst/>
          </a:prstGeom>
        </p:spPr>
        <p:txBody>
          <a:bodyPr wrap="none">
            <a:spAutoFit/>
          </a:bodyPr>
          <a:lstStyle/>
          <a:p>
            <a:r>
              <a:rPr lang="en-US" b="1" dirty="0" err="1"/>
              <a:t>Cấu</a:t>
            </a:r>
            <a:r>
              <a:rPr lang="en-US" b="1" dirty="0"/>
              <a:t> </a:t>
            </a:r>
            <a:r>
              <a:rPr lang="en-US" b="1" dirty="0" err="1"/>
              <a:t>trúc</a:t>
            </a:r>
            <a:r>
              <a:rPr lang="en-US" b="1" dirty="0"/>
              <a:t> </a:t>
            </a:r>
            <a:r>
              <a:rPr lang="en-US" b="1" dirty="0" err="1"/>
              <a:t>của</a:t>
            </a:r>
            <a:r>
              <a:rPr lang="en-US" b="1" dirty="0"/>
              <a:t> </a:t>
            </a:r>
            <a:r>
              <a:rPr lang="en-US" b="1" dirty="0" err="1"/>
              <a:t>một</a:t>
            </a:r>
            <a:r>
              <a:rPr lang="en-US" b="1" dirty="0"/>
              <a:t> Sequence?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543800" y="666839"/>
            <a:ext cx="3975047" cy="2266742"/>
          </a:xfrm>
          <a:prstGeom prst="rect">
            <a:avLst/>
          </a:prstGeom>
          <a:noFill/>
          <a:ln>
            <a:noFill/>
          </a:ln>
        </p:spPr>
      </p:pic>
      <p:sp>
        <p:nvSpPr>
          <p:cNvPr id="2" name="Rectangle 1"/>
          <p:cNvSpPr/>
          <p:nvPr/>
        </p:nvSpPr>
        <p:spPr>
          <a:xfrm>
            <a:off x="1022932" y="1285875"/>
            <a:ext cx="2653290" cy="369332"/>
          </a:xfrm>
          <a:prstGeom prst="rect">
            <a:avLst/>
          </a:prstGeom>
        </p:spPr>
        <p:txBody>
          <a:bodyPr wrap="none">
            <a:spAutoFit/>
          </a:bodyPr>
          <a:lstStyle/>
          <a:p>
            <a:pPr marL="285750" indent="-285750">
              <a:buFont typeface="Arial" panose="020B0604020202020204" pitchFamily="34" charset="0"/>
              <a:buChar char="•"/>
            </a:pPr>
            <a:r>
              <a:rPr lang="en-US" b="1" i="1" dirty="0"/>
              <a:t>External Peripheral:</a:t>
            </a:r>
            <a:endParaRPr lang="en-US" i="1" dirty="0"/>
          </a:p>
        </p:txBody>
      </p:sp>
      <p:pic>
        <p:nvPicPr>
          <p:cNvPr id="9" name="Picture 8"/>
          <p:cNvPicPr/>
          <p:nvPr/>
        </p:nvPicPr>
        <p:blipFill>
          <a:blip r:embed="rId3"/>
          <a:stretch>
            <a:fillRect/>
          </a:stretch>
        </p:blipFill>
        <p:spPr>
          <a:xfrm>
            <a:off x="1700419" y="1682909"/>
            <a:ext cx="3951605" cy="4456430"/>
          </a:xfrm>
          <a:prstGeom prst="rect">
            <a:avLst/>
          </a:prstGeom>
        </p:spPr>
      </p:pic>
      <p:sp>
        <p:nvSpPr>
          <p:cNvPr id="3" name="Rectangle 2"/>
          <p:cNvSpPr/>
          <p:nvPr/>
        </p:nvSpPr>
        <p:spPr>
          <a:xfrm>
            <a:off x="6025516" y="3213210"/>
            <a:ext cx="4871083" cy="1754326"/>
          </a:xfrm>
          <a:prstGeom prst="rect">
            <a:avLst/>
          </a:prstGeom>
        </p:spPr>
        <p:txBody>
          <a:bodyPr wrap="square">
            <a:spAutoFit/>
          </a:bodyPr>
          <a:lstStyle/>
          <a:p>
            <a:pPr lvl="0"/>
            <a:r>
              <a:rPr lang="en-US" dirty="0" smtClean="0"/>
              <a:t>- </a:t>
            </a:r>
            <a:r>
              <a:rPr lang="en-US" dirty="0" err="1" smtClean="0"/>
              <a:t>Cấu</a:t>
            </a:r>
            <a:r>
              <a:rPr lang="en-US" dirty="0" smtClean="0"/>
              <a:t> </a:t>
            </a:r>
            <a:r>
              <a:rPr lang="en-US" dirty="0" err="1"/>
              <a:t>hình</a:t>
            </a:r>
            <a:r>
              <a:rPr lang="en-US" dirty="0"/>
              <a:t> </a:t>
            </a:r>
            <a:r>
              <a:rPr lang="en-US" dirty="0" err="1"/>
              <a:t>Baudrate</a:t>
            </a:r>
            <a:r>
              <a:rPr lang="en-US" dirty="0"/>
              <a:t>.</a:t>
            </a:r>
          </a:p>
          <a:p>
            <a:pPr lvl="0"/>
            <a:r>
              <a:rPr lang="en-US" dirty="0" smtClean="0"/>
              <a:t>- Master </a:t>
            </a:r>
            <a:r>
              <a:rPr lang="en-US" dirty="0" err="1"/>
              <a:t>hoặc</a:t>
            </a:r>
            <a:r>
              <a:rPr lang="en-US" dirty="0"/>
              <a:t> Slave.</a:t>
            </a:r>
          </a:p>
          <a:p>
            <a:pPr lvl="0"/>
            <a:r>
              <a:rPr lang="en-US" dirty="0" smtClean="0"/>
              <a:t>- </a:t>
            </a:r>
            <a:r>
              <a:rPr lang="en-US" dirty="0" err="1" smtClean="0"/>
              <a:t>Chọn</a:t>
            </a:r>
            <a:r>
              <a:rPr lang="en-US" dirty="0" smtClean="0"/>
              <a:t> </a:t>
            </a:r>
            <a:r>
              <a:rPr lang="en-US" dirty="0" err="1"/>
              <a:t>Chipselect</a:t>
            </a:r>
            <a:r>
              <a:rPr lang="en-US" dirty="0"/>
              <a:t>.</a:t>
            </a:r>
          </a:p>
          <a:p>
            <a:pPr lvl="0"/>
            <a:r>
              <a:rPr lang="en-US" dirty="0" smtClean="0"/>
              <a:t>- </a:t>
            </a:r>
            <a:r>
              <a:rPr lang="en-US" dirty="0" err="1" smtClean="0"/>
              <a:t>Cấu</a:t>
            </a:r>
            <a:r>
              <a:rPr lang="en-US" dirty="0" smtClean="0"/>
              <a:t> </a:t>
            </a:r>
            <a:r>
              <a:rPr lang="en-US" dirty="0" err="1"/>
              <a:t>hình</a:t>
            </a:r>
            <a:r>
              <a:rPr lang="en-US" dirty="0"/>
              <a:t> CPOL.</a:t>
            </a:r>
          </a:p>
          <a:p>
            <a:pPr lvl="0"/>
            <a:r>
              <a:rPr lang="en-US" dirty="0" smtClean="0"/>
              <a:t>- </a:t>
            </a:r>
            <a:r>
              <a:rPr lang="en-US" dirty="0" err="1" smtClean="0"/>
              <a:t>Cấu</a:t>
            </a:r>
            <a:r>
              <a:rPr lang="en-US" dirty="0" smtClean="0"/>
              <a:t> </a:t>
            </a:r>
            <a:r>
              <a:rPr lang="en-US" dirty="0" err="1"/>
              <a:t>hình</a:t>
            </a:r>
            <a:r>
              <a:rPr lang="en-US" dirty="0"/>
              <a:t> CPHA.</a:t>
            </a:r>
          </a:p>
          <a:p>
            <a:pPr lvl="0"/>
            <a:r>
              <a:rPr lang="en-US" dirty="0" smtClean="0"/>
              <a:t>- Cho </a:t>
            </a:r>
            <a:r>
              <a:rPr lang="en-US" dirty="0" err="1"/>
              <a:t>phép</a:t>
            </a:r>
            <a:r>
              <a:rPr lang="en-US" dirty="0"/>
              <a:t> </a:t>
            </a:r>
            <a:r>
              <a:rPr lang="en-US" dirty="0" err="1"/>
              <a:t>chọn</a:t>
            </a:r>
            <a:r>
              <a:rPr lang="en-US" dirty="0"/>
              <a:t> </a:t>
            </a:r>
            <a:r>
              <a:rPr lang="en-US" dirty="0" err="1"/>
              <a:t>sử</a:t>
            </a:r>
            <a:r>
              <a:rPr lang="en-US" dirty="0"/>
              <a:t> </a:t>
            </a:r>
            <a:r>
              <a:rPr lang="en-US" dirty="0" err="1"/>
              <a:t>dụng</a:t>
            </a:r>
            <a:r>
              <a:rPr lang="en-US" dirty="0"/>
              <a:t> Physical Unit.</a:t>
            </a:r>
          </a:p>
        </p:txBody>
      </p:sp>
    </p:spTree>
    <p:extLst>
      <p:ext uri="{BB962C8B-B14F-4D97-AF65-F5344CB8AC3E}">
        <p14:creationId xmlns:p14="http://schemas.microsoft.com/office/powerpoint/2010/main" val="392458886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4" name="Rectangle 3"/>
          <p:cNvSpPr/>
          <p:nvPr/>
        </p:nvSpPr>
        <p:spPr>
          <a:xfrm>
            <a:off x="1022932" y="910709"/>
            <a:ext cx="3365024" cy="369332"/>
          </a:xfrm>
          <a:prstGeom prst="rect">
            <a:avLst/>
          </a:prstGeom>
        </p:spPr>
        <p:txBody>
          <a:bodyPr wrap="none">
            <a:spAutoFit/>
          </a:bodyPr>
          <a:lstStyle/>
          <a:p>
            <a:r>
              <a:rPr lang="en-US" b="1" dirty="0" err="1"/>
              <a:t>Cấu</a:t>
            </a:r>
            <a:r>
              <a:rPr lang="en-US" b="1" dirty="0"/>
              <a:t> </a:t>
            </a:r>
            <a:r>
              <a:rPr lang="en-US" b="1" dirty="0" err="1"/>
              <a:t>trúc</a:t>
            </a:r>
            <a:r>
              <a:rPr lang="en-US" b="1" dirty="0"/>
              <a:t> </a:t>
            </a:r>
            <a:r>
              <a:rPr lang="en-US" b="1" dirty="0" err="1"/>
              <a:t>của</a:t>
            </a:r>
            <a:r>
              <a:rPr lang="en-US" b="1" dirty="0"/>
              <a:t> </a:t>
            </a:r>
            <a:r>
              <a:rPr lang="en-US" b="1" dirty="0" err="1"/>
              <a:t>một</a:t>
            </a:r>
            <a:r>
              <a:rPr lang="en-US" b="1" dirty="0"/>
              <a:t> Sequence?</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7543800" y="666839"/>
            <a:ext cx="3975047" cy="2266742"/>
          </a:xfrm>
          <a:prstGeom prst="rect">
            <a:avLst/>
          </a:prstGeom>
          <a:noFill/>
          <a:ln>
            <a:noFill/>
          </a:ln>
        </p:spPr>
      </p:pic>
      <p:sp>
        <p:nvSpPr>
          <p:cNvPr id="2" name="Rectangle 1"/>
          <p:cNvSpPr/>
          <p:nvPr/>
        </p:nvSpPr>
        <p:spPr>
          <a:xfrm>
            <a:off x="1022932" y="1285875"/>
            <a:ext cx="1999265" cy="369332"/>
          </a:xfrm>
          <a:prstGeom prst="rect">
            <a:avLst/>
          </a:prstGeom>
        </p:spPr>
        <p:txBody>
          <a:bodyPr wrap="none">
            <a:spAutoFit/>
          </a:bodyPr>
          <a:lstStyle/>
          <a:p>
            <a:pPr marL="285750" lvl="0" indent="-285750">
              <a:buFont typeface="Arial" panose="020B0604020202020204" pitchFamily="34" charset="0"/>
              <a:buChar char="•"/>
            </a:pPr>
            <a:r>
              <a:rPr lang="en-US" b="1" i="1" dirty="0"/>
              <a:t>Physical Unit:</a:t>
            </a:r>
            <a:endParaRPr lang="en-US" i="1" dirty="0"/>
          </a:p>
        </p:txBody>
      </p:sp>
      <p:sp>
        <p:nvSpPr>
          <p:cNvPr id="3" name="Rectangle 2"/>
          <p:cNvSpPr/>
          <p:nvPr/>
        </p:nvSpPr>
        <p:spPr>
          <a:xfrm>
            <a:off x="6025516" y="3565635"/>
            <a:ext cx="4871083" cy="923330"/>
          </a:xfrm>
          <a:prstGeom prst="rect">
            <a:avLst/>
          </a:prstGeom>
        </p:spPr>
        <p:txBody>
          <a:bodyPr wrap="square">
            <a:spAutoFit/>
          </a:bodyPr>
          <a:lstStyle/>
          <a:p>
            <a:pPr lvl="0"/>
            <a:r>
              <a:rPr lang="en-US" dirty="0" smtClean="0"/>
              <a:t>- </a:t>
            </a:r>
            <a:r>
              <a:rPr lang="en-US" dirty="0" err="1"/>
              <a:t>Chọn</a:t>
            </a:r>
            <a:r>
              <a:rPr lang="en-US" dirty="0"/>
              <a:t> </a:t>
            </a:r>
            <a:r>
              <a:rPr lang="en-US" dirty="0" err="1"/>
              <a:t>dùng</a:t>
            </a:r>
            <a:r>
              <a:rPr lang="en-US" dirty="0"/>
              <a:t> HW Unit </a:t>
            </a:r>
            <a:r>
              <a:rPr lang="en-US" dirty="0" err="1"/>
              <a:t>nào</a:t>
            </a:r>
            <a:r>
              <a:rPr lang="en-US" dirty="0"/>
              <a:t> SPI_[0,1,2…].</a:t>
            </a:r>
          </a:p>
          <a:p>
            <a:pPr lvl="0"/>
            <a:r>
              <a:rPr lang="en-US" dirty="0" smtClean="0"/>
              <a:t>- Cho </a:t>
            </a:r>
            <a:r>
              <a:rPr lang="en-US" dirty="0" err="1"/>
              <a:t>phép</a:t>
            </a:r>
            <a:r>
              <a:rPr lang="en-US" dirty="0"/>
              <a:t> </a:t>
            </a:r>
            <a:r>
              <a:rPr lang="en-US" dirty="0" err="1"/>
              <a:t>dùng</a:t>
            </a:r>
            <a:r>
              <a:rPr lang="en-US" dirty="0"/>
              <a:t> </a:t>
            </a:r>
            <a:r>
              <a:rPr lang="en-US" dirty="0" err="1"/>
              <a:t>ngắt</a:t>
            </a:r>
            <a:r>
              <a:rPr lang="en-US" dirty="0"/>
              <a:t> </a:t>
            </a:r>
            <a:r>
              <a:rPr lang="en-US" dirty="0" err="1"/>
              <a:t>hoặc</a:t>
            </a:r>
            <a:r>
              <a:rPr lang="en-US" dirty="0"/>
              <a:t> </a:t>
            </a:r>
            <a:r>
              <a:rPr lang="en-US" dirty="0" err="1"/>
              <a:t>không</a:t>
            </a:r>
            <a:r>
              <a:rPr lang="en-US" dirty="0"/>
              <a:t> </a:t>
            </a:r>
            <a:r>
              <a:rPr lang="en-US" dirty="0" err="1"/>
              <a:t>dùng</a:t>
            </a:r>
            <a:r>
              <a:rPr lang="en-US" dirty="0"/>
              <a:t> </a:t>
            </a:r>
            <a:r>
              <a:rPr lang="en-US" dirty="0" err="1"/>
              <a:t>ngắt</a:t>
            </a:r>
            <a:r>
              <a:rPr lang="en-US" dirty="0"/>
              <a:t>.</a:t>
            </a:r>
          </a:p>
          <a:p>
            <a:r>
              <a:rPr lang="en-US" dirty="0" smtClean="0"/>
              <a:t>- Cho </a:t>
            </a:r>
            <a:r>
              <a:rPr lang="en-US" dirty="0" err="1"/>
              <a:t>phép</a:t>
            </a:r>
            <a:r>
              <a:rPr lang="en-US" dirty="0"/>
              <a:t> </a:t>
            </a:r>
            <a:r>
              <a:rPr lang="en-US" dirty="0" err="1"/>
              <a:t>dùng</a:t>
            </a:r>
            <a:r>
              <a:rPr lang="en-US" dirty="0"/>
              <a:t> DMA </a:t>
            </a:r>
            <a:r>
              <a:rPr lang="en-US" dirty="0" err="1"/>
              <a:t>để</a:t>
            </a:r>
            <a:r>
              <a:rPr lang="en-US" dirty="0"/>
              <a:t> </a:t>
            </a:r>
            <a:r>
              <a:rPr lang="en-US" dirty="0" err="1"/>
              <a:t>đọc</a:t>
            </a:r>
            <a:r>
              <a:rPr lang="en-US" dirty="0"/>
              <a:t> </a:t>
            </a:r>
            <a:r>
              <a:rPr lang="en-US" dirty="0" err="1"/>
              <a:t>ghi</a:t>
            </a:r>
            <a:r>
              <a:rPr lang="en-US" dirty="0"/>
              <a:t> </a:t>
            </a:r>
            <a:r>
              <a:rPr lang="en-US" dirty="0" err="1"/>
              <a:t>dữ</a:t>
            </a:r>
            <a:r>
              <a:rPr lang="en-US" dirty="0"/>
              <a:t> </a:t>
            </a:r>
            <a:r>
              <a:rPr lang="en-US" dirty="0" err="1" smtClean="0"/>
              <a:t>liệu</a:t>
            </a:r>
            <a:r>
              <a:rPr lang="en-US" dirty="0" smtClean="0"/>
              <a:t>.</a:t>
            </a:r>
            <a:endParaRPr lang="en-US" dirty="0"/>
          </a:p>
        </p:txBody>
      </p:sp>
      <p:pic>
        <p:nvPicPr>
          <p:cNvPr id="10" name="Picture 9"/>
          <p:cNvPicPr/>
          <p:nvPr/>
        </p:nvPicPr>
        <p:blipFill>
          <a:blip r:embed="rId3"/>
          <a:stretch>
            <a:fillRect/>
          </a:stretch>
        </p:blipFill>
        <p:spPr>
          <a:xfrm>
            <a:off x="1022932" y="2066910"/>
            <a:ext cx="4850130" cy="3473450"/>
          </a:xfrm>
          <a:prstGeom prst="rect">
            <a:avLst/>
          </a:prstGeom>
        </p:spPr>
      </p:pic>
    </p:spTree>
    <p:extLst>
      <p:ext uri="{BB962C8B-B14F-4D97-AF65-F5344CB8AC3E}">
        <p14:creationId xmlns:p14="http://schemas.microsoft.com/office/powerpoint/2010/main" val="1989188117"/>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4" name="Rectangle 3"/>
          <p:cNvSpPr/>
          <p:nvPr/>
        </p:nvSpPr>
        <p:spPr>
          <a:xfrm>
            <a:off x="1022932" y="910709"/>
            <a:ext cx="5083443" cy="369332"/>
          </a:xfrm>
          <a:prstGeom prst="rect">
            <a:avLst/>
          </a:prstGeom>
        </p:spPr>
        <p:txBody>
          <a:bodyPr wrap="none">
            <a:spAutoFit/>
          </a:bodyPr>
          <a:lstStyle/>
          <a:p>
            <a:r>
              <a:rPr lang="en-US" b="1" dirty="0" err="1"/>
              <a:t>Định</a:t>
            </a:r>
            <a:r>
              <a:rPr lang="en-US" b="1" dirty="0"/>
              <a:t> </a:t>
            </a:r>
            <a:r>
              <a:rPr lang="en-US" b="1" dirty="0" err="1"/>
              <a:t>dạng</a:t>
            </a:r>
            <a:r>
              <a:rPr lang="en-US" b="1" dirty="0"/>
              <a:t> </a:t>
            </a:r>
            <a:r>
              <a:rPr lang="en-US" b="1" dirty="0" err="1"/>
              <a:t>khung</a:t>
            </a:r>
            <a:r>
              <a:rPr lang="en-US" b="1" dirty="0"/>
              <a:t> </a:t>
            </a:r>
            <a:r>
              <a:rPr lang="en-US" b="1" dirty="0" err="1"/>
              <a:t>truyền</a:t>
            </a:r>
            <a:r>
              <a:rPr lang="en-US" b="1" dirty="0"/>
              <a:t> </a:t>
            </a:r>
            <a:r>
              <a:rPr lang="en-US" b="1" dirty="0" err="1"/>
              <a:t>của</a:t>
            </a:r>
            <a:r>
              <a:rPr lang="en-US" b="1" dirty="0"/>
              <a:t> </a:t>
            </a:r>
            <a:r>
              <a:rPr lang="en-US" b="1" dirty="0" err="1"/>
              <a:t>một</a:t>
            </a:r>
            <a:r>
              <a:rPr lang="en-US" b="1" dirty="0"/>
              <a:t> </a:t>
            </a:r>
            <a:r>
              <a:rPr lang="en-US" b="1" dirty="0" smtClean="0"/>
              <a:t>Sequence?</a:t>
            </a:r>
            <a:endParaRPr lang="en-US" b="1" dirty="0"/>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4041" y="1321058"/>
            <a:ext cx="5841683" cy="3956566"/>
          </a:xfrm>
          <a:prstGeom prst="rect">
            <a:avLst/>
          </a:prstGeom>
          <a:noFill/>
          <a:ln>
            <a:noFill/>
          </a:ln>
          <a:effectLst/>
          <a:extLst/>
        </p:spPr>
      </p:pic>
      <p:sp>
        <p:nvSpPr>
          <p:cNvPr id="5" name="Rectangle 4"/>
          <p:cNvSpPr/>
          <p:nvPr/>
        </p:nvSpPr>
        <p:spPr>
          <a:xfrm>
            <a:off x="3883694" y="5444609"/>
            <a:ext cx="4942379" cy="369332"/>
          </a:xfrm>
          <a:prstGeom prst="rect">
            <a:avLst/>
          </a:prstGeom>
        </p:spPr>
        <p:txBody>
          <a:bodyPr wrap="none">
            <a:spAutoFit/>
          </a:bodyPr>
          <a:lstStyle/>
          <a:p>
            <a:r>
              <a:rPr lang="en-US" b="1" i="1" dirty="0" err="1"/>
              <a:t>Định</a:t>
            </a:r>
            <a:r>
              <a:rPr lang="en-US" b="1" i="1" dirty="0"/>
              <a:t> </a:t>
            </a:r>
            <a:r>
              <a:rPr lang="en-US" b="1" i="1" dirty="0" err="1"/>
              <a:t>dạng</a:t>
            </a:r>
            <a:r>
              <a:rPr lang="en-US" b="1" i="1" dirty="0"/>
              <a:t> </a:t>
            </a:r>
            <a:r>
              <a:rPr lang="en-US" b="1" i="1" dirty="0" err="1"/>
              <a:t>khung</a:t>
            </a:r>
            <a:r>
              <a:rPr lang="en-US" b="1" i="1" dirty="0"/>
              <a:t> </a:t>
            </a:r>
            <a:r>
              <a:rPr lang="en-US" b="1" i="1" dirty="0" err="1"/>
              <a:t>truyền</a:t>
            </a:r>
            <a:r>
              <a:rPr lang="en-US" b="1" i="1" dirty="0"/>
              <a:t> </a:t>
            </a:r>
            <a:r>
              <a:rPr lang="en-US" b="1" i="1" dirty="0" err="1"/>
              <a:t>của</a:t>
            </a:r>
            <a:r>
              <a:rPr lang="en-US" b="1" i="1" dirty="0"/>
              <a:t> </a:t>
            </a:r>
            <a:r>
              <a:rPr lang="en-US" b="1" i="1" dirty="0" err="1"/>
              <a:t>một</a:t>
            </a:r>
            <a:r>
              <a:rPr lang="en-US" b="1" i="1" dirty="0"/>
              <a:t> Sequence</a:t>
            </a:r>
          </a:p>
        </p:txBody>
      </p:sp>
    </p:spTree>
    <p:extLst>
      <p:ext uri="{BB962C8B-B14F-4D97-AF65-F5344CB8AC3E}">
        <p14:creationId xmlns:p14="http://schemas.microsoft.com/office/powerpoint/2010/main" val="126020269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4" name="Rectangle 3"/>
          <p:cNvSpPr/>
          <p:nvPr/>
        </p:nvSpPr>
        <p:spPr>
          <a:xfrm>
            <a:off x="1022932" y="910709"/>
            <a:ext cx="3608680" cy="369332"/>
          </a:xfrm>
          <a:prstGeom prst="rect">
            <a:avLst/>
          </a:prstGeom>
        </p:spPr>
        <p:txBody>
          <a:bodyPr wrap="none">
            <a:spAutoFit/>
          </a:bodyPr>
          <a:lstStyle/>
          <a:p>
            <a:r>
              <a:rPr lang="en-US" b="1" dirty="0" err="1"/>
              <a:t>Cách</a:t>
            </a:r>
            <a:r>
              <a:rPr lang="en-US" b="1" dirty="0"/>
              <a:t> SPI driver </a:t>
            </a:r>
            <a:r>
              <a:rPr lang="en-US" b="1" dirty="0" err="1"/>
              <a:t>sử</a:t>
            </a:r>
            <a:r>
              <a:rPr lang="en-US" b="1" dirty="0"/>
              <a:t> </a:t>
            </a:r>
            <a:r>
              <a:rPr lang="en-US" b="1" dirty="0" err="1"/>
              <a:t>dụng</a:t>
            </a:r>
            <a:r>
              <a:rPr lang="en-US" b="1" dirty="0"/>
              <a:t> </a:t>
            </a:r>
            <a:r>
              <a:rPr lang="en-US" b="1" dirty="0" smtClean="0"/>
              <a:t>DMA?</a:t>
            </a:r>
            <a:endParaRPr lang="en-US" b="1" dirty="0"/>
          </a:p>
        </p:txBody>
      </p:sp>
      <p:sp>
        <p:nvSpPr>
          <p:cNvPr id="2" name="Rectangle 1"/>
          <p:cNvSpPr/>
          <p:nvPr/>
        </p:nvSpPr>
        <p:spPr>
          <a:xfrm>
            <a:off x="1022932" y="1280726"/>
            <a:ext cx="5463593" cy="369332"/>
          </a:xfrm>
          <a:prstGeom prst="rect">
            <a:avLst/>
          </a:prstGeom>
        </p:spPr>
        <p:txBody>
          <a:bodyPr wrap="square">
            <a:spAutoFit/>
          </a:bodyPr>
          <a:lstStyle/>
          <a:p>
            <a:r>
              <a:rPr lang="en-US" dirty="0" err="1" smtClean="0"/>
              <a:t>Hiện</a:t>
            </a:r>
            <a:r>
              <a:rPr lang="en-US" dirty="0" smtClean="0"/>
              <a:t> </a:t>
            </a:r>
            <a:r>
              <a:rPr lang="en-US" dirty="0" err="1" smtClean="0"/>
              <a:t>tại</a:t>
            </a:r>
            <a:r>
              <a:rPr lang="en-US" dirty="0" smtClean="0"/>
              <a:t> </a:t>
            </a:r>
            <a:r>
              <a:rPr lang="en-US" dirty="0" err="1"/>
              <a:t>có</a:t>
            </a:r>
            <a:r>
              <a:rPr lang="en-US" dirty="0"/>
              <a:t> 2 IP Vault </a:t>
            </a:r>
            <a:r>
              <a:rPr lang="en-US" dirty="0" err="1"/>
              <a:t>hỗ</a:t>
            </a:r>
            <a:r>
              <a:rPr lang="en-US" dirty="0"/>
              <a:t> </a:t>
            </a:r>
            <a:r>
              <a:rPr lang="en-US" dirty="0" err="1"/>
              <a:t>trợ</a:t>
            </a:r>
            <a:r>
              <a:rPr lang="en-US" dirty="0"/>
              <a:t> DMA </a:t>
            </a:r>
            <a:r>
              <a:rPr lang="en-US" dirty="0" err="1"/>
              <a:t>là</a:t>
            </a:r>
            <a:r>
              <a:rPr lang="en-US" dirty="0"/>
              <a:t> DSPI </a:t>
            </a:r>
            <a:r>
              <a:rPr lang="en-US" dirty="0" err="1"/>
              <a:t>và</a:t>
            </a:r>
            <a:r>
              <a:rPr lang="en-US" dirty="0"/>
              <a:t> LPSPI.</a:t>
            </a:r>
          </a:p>
        </p:txBody>
      </p:sp>
      <p:sp>
        <p:nvSpPr>
          <p:cNvPr id="3" name="Rectangle 2"/>
          <p:cNvSpPr/>
          <p:nvPr/>
        </p:nvSpPr>
        <p:spPr>
          <a:xfrm>
            <a:off x="4076700" y="1650058"/>
            <a:ext cx="4314001" cy="369332"/>
          </a:xfrm>
          <a:prstGeom prst="rect">
            <a:avLst/>
          </a:prstGeom>
        </p:spPr>
        <p:txBody>
          <a:bodyPr wrap="none">
            <a:spAutoFit/>
          </a:bodyPr>
          <a:lstStyle/>
          <a:p>
            <a:r>
              <a:rPr lang="en-US" b="1" i="1" dirty="0" err="1"/>
              <a:t>Đ</a:t>
            </a:r>
            <a:r>
              <a:rPr lang="en-US" b="1" i="1" dirty="0" err="1" smtClean="0"/>
              <a:t>iểm</a:t>
            </a:r>
            <a:r>
              <a:rPr lang="en-US" b="1" i="1" dirty="0" smtClean="0"/>
              <a:t> </a:t>
            </a:r>
            <a:r>
              <a:rPr lang="en-US" b="1" i="1" dirty="0" err="1"/>
              <a:t>khác</a:t>
            </a:r>
            <a:r>
              <a:rPr lang="en-US" b="1" i="1" dirty="0"/>
              <a:t> </a:t>
            </a:r>
            <a:r>
              <a:rPr lang="en-US" b="1" i="1" dirty="0" err="1"/>
              <a:t>nhau</a:t>
            </a:r>
            <a:r>
              <a:rPr lang="en-US" b="1" i="1" dirty="0"/>
              <a:t> </a:t>
            </a:r>
            <a:r>
              <a:rPr lang="en-US" b="1" i="1" dirty="0" err="1"/>
              <a:t>giữa</a:t>
            </a:r>
            <a:r>
              <a:rPr lang="en-US" b="1" i="1" dirty="0"/>
              <a:t> DSPI </a:t>
            </a:r>
            <a:r>
              <a:rPr lang="en-US" b="1" i="1" dirty="0" err="1"/>
              <a:t>và</a:t>
            </a:r>
            <a:r>
              <a:rPr lang="en-US" b="1" i="1" dirty="0"/>
              <a:t> </a:t>
            </a:r>
            <a:r>
              <a:rPr lang="en-US" b="1" i="1" dirty="0" smtClean="0"/>
              <a:t>LPSPI?</a:t>
            </a:r>
            <a:endParaRPr lang="en-US" b="1" i="1" dirty="0"/>
          </a:p>
        </p:txBody>
      </p:sp>
      <p:graphicFrame>
        <p:nvGraphicFramePr>
          <p:cNvPr id="8" name="Table 7"/>
          <p:cNvGraphicFramePr>
            <a:graphicFrameLocks noGrp="1"/>
          </p:cNvGraphicFramePr>
          <p:nvPr>
            <p:extLst>
              <p:ext uri="{D42A27DB-BD31-4B8C-83A1-F6EECF244321}">
                <p14:modId xmlns:p14="http://schemas.microsoft.com/office/powerpoint/2010/main" val="4212531640"/>
              </p:ext>
            </p:extLst>
          </p:nvPr>
        </p:nvGraphicFramePr>
        <p:xfrm>
          <a:off x="1022932" y="2019390"/>
          <a:ext cx="10368968" cy="3175000"/>
        </p:xfrm>
        <a:graphic>
          <a:graphicData uri="http://schemas.openxmlformats.org/drawingml/2006/table">
            <a:tbl>
              <a:tblPr firstRow="1" bandRow="1">
                <a:tableStyleId>{5C22544A-7EE6-4342-B048-85BDC9FD1C3A}</a:tableStyleId>
              </a:tblPr>
              <a:tblGrid>
                <a:gridCol w="5184484"/>
                <a:gridCol w="5184484"/>
              </a:tblGrid>
              <a:tr h="370840">
                <a:tc>
                  <a:txBody>
                    <a:bodyPr/>
                    <a:lstStyle/>
                    <a:p>
                      <a:pPr algn="ctr"/>
                      <a:r>
                        <a:rPr lang="en-US" sz="1600" b="1" kern="1200" dirty="0" smtClean="0">
                          <a:solidFill>
                            <a:schemeClr val="tx1"/>
                          </a:solidFill>
                          <a:effectLst/>
                          <a:latin typeface="+mn-lt"/>
                          <a:ea typeface="+mn-ea"/>
                          <a:cs typeface="+mn-cs"/>
                        </a:rPr>
                        <a:t>DSPI</a:t>
                      </a:r>
                      <a:endParaRPr lang="en-US" sz="1600" b="1" dirty="0">
                        <a:solidFill>
                          <a:schemeClr val="tx1"/>
                        </a:solidFill>
                      </a:endParaRPr>
                    </a:p>
                  </a:txBody>
                  <a:tcPr/>
                </a:tc>
                <a:tc>
                  <a:txBody>
                    <a:bodyPr/>
                    <a:lstStyle/>
                    <a:p>
                      <a:pPr algn="ctr"/>
                      <a:r>
                        <a:rPr lang="en-US" sz="1600" b="1" kern="1200" dirty="0" smtClean="0">
                          <a:solidFill>
                            <a:schemeClr val="tx1"/>
                          </a:solidFill>
                          <a:effectLst/>
                          <a:latin typeface="+mn-lt"/>
                          <a:ea typeface="+mn-ea"/>
                          <a:cs typeface="+mn-cs"/>
                        </a:rPr>
                        <a:t>LPSPI</a:t>
                      </a:r>
                      <a:endParaRPr lang="en-US" sz="1600"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Cần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cấu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hình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lệnh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truyền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cho</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mỗi</a:t>
                      </a:r>
                      <a:r>
                        <a:rPr lang="en-US" sz="1600" kern="1200" dirty="0" smtClean="0">
                          <a:solidFill>
                            <a:schemeClr val="dk1"/>
                          </a:solidFill>
                          <a:effectLst/>
                          <a:latin typeface="+mn-lt"/>
                          <a:ea typeface="+mn-ea"/>
                          <a:cs typeface="+mn-cs"/>
                        </a:rPr>
                        <a:t> frame </a:t>
                      </a:r>
                      <a:r>
                        <a:rPr lang="en-US" sz="1600" kern="1200" dirty="0" err="1" smtClean="0">
                          <a:solidFill>
                            <a:schemeClr val="dk1"/>
                          </a:solidFill>
                          <a:effectLst/>
                          <a:latin typeface="+mn-lt"/>
                          <a:ea typeface="+mn-ea"/>
                          <a:cs typeface="+mn-cs"/>
                        </a:rPr>
                        <a:t>bằng</a:t>
                      </a:r>
                      <a:r>
                        <a:rPr lang="en-US" sz="1600" kern="1200" dirty="0" smtClean="0">
                          <a:solidFill>
                            <a:schemeClr val="dk1"/>
                          </a:solidFill>
                          <a:effectLst/>
                          <a:latin typeface="+mn-lt"/>
                          <a:ea typeface="+mn-ea"/>
                          <a:cs typeface="+mn-cs"/>
                        </a:rPr>
                        <a:t> 16 bit </a:t>
                      </a:r>
                      <a:r>
                        <a:rPr lang="en-US" sz="1600" kern="1200" dirty="0" err="1" smtClean="0">
                          <a:solidFill>
                            <a:schemeClr val="dk1"/>
                          </a:solidFill>
                          <a:effectLst/>
                          <a:latin typeface="+mn-lt"/>
                          <a:ea typeface="+mn-ea"/>
                          <a:cs typeface="+mn-cs"/>
                        </a:rPr>
                        <a:t>cao</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trong</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thanh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ghi</a:t>
                      </a:r>
                      <a:r>
                        <a:rPr lang="en-US" sz="1600" kern="1200" dirty="0" smtClean="0">
                          <a:solidFill>
                            <a:schemeClr val="dk1"/>
                          </a:solidFill>
                          <a:effectLst/>
                          <a:latin typeface="+mn-lt"/>
                          <a:ea typeface="+mn-ea"/>
                          <a:cs typeface="+mn-cs"/>
                        </a:rPr>
                        <a:t> PUSHR.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Chỉ</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cần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cấu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hình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lệnh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truyền</a:t>
                      </a:r>
                      <a:r>
                        <a:rPr lang="en-US" sz="1600" kern="1200" dirty="0" smtClean="0">
                          <a:solidFill>
                            <a:schemeClr val="dk1"/>
                          </a:solidFill>
                          <a:effectLst/>
                          <a:latin typeface="+mn-lt"/>
                          <a:ea typeface="+mn-ea"/>
                          <a:cs typeface="+mn-cs"/>
                        </a:rPr>
                        <a:t> 1 </a:t>
                      </a:r>
                      <a:r>
                        <a:rPr lang="en-US" sz="1600" kern="1200" dirty="0" err="1" smtClean="0">
                          <a:solidFill>
                            <a:schemeClr val="dk1"/>
                          </a:solidFill>
                          <a:effectLst/>
                          <a:latin typeface="+mn-lt"/>
                          <a:ea typeface="+mn-ea"/>
                          <a:cs typeface="+mn-cs"/>
                        </a:rPr>
                        <a:t>lần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cho</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thanh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ghi</a:t>
                      </a:r>
                      <a:r>
                        <a:rPr lang="en-US" sz="1600" kern="1200" dirty="0" smtClean="0">
                          <a:solidFill>
                            <a:schemeClr val="dk1"/>
                          </a:solidFill>
                          <a:effectLst/>
                          <a:latin typeface="+mn-lt"/>
                          <a:ea typeface="+mn-ea"/>
                          <a:cs typeface="+mn-cs"/>
                        </a:rPr>
                        <a:t> TCR </a:t>
                      </a:r>
                      <a:r>
                        <a:rPr lang="en-US" sz="1600" kern="1200" dirty="0" err="1" smtClean="0">
                          <a:solidFill>
                            <a:schemeClr val="dk1"/>
                          </a:solidFill>
                          <a:effectLst/>
                          <a:latin typeface="+mn-lt"/>
                          <a:ea typeface="+mn-ea"/>
                          <a:cs typeface="+mn-cs"/>
                        </a:rPr>
                        <a:t>và</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cấu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hình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lại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nếu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có</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thay</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đổi</a:t>
                      </a:r>
                      <a:r>
                        <a:rPr lang="en-US" sz="1600" kern="1200" dirty="0" smtClean="0">
                          <a:solidFill>
                            <a:schemeClr val="dk1"/>
                          </a:solidFill>
                          <a:effectLst/>
                          <a:latin typeface="+mn-lt"/>
                          <a:ea typeface="+mn-ea"/>
                          <a:cs typeface="+mn-cs"/>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Cần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ghi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đồng</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thời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cả</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lệnh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với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dữ</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liệu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vào</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thanh</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ghi</a:t>
                      </a:r>
                      <a:r>
                        <a:rPr lang="en-US" sz="1600" kern="1200" dirty="0" smtClean="0">
                          <a:solidFill>
                            <a:schemeClr val="dk1"/>
                          </a:solidFill>
                          <a:effectLst/>
                          <a:latin typeface="+mn-lt"/>
                          <a:ea typeface="+mn-ea"/>
                          <a:cs typeface="+mn-cs"/>
                        </a:rPr>
                        <a:t> PUSHR </a:t>
                      </a:r>
                      <a:r>
                        <a:rPr lang="en-US" sz="1600" kern="1200" dirty="0" err="1" smtClean="0">
                          <a:solidFill>
                            <a:schemeClr val="dk1"/>
                          </a:solidFill>
                          <a:effectLst/>
                          <a:latin typeface="+mn-lt"/>
                          <a:ea typeface="+mn-ea"/>
                          <a:cs typeface="+mn-cs"/>
                        </a:rPr>
                        <a:t>để</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đẩy</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vào</a:t>
                      </a:r>
                      <a:r>
                        <a:rPr lang="en-US" sz="1600" kern="1200" dirty="0" smtClean="0">
                          <a:solidFill>
                            <a:schemeClr val="dk1"/>
                          </a:solidFill>
                          <a:effectLst/>
                          <a:latin typeface="+mn-lt"/>
                          <a:ea typeface="+mn-ea"/>
                          <a:cs typeface="+mn-cs"/>
                        </a:rPr>
                        <a:t> TX FIFO.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Chỉ</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cần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ghi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dữ</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liệu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vào</a:t>
                      </a:r>
                      <a:r>
                        <a:rPr lang="en-US" sz="1600" kern="1200" dirty="0" smtClean="0">
                          <a:solidFill>
                            <a:schemeClr val="dk1"/>
                          </a:solidFill>
                          <a:effectLst/>
                          <a:latin typeface="+mn-lt"/>
                          <a:ea typeface="+mn-ea"/>
                          <a:cs typeface="+mn-cs"/>
                        </a:rPr>
                        <a:t> TDR </a:t>
                      </a:r>
                      <a:r>
                        <a:rPr lang="en-US" sz="1600" kern="1200" dirty="0" err="1" smtClean="0">
                          <a:solidFill>
                            <a:schemeClr val="dk1"/>
                          </a:solidFill>
                          <a:effectLst/>
                          <a:latin typeface="+mn-lt"/>
                          <a:ea typeface="+mn-ea"/>
                          <a:cs typeface="+mn-cs"/>
                        </a:rPr>
                        <a:t>để</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đẩy</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vào</a:t>
                      </a:r>
                      <a:r>
                        <a:rPr lang="en-US" sz="1600" kern="1200" dirty="0" smtClean="0">
                          <a:solidFill>
                            <a:schemeClr val="dk1"/>
                          </a:solidFill>
                          <a:effectLst/>
                          <a:latin typeface="+mn-lt"/>
                          <a:ea typeface="+mn-ea"/>
                          <a:cs typeface="+mn-cs"/>
                        </a:rPr>
                        <a:t> TX FIFO.</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Để</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điều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khiển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nhả</a:t>
                      </a:r>
                      <a:r>
                        <a:rPr lang="en-US" sz="1600" kern="1200" dirty="0" smtClean="0">
                          <a:solidFill>
                            <a:schemeClr val="dk1"/>
                          </a:solidFill>
                          <a:effectLst/>
                          <a:latin typeface="+mn-lt"/>
                          <a:ea typeface="+mn-ea"/>
                          <a:cs typeface="+mn-cs"/>
                        </a:rPr>
                        <a:t> PCS, </a:t>
                      </a:r>
                      <a:r>
                        <a:rPr lang="en-US" sz="1600" kern="1200" dirty="0" err="1" smtClean="0">
                          <a:solidFill>
                            <a:schemeClr val="dk1"/>
                          </a:solidFill>
                          <a:effectLst/>
                          <a:latin typeface="+mn-lt"/>
                          <a:ea typeface="+mn-ea"/>
                          <a:cs typeface="+mn-cs"/>
                        </a:rPr>
                        <a:t>cần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xóa</a:t>
                      </a:r>
                      <a:r>
                        <a:rPr lang="en-US" sz="1600" kern="1200" dirty="0" smtClean="0">
                          <a:solidFill>
                            <a:schemeClr val="dk1"/>
                          </a:solidFill>
                          <a:effectLst/>
                          <a:latin typeface="+mn-lt"/>
                          <a:ea typeface="+mn-ea"/>
                          <a:cs typeface="+mn-cs"/>
                        </a:rPr>
                        <a:t> bit PUSHR[CONT] </a:t>
                      </a:r>
                      <a:r>
                        <a:rPr lang="en-US" sz="1600" kern="1200" dirty="0" err="1" smtClean="0">
                          <a:solidFill>
                            <a:schemeClr val="dk1"/>
                          </a:solidFill>
                          <a:effectLst/>
                          <a:latin typeface="+mn-lt"/>
                          <a:ea typeface="+mn-ea"/>
                          <a:cs typeface="+mn-cs"/>
                        </a:rPr>
                        <a:t>khi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đẩy</a:t>
                      </a:r>
                      <a:r>
                        <a:rPr lang="en-US" sz="1600" kern="1200" dirty="0" smtClean="0">
                          <a:solidFill>
                            <a:schemeClr val="dk1"/>
                          </a:solidFill>
                          <a:effectLst/>
                          <a:latin typeface="+mn-lt"/>
                          <a:ea typeface="+mn-ea"/>
                          <a:cs typeface="+mn-cs"/>
                        </a:rPr>
                        <a:t> frame </a:t>
                      </a:r>
                      <a:r>
                        <a:rPr lang="en-US" sz="1600" kern="1200" dirty="0" err="1" smtClean="0">
                          <a:solidFill>
                            <a:schemeClr val="dk1"/>
                          </a:solidFill>
                          <a:effectLst/>
                          <a:latin typeface="+mn-lt"/>
                          <a:ea typeface="+mn-ea"/>
                          <a:cs typeface="+mn-cs"/>
                        </a:rPr>
                        <a:t>cuối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cùng</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trong</a:t>
                      </a:r>
                      <a:r>
                        <a:rPr lang="en-US" sz="1600" kern="1200" dirty="0" smtClean="0">
                          <a:solidFill>
                            <a:schemeClr val="dk1"/>
                          </a:solidFill>
                          <a:effectLst/>
                          <a:latin typeface="+mn-lt"/>
                          <a:ea typeface="+mn-ea"/>
                          <a:cs typeface="+mn-cs"/>
                        </a:rPr>
                        <a:t> Job </a:t>
                      </a:r>
                      <a:r>
                        <a:rPr lang="en-US" sz="1600" kern="1200" dirty="0" err="1" smtClean="0">
                          <a:solidFill>
                            <a:schemeClr val="dk1"/>
                          </a:solidFill>
                          <a:effectLst/>
                          <a:latin typeface="+mn-lt"/>
                          <a:ea typeface="+mn-ea"/>
                          <a:cs typeface="+mn-cs"/>
                        </a:rPr>
                        <a:t>vào</a:t>
                      </a:r>
                      <a:r>
                        <a:rPr lang="en-US" sz="1600" kern="1200" dirty="0" smtClean="0">
                          <a:solidFill>
                            <a:schemeClr val="dk1"/>
                          </a:solidFill>
                          <a:effectLst/>
                          <a:latin typeface="+mn-lt"/>
                          <a:ea typeface="+mn-ea"/>
                          <a:cs typeface="+mn-cs"/>
                        </a:rPr>
                        <a:t> TX FIFO.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Để</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điều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khiển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nhả</a:t>
                      </a:r>
                      <a:r>
                        <a:rPr lang="en-US" sz="1600" kern="1200" dirty="0" smtClean="0">
                          <a:solidFill>
                            <a:schemeClr val="dk1"/>
                          </a:solidFill>
                          <a:effectLst/>
                          <a:latin typeface="+mn-lt"/>
                          <a:ea typeface="+mn-ea"/>
                          <a:cs typeface="+mn-cs"/>
                        </a:rPr>
                        <a:t> PCS, </a:t>
                      </a:r>
                      <a:r>
                        <a:rPr lang="en-US" sz="1600" kern="1200" dirty="0" err="1" smtClean="0">
                          <a:solidFill>
                            <a:schemeClr val="dk1"/>
                          </a:solidFill>
                          <a:effectLst/>
                          <a:latin typeface="+mn-lt"/>
                          <a:ea typeface="+mn-ea"/>
                          <a:cs typeface="+mn-cs"/>
                        </a:rPr>
                        <a:t>cần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xóa</a:t>
                      </a:r>
                      <a:r>
                        <a:rPr lang="en-US" sz="1600" kern="1200" dirty="0" smtClean="0">
                          <a:solidFill>
                            <a:schemeClr val="dk1"/>
                          </a:solidFill>
                          <a:effectLst/>
                          <a:latin typeface="+mn-lt"/>
                          <a:ea typeface="+mn-ea"/>
                          <a:cs typeface="+mn-cs"/>
                        </a:rPr>
                        <a:t> bit TCR[CONT] </a:t>
                      </a:r>
                      <a:r>
                        <a:rPr lang="en-US" sz="1600" kern="1200" dirty="0" err="1" smtClean="0">
                          <a:solidFill>
                            <a:schemeClr val="dk1"/>
                          </a:solidFill>
                          <a:effectLst/>
                          <a:latin typeface="+mn-lt"/>
                          <a:ea typeface="+mn-ea"/>
                          <a:cs typeface="+mn-cs"/>
                        </a:rPr>
                        <a:t>sau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khi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đã</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truyền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xong</a:t>
                      </a:r>
                      <a:r>
                        <a:rPr lang="en-US" sz="1600" kern="1200" dirty="0" smtClean="0">
                          <a:solidFill>
                            <a:schemeClr val="dk1"/>
                          </a:solidFill>
                          <a:effectLst/>
                          <a:latin typeface="+mn-lt"/>
                          <a:ea typeface="+mn-ea"/>
                          <a:cs typeface="+mn-cs"/>
                        </a:rPr>
                        <a:t> frame </a:t>
                      </a:r>
                      <a:r>
                        <a:rPr lang="en-US" sz="1600" kern="1200" dirty="0" err="1" smtClean="0">
                          <a:solidFill>
                            <a:schemeClr val="dk1"/>
                          </a:solidFill>
                          <a:effectLst/>
                          <a:latin typeface="+mn-lt"/>
                          <a:ea typeface="+mn-ea"/>
                          <a:cs typeface="+mn-cs"/>
                        </a:rPr>
                        <a:t>cuối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của</a:t>
                      </a:r>
                      <a:r>
                        <a:rPr lang="en-US" sz="1600" kern="1200" dirty="0" smtClean="0">
                          <a:solidFill>
                            <a:schemeClr val="dk1"/>
                          </a:solidFill>
                          <a:effectLst/>
                          <a:latin typeface="+mn-lt"/>
                          <a:ea typeface="+mn-ea"/>
                          <a:cs typeface="+mn-cs"/>
                        </a:rPr>
                        <a:t> Job.</a:t>
                      </a:r>
                    </a:p>
                  </a:txBody>
                  <a:tcPr/>
                </a:tc>
              </a:tr>
              <a:tr h="370840">
                <a:tc>
                  <a:txBody>
                    <a:bodyPr/>
                    <a:lstStyle/>
                    <a:p>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Với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chế</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độ</a:t>
                      </a:r>
                      <a:r>
                        <a:rPr lang="en-US" sz="1600" kern="1200" dirty="0" smtClean="0">
                          <a:solidFill>
                            <a:schemeClr val="dk1"/>
                          </a:solidFill>
                          <a:effectLst/>
                          <a:latin typeface="+mn-lt"/>
                          <a:ea typeface="+mn-ea"/>
                          <a:cs typeface="+mn-cs"/>
                        </a:rPr>
                        <a:t> Continuous CS, </a:t>
                      </a:r>
                      <a:r>
                        <a:rPr lang="en-US" sz="1600" kern="1200" dirty="0" err="1" smtClean="0">
                          <a:solidFill>
                            <a:schemeClr val="dk1"/>
                          </a:solidFill>
                          <a:effectLst/>
                          <a:latin typeface="+mn-lt"/>
                          <a:ea typeface="+mn-ea"/>
                          <a:cs typeface="+mn-cs"/>
                        </a:rPr>
                        <a:t>dữ</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liệu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nhận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được</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tương</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ứng</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với</a:t>
                      </a:r>
                      <a:r>
                        <a:rPr lang="en-US" sz="1600" kern="1200" dirty="0" smtClean="0">
                          <a:solidFill>
                            <a:schemeClr val="dk1"/>
                          </a:solidFill>
                          <a:effectLst/>
                          <a:latin typeface="+mn-lt"/>
                          <a:ea typeface="+mn-ea"/>
                          <a:cs typeface="+mn-cs"/>
                        </a:rPr>
                        <a:t> frame </a:t>
                      </a:r>
                      <a:r>
                        <a:rPr lang="en-US" sz="1600" kern="1200" dirty="0" err="1" smtClean="0">
                          <a:solidFill>
                            <a:schemeClr val="dk1"/>
                          </a:solidFill>
                          <a:effectLst/>
                          <a:latin typeface="+mn-lt"/>
                          <a:ea typeface="+mn-ea"/>
                          <a:cs typeface="+mn-cs"/>
                        </a:rPr>
                        <a:t>vừa</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truyền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xong</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sẽ</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được</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đẩy</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luôn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vào</a:t>
                      </a:r>
                      <a:r>
                        <a:rPr lang="en-US" sz="1600" kern="1200" dirty="0" smtClean="0">
                          <a:solidFill>
                            <a:schemeClr val="dk1"/>
                          </a:solidFill>
                          <a:effectLst/>
                          <a:latin typeface="+mn-lt"/>
                          <a:ea typeface="+mn-ea"/>
                          <a:cs typeface="+mn-cs"/>
                        </a:rPr>
                        <a:t> RX FIFO.</a:t>
                      </a:r>
                      <a:endParaRPr lang="en-US" sz="1600" dirty="0"/>
                    </a:p>
                  </a:txBody>
                  <a:tcPr/>
                </a:tc>
                <a:tc>
                  <a:txBody>
                    <a:bodyPr/>
                    <a:lstStyle/>
                    <a:p>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Với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chế</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độ</a:t>
                      </a:r>
                      <a:r>
                        <a:rPr lang="en-US" sz="1600" kern="1200" dirty="0" smtClean="0">
                          <a:solidFill>
                            <a:schemeClr val="dk1"/>
                          </a:solidFill>
                          <a:effectLst/>
                          <a:latin typeface="+mn-lt"/>
                          <a:ea typeface="+mn-ea"/>
                          <a:cs typeface="+mn-cs"/>
                        </a:rPr>
                        <a:t> Continuous CS, </a:t>
                      </a:r>
                      <a:r>
                        <a:rPr lang="en-US" sz="1600" kern="1200" dirty="0" err="1" smtClean="0">
                          <a:solidFill>
                            <a:schemeClr val="dk1"/>
                          </a:solidFill>
                          <a:effectLst/>
                          <a:latin typeface="+mn-lt"/>
                          <a:ea typeface="+mn-ea"/>
                          <a:cs typeface="+mn-cs"/>
                        </a:rPr>
                        <a:t>dữ</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liệu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nhận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được</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chỉ</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được</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đẩy</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vào</a:t>
                      </a:r>
                      <a:r>
                        <a:rPr lang="en-US" sz="1600" kern="1200" dirty="0" smtClean="0">
                          <a:solidFill>
                            <a:schemeClr val="dk1"/>
                          </a:solidFill>
                          <a:effectLst/>
                          <a:latin typeface="+mn-lt"/>
                          <a:ea typeface="+mn-ea"/>
                          <a:cs typeface="+mn-cs"/>
                        </a:rPr>
                        <a:t> RX FIFO </a:t>
                      </a:r>
                      <a:r>
                        <a:rPr lang="en-US" sz="1600" kern="1200" dirty="0" err="1" smtClean="0">
                          <a:solidFill>
                            <a:schemeClr val="dk1"/>
                          </a:solidFill>
                          <a:effectLst/>
                          <a:latin typeface="+mn-lt"/>
                          <a:ea typeface="+mn-ea"/>
                          <a:cs typeface="+mn-cs"/>
                        </a:rPr>
                        <a:t>khi</a:t>
                      </a:r>
                      <a:r>
                        <a:rPr lang="en-US" sz="1600" kern="1200" dirty="0" smtClean="0">
                          <a:solidFill>
                            <a:schemeClr val="dk1"/>
                          </a:solidFill>
                          <a:effectLst/>
                          <a:latin typeface="+mn-lt"/>
                          <a:ea typeface="+mn-ea"/>
                          <a:cs typeface="+mn-cs"/>
                        </a:rPr>
                        <a:t> frame </a:t>
                      </a:r>
                      <a:r>
                        <a:rPr lang="en-US" sz="1600" kern="1200" dirty="0" err="1" smtClean="0">
                          <a:solidFill>
                            <a:schemeClr val="dk1"/>
                          </a:solidFill>
                          <a:effectLst/>
                          <a:latin typeface="+mn-lt"/>
                          <a:ea typeface="+mn-ea"/>
                          <a:cs typeface="+mn-cs"/>
                        </a:rPr>
                        <a:t>tiếp</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theo</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bắt</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đầu</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truyền</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hoặc</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khi</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kết</a:t>
                      </a:r>
                      <a:r>
                        <a:rPr lang="en-US" sz="1600" kern="1200" dirty="0" smtClean="0">
                          <a:solidFill>
                            <a:schemeClr val="dk1"/>
                          </a:solidFill>
                          <a:effectLst/>
                          <a:latin typeface="+mn-lt"/>
                          <a:ea typeface="+mn-ea"/>
                          <a:cs typeface="+mn-cs"/>
                        </a:rPr>
                        <a:t> </a:t>
                      </a:r>
                      <a:r>
                        <a:rPr lang="en-US" sz="1600" kern="1200" dirty="0" err="1" smtClean="0">
                          <a:solidFill>
                            <a:schemeClr val="dk1"/>
                          </a:solidFill>
                          <a:effectLst/>
                          <a:latin typeface="+mn-lt"/>
                          <a:ea typeface="+mn-ea"/>
                          <a:cs typeface="+mn-cs"/>
                        </a:rPr>
                        <a:t>thúc</a:t>
                      </a:r>
                      <a:r>
                        <a:rPr lang="en-US" sz="1600" kern="1200" dirty="0" smtClean="0">
                          <a:solidFill>
                            <a:schemeClr val="dk1"/>
                          </a:solidFill>
                          <a:effectLst/>
                          <a:latin typeface="+mn-lt"/>
                          <a:ea typeface="+mn-ea"/>
                          <a:cs typeface="+mn-cs"/>
                        </a:rPr>
                        <a:t> Continuous CS(bit TCR[CONT]=0).</a:t>
                      </a:r>
                      <a:endParaRPr lang="en-US" sz="1600" dirty="0"/>
                    </a:p>
                  </a:txBody>
                  <a:tcPr/>
                </a:tc>
              </a:tr>
            </a:tbl>
          </a:graphicData>
        </a:graphic>
      </p:graphicFrame>
      <p:sp>
        <p:nvSpPr>
          <p:cNvPr id="10" name="Rectangle 9"/>
          <p:cNvSpPr/>
          <p:nvPr/>
        </p:nvSpPr>
        <p:spPr>
          <a:xfrm>
            <a:off x="1022932" y="5534710"/>
            <a:ext cx="10502318" cy="369332"/>
          </a:xfrm>
          <a:prstGeom prst="rect">
            <a:avLst/>
          </a:prstGeom>
        </p:spPr>
        <p:txBody>
          <a:bodyPr wrap="square">
            <a:spAutoFit/>
          </a:bodyPr>
          <a:lstStyle/>
          <a:p>
            <a:r>
              <a:rPr lang="en-US" dirty="0" err="1"/>
              <a:t>Với</a:t>
            </a:r>
            <a:r>
              <a:rPr lang="en-US" dirty="0"/>
              <a:t> </a:t>
            </a:r>
            <a:r>
              <a:rPr lang="en-US" dirty="0" err="1"/>
              <a:t>sự</a:t>
            </a:r>
            <a:r>
              <a:rPr lang="en-US" dirty="0"/>
              <a:t> </a:t>
            </a:r>
            <a:r>
              <a:rPr lang="en-US" dirty="0" err="1"/>
              <a:t>khác</a:t>
            </a:r>
            <a:r>
              <a:rPr lang="en-US" dirty="0"/>
              <a:t> </a:t>
            </a:r>
            <a:r>
              <a:rPr lang="en-US" dirty="0" err="1"/>
              <a:t>nhau</a:t>
            </a:r>
            <a:r>
              <a:rPr lang="en-US" dirty="0"/>
              <a:t> ở </a:t>
            </a:r>
            <a:r>
              <a:rPr lang="en-US" dirty="0" err="1"/>
              <a:t>trên</a:t>
            </a:r>
            <a:r>
              <a:rPr lang="en-US" dirty="0"/>
              <a:t> </a:t>
            </a:r>
            <a:r>
              <a:rPr lang="en-US" dirty="0" err="1"/>
              <a:t>mà</a:t>
            </a:r>
            <a:r>
              <a:rPr lang="en-US" dirty="0"/>
              <a:t> </a:t>
            </a:r>
            <a:r>
              <a:rPr lang="en-US" dirty="0" err="1"/>
              <a:t>việc</a:t>
            </a:r>
            <a:r>
              <a:rPr lang="en-US" dirty="0"/>
              <a:t> SPI driver </a:t>
            </a:r>
            <a:r>
              <a:rPr lang="en-US" dirty="0" err="1"/>
              <a:t>dùng</a:t>
            </a:r>
            <a:r>
              <a:rPr lang="en-US" dirty="0"/>
              <a:t> DMA </a:t>
            </a:r>
            <a:r>
              <a:rPr lang="en-US" dirty="0" err="1"/>
              <a:t>để</a:t>
            </a:r>
            <a:r>
              <a:rPr lang="en-US" dirty="0"/>
              <a:t> </a:t>
            </a:r>
            <a:r>
              <a:rPr lang="en-US" dirty="0" err="1"/>
              <a:t>đọc</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truyền</a:t>
            </a:r>
            <a:r>
              <a:rPr lang="en-US" dirty="0"/>
              <a:t> </a:t>
            </a:r>
            <a:r>
              <a:rPr lang="en-US" dirty="0" err="1"/>
              <a:t>cũng</a:t>
            </a:r>
            <a:r>
              <a:rPr lang="en-US" dirty="0"/>
              <a:t> </a:t>
            </a:r>
            <a:r>
              <a:rPr lang="en-US" dirty="0" err="1"/>
              <a:t>khác</a:t>
            </a:r>
            <a:r>
              <a:rPr lang="en-US" dirty="0"/>
              <a:t> </a:t>
            </a:r>
            <a:r>
              <a:rPr lang="en-US" dirty="0" err="1"/>
              <a:t>nhau</a:t>
            </a:r>
            <a:r>
              <a:rPr lang="en-US" dirty="0"/>
              <a:t>.</a:t>
            </a:r>
          </a:p>
        </p:txBody>
      </p:sp>
    </p:spTree>
    <p:extLst>
      <p:ext uri="{BB962C8B-B14F-4D97-AF65-F5344CB8AC3E}">
        <p14:creationId xmlns:p14="http://schemas.microsoft.com/office/powerpoint/2010/main" val="296101008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3394904" cy="369332"/>
          </a:xfrm>
          <a:prstGeom prst="rect">
            <a:avLst/>
          </a:prstGeom>
        </p:spPr>
        <p:txBody>
          <a:bodyPr wrap="none">
            <a:spAutoFit/>
          </a:bodyPr>
          <a:lstStyle/>
          <a:p>
            <a:r>
              <a:rPr lang="en-US" b="1" i="1" dirty="0" err="1"/>
              <a:t>Cách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DSPI</a:t>
            </a:r>
          </a:p>
        </p:txBody>
      </p:sp>
      <p:pic>
        <p:nvPicPr>
          <p:cNvPr id="9" name="Picture 8"/>
          <p:cNvPicPr/>
          <p:nvPr/>
        </p:nvPicPr>
        <p:blipFill>
          <a:blip r:embed="rId2"/>
          <a:stretch>
            <a:fillRect/>
          </a:stretch>
        </p:blipFill>
        <p:spPr>
          <a:xfrm>
            <a:off x="6362700" y="910708"/>
            <a:ext cx="5143500" cy="3737491"/>
          </a:xfrm>
          <a:prstGeom prst="rect">
            <a:avLst/>
          </a:prstGeom>
        </p:spPr>
      </p:pic>
      <p:sp>
        <p:nvSpPr>
          <p:cNvPr id="6" name="Rectangle 5"/>
          <p:cNvSpPr/>
          <p:nvPr/>
        </p:nvSpPr>
        <p:spPr>
          <a:xfrm>
            <a:off x="6991350" y="4770477"/>
            <a:ext cx="4446474" cy="369332"/>
          </a:xfrm>
          <a:prstGeom prst="rect">
            <a:avLst/>
          </a:prstGeom>
        </p:spPr>
        <p:txBody>
          <a:bodyPr wrap="none">
            <a:spAutoFit/>
          </a:bodyPr>
          <a:lstStyle/>
          <a:p>
            <a:r>
              <a:rPr lang="en-US" b="1" i="1" dirty="0" err="1"/>
              <a:t>Sơ</a:t>
            </a:r>
            <a:r>
              <a:rPr lang="en-US" b="1" i="1" dirty="0"/>
              <a:t> </a:t>
            </a:r>
            <a:r>
              <a:rPr lang="en-US" b="1" i="1" dirty="0" err="1"/>
              <a:t>đồ</a:t>
            </a:r>
            <a:r>
              <a:rPr lang="en-US" b="1" i="1" dirty="0"/>
              <a:t> </a:t>
            </a:r>
            <a:r>
              <a:rPr lang="en-US" b="1" i="1" dirty="0" err="1"/>
              <a:t>cấu</a:t>
            </a:r>
            <a:r>
              <a:rPr lang="en-US" b="1" i="1" dirty="0"/>
              <a:t> </a:t>
            </a:r>
            <a:r>
              <a:rPr lang="en-US" b="1" i="1" dirty="0" err="1"/>
              <a:t>trúc</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DSPI</a:t>
            </a:r>
          </a:p>
        </p:txBody>
      </p:sp>
      <p:sp>
        <p:nvSpPr>
          <p:cNvPr id="7" name="Rectangle 6"/>
          <p:cNvSpPr/>
          <p:nvPr/>
        </p:nvSpPr>
        <p:spPr>
          <a:xfrm>
            <a:off x="1126428" y="1472089"/>
            <a:ext cx="5155698" cy="1200329"/>
          </a:xfrm>
          <a:prstGeom prst="rect">
            <a:avLst/>
          </a:prstGeom>
        </p:spPr>
        <p:txBody>
          <a:bodyPr wrap="square">
            <a:spAutoFit/>
          </a:bodyPr>
          <a:lstStyle/>
          <a:p>
            <a:pPr marL="285750" indent="-285750">
              <a:buFont typeface="Arial" panose="020B0604020202020204" pitchFamily="34" charset="0"/>
              <a:buChar char="•"/>
            </a:pPr>
            <a:r>
              <a:rPr lang="en-US" dirty="0"/>
              <a:t>DSPI </a:t>
            </a:r>
            <a:r>
              <a:rPr lang="en-US" dirty="0" err="1"/>
              <a:t>sử</a:t>
            </a:r>
            <a:r>
              <a:rPr lang="en-US" dirty="0"/>
              <a:t> </a:t>
            </a:r>
            <a:r>
              <a:rPr lang="en-US" dirty="0" err="1"/>
              <a:t>dụng</a:t>
            </a:r>
            <a:r>
              <a:rPr lang="en-US" dirty="0"/>
              <a:t> 3 DMA Channel </a:t>
            </a:r>
            <a:r>
              <a:rPr lang="en-US" dirty="0" err="1"/>
              <a:t>là</a:t>
            </a:r>
            <a:r>
              <a:rPr lang="en-US" dirty="0"/>
              <a:t> </a:t>
            </a:r>
            <a:r>
              <a:rPr lang="en-US" b="1" i="1" dirty="0" err="1"/>
              <a:t>SpiPhyTxDmaChannel</a:t>
            </a:r>
            <a:r>
              <a:rPr lang="en-US" dirty="0"/>
              <a:t>, </a:t>
            </a:r>
            <a:r>
              <a:rPr lang="en-US" b="1" i="1" dirty="0" err="1"/>
              <a:t>SpiPhyTxDmaChannelAux</a:t>
            </a:r>
            <a:r>
              <a:rPr lang="en-US" dirty="0"/>
              <a:t> </a:t>
            </a:r>
            <a:r>
              <a:rPr lang="en-US" dirty="0" err="1"/>
              <a:t>và</a:t>
            </a:r>
            <a:r>
              <a:rPr lang="en-US" dirty="0"/>
              <a:t> </a:t>
            </a:r>
            <a:r>
              <a:rPr lang="en-US" b="1" i="1" dirty="0" err="1"/>
              <a:t>SpiPhyRxDmaChannel</a:t>
            </a:r>
            <a:r>
              <a:rPr lang="en-US" dirty="0"/>
              <a:t>.</a:t>
            </a:r>
          </a:p>
        </p:txBody>
      </p:sp>
      <p:sp>
        <p:nvSpPr>
          <p:cNvPr id="12" name="Rectangle 11"/>
          <p:cNvSpPr/>
          <p:nvPr/>
        </p:nvSpPr>
        <p:spPr>
          <a:xfrm>
            <a:off x="1126428" y="2846607"/>
            <a:ext cx="5417247" cy="2308324"/>
          </a:xfrm>
          <a:prstGeom prst="rect">
            <a:avLst/>
          </a:prstGeom>
        </p:spPr>
        <p:txBody>
          <a:bodyPr wrap="square">
            <a:spAutoFit/>
          </a:bodyPr>
          <a:lstStyle/>
          <a:p>
            <a:pPr marL="285750" indent="-285750">
              <a:buFont typeface="Arial" panose="020B0604020202020204" pitchFamily="34" charset="0"/>
              <a:buChar char="•"/>
            </a:pPr>
            <a:r>
              <a:rPr lang="en-US" dirty="0" err="1"/>
              <a:t>Khi</a:t>
            </a:r>
            <a:r>
              <a:rPr lang="en-US" dirty="0"/>
              <a:t> </a:t>
            </a:r>
            <a:r>
              <a:rPr lang="en-US" dirty="0" err="1"/>
              <a:t>kênh</a:t>
            </a:r>
            <a:r>
              <a:rPr lang="en-US" dirty="0"/>
              <a:t> Rx </a:t>
            </a:r>
            <a:r>
              <a:rPr lang="en-US" dirty="0" err="1"/>
              <a:t>nhận</a:t>
            </a:r>
            <a:r>
              <a:rPr lang="en-US" dirty="0"/>
              <a:t> </a:t>
            </a:r>
            <a:r>
              <a:rPr lang="en-US" dirty="0" err="1"/>
              <a:t>đủ</a:t>
            </a:r>
            <a:r>
              <a:rPr lang="en-US" dirty="0"/>
              <a:t> </a:t>
            </a:r>
            <a:r>
              <a:rPr lang="en-US" dirty="0" err="1"/>
              <a:t>số</a:t>
            </a:r>
            <a:r>
              <a:rPr lang="en-US" dirty="0"/>
              <a:t> frame </a:t>
            </a:r>
            <a:r>
              <a:rPr lang="en-US" dirty="0" err="1"/>
              <a:t>sẽ</a:t>
            </a:r>
            <a:r>
              <a:rPr lang="en-US" dirty="0"/>
              <a:t> </a:t>
            </a:r>
            <a:r>
              <a:rPr lang="en-US" dirty="0" err="1"/>
              <a:t>tạo</a:t>
            </a:r>
            <a:r>
              <a:rPr lang="en-US" dirty="0"/>
              <a:t> </a:t>
            </a:r>
            <a:r>
              <a:rPr lang="en-US" dirty="0" err="1"/>
              <a:t>ngắt</a:t>
            </a:r>
            <a:r>
              <a:rPr lang="en-US" dirty="0"/>
              <a:t> DMA </a:t>
            </a:r>
            <a:r>
              <a:rPr lang="en-US" dirty="0" err="1"/>
              <a:t>và</a:t>
            </a:r>
            <a:r>
              <a:rPr lang="en-US" dirty="0"/>
              <a:t> </a:t>
            </a:r>
            <a:r>
              <a:rPr lang="en-US" dirty="0" err="1"/>
              <a:t>gọi</a:t>
            </a:r>
            <a:r>
              <a:rPr lang="en-US" dirty="0"/>
              <a:t> </a:t>
            </a:r>
            <a:r>
              <a:rPr lang="en-US" dirty="0" err="1"/>
              <a:t>hàm</a:t>
            </a:r>
            <a:r>
              <a:rPr lang="en-US" dirty="0"/>
              <a:t> notification </a:t>
            </a:r>
            <a:r>
              <a:rPr lang="en-US" dirty="0" err="1"/>
              <a:t>của</a:t>
            </a:r>
            <a:r>
              <a:rPr lang="en-US" dirty="0"/>
              <a:t> SPI “</a:t>
            </a:r>
            <a:r>
              <a:rPr lang="en-US" b="1" i="1" dirty="0" err="1"/>
              <a:t>Spi_Dspi_IsrDmaRx</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cấu</a:t>
            </a:r>
            <a:r>
              <a:rPr lang="en-US" dirty="0"/>
              <a:t> </a:t>
            </a:r>
            <a:r>
              <a:rPr lang="en-US" dirty="0" err="1"/>
              <a:t>hình</a:t>
            </a:r>
            <a:r>
              <a:rPr lang="en-US" dirty="0"/>
              <a:t> </a:t>
            </a:r>
            <a:r>
              <a:rPr lang="en-US" dirty="0" err="1"/>
              <a:t>truyền</a:t>
            </a:r>
            <a:r>
              <a:rPr lang="en-US" dirty="0"/>
              <a:t> </a:t>
            </a:r>
            <a:r>
              <a:rPr lang="en-US" dirty="0" err="1"/>
              <a:t>nhận</a:t>
            </a:r>
            <a:r>
              <a:rPr lang="en-US" dirty="0"/>
              <a:t> Channel </a:t>
            </a:r>
            <a:r>
              <a:rPr lang="en-US" dirty="0" err="1"/>
              <a:t>tiếp</a:t>
            </a:r>
            <a:r>
              <a:rPr lang="en-US" dirty="0"/>
              <a:t> </a:t>
            </a:r>
            <a:r>
              <a:rPr lang="en-US" dirty="0" err="1"/>
              <a:t>theo</a:t>
            </a:r>
            <a:r>
              <a:rPr lang="en-US" dirty="0"/>
              <a:t> </a:t>
            </a:r>
            <a:r>
              <a:rPr lang="en-US" dirty="0" err="1"/>
              <a:t>trong</a:t>
            </a:r>
            <a:r>
              <a:rPr lang="en-US" dirty="0"/>
              <a:t> Job </a:t>
            </a:r>
            <a:r>
              <a:rPr lang="en-US" dirty="0" err="1"/>
              <a:t>cho</a:t>
            </a:r>
            <a:r>
              <a:rPr lang="en-US" dirty="0"/>
              <a:t> </a:t>
            </a:r>
            <a:r>
              <a:rPr lang="en-US" dirty="0" err="1"/>
              <a:t>kênh</a:t>
            </a:r>
            <a:r>
              <a:rPr lang="en-US" dirty="0"/>
              <a:t> </a:t>
            </a:r>
            <a:r>
              <a:rPr lang="en-US" b="1" i="1" dirty="0" err="1"/>
              <a:t>SpiPhyTxDmaChannel</a:t>
            </a:r>
            <a:r>
              <a:rPr lang="en-US" dirty="0"/>
              <a:t> </a:t>
            </a:r>
            <a:r>
              <a:rPr lang="en-US" dirty="0" err="1"/>
              <a:t>và</a:t>
            </a:r>
            <a:r>
              <a:rPr lang="en-US" dirty="0"/>
              <a:t> </a:t>
            </a:r>
            <a:r>
              <a:rPr lang="en-US" b="1" i="1" dirty="0" err="1"/>
              <a:t>SpiPhyRxDmaChannel</a:t>
            </a:r>
            <a:r>
              <a:rPr lang="en-US" dirty="0"/>
              <a:t>. Do </a:t>
            </a:r>
            <a:r>
              <a:rPr lang="en-US" dirty="0" err="1"/>
              <a:t>dữ</a:t>
            </a:r>
            <a:r>
              <a:rPr lang="en-US" dirty="0"/>
              <a:t> </a:t>
            </a:r>
            <a:r>
              <a:rPr lang="en-US" dirty="0" err="1"/>
              <a:t>liệu</a:t>
            </a:r>
            <a:r>
              <a:rPr lang="en-US" dirty="0"/>
              <a:t> </a:t>
            </a:r>
            <a:r>
              <a:rPr lang="en-US" dirty="0" err="1"/>
              <a:t>nhận</a:t>
            </a:r>
            <a:r>
              <a:rPr lang="en-US" dirty="0"/>
              <a:t> </a:t>
            </a:r>
            <a:r>
              <a:rPr lang="en-US" dirty="0" err="1"/>
              <a:t>được</a:t>
            </a:r>
            <a:r>
              <a:rPr lang="en-US" dirty="0"/>
              <a:t> </a:t>
            </a:r>
            <a:r>
              <a:rPr lang="en-US" dirty="0" err="1"/>
              <a:t>sẽ</a:t>
            </a:r>
            <a:r>
              <a:rPr lang="en-US" dirty="0"/>
              <a:t> </a:t>
            </a:r>
            <a:r>
              <a:rPr lang="en-US" dirty="0" err="1"/>
              <a:t>được</a:t>
            </a:r>
            <a:r>
              <a:rPr lang="en-US" dirty="0"/>
              <a:t> </a:t>
            </a:r>
            <a:r>
              <a:rPr lang="en-US" dirty="0" err="1"/>
              <a:t>chuyển</a:t>
            </a:r>
            <a:r>
              <a:rPr lang="en-US" dirty="0"/>
              <a:t> </a:t>
            </a:r>
            <a:r>
              <a:rPr lang="en-US" dirty="0" err="1"/>
              <a:t>ngay</a:t>
            </a:r>
            <a:r>
              <a:rPr lang="en-US" dirty="0"/>
              <a:t> </a:t>
            </a:r>
            <a:r>
              <a:rPr lang="en-US" dirty="0" err="1"/>
              <a:t>vào</a:t>
            </a:r>
            <a:r>
              <a:rPr lang="en-US" dirty="0"/>
              <a:t> </a:t>
            </a:r>
            <a:r>
              <a:rPr lang="en-US" dirty="0" err="1"/>
              <a:t>trong</a:t>
            </a:r>
            <a:r>
              <a:rPr lang="en-US" dirty="0"/>
              <a:t> RX FIFO </a:t>
            </a:r>
            <a:r>
              <a:rPr lang="en-US" dirty="0" err="1"/>
              <a:t>nên</a:t>
            </a:r>
            <a:r>
              <a:rPr lang="en-US" dirty="0"/>
              <a:t> </a:t>
            </a:r>
            <a:r>
              <a:rPr lang="en-US" dirty="0" err="1"/>
              <a:t>chỉ</a:t>
            </a:r>
            <a:r>
              <a:rPr lang="en-US" dirty="0"/>
              <a:t> </a:t>
            </a:r>
            <a:r>
              <a:rPr lang="en-US" dirty="0" err="1"/>
              <a:t>cần</a:t>
            </a:r>
            <a:r>
              <a:rPr lang="en-US" dirty="0"/>
              <a:t> </a:t>
            </a:r>
            <a:r>
              <a:rPr lang="en-US" dirty="0" err="1"/>
              <a:t>dùng</a:t>
            </a:r>
            <a:r>
              <a:rPr lang="en-US" dirty="0"/>
              <a:t> notification </a:t>
            </a:r>
            <a:r>
              <a:rPr lang="en-US" dirty="0" err="1"/>
              <a:t>trên</a:t>
            </a:r>
            <a:r>
              <a:rPr lang="en-US" dirty="0"/>
              <a:t> </a:t>
            </a:r>
            <a:r>
              <a:rPr lang="en-US" dirty="0" err="1"/>
              <a:t>kênh</a:t>
            </a:r>
            <a:r>
              <a:rPr lang="en-US" dirty="0"/>
              <a:t> </a:t>
            </a:r>
            <a:r>
              <a:rPr lang="en-US" dirty="0" smtClean="0"/>
              <a:t>Rx. </a:t>
            </a:r>
          </a:p>
        </p:txBody>
      </p:sp>
    </p:spTree>
    <p:extLst>
      <p:ext uri="{BB962C8B-B14F-4D97-AF65-F5344CB8AC3E}">
        <p14:creationId xmlns:p14="http://schemas.microsoft.com/office/powerpoint/2010/main" val="57369047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2" name="Rectangle 1"/>
          <p:cNvSpPr/>
          <p:nvPr/>
        </p:nvSpPr>
        <p:spPr>
          <a:xfrm>
            <a:off x="1259113" y="1649373"/>
            <a:ext cx="5028364" cy="369332"/>
          </a:xfrm>
          <a:prstGeom prst="rect">
            <a:avLst/>
          </a:prstGeom>
        </p:spPr>
        <p:txBody>
          <a:bodyPr wrap="none">
            <a:spAutoFit/>
          </a:bodyPr>
          <a:lstStyle/>
          <a:p>
            <a:pPr marL="285750" indent="-285750">
              <a:buFont typeface="Arial" panose="020B0604020202020204" pitchFamily="34" charset="0"/>
              <a:buChar char="•"/>
            </a:pPr>
            <a:r>
              <a:rPr lang="en-US" b="1" i="1" dirty="0" err="1"/>
              <a:t>Ví</a:t>
            </a:r>
            <a:r>
              <a:rPr lang="en-US" b="1" i="1" dirty="0"/>
              <a:t> </a:t>
            </a:r>
            <a:r>
              <a:rPr lang="en-US" b="1" i="1" dirty="0" err="1"/>
              <a:t>dụ</a:t>
            </a:r>
            <a:r>
              <a:rPr lang="en-US" b="1" i="1" dirty="0"/>
              <a:t> </a:t>
            </a:r>
            <a:r>
              <a:rPr lang="en-US" b="1" i="1" dirty="0" err="1"/>
              <a:t>cấu</a:t>
            </a:r>
            <a:r>
              <a:rPr lang="en-US" b="1" i="1" dirty="0"/>
              <a:t> </a:t>
            </a:r>
            <a:r>
              <a:rPr lang="en-US" b="1" i="1" dirty="0" err="1"/>
              <a:t>hình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DSPI_0:</a:t>
            </a:r>
            <a:endParaRPr lang="en-US" dirty="0"/>
          </a:p>
        </p:txBody>
      </p:sp>
      <p:pic>
        <p:nvPicPr>
          <p:cNvPr id="14" name="Picture 13"/>
          <p:cNvPicPr/>
          <p:nvPr/>
        </p:nvPicPr>
        <p:blipFill>
          <a:blip r:embed="rId2"/>
          <a:stretch>
            <a:fillRect/>
          </a:stretch>
        </p:blipFill>
        <p:spPr>
          <a:xfrm>
            <a:off x="1741930" y="2105660"/>
            <a:ext cx="4062730" cy="3065780"/>
          </a:xfrm>
          <a:prstGeom prst="rect">
            <a:avLst/>
          </a:prstGeom>
        </p:spPr>
      </p:pic>
      <p:sp>
        <p:nvSpPr>
          <p:cNvPr id="3" name="Rectangle 2"/>
          <p:cNvSpPr/>
          <p:nvPr/>
        </p:nvSpPr>
        <p:spPr>
          <a:xfrm>
            <a:off x="1936430" y="5301734"/>
            <a:ext cx="3480440"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SpiPhyUnit</a:t>
            </a:r>
            <a:r>
              <a:rPr lang="en-US" dirty="0"/>
              <a:t> </a:t>
            </a:r>
            <a:r>
              <a:rPr lang="en-US" dirty="0" err="1"/>
              <a:t>dùng</a:t>
            </a:r>
            <a:r>
              <a:rPr lang="en-US" dirty="0"/>
              <a:t> DMA</a:t>
            </a:r>
          </a:p>
        </p:txBody>
      </p:sp>
      <p:pic>
        <p:nvPicPr>
          <p:cNvPr id="16" name="Picture 15"/>
          <p:cNvPicPr/>
          <p:nvPr/>
        </p:nvPicPr>
        <p:blipFill>
          <a:blip r:embed="rId3"/>
          <a:stretch>
            <a:fillRect/>
          </a:stretch>
        </p:blipFill>
        <p:spPr>
          <a:xfrm>
            <a:off x="6504940" y="2223770"/>
            <a:ext cx="4706620" cy="2947670"/>
          </a:xfrm>
          <a:prstGeom prst="rect">
            <a:avLst/>
          </a:prstGeom>
        </p:spPr>
      </p:pic>
      <p:sp>
        <p:nvSpPr>
          <p:cNvPr id="8" name="Rectangle 7"/>
          <p:cNvSpPr/>
          <p:nvPr/>
        </p:nvSpPr>
        <p:spPr>
          <a:xfrm>
            <a:off x="7013289" y="5307568"/>
            <a:ext cx="3689921"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kênh</a:t>
            </a:r>
            <a:r>
              <a:rPr lang="en-US" dirty="0"/>
              <a:t> Aux – MCL module</a:t>
            </a:r>
          </a:p>
        </p:txBody>
      </p:sp>
      <p:sp>
        <p:nvSpPr>
          <p:cNvPr id="17" name="Rectangle 16"/>
          <p:cNvSpPr/>
          <p:nvPr/>
        </p:nvSpPr>
        <p:spPr>
          <a:xfrm>
            <a:off x="1126428" y="1002626"/>
            <a:ext cx="3394904" cy="369332"/>
          </a:xfrm>
          <a:prstGeom prst="rect">
            <a:avLst/>
          </a:prstGeom>
        </p:spPr>
        <p:txBody>
          <a:bodyPr wrap="none">
            <a:spAutoFit/>
          </a:bodyPr>
          <a:lstStyle/>
          <a:p>
            <a:r>
              <a:rPr lang="en-US" b="1" i="1" dirty="0" err="1"/>
              <a:t>Cách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DSPI</a:t>
            </a:r>
          </a:p>
        </p:txBody>
      </p:sp>
    </p:spTree>
    <p:extLst>
      <p:ext uri="{BB962C8B-B14F-4D97-AF65-F5344CB8AC3E}">
        <p14:creationId xmlns:p14="http://schemas.microsoft.com/office/powerpoint/2010/main" val="3340172308"/>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2" name="Rectangle 1"/>
          <p:cNvSpPr/>
          <p:nvPr/>
        </p:nvSpPr>
        <p:spPr>
          <a:xfrm>
            <a:off x="1259113" y="1601748"/>
            <a:ext cx="5028364" cy="369332"/>
          </a:xfrm>
          <a:prstGeom prst="rect">
            <a:avLst/>
          </a:prstGeom>
        </p:spPr>
        <p:txBody>
          <a:bodyPr wrap="none">
            <a:spAutoFit/>
          </a:bodyPr>
          <a:lstStyle/>
          <a:p>
            <a:pPr marL="285750" indent="-285750">
              <a:buFont typeface="Arial" panose="020B0604020202020204" pitchFamily="34" charset="0"/>
              <a:buChar char="•"/>
            </a:pPr>
            <a:r>
              <a:rPr lang="en-US" b="1" i="1" dirty="0" err="1"/>
              <a:t>Ví</a:t>
            </a:r>
            <a:r>
              <a:rPr lang="en-US" b="1" i="1" dirty="0"/>
              <a:t> </a:t>
            </a:r>
            <a:r>
              <a:rPr lang="en-US" b="1" i="1" dirty="0" err="1"/>
              <a:t>dụ</a:t>
            </a:r>
            <a:r>
              <a:rPr lang="en-US" b="1" i="1" dirty="0"/>
              <a:t> </a:t>
            </a:r>
            <a:r>
              <a:rPr lang="en-US" b="1" i="1" dirty="0" err="1"/>
              <a:t>cấu</a:t>
            </a:r>
            <a:r>
              <a:rPr lang="en-US" b="1" i="1" dirty="0"/>
              <a:t> </a:t>
            </a:r>
            <a:r>
              <a:rPr lang="en-US" b="1" i="1" dirty="0" err="1"/>
              <a:t>hình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DSPI_0:</a:t>
            </a:r>
            <a:endParaRPr lang="en-US" dirty="0"/>
          </a:p>
        </p:txBody>
      </p:sp>
      <p:sp>
        <p:nvSpPr>
          <p:cNvPr id="3" name="Rectangle 2"/>
          <p:cNvSpPr/>
          <p:nvPr/>
        </p:nvSpPr>
        <p:spPr>
          <a:xfrm>
            <a:off x="1679255" y="4954190"/>
            <a:ext cx="3506153"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kênh</a:t>
            </a:r>
            <a:r>
              <a:rPr lang="en-US" dirty="0"/>
              <a:t> </a:t>
            </a:r>
            <a:r>
              <a:rPr lang="en-US" dirty="0" err="1"/>
              <a:t>Tx</a:t>
            </a:r>
            <a:r>
              <a:rPr lang="en-US" dirty="0"/>
              <a:t> - MCL module</a:t>
            </a:r>
          </a:p>
        </p:txBody>
      </p:sp>
      <p:sp>
        <p:nvSpPr>
          <p:cNvPr id="8" name="Rectangle 7"/>
          <p:cNvSpPr/>
          <p:nvPr/>
        </p:nvSpPr>
        <p:spPr>
          <a:xfrm>
            <a:off x="7280766" y="4954190"/>
            <a:ext cx="3535968"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kênh</a:t>
            </a:r>
            <a:r>
              <a:rPr lang="en-US" dirty="0"/>
              <a:t> Rx - MCL module</a:t>
            </a:r>
          </a:p>
        </p:txBody>
      </p:sp>
      <p:pic>
        <p:nvPicPr>
          <p:cNvPr id="10" name="Picture 9"/>
          <p:cNvPicPr/>
          <p:nvPr/>
        </p:nvPicPr>
        <p:blipFill>
          <a:blip r:embed="rId2"/>
          <a:stretch>
            <a:fillRect/>
          </a:stretch>
        </p:blipFill>
        <p:spPr>
          <a:xfrm>
            <a:off x="1259112" y="2018705"/>
            <a:ext cx="4587875" cy="2870835"/>
          </a:xfrm>
          <a:prstGeom prst="rect">
            <a:avLst/>
          </a:prstGeom>
        </p:spPr>
      </p:pic>
      <p:pic>
        <p:nvPicPr>
          <p:cNvPr id="12" name="Picture 11"/>
          <p:cNvPicPr/>
          <p:nvPr/>
        </p:nvPicPr>
        <p:blipFill>
          <a:blip r:embed="rId3"/>
          <a:stretch>
            <a:fillRect/>
          </a:stretch>
        </p:blipFill>
        <p:spPr>
          <a:xfrm>
            <a:off x="6818630" y="2005092"/>
            <a:ext cx="4460240" cy="2812415"/>
          </a:xfrm>
          <a:prstGeom prst="rect">
            <a:avLst/>
          </a:prstGeom>
        </p:spPr>
      </p:pic>
      <p:sp>
        <p:nvSpPr>
          <p:cNvPr id="13" name="Rectangle 12"/>
          <p:cNvSpPr/>
          <p:nvPr/>
        </p:nvSpPr>
        <p:spPr>
          <a:xfrm>
            <a:off x="1126428" y="5412343"/>
            <a:ext cx="10311396" cy="646331"/>
          </a:xfrm>
          <a:prstGeom prst="rect">
            <a:avLst/>
          </a:prstGeom>
        </p:spPr>
        <p:txBody>
          <a:bodyPr wrap="square">
            <a:spAutoFit/>
          </a:bodyPr>
          <a:lstStyle/>
          <a:p>
            <a:pPr marL="285750" indent="-285750">
              <a:buFont typeface="Arial" panose="020B0604020202020204" pitchFamily="34" charset="0"/>
              <a:buChar char="•"/>
            </a:pPr>
            <a:r>
              <a:rPr lang="en-US" dirty="0" err="1"/>
              <a:t>Một</a:t>
            </a:r>
            <a:r>
              <a:rPr lang="en-US" dirty="0"/>
              <a:t> </a:t>
            </a:r>
            <a:r>
              <a:rPr lang="en-US" dirty="0" err="1"/>
              <a:t>vấn</a:t>
            </a:r>
            <a:r>
              <a:rPr lang="en-US" dirty="0"/>
              <a:t> </a:t>
            </a:r>
            <a:r>
              <a:rPr lang="en-US" dirty="0" err="1"/>
              <a:t>đề</a:t>
            </a:r>
            <a:r>
              <a:rPr lang="en-US" dirty="0"/>
              <a:t> </a:t>
            </a:r>
            <a:r>
              <a:rPr lang="en-US" dirty="0" err="1"/>
              <a:t>cần</a:t>
            </a:r>
            <a:r>
              <a:rPr lang="en-US" dirty="0"/>
              <a:t> </a:t>
            </a:r>
            <a:r>
              <a:rPr lang="en-US" dirty="0" err="1"/>
              <a:t>lưu</a:t>
            </a:r>
            <a:r>
              <a:rPr lang="en-US" dirty="0"/>
              <a:t> ý </a:t>
            </a:r>
            <a:r>
              <a:rPr lang="en-US" dirty="0" err="1"/>
              <a:t>là</a:t>
            </a:r>
            <a:r>
              <a:rPr lang="en-US" dirty="0"/>
              <a:t> </a:t>
            </a:r>
            <a:r>
              <a:rPr lang="en-US" dirty="0" err="1"/>
              <a:t>cấu</a:t>
            </a:r>
            <a:r>
              <a:rPr lang="en-US" dirty="0"/>
              <a:t> </a:t>
            </a:r>
            <a:r>
              <a:rPr lang="en-US" dirty="0" err="1"/>
              <a:t>hình</a:t>
            </a:r>
            <a:r>
              <a:rPr lang="en-US" dirty="0"/>
              <a:t> DMA </a:t>
            </a:r>
            <a:r>
              <a:rPr lang="en-US" dirty="0" err="1"/>
              <a:t>kênh</a:t>
            </a:r>
            <a:r>
              <a:rPr lang="en-US" dirty="0"/>
              <a:t> Rx </a:t>
            </a:r>
            <a:r>
              <a:rPr lang="en-US" dirty="0" err="1"/>
              <a:t>phải</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lớn</a:t>
            </a:r>
            <a:r>
              <a:rPr lang="en-US" dirty="0"/>
              <a:t> </a:t>
            </a:r>
            <a:r>
              <a:rPr lang="en-US" dirty="0" err="1"/>
              <a:t>nhất</a:t>
            </a:r>
            <a:r>
              <a:rPr lang="en-US" dirty="0"/>
              <a:t> </a:t>
            </a:r>
            <a:r>
              <a:rPr lang="en-US" dirty="0" err="1"/>
              <a:t>sau</a:t>
            </a:r>
            <a:r>
              <a:rPr lang="en-US" dirty="0"/>
              <a:t> </a:t>
            </a:r>
            <a:r>
              <a:rPr lang="en-US" dirty="0" err="1"/>
              <a:t>đó</a:t>
            </a:r>
            <a:r>
              <a:rPr lang="en-US" dirty="0"/>
              <a:t> </a:t>
            </a:r>
            <a:r>
              <a:rPr lang="en-US" dirty="0" err="1"/>
              <a:t>đến</a:t>
            </a:r>
            <a:r>
              <a:rPr lang="en-US" dirty="0"/>
              <a:t> Aux </a:t>
            </a:r>
            <a:r>
              <a:rPr lang="en-US" dirty="0" err="1"/>
              <a:t>và</a:t>
            </a:r>
            <a:r>
              <a:rPr lang="en-US" dirty="0"/>
              <a:t> </a:t>
            </a:r>
            <a:r>
              <a:rPr lang="en-US" dirty="0" err="1"/>
              <a:t>nhỏ</a:t>
            </a:r>
            <a:r>
              <a:rPr lang="en-US" dirty="0"/>
              <a:t> </a:t>
            </a:r>
            <a:r>
              <a:rPr lang="en-US" dirty="0" err="1"/>
              <a:t>nhất</a:t>
            </a:r>
            <a:r>
              <a:rPr lang="en-US" dirty="0"/>
              <a:t> </a:t>
            </a:r>
            <a:r>
              <a:rPr lang="en-US" dirty="0" err="1"/>
              <a:t>là</a:t>
            </a:r>
            <a:r>
              <a:rPr lang="en-US" dirty="0"/>
              <a:t> </a:t>
            </a:r>
            <a:r>
              <a:rPr lang="en-US" dirty="0" err="1"/>
              <a:t>Tx</a:t>
            </a:r>
            <a:r>
              <a:rPr lang="en-US" dirty="0"/>
              <a:t>.</a:t>
            </a:r>
          </a:p>
        </p:txBody>
      </p:sp>
      <p:sp>
        <p:nvSpPr>
          <p:cNvPr id="15" name="Rectangle 14"/>
          <p:cNvSpPr/>
          <p:nvPr/>
        </p:nvSpPr>
        <p:spPr>
          <a:xfrm>
            <a:off x="1126428" y="1002626"/>
            <a:ext cx="3394904" cy="369332"/>
          </a:xfrm>
          <a:prstGeom prst="rect">
            <a:avLst/>
          </a:prstGeom>
        </p:spPr>
        <p:txBody>
          <a:bodyPr wrap="none">
            <a:spAutoFit/>
          </a:bodyPr>
          <a:lstStyle/>
          <a:p>
            <a:r>
              <a:rPr lang="en-US" b="1" i="1" dirty="0" err="1"/>
              <a:t>Cách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DSPI</a:t>
            </a:r>
          </a:p>
        </p:txBody>
      </p:sp>
    </p:spTree>
    <p:extLst>
      <p:ext uri="{BB962C8B-B14F-4D97-AF65-F5344CB8AC3E}">
        <p14:creationId xmlns:p14="http://schemas.microsoft.com/office/powerpoint/2010/main" val="206661290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79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21057" y="1276892"/>
            <a:ext cx="9928933" cy="4745083"/>
          </a:xfrm>
          <a:prstGeom prst="rect">
            <a:avLst/>
          </a:prstGeom>
          <a:noFill/>
        </p:spPr>
        <p:txBody>
          <a:bodyPr wrap="none" lIns="91440" tIns="45720" rIns="91440" rtlCol="0" anchor="t">
            <a:noAutofit/>
          </a:bodyPr>
          <a:lstStyle/>
          <a:p>
            <a:pPr marL="457200" indent="-457200">
              <a:buAutoNum type="arabicPeriod"/>
            </a:pPr>
            <a:r>
              <a:rPr lang="en-US" sz="2800" dirty="0" err="1">
                <a:solidFill>
                  <a:schemeClr val="bg1">
                    <a:lumMod val="65000"/>
                  </a:schemeClr>
                </a:solidFill>
              </a:rPr>
              <a:t>Mục</a:t>
            </a:r>
            <a:r>
              <a:rPr lang="en-US" sz="2800" dirty="0">
                <a:solidFill>
                  <a:schemeClr val="bg1">
                    <a:lumMod val="65000"/>
                  </a:schemeClr>
                </a:solidFill>
              </a:rPr>
              <a:t> </a:t>
            </a:r>
            <a:r>
              <a:rPr lang="en-US" sz="2800" dirty="0" err="1">
                <a:solidFill>
                  <a:schemeClr val="bg1">
                    <a:lumMod val="65000"/>
                  </a:schemeClr>
                </a:solidFill>
              </a:rPr>
              <a:t>đích</a:t>
            </a:r>
            <a:r>
              <a:rPr lang="en-US" sz="2800" dirty="0">
                <a:solidFill>
                  <a:schemeClr val="bg1">
                    <a:lumMod val="65000"/>
                  </a:schemeClr>
                </a:solidFill>
              </a:rPr>
              <a:t> </a:t>
            </a:r>
            <a:r>
              <a:rPr lang="en-US" sz="2800" dirty="0" err="1">
                <a:solidFill>
                  <a:schemeClr val="bg1">
                    <a:lumMod val="65000"/>
                  </a:schemeClr>
                </a:solidFill>
              </a:rPr>
              <a:t>của</a:t>
            </a:r>
            <a:r>
              <a:rPr lang="en-US" sz="2800" dirty="0">
                <a:solidFill>
                  <a:schemeClr val="bg1">
                    <a:lumMod val="65000"/>
                  </a:schemeClr>
                </a:solidFill>
              </a:rPr>
              <a:t> </a:t>
            </a:r>
            <a:r>
              <a:rPr lang="en-US" sz="2800" dirty="0" err="1">
                <a:solidFill>
                  <a:schemeClr val="bg1">
                    <a:lumMod val="65000"/>
                  </a:schemeClr>
                </a:solidFill>
              </a:rPr>
              <a:t>tài</a:t>
            </a:r>
            <a:r>
              <a:rPr lang="en-US" sz="2800" dirty="0">
                <a:solidFill>
                  <a:schemeClr val="bg1">
                    <a:lumMod val="65000"/>
                  </a:schemeClr>
                </a:solidFill>
              </a:rPr>
              <a:t> </a:t>
            </a:r>
            <a:r>
              <a:rPr lang="en-US" sz="2800" dirty="0" err="1" smtClean="0">
                <a:solidFill>
                  <a:schemeClr val="bg1">
                    <a:lumMod val="65000"/>
                  </a:schemeClr>
                </a:solidFill>
              </a:rPr>
              <a:t>liệu</a:t>
            </a:r>
            <a:endParaRPr lang="en-US" sz="2800" dirty="0" smtClean="0">
              <a:solidFill>
                <a:schemeClr val="bg1">
                  <a:lumMod val="65000"/>
                </a:schemeClr>
              </a:solidFill>
            </a:endParaRPr>
          </a:p>
          <a:p>
            <a:pPr marL="457200" indent="-457200">
              <a:buAutoNum type="arabicPeriod"/>
            </a:pPr>
            <a:r>
              <a:rPr lang="en-US" sz="2800" dirty="0" err="1"/>
              <a:t>Giới</a:t>
            </a:r>
            <a:r>
              <a:rPr lang="en-US" sz="2800" dirty="0"/>
              <a:t> </a:t>
            </a:r>
            <a:r>
              <a:rPr lang="en-US" sz="2800" dirty="0" err="1"/>
              <a:t>thiệu</a:t>
            </a:r>
            <a:r>
              <a:rPr lang="en-US" sz="2800" dirty="0"/>
              <a:t> </a:t>
            </a:r>
            <a:r>
              <a:rPr lang="en-US" sz="2800" dirty="0" err="1" smtClean="0"/>
              <a:t>giao</a:t>
            </a:r>
            <a:r>
              <a:rPr lang="en-US" sz="2800" dirty="0" smtClean="0"/>
              <a:t> </a:t>
            </a:r>
            <a:r>
              <a:rPr lang="en-US" sz="2800" dirty="0" err="1"/>
              <a:t>thức</a:t>
            </a:r>
            <a:r>
              <a:rPr lang="en-US" sz="2800" dirty="0"/>
              <a:t> </a:t>
            </a:r>
            <a:r>
              <a:rPr lang="en-US" sz="2800" dirty="0" smtClean="0"/>
              <a:t>SPI</a:t>
            </a:r>
          </a:p>
          <a:p>
            <a:pPr marL="457200" indent="-457200">
              <a:buAutoNum type="arabicPeriod"/>
            </a:pPr>
            <a:r>
              <a:rPr lang="en-US" sz="2800" dirty="0">
                <a:solidFill>
                  <a:schemeClr val="bg1">
                    <a:lumMod val="65000"/>
                  </a:schemeClr>
                </a:solidFill>
              </a:rPr>
              <a:t>Giới thiệu về các IP Vault hỗ trợ </a:t>
            </a:r>
            <a:r>
              <a:rPr lang="en-US" sz="2800" dirty="0" smtClean="0">
                <a:solidFill>
                  <a:schemeClr val="bg1">
                    <a:lumMod val="65000"/>
                  </a:schemeClr>
                </a:solidFill>
              </a:rPr>
              <a:t>SPI</a:t>
            </a:r>
          </a:p>
          <a:p>
            <a:pPr marL="457200" indent="-457200">
              <a:buAutoNum type="arabicPeriod"/>
            </a:pPr>
            <a:r>
              <a:rPr lang="en-US" sz="2800" dirty="0" smtClean="0">
                <a:solidFill>
                  <a:schemeClr val="bg1">
                    <a:lumMod val="65000"/>
                  </a:schemeClr>
                </a:solidFill>
              </a:rPr>
              <a:t>Giới thiệu Autosar </a:t>
            </a:r>
            <a:r>
              <a:rPr lang="en-US" sz="2800" dirty="0">
                <a:solidFill>
                  <a:schemeClr val="bg1">
                    <a:lumMod val="65000"/>
                  </a:schemeClr>
                </a:solidFill>
              </a:rPr>
              <a:t>SPI </a:t>
            </a:r>
            <a:r>
              <a:rPr lang="en-US" sz="2800" dirty="0" smtClean="0">
                <a:solidFill>
                  <a:schemeClr val="bg1">
                    <a:lumMod val="65000"/>
                  </a:schemeClr>
                </a:solidFill>
              </a:rPr>
              <a:t>Driver</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chú ý khi xây dựng lớp IP </a:t>
            </a:r>
            <a:r>
              <a:rPr lang="en-US" sz="2800" dirty="0" smtClean="0">
                <a:solidFill>
                  <a:schemeClr val="bg1">
                    <a:lumMod val="65000"/>
                  </a:schemeClr>
                </a:solidFill>
              </a:rPr>
              <a:t>Vault</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lỗi thường gặp khi giao tiếp với thiết bị </a:t>
            </a:r>
            <a:r>
              <a:rPr lang="en-US" sz="2800" dirty="0" smtClean="0">
                <a:solidFill>
                  <a:schemeClr val="bg1">
                    <a:lumMod val="65000"/>
                  </a:schemeClr>
                </a:solidFill>
              </a:rPr>
              <a:t>ngoại vi</a:t>
            </a:r>
            <a:endParaRPr lang="en-US" sz="2800" dirty="0">
              <a:solidFill>
                <a:schemeClr val="bg1">
                  <a:lumMod val="65000"/>
                </a:schemeClr>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194156642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6" name="Rectangle 5"/>
          <p:cNvSpPr/>
          <p:nvPr/>
        </p:nvSpPr>
        <p:spPr>
          <a:xfrm>
            <a:off x="6972300" y="4122777"/>
            <a:ext cx="4574714" cy="369332"/>
          </a:xfrm>
          <a:prstGeom prst="rect">
            <a:avLst/>
          </a:prstGeom>
        </p:spPr>
        <p:txBody>
          <a:bodyPr wrap="none">
            <a:spAutoFit/>
          </a:bodyPr>
          <a:lstStyle/>
          <a:p>
            <a:r>
              <a:rPr lang="en-US" b="1" i="1" dirty="0" err="1"/>
              <a:t>Sơ</a:t>
            </a:r>
            <a:r>
              <a:rPr lang="en-US" b="1" i="1" dirty="0"/>
              <a:t> </a:t>
            </a:r>
            <a:r>
              <a:rPr lang="en-US" b="1" i="1" dirty="0" err="1"/>
              <a:t>đồ</a:t>
            </a:r>
            <a:r>
              <a:rPr lang="en-US" b="1" i="1" dirty="0"/>
              <a:t> </a:t>
            </a:r>
            <a:r>
              <a:rPr lang="en-US" b="1" i="1" dirty="0" err="1"/>
              <a:t>cấu</a:t>
            </a:r>
            <a:r>
              <a:rPr lang="en-US" b="1" i="1" dirty="0"/>
              <a:t> </a:t>
            </a:r>
            <a:r>
              <a:rPr lang="en-US" b="1" i="1" dirty="0" err="1"/>
              <a:t>trúc</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a:t>
            </a:r>
            <a:r>
              <a:rPr lang="en-US" b="1" i="1" dirty="0" smtClean="0"/>
              <a:t>LPSPI</a:t>
            </a:r>
            <a:endParaRPr lang="en-US" b="1" i="1" dirty="0"/>
          </a:p>
        </p:txBody>
      </p:sp>
      <p:sp>
        <p:nvSpPr>
          <p:cNvPr id="7" name="Rectangle 6"/>
          <p:cNvSpPr/>
          <p:nvPr/>
        </p:nvSpPr>
        <p:spPr>
          <a:xfrm>
            <a:off x="1126428" y="1472089"/>
            <a:ext cx="5155698" cy="923330"/>
          </a:xfrm>
          <a:prstGeom prst="rect">
            <a:avLst/>
          </a:prstGeom>
        </p:spPr>
        <p:txBody>
          <a:bodyPr wrap="square">
            <a:spAutoFit/>
          </a:bodyPr>
          <a:lstStyle/>
          <a:p>
            <a:pPr marL="285750" indent="-285750">
              <a:buFont typeface="Arial" panose="020B0604020202020204" pitchFamily="34" charset="0"/>
              <a:buChar char="•"/>
            </a:pPr>
            <a:r>
              <a:rPr lang="en-US" dirty="0"/>
              <a:t>LPSPI </a:t>
            </a:r>
            <a:r>
              <a:rPr lang="en-US" dirty="0" err="1"/>
              <a:t>sử</a:t>
            </a:r>
            <a:r>
              <a:rPr lang="en-US" dirty="0"/>
              <a:t> </a:t>
            </a:r>
            <a:r>
              <a:rPr lang="en-US" dirty="0" err="1"/>
              <a:t>dụng</a:t>
            </a:r>
            <a:r>
              <a:rPr lang="en-US" dirty="0"/>
              <a:t> 2 DMA Channel </a:t>
            </a:r>
            <a:r>
              <a:rPr lang="en-US" dirty="0" err="1"/>
              <a:t>là</a:t>
            </a:r>
            <a:r>
              <a:rPr lang="en-US" dirty="0"/>
              <a:t> </a:t>
            </a:r>
            <a:r>
              <a:rPr lang="en-US" b="1" i="1" dirty="0" err="1"/>
              <a:t>SpiPhyTxDmaChannel</a:t>
            </a:r>
            <a:r>
              <a:rPr lang="en-US" dirty="0"/>
              <a:t> </a:t>
            </a:r>
            <a:r>
              <a:rPr lang="en-US" dirty="0" err="1"/>
              <a:t>và</a:t>
            </a:r>
            <a:r>
              <a:rPr lang="en-US" dirty="0"/>
              <a:t> </a:t>
            </a:r>
            <a:r>
              <a:rPr lang="en-US" b="1" i="1" dirty="0" err="1"/>
              <a:t>SpiPhyRxDmaChannel</a:t>
            </a:r>
            <a:r>
              <a:rPr lang="en-US" dirty="0"/>
              <a:t>.</a:t>
            </a:r>
          </a:p>
        </p:txBody>
      </p:sp>
      <p:sp>
        <p:nvSpPr>
          <p:cNvPr id="12" name="Rectangle 11"/>
          <p:cNvSpPr/>
          <p:nvPr/>
        </p:nvSpPr>
        <p:spPr>
          <a:xfrm>
            <a:off x="1126428" y="2846607"/>
            <a:ext cx="5531547" cy="2308324"/>
          </a:xfrm>
          <a:prstGeom prst="rect">
            <a:avLst/>
          </a:prstGeom>
        </p:spPr>
        <p:txBody>
          <a:bodyPr wrap="square">
            <a:spAutoFit/>
          </a:bodyPr>
          <a:lstStyle/>
          <a:p>
            <a:pPr marL="285750" indent="-285750">
              <a:buFont typeface="Arial" panose="020B0604020202020204" pitchFamily="34" charset="0"/>
              <a:buChar char="•"/>
            </a:pPr>
            <a:r>
              <a:rPr lang="en-US" dirty="0" err="1"/>
              <a:t>Khi</a:t>
            </a:r>
            <a:r>
              <a:rPr lang="en-US" dirty="0"/>
              <a:t> </a:t>
            </a:r>
            <a:r>
              <a:rPr lang="en-US" dirty="0" err="1"/>
              <a:t>kênh</a:t>
            </a:r>
            <a:r>
              <a:rPr lang="en-US" dirty="0"/>
              <a:t> </a:t>
            </a:r>
            <a:r>
              <a:rPr lang="en-US" dirty="0" err="1"/>
              <a:t>Tx</a:t>
            </a:r>
            <a:r>
              <a:rPr lang="en-US" dirty="0"/>
              <a:t> </a:t>
            </a:r>
            <a:r>
              <a:rPr lang="en-US" dirty="0" err="1"/>
              <a:t>và</a:t>
            </a:r>
            <a:r>
              <a:rPr lang="en-US" dirty="0"/>
              <a:t> Rx </a:t>
            </a:r>
            <a:r>
              <a:rPr lang="en-US" dirty="0" err="1"/>
              <a:t>truyền</a:t>
            </a:r>
            <a:r>
              <a:rPr lang="en-US" dirty="0"/>
              <a:t> </a:t>
            </a:r>
            <a:r>
              <a:rPr lang="en-US" dirty="0" err="1"/>
              <a:t>xong</a:t>
            </a:r>
            <a:r>
              <a:rPr lang="en-US" dirty="0"/>
              <a:t> </a:t>
            </a:r>
            <a:r>
              <a:rPr lang="en-US" dirty="0" err="1"/>
              <a:t>sẽ</a:t>
            </a:r>
            <a:r>
              <a:rPr lang="en-US" dirty="0"/>
              <a:t> </a:t>
            </a:r>
            <a:r>
              <a:rPr lang="en-US" dirty="0" err="1"/>
              <a:t>xảy</a:t>
            </a:r>
            <a:r>
              <a:rPr lang="en-US" dirty="0"/>
              <a:t> </a:t>
            </a:r>
            <a:r>
              <a:rPr lang="en-US" dirty="0" err="1"/>
              <a:t>ra</a:t>
            </a:r>
            <a:r>
              <a:rPr lang="en-US" dirty="0"/>
              <a:t> </a:t>
            </a:r>
            <a:r>
              <a:rPr lang="en-US" dirty="0" err="1"/>
              <a:t>ngắt</a:t>
            </a:r>
            <a:r>
              <a:rPr lang="en-US" dirty="0"/>
              <a:t> DMA </a:t>
            </a:r>
            <a:r>
              <a:rPr lang="en-US" dirty="0" err="1"/>
              <a:t>và</a:t>
            </a:r>
            <a:r>
              <a:rPr lang="en-US" dirty="0"/>
              <a:t> </a:t>
            </a:r>
            <a:r>
              <a:rPr lang="en-US" dirty="0" err="1"/>
              <a:t>gọi</a:t>
            </a:r>
            <a:r>
              <a:rPr lang="en-US" dirty="0"/>
              <a:t> 2 </a:t>
            </a:r>
            <a:r>
              <a:rPr lang="en-US" dirty="0" err="1"/>
              <a:t>hàm</a:t>
            </a:r>
            <a:r>
              <a:rPr lang="en-US" dirty="0"/>
              <a:t> notification </a:t>
            </a:r>
            <a:r>
              <a:rPr lang="en-US" dirty="0" err="1"/>
              <a:t>tương</a:t>
            </a:r>
            <a:r>
              <a:rPr lang="en-US" dirty="0"/>
              <a:t> </a:t>
            </a:r>
            <a:r>
              <a:rPr lang="en-US" dirty="0" err="1"/>
              <a:t>ứng</a:t>
            </a:r>
            <a:r>
              <a:rPr lang="en-US" dirty="0"/>
              <a:t>. </a:t>
            </a:r>
            <a:r>
              <a:rPr lang="en-US" dirty="0" err="1"/>
              <a:t>Hàm</a:t>
            </a:r>
            <a:r>
              <a:rPr lang="en-US" dirty="0"/>
              <a:t> </a:t>
            </a:r>
            <a:r>
              <a:rPr lang="en-US" dirty="0" err="1"/>
              <a:t>Tx</a:t>
            </a:r>
            <a:r>
              <a:rPr lang="en-US" dirty="0"/>
              <a:t> notification </a:t>
            </a:r>
            <a:r>
              <a:rPr lang="en-US" dirty="0" err="1"/>
              <a:t>sẽ</a:t>
            </a:r>
            <a:r>
              <a:rPr lang="en-US" dirty="0"/>
              <a:t> </a:t>
            </a:r>
            <a:r>
              <a:rPr lang="en-US" dirty="0" err="1"/>
              <a:t>khởi</a:t>
            </a:r>
            <a:r>
              <a:rPr lang="en-US" dirty="0"/>
              <a:t> </a:t>
            </a:r>
            <a:r>
              <a:rPr lang="en-US" dirty="0" err="1"/>
              <a:t>tạo</a:t>
            </a:r>
            <a:r>
              <a:rPr lang="en-US" dirty="0"/>
              <a:t> </a:t>
            </a:r>
            <a:r>
              <a:rPr lang="en-US" dirty="0" err="1"/>
              <a:t>để</a:t>
            </a:r>
            <a:r>
              <a:rPr lang="en-US" dirty="0"/>
              <a:t> </a:t>
            </a:r>
            <a:r>
              <a:rPr lang="en-US" dirty="0" err="1"/>
              <a:t>truyền</a:t>
            </a:r>
            <a:r>
              <a:rPr lang="en-US" dirty="0"/>
              <a:t> Channel </a:t>
            </a:r>
            <a:r>
              <a:rPr lang="en-US" dirty="0" err="1"/>
              <a:t>tiếp</a:t>
            </a:r>
            <a:r>
              <a:rPr lang="en-US" dirty="0"/>
              <a:t> </a:t>
            </a:r>
            <a:r>
              <a:rPr lang="en-US" dirty="0" err="1"/>
              <a:t>theo</a:t>
            </a:r>
            <a:r>
              <a:rPr lang="en-US" dirty="0"/>
              <a:t> </a:t>
            </a:r>
            <a:r>
              <a:rPr lang="en-US" dirty="0" err="1"/>
              <a:t>trong</a:t>
            </a:r>
            <a:r>
              <a:rPr lang="en-US" dirty="0"/>
              <a:t> Job, </a:t>
            </a:r>
            <a:r>
              <a:rPr lang="en-US" dirty="0" err="1"/>
              <a:t>nếu</a:t>
            </a:r>
            <a:r>
              <a:rPr lang="en-US" dirty="0"/>
              <a:t> </a:t>
            </a:r>
            <a:r>
              <a:rPr lang="en-US" dirty="0" err="1"/>
              <a:t>đã</a:t>
            </a:r>
            <a:r>
              <a:rPr lang="en-US" dirty="0"/>
              <a:t> </a:t>
            </a:r>
            <a:r>
              <a:rPr lang="en-US" dirty="0" err="1"/>
              <a:t>truyền</a:t>
            </a:r>
            <a:r>
              <a:rPr lang="en-US" dirty="0"/>
              <a:t> </a:t>
            </a:r>
            <a:r>
              <a:rPr lang="en-US" dirty="0" err="1"/>
              <a:t>xong</a:t>
            </a:r>
            <a:r>
              <a:rPr lang="en-US" dirty="0"/>
              <a:t> Job </a:t>
            </a:r>
            <a:r>
              <a:rPr lang="en-US" dirty="0" err="1"/>
              <a:t>thì</a:t>
            </a:r>
            <a:r>
              <a:rPr lang="en-US" dirty="0"/>
              <a:t> </a:t>
            </a:r>
            <a:r>
              <a:rPr lang="en-US" dirty="0" err="1"/>
              <a:t>nhả</a:t>
            </a:r>
            <a:r>
              <a:rPr lang="en-US" dirty="0"/>
              <a:t> PCS </a:t>
            </a:r>
            <a:r>
              <a:rPr lang="en-US" dirty="0" err="1"/>
              <a:t>bằng</a:t>
            </a:r>
            <a:r>
              <a:rPr lang="en-US" dirty="0"/>
              <a:t> </a:t>
            </a:r>
            <a:r>
              <a:rPr lang="en-US" dirty="0" err="1"/>
              <a:t>cách</a:t>
            </a:r>
            <a:r>
              <a:rPr lang="en-US" dirty="0"/>
              <a:t> </a:t>
            </a:r>
            <a:r>
              <a:rPr lang="en-US" dirty="0" err="1"/>
              <a:t>xóa</a:t>
            </a:r>
            <a:r>
              <a:rPr lang="en-US" dirty="0"/>
              <a:t> bit TCR[CONT] </a:t>
            </a:r>
            <a:r>
              <a:rPr lang="en-US" dirty="0" err="1"/>
              <a:t>để</a:t>
            </a:r>
            <a:r>
              <a:rPr lang="en-US" dirty="0"/>
              <a:t> frame </a:t>
            </a:r>
            <a:r>
              <a:rPr lang="en-US" dirty="0" err="1"/>
              <a:t>nhận</a:t>
            </a:r>
            <a:r>
              <a:rPr lang="en-US" dirty="0"/>
              <a:t> </a:t>
            </a:r>
            <a:r>
              <a:rPr lang="en-US" dirty="0" err="1"/>
              <a:t>được</a:t>
            </a:r>
            <a:r>
              <a:rPr lang="en-US" dirty="0"/>
              <a:t> </a:t>
            </a:r>
            <a:r>
              <a:rPr lang="en-US" dirty="0" err="1"/>
              <a:t>cuối</a:t>
            </a:r>
            <a:r>
              <a:rPr lang="en-US" dirty="0"/>
              <a:t> </a:t>
            </a:r>
            <a:r>
              <a:rPr lang="en-US" dirty="0" err="1"/>
              <a:t>cùng</a:t>
            </a:r>
            <a:r>
              <a:rPr lang="en-US" dirty="0"/>
              <a:t> </a:t>
            </a:r>
            <a:r>
              <a:rPr lang="en-US" dirty="0" err="1"/>
              <a:t>của</a:t>
            </a:r>
            <a:r>
              <a:rPr lang="en-US" dirty="0"/>
              <a:t> Job </a:t>
            </a:r>
            <a:r>
              <a:rPr lang="en-US" dirty="0" err="1"/>
              <a:t>được</a:t>
            </a:r>
            <a:r>
              <a:rPr lang="en-US" dirty="0"/>
              <a:t> </a:t>
            </a:r>
            <a:r>
              <a:rPr lang="en-US" dirty="0" err="1"/>
              <a:t>đẩy</a:t>
            </a:r>
            <a:r>
              <a:rPr lang="en-US" dirty="0"/>
              <a:t> </a:t>
            </a:r>
            <a:r>
              <a:rPr lang="en-US" dirty="0" err="1"/>
              <a:t>vào</a:t>
            </a:r>
            <a:r>
              <a:rPr lang="en-US" dirty="0"/>
              <a:t> RX FIFO. </a:t>
            </a:r>
            <a:r>
              <a:rPr lang="en-US" dirty="0" err="1"/>
              <a:t>Hàm</a:t>
            </a:r>
            <a:r>
              <a:rPr lang="en-US" dirty="0"/>
              <a:t> Rx notification </a:t>
            </a:r>
            <a:r>
              <a:rPr lang="en-US" dirty="0" err="1"/>
              <a:t>sẽ</a:t>
            </a:r>
            <a:r>
              <a:rPr lang="en-US" dirty="0"/>
              <a:t> </a:t>
            </a:r>
            <a:r>
              <a:rPr lang="en-US" dirty="0" err="1"/>
              <a:t>khởi</a:t>
            </a:r>
            <a:r>
              <a:rPr lang="en-US" dirty="0"/>
              <a:t> </a:t>
            </a:r>
            <a:r>
              <a:rPr lang="en-US" dirty="0" err="1"/>
              <a:t>tạo</a:t>
            </a:r>
            <a:r>
              <a:rPr lang="en-US" dirty="0"/>
              <a:t> </a:t>
            </a:r>
            <a:r>
              <a:rPr lang="en-US" dirty="0" err="1"/>
              <a:t>để</a:t>
            </a:r>
            <a:r>
              <a:rPr lang="en-US" dirty="0"/>
              <a:t> </a:t>
            </a:r>
            <a:r>
              <a:rPr lang="en-US" dirty="0" err="1"/>
              <a:t>nhận</a:t>
            </a:r>
            <a:r>
              <a:rPr lang="en-US" dirty="0"/>
              <a:t> </a:t>
            </a:r>
            <a:r>
              <a:rPr lang="en-US" dirty="0" err="1" smtClean="0"/>
              <a:t>dư</a:t>
            </a:r>
            <a:r>
              <a:rPr lang="en-US" dirty="0" smtClean="0"/>
              <a:t> </a:t>
            </a:r>
            <a:r>
              <a:rPr lang="en-US" dirty="0" err="1" smtClean="0"/>
              <a:t>liệu</a:t>
            </a:r>
            <a:r>
              <a:rPr lang="en-US" dirty="0" smtClean="0"/>
              <a:t> </a:t>
            </a:r>
            <a:r>
              <a:rPr lang="en-US" dirty="0" err="1" smtClean="0"/>
              <a:t>của</a:t>
            </a:r>
            <a:r>
              <a:rPr lang="en-US" dirty="0" smtClean="0"/>
              <a:t> Channel </a:t>
            </a:r>
            <a:r>
              <a:rPr lang="en-US" dirty="0" err="1"/>
              <a:t>tiếp</a:t>
            </a:r>
            <a:r>
              <a:rPr lang="en-US" dirty="0"/>
              <a:t> </a:t>
            </a:r>
            <a:r>
              <a:rPr lang="en-US" dirty="0" err="1"/>
              <a:t>theo</a:t>
            </a:r>
            <a:r>
              <a:rPr lang="en-US" dirty="0"/>
              <a:t> </a:t>
            </a:r>
            <a:r>
              <a:rPr lang="en-US" dirty="0" err="1"/>
              <a:t>trong</a:t>
            </a:r>
            <a:r>
              <a:rPr lang="en-US" dirty="0"/>
              <a:t> Job.</a:t>
            </a:r>
          </a:p>
        </p:txBody>
      </p:sp>
      <p:sp>
        <p:nvSpPr>
          <p:cNvPr id="8" name="Rectangle 7"/>
          <p:cNvSpPr/>
          <p:nvPr/>
        </p:nvSpPr>
        <p:spPr>
          <a:xfrm>
            <a:off x="1126428" y="1002626"/>
            <a:ext cx="3521541" cy="369332"/>
          </a:xfrm>
          <a:prstGeom prst="rect">
            <a:avLst/>
          </a:prstGeom>
        </p:spPr>
        <p:txBody>
          <a:bodyPr wrap="none">
            <a:spAutoFit/>
          </a:bodyPr>
          <a:lstStyle/>
          <a:p>
            <a:r>
              <a:rPr lang="en-US" b="1" i="1" dirty="0" err="1"/>
              <a:t>Cách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a:t>
            </a:r>
            <a:r>
              <a:rPr lang="en-US" b="1" i="1" dirty="0" smtClean="0"/>
              <a:t>LPSPI</a:t>
            </a:r>
            <a:endParaRPr lang="en-US" b="1" i="1" dirty="0"/>
          </a:p>
        </p:txBody>
      </p:sp>
      <p:pic>
        <p:nvPicPr>
          <p:cNvPr id="10" name="Picture 9"/>
          <p:cNvPicPr/>
          <p:nvPr/>
        </p:nvPicPr>
        <p:blipFill>
          <a:blip r:embed="rId2"/>
          <a:stretch>
            <a:fillRect/>
          </a:stretch>
        </p:blipFill>
        <p:spPr>
          <a:xfrm>
            <a:off x="6657975" y="1002626"/>
            <a:ext cx="4857750" cy="2893060"/>
          </a:xfrm>
          <a:prstGeom prst="rect">
            <a:avLst/>
          </a:prstGeom>
        </p:spPr>
      </p:pic>
    </p:spTree>
    <p:extLst>
      <p:ext uri="{BB962C8B-B14F-4D97-AF65-F5344CB8AC3E}">
        <p14:creationId xmlns:p14="http://schemas.microsoft.com/office/powerpoint/2010/main" val="324012673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7" name="Rectangle 6"/>
          <p:cNvSpPr/>
          <p:nvPr/>
        </p:nvSpPr>
        <p:spPr>
          <a:xfrm>
            <a:off x="1126428" y="1472089"/>
            <a:ext cx="5155698" cy="369332"/>
          </a:xfrm>
          <a:prstGeom prst="rect">
            <a:avLst/>
          </a:prstGeom>
        </p:spPr>
        <p:txBody>
          <a:bodyPr wrap="square">
            <a:spAutoFit/>
          </a:bodyPr>
          <a:lstStyle/>
          <a:p>
            <a:pPr marL="285750" lvl="0" indent="-285750">
              <a:buFont typeface="Arial" panose="020B0604020202020204" pitchFamily="34" charset="0"/>
              <a:buChar char="•"/>
            </a:pPr>
            <a:r>
              <a:rPr lang="en-US" b="1" i="1" dirty="0" err="1"/>
              <a:t>Ví</a:t>
            </a:r>
            <a:r>
              <a:rPr lang="en-US" b="1" i="1" dirty="0"/>
              <a:t> </a:t>
            </a:r>
            <a:r>
              <a:rPr lang="en-US" b="1" i="1" dirty="0" err="1"/>
              <a:t>dụ</a:t>
            </a:r>
            <a:r>
              <a:rPr lang="en-US" b="1" i="1" dirty="0"/>
              <a:t> </a:t>
            </a:r>
            <a:r>
              <a:rPr lang="en-US" b="1" i="1" dirty="0" err="1"/>
              <a:t>cấu</a:t>
            </a:r>
            <a:r>
              <a:rPr lang="en-US" b="1" i="1" dirty="0"/>
              <a:t> </a:t>
            </a:r>
            <a:r>
              <a:rPr lang="en-US" b="1" i="1" dirty="0" err="1"/>
              <a:t>hình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LPSPI_0:</a:t>
            </a:r>
            <a:endParaRPr lang="en-US" dirty="0"/>
          </a:p>
        </p:txBody>
      </p:sp>
      <p:sp>
        <p:nvSpPr>
          <p:cNvPr id="8" name="Rectangle 7"/>
          <p:cNvSpPr/>
          <p:nvPr/>
        </p:nvSpPr>
        <p:spPr>
          <a:xfrm>
            <a:off x="1126428" y="1002626"/>
            <a:ext cx="3521541" cy="369332"/>
          </a:xfrm>
          <a:prstGeom prst="rect">
            <a:avLst/>
          </a:prstGeom>
        </p:spPr>
        <p:txBody>
          <a:bodyPr wrap="none">
            <a:spAutoFit/>
          </a:bodyPr>
          <a:lstStyle/>
          <a:p>
            <a:r>
              <a:rPr lang="en-US" b="1" i="1" dirty="0" err="1"/>
              <a:t>Cách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a:t>
            </a:r>
            <a:r>
              <a:rPr lang="en-US" b="1" i="1" dirty="0" smtClean="0"/>
              <a:t>LPSPI</a:t>
            </a:r>
            <a:endParaRPr lang="en-US" b="1" i="1" dirty="0"/>
          </a:p>
        </p:txBody>
      </p:sp>
      <p:pic>
        <p:nvPicPr>
          <p:cNvPr id="9" name="Picture 8"/>
          <p:cNvPicPr/>
          <p:nvPr/>
        </p:nvPicPr>
        <p:blipFill>
          <a:blip r:embed="rId2"/>
          <a:stretch>
            <a:fillRect/>
          </a:stretch>
        </p:blipFill>
        <p:spPr>
          <a:xfrm>
            <a:off x="4072259" y="1912302"/>
            <a:ext cx="4197985" cy="3166745"/>
          </a:xfrm>
          <a:prstGeom prst="rect">
            <a:avLst/>
          </a:prstGeom>
        </p:spPr>
      </p:pic>
      <p:sp>
        <p:nvSpPr>
          <p:cNvPr id="2" name="Rectangle 1"/>
          <p:cNvSpPr/>
          <p:nvPr/>
        </p:nvSpPr>
        <p:spPr>
          <a:xfrm>
            <a:off x="4431031" y="5206484"/>
            <a:ext cx="3480440"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SpiPhyUnit</a:t>
            </a:r>
            <a:r>
              <a:rPr lang="en-US" dirty="0"/>
              <a:t> </a:t>
            </a:r>
            <a:r>
              <a:rPr lang="en-US" dirty="0" err="1"/>
              <a:t>dùng</a:t>
            </a:r>
            <a:r>
              <a:rPr lang="en-US" dirty="0"/>
              <a:t> DMA</a:t>
            </a:r>
          </a:p>
        </p:txBody>
      </p:sp>
    </p:spTree>
    <p:extLst>
      <p:ext uri="{BB962C8B-B14F-4D97-AF65-F5344CB8AC3E}">
        <p14:creationId xmlns:p14="http://schemas.microsoft.com/office/powerpoint/2010/main" val="261964692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7" name="Rectangle 6"/>
          <p:cNvSpPr/>
          <p:nvPr/>
        </p:nvSpPr>
        <p:spPr>
          <a:xfrm>
            <a:off x="1126428" y="1472089"/>
            <a:ext cx="5155698" cy="369332"/>
          </a:xfrm>
          <a:prstGeom prst="rect">
            <a:avLst/>
          </a:prstGeom>
        </p:spPr>
        <p:txBody>
          <a:bodyPr wrap="square">
            <a:spAutoFit/>
          </a:bodyPr>
          <a:lstStyle/>
          <a:p>
            <a:pPr marL="285750" lvl="0" indent="-285750">
              <a:buFont typeface="Arial" panose="020B0604020202020204" pitchFamily="34" charset="0"/>
              <a:buChar char="•"/>
            </a:pPr>
            <a:r>
              <a:rPr lang="en-US" b="1" i="1" dirty="0" err="1"/>
              <a:t>Ví</a:t>
            </a:r>
            <a:r>
              <a:rPr lang="en-US" b="1" i="1" dirty="0"/>
              <a:t> </a:t>
            </a:r>
            <a:r>
              <a:rPr lang="en-US" b="1" i="1" dirty="0" err="1"/>
              <a:t>dụ</a:t>
            </a:r>
            <a:r>
              <a:rPr lang="en-US" b="1" i="1" dirty="0"/>
              <a:t> </a:t>
            </a:r>
            <a:r>
              <a:rPr lang="en-US" b="1" i="1" dirty="0" err="1"/>
              <a:t>cấu</a:t>
            </a:r>
            <a:r>
              <a:rPr lang="en-US" b="1" i="1" dirty="0"/>
              <a:t> </a:t>
            </a:r>
            <a:r>
              <a:rPr lang="en-US" b="1" i="1" dirty="0" err="1"/>
              <a:t>hình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LPSPI_0:</a:t>
            </a:r>
            <a:endParaRPr lang="en-US" dirty="0"/>
          </a:p>
        </p:txBody>
      </p:sp>
      <p:sp>
        <p:nvSpPr>
          <p:cNvPr id="8" name="Rectangle 7"/>
          <p:cNvSpPr/>
          <p:nvPr/>
        </p:nvSpPr>
        <p:spPr>
          <a:xfrm>
            <a:off x="1126428" y="1002626"/>
            <a:ext cx="3521541" cy="369332"/>
          </a:xfrm>
          <a:prstGeom prst="rect">
            <a:avLst/>
          </a:prstGeom>
        </p:spPr>
        <p:txBody>
          <a:bodyPr wrap="none">
            <a:spAutoFit/>
          </a:bodyPr>
          <a:lstStyle/>
          <a:p>
            <a:r>
              <a:rPr lang="en-US" b="1" i="1" dirty="0" err="1"/>
              <a:t>Cách</a:t>
            </a:r>
            <a:r>
              <a:rPr lang="en-US" b="1" i="1" dirty="0"/>
              <a:t> </a:t>
            </a:r>
            <a:r>
              <a:rPr lang="en-US" b="1" i="1" dirty="0" err="1"/>
              <a:t>sử</a:t>
            </a:r>
            <a:r>
              <a:rPr lang="en-US" b="1" i="1" dirty="0"/>
              <a:t> </a:t>
            </a:r>
            <a:r>
              <a:rPr lang="en-US" b="1" i="1" dirty="0" err="1"/>
              <a:t>dụng</a:t>
            </a:r>
            <a:r>
              <a:rPr lang="en-US" b="1" i="1" dirty="0"/>
              <a:t> DMA </a:t>
            </a:r>
            <a:r>
              <a:rPr lang="en-US" b="1" i="1" dirty="0" err="1"/>
              <a:t>cho</a:t>
            </a:r>
            <a:r>
              <a:rPr lang="en-US" b="1" i="1" dirty="0"/>
              <a:t> </a:t>
            </a:r>
            <a:r>
              <a:rPr lang="en-US" b="1" i="1" dirty="0" smtClean="0"/>
              <a:t>LPSPI</a:t>
            </a:r>
            <a:endParaRPr lang="en-US" b="1" i="1" dirty="0"/>
          </a:p>
        </p:txBody>
      </p:sp>
      <p:pic>
        <p:nvPicPr>
          <p:cNvPr id="10" name="Picture 9"/>
          <p:cNvPicPr/>
          <p:nvPr/>
        </p:nvPicPr>
        <p:blipFill>
          <a:blip r:embed="rId2"/>
          <a:stretch>
            <a:fillRect/>
          </a:stretch>
        </p:blipFill>
        <p:spPr>
          <a:xfrm>
            <a:off x="1126428" y="1841421"/>
            <a:ext cx="4749800" cy="2949575"/>
          </a:xfrm>
          <a:prstGeom prst="rect">
            <a:avLst/>
          </a:prstGeom>
        </p:spPr>
      </p:pic>
      <p:sp>
        <p:nvSpPr>
          <p:cNvPr id="3" name="Rectangle 2"/>
          <p:cNvSpPr/>
          <p:nvPr/>
        </p:nvSpPr>
        <p:spPr>
          <a:xfrm>
            <a:off x="1748251" y="5035034"/>
            <a:ext cx="3506153"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kênh</a:t>
            </a:r>
            <a:r>
              <a:rPr lang="en-US" dirty="0"/>
              <a:t> </a:t>
            </a:r>
            <a:r>
              <a:rPr lang="en-US" dirty="0" err="1"/>
              <a:t>Tx</a:t>
            </a:r>
            <a:r>
              <a:rPr lang="en-US" dirty="0"/>
              <a:t> - MCL module</a:t>
            </a:r>
          </a:p>
        </p:txBody>
      </p:sp>
      <p:pic>
        <p:nvPicPr>
          <p:cNvPr id="12" name="Picture 11"/>
          <p:cNvPicPr/>
          <p:nvPr/>
        </p:nvPicPr>
        <p:blipFill>
          <a:blip r:embed="rId3"/>
          <a:stretch>
            <a:fillRect/>
          </a:stretch>
        </p:blipFill>
        <p:spPr>
          <a:xfrm>
            <a:off x="6678612" y="1903095"/>
            <a:ext cx="4778375" cy="3013710"/>
          </a:xfrm>
          <a:prstGeom prst="rect">
            <a:avLst/>
          </a:prstGeom>
        </p:spPr>
      </p:pic>
      <p:sp>
        <p:nvSpPr>
          <p:cNvPr id="4" name="Rectangle 3"/>
          <p:cNvSpPr/>
          <p:nvPr/>
        </p:nvSpPr>
        <p:spPr>
          <a:xfrm>
            <a:off x="7299815" y="5035034"/>
            <a:ext cx="3535968"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kênh</a:t>
            </a:r>
            <a:r>
              <a:rPr lang="en-US" dirty="0"/>
              <a:t> Rx - MCL module</a:t>
            </a:r>
          </a:p>
        </p:txBody>
      </p:sp>
      <p:sp>
        <p:nvSpPr>
          <p:cNvPr id="5" name="Rectangle 4"/>
          <p:cNvSpPr/>
          <p:nvPr/>
        </p:nvSpPr>
        <p:spPr>
          <a:xfrm>
            <a:off x="1038224" y="5557451"/>
            <a:ext cx="10334625" cy="369332"/>
          </a:xfrm>
          <a:prstGeom prst="rect">
            <a:avLst/>
          </a:prstGeom>
        </p:spPr>
        <p:txBody>
          <a:bodyPr wrap="square">
            <a:spAutoFit/>
          </a:bodyPr>
          <a:lstStyle/>
          <a:p>
            <a:r>
              <a:rPr lang="en-US" dirty="0" err="1"/>
              <a:t>Với</a:t>
            </a:r>
            <a:r>
              <a:rPr lang="en-US" dirty="0"/>
              <a:t> LPSPI </a:t>
            </a:r>
            <a:r>
              <a:rPr lang="en-US" dirty="0" err="1"/>
              <a:t>cũng</a:t>
            </a:r>
            <a:r>
              <a:rPr lang="en-US" dirty="0"/>
              <a:t> </a:t>
            </a:r>
            <a:r>
              <a:rPr lang="en-US" dirty="0" err="1"/>
              <a:t>cần</a:t>
            </a:r>
            <a:r>
              <a:rPr lang="en-US" dirty="0"/>
              <a:t> </a:t>
            </a:r>
            <a:r>
              <a:rPr lang="en-US" dirty="0" err="1"/>
              <a:t>lưu</a:t>
            </a:r>
            <a:r>
              <a:rPr lang="en-US" dirty="0"/>
              <a:t> ý </a:t>
            </a:r>
            <a:r>
              <a:rPr lang="en-US" dirty="0" err="1"/>
              <a:t>là</a:t>
            </a:r>
            <a:r>
              <a:rPr lang="en-US" dirty="0"/>
              <a:t> </a:t>
            </a:r>
            <a:r>
              <a:rPr lang="en-US" dirty="0" err="1"/>
              <a:t>cấu</a:t>
            </a:r>
            <a:r>
              <a:rPr lang="en-US" dirty="0"/>
              <a:t> </a:t>
            </a:r>
            <a:r>
              <a:rPr lang="en-US" dirty="0" err="1"/>
              <a:t>hình</a:t>
            </a:r>
            <a:r>
              <a:rPr lang="en-US" dirty="0"/>
              <a:t> DMA </a:t>
            </a:r>
            <a:r>
              <a:rPr lang="en-US" dirty="0" err="1"/>
              <a:t>kênh</a:t>
            </a:r>
            <a:r>
              <a:rPr lang="en-US" dirty="0"/>
              <a:t> Rx </a:t>
            </a:r>
            <a:r>
              <a:rPr lang="en-US" dirty="0" err="1"/>
              <a:t>phải</a:t>
            </a:r>
            <a:r>
              <a:rPr lang="en-US" dirty="0"/>
              <a:t> </a:t>
            </a:r>
            <a:r>
              <a:rPr lang="en-US" dirty="0" err="1"/>
              <a:t>có</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lớn</a:t>
            </a:r>
            <a:r>
              <a:rPr lang="en-US" dirty="0"/>
              <a:t> </a:t>
            </a:r>
            <a:r>
              <a:rPr lang="en-US" dirty="0" err="1"/>
              <a:t>hơn</a:t>
            </a:r>
            <a:r>
              <a:rPr lang="en-US" dirty="0"/>
              <a:t> </a:t>
            </a:r>
            <a:r>
              <a:rPr lang="en-US" dirty="0" err="1"/>
              <a:t>kênh</a:t>
            </a:r>
            <a:r>
              <a:rPr lang="en-US" dirty="0"/>
              <a:t> </a:t>
            </a:r>
            <a:r>
              <a:rPr lang="en-US" dirty="0" err="1"/>
              <a:t>Tx</a:t>
            </a:r>
            <a:r>
              <a:rPr lang="en-US" dirty="0"/>
              <a:t>.</a:t>
            </a:r>
          </a:p>
        </p:txBody>
      </p:sp>
    </p:spTree>
    <p:extLst>
      <p:ext uri="{BB962C8B-B14F-4D97-AF65-F5344CB8AC3E}">
        <p14:creationId xmlns:p14="http://schemas.microsoft.com/office/powerpoint/2010/main" val="3735708746"/>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6" name="Rectangle 5"/>
          <p:cNvSpPr/>
          <p:nvPr/>
        </p:nvSpPr>
        <p:spPr>
          <a:xfrm>
            <a:off x="1126428" y="1387317"/>
            <a:ext cx="6131807" cy="369332"/>
          </a:xfrm>
          <a:prstGeom prst="rect">
            <a:avLst/>
          </a:prstGeom>
        </p:spPr>
        <p:txBody>
          <a:bodyPr wrap="none">
            <a:spAutoFit/>
          </a:bodyPr>
          <a:lstStyle/>
          <a:p>
            <a:pPr marL="285750" indent="-285750">
              <a:buFont typeface="Arial" panose="020B0604020202020204" pitchFamily="34" charset="0"/>
              <a:buChar char="•"/>
            </a:pPr>
            <a:r>
              <a:rPr lang="en-US" b="1" i="1" dirty="0" err="1"/>
              <a:t>Các</a:t>
            </a:r>
            <a:r>
              <a:rPr lang="en-US" b="1" i="1" dirty="0"/>
              <a:t> </a:t>
            </a:r>
            <a:r>
              <a:rPr lang="en-US" b="1" i="1" dirty="0" err="1"/>
              <a:t>hàm</a:t>
            </a:r>
            <a:r>
              <a:rPr lang="en-US" b="1" i="1" dirty="0"/>
              <a:t> </a:t>
            </a:r>
            <a:r>
              <a:rPr lang="en-US" b="1" i="1" dirty="0" err="1"/>
              <a:t>được</a:t>
            </a:r>
            <a:r>
              <a:rPr lang="en-US" b="1" i="1" dirty="0"/>
              <a:t> </a:t>
            </a:r>
            <a:r>
              <a:rPr lang="en-US" b="1" i="1" dirty="0" err="1"/>
              <a:t>định</a:t>
            </a:r>
            <a:r>
              <a:rPr lang="en-US" b="1" i="1" dirty="0"/>
              <a:t> </a:t>
            </a:r>
            <a:r>
              <a:rPr lang="en-US" b="1" i="1" dirty="0" err="1"/>
              <a:t>nghĩa</a:t>
            </a:r>
            <a:r>
              <a:rPr lang="en-US" b="1" i="1" dirty="0"/>
              <a:t> ở </a:t>
            </a:r>
            <a:r>
              <a:rPr lang="en-US" b="1" i="1" dirty="0" err="1"/>
              <a:t>lớp</a:t>
            </a:r>
            <a:r>
              <a:rPr lang="en-US" b="1" i="1" dirty="0"/>
              <a:t> HLD </a:t>
            </a:r>
            <a:r>
              <a:rPr lang="en-US" b="1" i="1" dirty="0" err="1"/>
              <a:t>của</a:t>
            </a:r>
            <a:r>
              <a:rPr lang="en-US" b="1" i="1" dirty="0"/>
              <a:t> SPI driver</a:t>
            </a:r>
          </a:p>
        </p:txBody>
      </p:sp>
      <p:sp>
        <p:nvSpPr>
          <p:cNvPr id="7" name="Rectangle 6"/>
          <p:cNvSpPr/>
          <p:nvPr/>
        </p:nvSpPr>
        <p:spPr>
          <a:xfrm>
            <a:off x="1457324" y="1789273"/>
            <a:ext cx="9915525" cy="1200329"/>
          </a:xfrm>
          <a:prstGeom prst="rect">
            <a:avLst/>
          </a:prstGeom>
        </p:spPr>
        <p:txBody>
          <a:bodyPr wrap="square">
            <a:spAutoFit/>
          </a:bodyPr>
          <a:lstStyle/>
          <a:p>
            <a:r>
              <a:rPr lang="en-US" dirty="0" err="1"/>
              <a:t>Các</a:t>
            </a:r>
            <a:r>
              <a:rPr lang="en-US" dirty="0"/>
              <a:t> </a:t>
            </a:r>
            <a:r>
              <a:rPr lang="en-US" dirty="0" err="1"/>
              <a:t>hàm</a:t>
            </a:r>
            <a:r>
              <a:rPr lang="en-US" dirty="0"/>
              <a:t> </a:t>
            </a:r>
            <a:r>
              <a:rPr lang="en-US" dirty="0" err="1"/>
              <a:t>này</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dựa</a:t>
            </a:r>
            <a:r>
              <a:rPr lang="en-US" dirty="0"/>
              <a:t> </a:t>
            </a:r>
            <a:r>
              <a:rPr lang="en-US" dirty="0" err="1"/>
              <a:t>vào</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chuẩn</a:t>
            </a:r>
            <a:r>
              <a:rPr lang="en-US" dirty="0"/>
              <a:t> AUTOSAR </a:t>
            </a:r>
            <a:r>
              <a:rPr lang="en-US" dirty="0" err="1"/>
              <a:t>cho</a:t>
            </a:r>
            <a:r>
              <a:rPr lang="en-US" dirty="0"/>
              <a:t> SPI driver </a:t>
            </a:r>
            <a:r>
              <a:rPr lang="en-US" dirty="0" err="1"/>
              <a:t>trong</a:t>
            </a:r>
            <a:r>
              <a:rPr lang="en-US" dirty="0"/>
              <a:t> </a:t>
            </a:r>
            <a:r>
              <a:rPr lang="en-US" dirty="0" err="1"/>
              <a:t>tài</a:t>
            </a:r>
            <a:r>
              <a:rPr lang="en-US" dirty="0"/>
              <a:t> </a:t>
            </a:r>
            <a:r>
              <a:rPr lang="en-US" dirty="0" err="1"/>
              <a:t>liệu</a:t>
            </a:r>
            <a:r>
              <a:rPr lang="en-US" dirty="0"/>
              <a:t>: “</a:t>
            </a:r>
            <a:r>
              <a:rPr lang="en-US" b="1" i="1" dirty="0"/>
              <a:t>AUTOSAR_SWS_SPIHandlerDriver.pdf</a:t>
            </a:r>
            <a:r>
              <a:rPr lang="en-US" dirty="0"/>
              <a:t>”.</a:t>
            </a:r>
          </a:p>
          <a:p>
            <a:r>
              <a:rPr lang="en-US" dirty="0" err="1"/>
              <a:t>Chức</a:t>
            </a:r>
            <a:r>
              <a:rPr lang="en-US" dirty="0"/>
              <a:t> </a:t>
            </a:r>
            <a:r>
              <a:rPr lang="en-US" dirty="0" err="1"/>
              <a:t>năng</a:t>
            </a:r>
            <a:r>
              <a:rPr lang="en-US" dirty="0"/>
              <a:t> </a:t>
            </a:r>
            <a:r>
              <a:rPr lang="en-US" dirty="0" err="1"/>
              <a:t>của</a:t>
            </a:r>
            <a:r>
              <a:rPr lang="en-US" dirty="0"/>
              <a:t> </a:t>
            </a:r>
            <a:r>
              <a:rPr lang="en-US" dirty="0" err="1"/>
              <a:t>chúng</a:t>
            </a:r>
            <a:r>
              <a:rPr lang="en-US" dirty="0"/>
              <a:t> </a:t>
            </a:r>
            <a:r>
              <a:rPr lang="en-US" dirty="0" err="1"/>
              <a:t>được</a:t>
            </a:r>
            <a:r>
              <a:rPr lang="en-US" dirty="0"/>
              <a:t> </a:t>
            </a:r>
            <a:r>
              <a:rPr lang="en-US" dirty="0" err="1"/>
              <a:t>mô</a:t>
            </a:r>
            <a:r>
              <a:rPr lang="en-US" dirty="0"/>
              <a:t> </a:t>
            </a:r>
            <a:r>
              <a:rPr lang="en-US" dirty="0" err="1"/>
              <a:t>tả</a:t>
            </a:r>
            <a:r>
              <a:rPr lang="en-US" dirty="0"/>
              <a:t> </a:t>
            </a:r>
            <a:r>
              <a:rPr lang="en-US" dirty="0" err="1"/>
              <a:t>bởi</a:t>
            </a:r>
            <a:r>
              <a:rPr lang="en-US" dirty="0"/>
              <a:t> </a:t>
            </a:r>
            <a:r>
              <a:rPr lang="en-US" dirty="0" err="1"/>
              <a:t>chương</a:t>
            </a:r>
            <a:r>
              <a:rPr lang="en-US" dirty="0"/>
              <a:t> “</a:t>
            </a:r>
            <a:r>
              <a:rPr lang="en-US" b="1" i="1" dirty="0"/>
              <a:t>3.8.3 Function Reference</a:t>
            </a:r>
            <a:r>
              <a:rPr lang="en-US" dirty="0"/>
              <a:t>” </a:t>
            </a:r>
            <a:r>
              <a:rPr lang="en-US" dirty="0" err="1"/>
              <a:t>trong</a:t>
            </a:r>
            <a:r>
              <a:rPr lang="en-US" dirty="0"/>
              <a:t> </a:t>
            </a:r>
            <a:r>
              <a:rPr lang="en-US" dirty="0" err="1"/>
              <a:t>tài</a:t>
            </a:r>
            <a:r>
              <a:rPr lang="en-US" dirty="0"/>
              <a:t> </a:t>
            </a:r>
            <a:r>
              <a:rPr lang="en-US" dirty="0" err="1"/>
              <a:t>liệu</a:t>
            </a:r>
            <a:r>
              <a:rPr lang="en-US" dirty="0"/>
              <a:t> </a:t>
            </a:r>
            <a:r>
              <a:rPr lang="en-US" b="1" i="1" dirty="0"/>
              <a:t>User Manual</a:t>
            </a:r>
            <a:r>
              <a:rPr lang="en-US" dirty="0"/>
              <a:t>: “</a:t>
            </a:r>
            <a:r>
              <a:rPr lang="en-US" b="1" i="1" dirty="0"/>
              <a:t>AUTOSAR_MCAL_SPI_UM.pdf</a:t>
            </a:r>
            <a:r>
              <a:rPr lang="en-US" dirty="0"/>
              <a:t>”.</a:t>
            </a:r>
          </a:p>
        </p:txBody>
      </p:sp>
      <p:sp>
        <p:nvSpPr>
          <p:cNvPr id="8" name="Rectangle 7"/>
          <p:cNvSpPr/>
          <p:nvPr/>
        </p:nvSpPr>
        <p:spPr>
          <a:xfrm>
            <a:off x="1126428" y="3107919"/>
            <a:ext cx="5922519" cy="369332"/>
          </a:xfrm>
          <a:prstGeom prst="rect">
            <a:avLst/>
          </a:prstGeom>
        </p:spPr>
        <p:txBody>
          <a:bodyPr wrap="none">
            <a:spAutoFit/>
          </a:bodyPr>
          <a:lstStyle/>
          <a:p>
            <a:pPr marL="285750" indent="-285750">
              <a:buFont typeface="Arial" panose="020B0604020202020204" pitchFamily="34" charset="0"/>
              <a:buChar char="•"/>
            </a:pPr>
            <a:r>
              <a:rPr lang="en-US" b="1" i="1" dirty="0" err="1"/>
              <a:t>Các</a:t>
            </a:r>
            <a:r>
              <a:rPr lang="en-US" b="1" i="1" dirty="0"/>
              <a:t> </a:t>
            </a:r>
            <a:r>
              <a:rPr lang="en-US" b="1" i="1" dirty="0" err="1"/>
              <a:t>hàm</a:t>
            </a:r>
            <a:r>
              <a:rPr lang="en-US" b="1" i="1" dirty="0"/>
              <a:t> </a:t>
            </a:r>
            <a:r>
              <a:rPr lang="en-US" b="1" i="1" dirty="0" err="1"/>
              <a:t>được</a:t>
            </a:r>
            <a:r>
              <a:rPr lang="en-US" b="1" i="1" dirty="0"/>
              <a:t> </a:t>
            </a:r>
            <a:r>
              <a:rPr lang="en-US" b="1" i="1" dirty="0" err="1"/>
              <a:t>định</a:t>
            </a:r>
            <a:r>
              <a:rPr lang="en-US" b="1" i="1" dirty="0"/>
              <a:t> </a:t>
            </a:r>
            <a:r>
              <a:rPr lang="en-US" b="1" i="1" dirty="0" err="1"/>
              <a:t>nghĩa</a:t>
            </a:r>
            <a:r>
              <a:rPr lang="en-US" b="1" i="1" dirty="0"/>
              <a:t> ở </a:t>
            </a:r>
            <a:r>
              <a:rPr lang="en-US" b="1" i="1" dirty="0" err="1"/>
              <a:t>lớp</a:t>
            </a:r>
            <a:r>
              <a:rPr lang="en-US" b="1" i="1" dirty="0"/>
              <a:t> LLD </a:t>
            </a:r>
            <a:r>
              <a:rPr lang="en-US" b="1" i="1" dirty="0" err="1"/>
              <a:t>của</a:t>
            </a:r>
            <a:r>
              <a:rPr lang="en-US" b="1" i="1" dirty="0"/>
              <a:t> IP Vault.</a:t>
            </a:r>
          </a:p>
        </p:txBody>
      </p:sp>
      <p:sp>
        <p:nvSpPr>
          <p:cNvPr id="10" name="Rectangle 9"/>
          <p:cNvSpPr/>
          <p:nvPr/>
        </p:nvSpPr>
        <p:spPr>
          <a:xfrm>
            <a:off x="1457325" y="3511213"/>
            <a:ext cx="9915524" cy="646331"/>
          </a:xfrm>
          <a:prstGeom prst="rect">
            <a:avLst/>
          </a:prstGeom>
        </p:spPr>
        <p:txBody>
          <a:bodyPr wrap="square">
            <a:spAutoFit/>
          </a:bodyPr>
          <a:lstStyle/>
          <a:p>
            <a:r>
              <a:rPr lang="en-US" dirty="0" smtClean="0"/>
              <a:t>- IP </a:t>
            </a:r>
            <a:r>
              <a:rPr lang="en-US" dirty="0"/>
              <a:t>Vault DSPI </a:t>
            </a:r>
            <a:r>
              <a:rPr lang="en-US" dirty="0" err="1"/>
              <a:t>và</a:t>
            </a:r>
            <a:r>
              <a:rPr lang="en-US" dirty="0"/>
              <a:t> SPI </a:t>
            </a:r>
            <a:r>
              <a:rPr lang="en-US" dirty="0" err="1"/>
              <a:t>sẽ</a:t>
            </a:r>
            <a:r>
              <a:rPr lang="en-US" dirty="0"/>
              <a:t> </a:t>
            </a:r>
            <a:r>
              <a:rPr lang="en-US" dirty="0" err="1"/>
              <a:t>sử</a:t>
            </a:r>
            <a:r>
              <a:rPr lang="en-US" dirty="0"/>
              <a:t> </a:t>
            </a:r>
            <a:r>
              <a:rPr lang="en-US" dirty="0" err="1"/>
              <a:t>dụng</a:t>
            </a:r>
            <a:r>
              <a:rPr lang="en-US" dirty="0"/>
              <a:t> </a:t>
            </a:r>
            <a:r>
              <a:rPr lang="en-US" dirty="0" err="1"/>
              <a:t>chung</a:t>
            </a:r>
            <a:r>
              <a:rPr lang="en-US" dirty="0"/>
              <a:t> </a:t>
            </a:r>
            <a:r>
              <a:rPr lang="en-US" dirty="0" err="1"/>
              <a:t>thư</a:t>
            </a:r>
            <a:r>
              <a:rPr lang="en-US" dirty="0"/>
              <a:t> </a:t>
            </a:r>
            <a:r>
              <a:rPr lang="en-US" dirty="0" err="1"/>
              <a:t>viện</a:t>
            </a:r>
            <a:r>
              <a:rPr lang="en-US" dirty="0"/>
              <a:t> </a:t>
            </a:r>
            <a:r>
              <a:rPr lang="en-US" dirty="0" err="1"/>
              <a:t>của</a:t>
            </a:r>
            <a:r>
              <a:rPr lang="en-US" dirty="0"/>
              <a:t> IP Vault DSPI </a:t>
            </a:r>
            <a:r>
              <a:rPr lang="en-US" dirty="0" err="1"/>
              <a:t>bởi</a:t>
            </a:r>
            <a:r>
              <a:rPr lang="en-US" dirty="0"/>
              <a:t> </a:t>
            </a:r>
            <a:r>
              <a:rPr lang="en-US" dirty="0" err="1"/>
              <a:t>vì</a:t>
            </a:r>
            <a:r>
              <a:rPr lang="en-US" dirty="0"/>
              <a:t> </a:t>
            </a:r>
            <a:r>
              <a:rPr lang="en-US" dirty="0" err="1"/>
              <a:t>có</a:t>
            </a:r>
            <a:r>
              <a:rPr lang="en-US" dirty="0"/>
              <a:t> </a:t>
            </a:r>
            <a:r>
              <a:rPr lang="en-US" dirty="0" err="1"/>
              <a:t>cùng</a:t>
            </a:r>
            <a:r>
              <a:rPr lang="en-US" dirty="0"/>
              <a:t> </a:t>
            </a:r>
            <a:r>
              <a:rPr lang="en-US" dirty="0" err="1"/>
              <a:t>tên</a:t>
            </a:r>
            <a:r>
              <a:rPr lang="en-US" dirty="0"/>
              <a:t> bit, </a:t>
            </a:r>
            <a:r>
              <a:rPr lang="en-US" dirty="0" err="1"/>
              <a:t>cùng</a:t>
            </a:r>
            <a:r>
              <a:rPr lang="en-US" dirty="0"/>
              <a:t> </a:t>
            </a:r>
            <a:r>
              <a:rPr lang="en-US" dirty="0" err="1"/>
              <a:t>tên</a:t>
            </a:r>
            <a:r>
              <a:rPr lang="en-US" dirty="0"/>
              <a:t> </a:t>
            </a:r>
            <a:r>
              <a:rPr lang="en-US" dirty="0" err="1"/>
              <a:t>thanh</a:t>
            </a:r>
            <a:r>
              <a:rPr lang="en-US" dirty="0"/>
              <a:t> </a:t>
            </a:r>
            <a:r>
              <a:rPr lang="en-US" dirty="0" err="1"/>
              <a:t>ghi</a:t>
            </a:r>
            <a:r>
              <a:rPr lang="en-US" dirty="0"/>
              <a:t>. </a:t>
            </a:r>
            <a:r>
              <a:rPr lang="en-US" dirty="0" err="1"/>
              <a:t>Chỉ</a:t>
            </a:r>
            <a:r>
              <a:rPr lang="en-US" dirty="0"/>
              <a:t> DSPI </a:t>
            </a:r>
            <a:r>
              <a:rPr lang="en-US" dirty="0" err="1"/>
              <a:t>hỗ</a:t>
            </a:r>
            <a:r>
              <a:rPr lang="en-US" dirty="0"/>
              <a:t> </a:t>
            </a:r>
            <a:r>
              <a:rPr lang="en-US" dirty="0" err="1"/>
              <a:t>trợ</a:t>
            </a:r>
            <a:r>
              <a:rPr lang="en-US" dirty="0"/>
              <a:t> </a:t>
            </a:r>
            <a:r>
              <a:rPr lang="en-US" dirty="0" err="1"/>
              <a:t>chế</a:t>
            </a:r>
            <a:r>
              <a:rPr lang="en-US" dirty="0"/>
              <a:t> </a:t>
            </a:r>
            <a:r>
              <a:rPr lang="en-US" dirty="0" err="1"/>
              <a:t>độ</a:t>
            </a:r>
            <a:r>
              <a:rPr lang="en-US" dirty="0"/>
              <a:t> TSB </a:t>
            </a:r>
            <a:r>
              <a:rPr lang="en-US" dirty="0" err="1"/>
              <a:t>mới</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cấu</a:t>
            </a:r>
            <a:r>
              <a:rPr lang="en-US" dirty="0"/>
              <a:t> </a:t>
            </a:r>
            <a:r>
              <a:rPr lang="en-US" dirty="0" err="1"/>
              <a:t>hình</a:t>
            </a:r>
            <a:r>
              <a:rPr lang="en-US" dirty="0"/>
              <a:t> </a:t>
            </a:r>
            <a:r>
              <a:rPr lang="en-US" dirty="0" err="1"/>
              <a:t>cho</a:t>
            </a:r>
            <a:r>
              <a:rPr lang="en-US" dirty="0"/>
              <a:t> </a:t>
            </a:r>
            <a:r>
              <a:rPr lang="en-US" dirty="0" smtClean="0"/>
              <a:t>TSB.</a:t>
            </a:r>
            <a:endParaRPr lang="en-US" dirty="0"/>
          </a:p>
        </p:txBody>
      </p:sp>
      <p:sp>
        <p:nvSpPr>
          <p:cNvPr id="11" name="Rectangle 10"/>
          <p:cNvSpPr/>
          <p:nvPr/>
        </p:nvSpPr>
        <p:spPr>
          <a:xfrm>
            <a:off x="1457323" y="4157544"/>
            <a:ext cx="9915525" cy="646331"/>
          </a:xfrm>
          <a:prstGeom prst="rect">
            <a:avLst/>
          </a:prstGeom>
        </p:spPr>
        <p:txBody>
          <a:bodyPr wrap="square">
            <a:spAutoFit/>
          </a:bodyPr>
          <a:lstStyle/>
          <a:p>
            <a:r>
              <a:rPr lang="en-US" dirty="0" smtClean="0"/>
              <a:t>- </a:t>
            </a:r>
            <a:r>
              <a:rPr lang="en-US" dirty="0" err="1" smtClean="0"/>
              <a:t>Các</a:t>
            </a:r>
            <a:r>
              <a:rPr lang="en-US" dirty="0" smtClean="0"/>
              <a:t> </a:t>
            </a:r>
            <a:r>
              <a:rPr lang="en-US" dirty="0" err="1"/>
              <a:t>hàm</a:t>
            </a:r>
            <a:r>
              <a:rPr lang="en-US" dirty="0"/>
              <a:t> </a:t>
            </a:r>
            <a:r>
              <a:rPr lang="en-US" dirty="0" err="1"/>
              <a:t>sử</a:t>
            </a:r>
            <a:r>
              <a:rPr lang="en-US" dirty="0"/>
              <a:t> </a:t>
            </a:r>
            <a:r>
              <a:rPr lang="en-US" dirty="0" err="1"/>
              <a:t>dụng</a:t>
            </a:r>
            <a:r>
              <a:rPr lang="en-US" dirty="0"/>
              <a:t> ở </a:t>
            </a:r>
            <a:r>
              <a:rPr lang="en-US" dirty="0" err="1"/>
              <a:t>lớp</a:t>
            </a:r>
            <a:r>
              <a:rPr lang="en-US" dirty="0"/>
              <a:t> IP Vault </a:t>
            </a:r>
            <a:r>
              <a:rPr lang="en-US" dirty="0" err="1"/>
              <a:t>cho</a:t>
            </a:r>
            <a:r>
              <a:rPr lang="en-US" dirty="0"/>
              <a:t> SPI driver </a:t>
            </a:r>
            <a:r>
              <a:rPr lang="en-US" dirty="0" err="1"/>
              <a:t>có</a:t>
            </a:r>
            <a:r>
              <a:rPr lang="en-US" dirty="0"/>
              <a:t> </a:t>
            </a:r>
            <a:r>
              <a:rPr lang="en-US" dirty="0" err="1"/>
              <a:t>tên</a:t>
            </a:r>
            <a:r>
              <a:rPr lang="en-US" dirty="0"/>
              <a:t> </a:t>
            </a:r>
            <a:r>
              <a:rPr lang="en-US" dirty="0" err="1"/>
              <a:t>tương</a:t>
            </a:r>
            <a:r>
              <a:rPr lang="en-US" dirty="0"/>
              <a:t> </a:t>
            </a:r>
            <a:r>
              <a:rPr lang="en-US" dirty="0" err="1"/>
              <a:t>tự</a:t>
            </a:r>
            <a:r>
              <a:rPr lang="en-US" dirty="0"/>
              <a:t> </a:t>
            </a:r>
            <a:r>
              <a:rPr lang="en-US" dirty="0" err="1"/>
              <a:t>nhau</a:t>
            </a:r>
            <a:r>
              <a:rPr lang="en-US" dirty="0"/>
              <a:t> </a:t>
            </a:r>
            <a:r>
              <a:rPr lang="en-US" dirty="0" err="1"/>
              <a:t>theo</a:t>
            </a:r>
            <a:r>
              <a:rPr lang="en-US" dirty="0"/>
              <a:t> </a:t>
            </a:r>
            <a:r>
              <a:rPr lang="en-US" dirty="0" err="1"/>
              <a:t>định</a:t>
            </a:r>
            <a:r>
              <a:rPr lang="en-US" dirty="0"/>
              <a:t> </a:t>
            </a:r>
            <a:r>
              <a:rPr lang="en-US" dirty="0" err="1"/>
              <a:t>dạng</a:t>
            </a:r>
            <a:r>
              <a:rPr lang="en-US" dirty="0"/>
              <a:t>: </a:t>
            </a:r>
            <a:r>
              <a:rPr lang="en-US" b="1" i="1" dirty="0" err="1"/>
              <a:t>Spi</a:t>
            </a:r>
            <a:r>
              <a:rPr lang="en-US" i="1" dirty="0"/>
              <a:t>_[</a:t>
            </a:r>
            <a:r>
              <a:rPr lang="en-US" b="1" i="1" dirty="0" err="1"/>
              <a:t>IPVault</a:t>
            </a:r>
            <a:r>
              <a:rPr lang="en-US" b="1" i="1" dirty="0"/>
              <a:t> name</a:t>
            </a:r>
            <a:r>
              <a:rPr lang="en-US" i="1" dirty="0"/>
              <a:t>]_[</a:t>
            </a:r>
            <a:r>
              <a:rPr lang="en-US" b="1" i="1" dirty="0" err="1"/>
              <a:t>Chức</a:t>
            </a:r>
            <a:r>
              <a:rPr lang="en-US" b="1" i="1" dirty="0"/>
              <a:t> </a:t>
            </a:r>
            <a:r>
              <a:rPr lang="en-US" b="1" i="1" dirty="0" err="1"/>
              <a:t>năng</a:t>
            </a:r>
            <a:r>
              <a:rPr lang="en-US" i="1" dirty="0"/>
              <a:t>].</a:t>
            </a:r>
          </a:p>
        </p:txBody>
      </p:sp>
      <p:sp>
        <p:nvSpPr>
          <p:cNvPr id="12" name="Rectangle 11"/>
          <p:cNvSpPr/>
          <p:nvPr/>
        </p:nvSpPr>
        <p:spPr>
          <a:xfrm>
            <a:off x="1457323" y="4819234"/>
            <a:ext cx="9098516" cy="369332"/>
          </a:xfrm>
          <a:prstGeom prst="rect">
            <a:avLst/>
          </a:prstGeom>
        </p:spPr>
        <p:txBody>
          <a:bodyPr wrap="none">
            <a:spAutoFit/>
          </a:bodyPr>
          <a:lstStyle/>
          <a:p>
            <a:r>
              <a:rPr lang="en-US" b="1" i="1" dirty="0" err="1" smtClean="0"/>
              <a:t>Ví</a:t>
            </a:r>
            <a:r>
              <a:rPr lang="en-US" b="1" i="1" dirty="0" smtClean="0"/>
              <a:t> </a:t>
            </a:r>
            <a:r>
              <a:rPr lang="en-US" b="1" i="1" dirty="0" err="1"/>
              <a:t>dụ</a:t>
            </a:r>
            <a:r>
              <a:rPr lang="en-US" b="1" i="1" dirty="0"/>
              <a:t> </a:t>
            </a:r>
            <a:r>
              <a:rPr lang="en-US" dirty="0" err="1"/>
              <a:t>cho</a:t>
            </a:r>
            <a:r>
              <a:rPr lang="en-US" dirty="0"/>
              <a:t> </a:t>
            </a:r>
            <a:r>
              <a:rPr lang="en-US" dirty="0" err="1"/>
              <a:t>hàm</a:t>
            </a:r>
            <a:r>
              <a:rPr lang="en-US" dirty="0"/>
              <a:t> </a:t>
            </a:r>
            <a:r>
              <a:rPr lang="en-US" dirty="0" err="1"/>
              <a:t>khởi</a:t>
            </a:r>
            <a:r>
              <a:rPr lang="en-US" dirty="0"/>
              <a:t> </a:t>
            </a:r>
            <a:r>
              <a:rPr lang="en-US" dirty="0" err="1"/>
              <a:t>tạo</a:t>
            </a:r>
            <a:r>
              <a:rPr lang="en-US" dirty="0"/>
              <a:t> </a:t>
            </a:r>
            <a:r>
              <a:rPr lang="en-US" dirty="0" err="1"/>
              <a:t>của</a:t>
            </a:r>
            <a:r>
              <a:rPr lang="en-US" dirty="0"/>
              <a:t> IP Vault </a:t>
            </a:r>
            <a:r>
              <a:rPr lang="en-US" dirty="0" smtClean="0"/>
              <a:t>DSPI </a:t>
            </a:r>
            <a:r>
              <a:rPr lang="en-US" dirty="0" err="1" smtClean="0"/>
              <a:t>và</a:t>
            </a:r>
            <a:r>
              <a:rPr lang="en-US" dirty="0" smtClean="0"/>
              <a:t> LPSPI: </a:t>
            </a:r>
            <a:r>
              <a:rPr lang="en-US" dirty="0" err="1" smtClean="0"/>
              <a:t>Spi_DSPI_Init</a:t>
            </a:r>
            <a:r>
              <a:rPr lang="en-US" dirty="0" smtClean="0"/>
              <a:t>(), </a:t>
            </a:r>
            <a:r>
              <a:rPr lang="en-US" dirty="0" err="1" smtClean="0"/>
              <a:t>Spi_LPspi_Init</a:t>
            </a:r>
            <a:r>
              <a:rPr lang="en-US" dirty="0" smtClean="0"/>
              <a:t>().</a:t>
            </a:r>
            <a:endParaRPr lang="en-US" dirty="0"/>
          </a:p>
        </p:txBody>
      </p:sp>
    </p:spTree>
    <p:extLst>
      <p:ext uri="{BB962C8B-B14F-4D97-AF65-F5344CB8AC3E}">
        <p14:creationId xmlns:p14="http://schemas.microsoft.com/office/powerpoint/2010/main" val="4228655435"/>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8" name="Rectangle 7"/>
          <p:cNvSpPr/>
          <p:nvPr/>
        </p:nvSpPr>
        <p:spPr>
          <a:xfrm>
            <a:off x="1106999" y="1374727"/>
            <a:ext cx="5922519" cy="369332"/>
          </a:xfrm>
          <a:prstGeom prst="rect">
            <a:avLst/>
          </a:prstGeom>
        </p:spPr>
        <p:txBody>
          <a:bodyPr wrap="none">
            <a:spAutoFit/>
          </a:bodyPr>
          <a:lstStyle/>
          <a:p>
            <a:pPr marL="285750" indent="-285750">
              <a:buFont typeface="Arial" panose="020B0604020202020204" pitchFamily="34" charset="0"/>
              <a:buChar char="•"/>
            </a:pPr>
            <a:r>
              <a:rPr lang="en-US" b="1" i="1" dirty="0" err="1"/>
              <a:t>Các</a:t>
            </a:r>
            <a:r>
              <a:rPr lang="en-US" b="1" i="1" dirty="0"/>
              <a:t> </a:t>
            </a:r>
            <a:r>
              <a:rPr lang="en-US" b="1" i="1" dirty="0" err="1"/>
              <a:t>hàm</a:t>
            </a:r>
            <a:r>
              <a:rPr lang="en-US" b="1" i="1" dirty="0"/>
              <a:t> </a:t>
            </a:r>
            <a:r>
              <a:rPr lang="en-US" b="1" i="1" dirty="0" err="1"/>
              <a:t>được</a:t>
            </a:r>
            <a:r>
              <a:rPr lang="en-US" b="1" i="1" dirty="0"/>
              <a:t> </a:t>
            </a:r>
            <a:r>
              <a:rPr lang="en-US" b="1" i="1" dirty="0" err="1"/>
              <a:t>định</a:t>
            </a:r>
            <a:r>
              <a:rPr lang="en-US" b="1" i="1" dirty="0"/>
              <a:t> </a:t>
            </a:r>
            <a:r>
              <a:rPr lang="en-US" b="1" i="1" dirty="0" err="1"/>
              <a:t>nghĩa</a:t>
            </a:r>
            <a:r>
              <a:rPr lang="en-US" b="1" i="1" dirty="0"/>
              <a:t> ở </a:t>
            </a:r>
            <a:r>
              <a:rPr lang="en-US" b="1" i="1" dirty="0" err="1"/>
              <a:t>lớp</a:t>
            </a:r>
            <a:r>
              <a:rPr lang="en-US" b="1" i="1" dirty="0"/>
              <a:t> LLD </a:t>
            </a:r>
            <a:r>
              <a:rPr lang="en-US" b="1" i="1" dirty="0" err="1"/>
              <a:t>của</a:t>
            </a:r>
            <a:r>
              <a:rPr lang="en-US" b="1" i="1" dirty="0"/>
              <a:t> IP Vault.</a:t>
            </a:r>
          </a:p>
        </p:txBody>
      </p:sp>
      <p:sp>
        <p:nvSpPr>
          <p:cNvPr id="2" name="Rectangle 1"/>
          <p:cNvSpPr/>
          <p:nvPr/>
        </p:nvSpPr>
        <p:spPr>
          <a:xfrm>
            <a:off x="1106999" y="1768169"/>
            <a:ext cx="10379772" cy="646331"/>
          </a:xfrm>
          <a:prstGeom prst="rect">
            <a:avLst/>
          </a:prstGeom>
        </p:spPr>
        <p:txBody>
          <a:bodyPr wrap="square">
            <a:spAutoFit/>
          </a:bodyPr>
          <a:lstStyle/>
          <a:p>
            <a:r>
              <a:rPr lang="en-US" dirty="0" smtClean="0"/>
              <a:t>- </a:t>
            </a:r>
            <a:r>
              <a:rPr lang="en-US" dirty="0" err="1" smtClean="0"/>
              <a:t>Để</a:t>
            </a:r>
            <a:r>
              <a:rPr lang="en-US" dirty="0" smtClean="0"/>
              <a:t> </a:t>
            </a:r>
            <a:r>
              <a:rPr lang="en-US" dirty="0" err="1"/>
              <a:t>xây</a:t>
            </a:r>
            <a:r>
              <a:rPr lang="en-US" dirty="0"/>
              <a:t> </a:t>
            </a:r>
            <a:r>
              <a:rPr lang="en-US" dirty="0" err="1"/>
              <a:t>dựng</a:t>
            </a:r>
            <a:r>
              <a:rPr lang="en-US" dirty="0"/>
              <a:t> </a:t>
            </a:r>
            <a:r>
              <a:rPr lang="en-US" dirty="0" err="1"/>
              <a:t>các</a:t>
            </a:r>
            <a:r>
              <a:rPr lang="en-US" dirty="0"/>
              <a:t> </a:t>
            </a:r>
            <a:r>
              <a:rPr lang="en-US" dirty="0" err="1"/>
              <a:t>hàm</a:t>
            </a:r>
            <a:r>
              <a:rPr lang="en-US" dirty="0"/>
              <a:t> </a:t>
            </a:r>
            <a:r>
              <a:rPr lang="en-US" dirty="0" err="1"/>
              <a:t>này</a:t>
            </a:r>
            <a:r>
              <a:rPr lang="en-US" dirty="0"/>
              <a:t> </a:t>
            </a:r>
            <a:r>
              <a:rPr lang="en-US" dirty="0" err="1"/>
              <a:t>cho</a:t>
            </a:r>
            <a:r>
              <a:rPr lang="en-US" dirty="0"/>
              <a:t> </a:t>
            </a:r>
            <a:r>
              <a:rPr lang="en-US" dirty="0" err="1"/>
              <a:t>lơp</a:t>
            </a:r>
            <a:r>
              <a:rPr lang="en-US" dirty="0"/>
              <a:t> LLD </a:t>
            </a:r>
            <a:r>
              <a:rPr lang="en-US" dirty="0" err="1"/>
              <a:t>tương</a:t>
            </a:r>
            <a:r>
              <a:rPr lang="en-US" dirty="0"/>
              <a:t> </a:t>
            </a:r>
            <a:r>
              <a:rPr lang="en-US" dirty="0" err="1"/>
              <a:t>ứng</a:t>
            </a:r>
            <a:r>
              <a:rPr lang="en-US" dirty="0"/>
              <a:t> </a:t>
            </a:r>
            <a:r>
              <a:rPr lang="en-US" dirty="0" err="1"/>
              <a:t>với</a:t>
            </a:r>
            <a:r>
              <a:rPr lang="en-US" dirty="0"/>
              <a:t> </a:t>
            </a:r>
            <a:r>
              <a:rPr lang="en-US" dirty="0" err="1"/>
              <a:t>mỗi</a:t>
            </a:r>
            <a:r>
              <a:rPr lang="en-US" dirty="0"/>
              <a:t> IP Vault </a:t>
            </a:r>
            <a:r>
              <a:rPr lang="en-US" dirty="0" err="1"/>
              <a:t>khác</a:t>
            </a:r>
            <a:r>
              <a:rPr lang="en-US" dirty="0"/>
              <a:t> </a:t>
            </a:r>
            <a:r>
              <a:rPr lang="en-US" dirty="0" err="1"/>
              <a:t>nhau</a:t>
            </a:r>
            <a:r>
              <a:rPr lang="en-US" dirty="0"/>
              <a:t> </a:t>
            </a:r>
            <a:r>
              <a:rPr lang="en-US" dirty="0" err="1"/>
              <a:t>sẽ</a:t>
            </a:r>
            <a:r>
              <a:rPr lang="en-US" dirty="0"/>
              <a:t> </a:t>
            </a:r>
            <a:r>
              <a:rPr lang="en-US" dirty="0" err="1"/>
              <a:t>cần</a:t>
            </a:r>
            <a:r>
              <a:rPr lang="en-US" dirty="0"/>
              <a:t> </a:t>
            </a:r>
            <a:r>
              <a:rPr lang="en-US" dirty="0" err="1"/>
              <a:t>phải</a:t>
            </a:r>
            <a:r>
              <a:rPr lang="en-US" dirty="0"/>
              <a:t> </a:t>
            </a:r>
            <a:r>
              <a:rPr lang="en-US" dirty="0" err="1"/>
              <a:t>lắm</a:t>
            </a:r>
            <a:r>
              <a:rPr lang="en-US" dirty="0"/>
              <a:t> </a:t>
            </a:r>
            <a:r>
              <a:rPr lang="en-US" dirty="0" err="1"/>
              <a:t>được</a:t>
            </a:r>
            <a:r>
              <a:rPr lang="en-US" dirty="0"/>
              <a:t> </a:t>
            </a:r>
            <a:r>
              <a:rPr lang="en-US" dirty="0" err="1"/>
              <a:t>chức</a:t>
            </a:r>
            <a:r>
              <a:rPr lang="en-US" dirty="0"/>
              <a:t> </a:t>
            </a:r>
            <a:r>
              <a:rPr lang="en-US" dirty="0" err="1"/>
              <a:t>năng</a:t>
            </a:r>
            <a:r>
              <a:rPr lang="en-US" dirty="0"/>
              <a:t> </a:t>
            </a:r>
            <a:r>
              <a:rPr lang="en-US" dirty="0" err="1" smtClean="0"/>
              <a:t>của</a:t>
            </a:r>
            <a:r>
              <a:rPr lang="en-US" dirty="0" smtClean="0"/>
              <a:t> </a:t>
            </a:r>
            <a:r>
              <a:rPr lang="en-US" dirty="0" err="1" smtClean="0"/>
              <a:t>các</a:t>
            </a:r>
            <a:r>
              <a:rPr lang="en-US" dirty="0" smtClean="0"/>
              <a:t> </a:t>
            </a:r>
            <a:r>
              <a:rPr lang="en-US" dirty="0" err="1" smtClean="0"/>
              <a:t>hàm</a:t>
            </a:r>
            <a:r>
              <a:rPr lang="en-US" dirty="0" smtClean="0"/>
              <a:t> </a:t>
            </a:r>
            <a:r>
              <a:rPr lang="en-US" dirty="0" err="1" smtClean="0"/>
              <a:t>lớp</a:t>
            </a:r>
            <a:r>
              <a:rPr lang="en-US" dirty="0" smtClean="0"/>
              <a:t> LLD </a:t>
            </a:r>
            <a:r>
              <a:rPr lang="en-US" dirty="0" err="1" smtClean="0"/>
              <a:t>và</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a:t>các</a:t>
            </a:r>
            <a:r>
              <a:rPr lang="en-US" dirty="0"/>
              <a:t> bit </a:t>
            </a:r>
            <a:r>
              <a:rPr lang="en-US" dirty="0" err="1"/>
              <a:t>trong</a:t>
            </a:r>
            <a:r>
              <a:rPr lang="en-US" dirty="0"/>
              <a:t> </a:t>
            </a:r>
            <a:r>
              <a:rPr lang="en-US" dirty="0" err="1"/>
              <a:t>các</a:t>
            </a:r>
            <a:r>
              <a:rPr lang="en-US" dirty="0"/>
              <a:t> </a:t>
            </a:r>
            <a:r>
              <a:rPr lang="en-US" dirty="0" err="1"/>
              <a:t>thanh</a:t>
            </a:r>
            <a:r>
              <a:rPr lang="en-US" dirty="0"/>
              <a:t> </a:t>
            </a:r>
            <a:r>
              <a:rPr lang="en-US" dirty="0" err="1"/>
              <a:t>ghi</a:t>
            </a:r>
            <a:r>
              <a:rPr lang="en-US" dirty="0"/>
              <a:t>.</a:t>
            </a:r>
          </a:p>
        </p:txBody>
      </p:sp>
      <p:sp>
        <p:nvSpPr>
          <p:cNvPr id="3" name="Rectangle 2"/>
          <p:cNvSpPr/>
          <p:nvPr/>
        </p:nvSpPr>
        <p:spPr>
          <a:xfrm>
            <a:off x="1106999" y="2515285"/>
            <a:ext cx="10379772" cy="923330"/>
          </a:xfrm>
          <a:prstGeom prst="rect">
            <a:avLst/>
          </a:prstGeom>
        </p:spPr>
        <p:txBody>
          <a:bodyPr wrap="square">
            <a:spAutoFit/>
          </a:bodyPr>
          <a:lstStyle/>
          <a:p>
            <a:r>
              <a:rPr lang="en-US" dirty="0" smtClean="0"/>
              <a:t>- Do </a:t>
            </a:r>
            <a:r>
              <a:rPr lang="en-US" dirty="0" err="1" smtClean="0"/>
              <a:t>đó</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và</a:t>
            </a:r>
            <a:r>
              <a:rPr lang="en-US" dirty="0" smtClean="0"/>
              <a:t> </a:t>
            </a:r>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của</a:t>
            </a:r>
            <a:r>
              <a:rPr lang="en-US" dirty="0" smtClean="0"/>
              <a:t> </a:t>
            </a:r>
            <a:r>
              <a:rPr lang="en-US" dirty="0" err="1" smtClean="0"/>
              <a:t>các</a:t>
            </a:r>
            <a:r>
              <a:rPr lang="en-US" dirty="0" smtClean="0"/>
              <a:t> </a:t>
            </a:r>
            <a:r>
              <a:rPr lang="en-US" dirty="0" err="1" smtClean="0"/>
              <a:t>hàm</a:t>
            </a:r>
            <a:r>
              <a:rPr lang="en-US" dirty="0" smtClean="0"/>
              <a:t> </a:t>
            </a:r>
            <a:r>
              <a:rPr lang="en-US" dirty="0" err="1" smtClean="0"/>
              <a:t>cho</a:t>
            </a:r>
            <a:r>
              <a:rPr lang="en-US" dirty="0" smtClean="0"/>
              <a:t> IP Vault DSPI </a:t>
            </a:r>
            <a:r>
              <a:rPr lang="en-US" dirty="0" err="1" smtClean="0"/>
              <a:t>cũng</a:t>
            </a:r>
            <a:r>
              <a:rPr lang="en-US" dirty="0" smtClean="0"/>
              <a:t> </a:t>
            </a:r>
            <a:r>
              <a:rPr lang="en-US" dirty="0" err="1" smtClean="0"/>
              <a:t>được</a:t>
            </a:r>
            <a:r>
              <a:rPr lang="en-US" dirty="0" smtClean="0"/>
              <a:t> </a:t>
            </a:r>
            <a:r>
              <a:rPr lang="en-US" dirty="0" err="1" smtClean="0"/>
              <a:t>nêu</a:t>
            </a:r>
            <a:r>
              <a:rPr lang="en-US" dirty="0" smtClean="0"/>
              <a:t> </a:t>
            </a:r>
            <a:r>
              <a:rPr lang="en-US" dirty="0" err="1" smtClean="0"/>
              <a:t>ra</a:t>
            </a:r>
            <a:r>
              <a:rPr lang="en-US" dirty="0" smtClean="0"/>
              <a:t> </a:t>
            </a:r>
            <a:r>
              <a:rPr lang="en-US" dirty="0" err="1" smtClean="0"/>
              <a:t>làm</a:t>
            </a:r>
            <a:r>
              <a:rPr lang="en-US" dirty="0" smtClean="0"/>
              <a:t> </a:t>
            </a:r>
            <a:r>
              <a:rPr lang="en-US" dirty="0" err="1" smtClean="0"/>
              <a:t>ví</a:t>
            </a:r>
            <a:r>
              <a:rPr lang="en-US" dirty="0" smtClean="0"/>
              <a:t> </a:t>
            </a:r>
            <a:r>
              <a:rPr lang="en-US" dirty="0" err="1" smtClean="0"/>
              <a:t>dụ</a:t>
            </a:r>
            <a:r>
              <a:rPr lang="en-US" dirty="0" smtClean="0"/>
              <a:t>, </a:t>
            </a:r>
            <a:r>
              <a:rPr lang="en-US" dirty="0" err="1" smtClean="0"/>
              <a:t>từ</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cho</a:t>
            </a:r>
            <a:r>
              <a:rPr lang="en-US" dirty="0" smtClean="0"/>
              <a:t> </a:t>
            </a:r>
            <a:r>
              <a:rPr lang="en-US" dirty="0" err="1" smtClean="0"/>
              <a:t>các</a:t>
            </a:r>
            <a:r>
              <a:rPr lang="en-US" dirty="0" smtClean="0"/>
              <a:t> IP Vault </a:t>
            </a:r>
            <a:r>
              <a:rPr lang="en-US" dirty="0" err="1" smtClean="0"/>
              <a:t>khác</a:t>
            </a:r>
            <a:r>
              <a:rPr lang="en-US" dirty="0" smtClean="0"/>
              <a:t>. </a:t>
            </a:r>
            <a:r>
              <a:rPr lang="en-US" dirty="0" err="1" smtClean="0"/>
              <a:t>Tham</a:t>
            </a:r>
            <a:r>
              <a:rPr lang="en-US" dirty="0" smtClean="0"/>
              <a:t> </a:t>
            </a:r>
            <a:r>
              <a:rPr lang="en-US" dirty="0" err="1" smtClean="0"/>
              <a:t>khảo</a:t>
            </a:r>
            <a:r>
              <a:rPr lang="en-US" dirty="0" smtClean="0"/>
              <a:t> </a:t>
            </a:r>
            <a:r>
              <a:rPr lang="en-US" dirty="0" err="1" smtClean="0"/>
              <a:t>phần</a:t>
            </a:r>
            <a:r>
              <a:rPr lang="en-US" dirty="0" smtClean="0"/>
              <a:t> “</a:t>
            </a:r>
            <a:r>
              <a:rPr lang="en-US" dirty="0" err="1" smtClean="0"/>
              <a:t>Các</a:t>
            </a:r>
            <a:r>
              <a:rPr lang="en-US" dirty="0" smtClean="0"/>
              <a:t> </a:t>
            </a:r>
            <a:r>
              <a:rPr lang="en-US" dirty="0" err="1"/>
              <a:t>hàm</a:t>
            </a:r>
            <a:r>
              <a:rPr lang="en-US" dirty="0"/>
              <a:t> </a:t>
            </a:r>
            <a:r>
              <a:rPr lang="en-US" dirty="0" err="1"/>
              <a:t>được</a:t>
            </a:r>
            <a:r>
              <a:rPr lang="en-US" dirty="0"/>
              <a:t> </a:t>
            </a:r>
            <a:r>
              <a:rPr lang="en-US" dirty="0" err="1"/>
              <a:t>định</a:t>
            </a:r>
            <a:r>
              <a:rPr lang="en-US" dirty="0"/>
              <a:t> </a:t>
            </a:r>
            <a:r>
              <a:rPr lang="en-US" dirty="0" err="1"/>
              <a:t>nghĩa</a:t>
            </a:r>
            <a:r>
              <a:rPr lang="en-US" dirty="0"/>
              <a:t> ở </a:t>
            </a:r>
            <a:r>
              <a:rPr lang="en-US" dirty="0" err="1"/>
              <a:t>lớp</a:t>
            </a:r>
            <a:r>
              <a:rPr lang="en-US" dirty="0"/>
              <a:t> LLD </a:t>
            </a:r>
            <a:r>
              <a:rPr lang="en-US" dirty="0" err="1"/>
              <a:t>của</a:t>
            </a:r>
            <a:r>
              <a:rPr lang="en-US" dirty="0"/>
              <a:t> IP </a:t>
            </a:r>
            <a:r>
              <a:rPr lang="en-US" dirty="0" smtClean="0"/>
              <a:t>Vault” </a:t>
            </a:r>
            <a:r>
              <a:rPr lang="en-US" dirty="0" err="1" smtClean="0"/>
              <a:t>trên</a:t>
            </a:r>
            <a:r>
              <a:rPr lang="en-US" dirty="0" smtClean="0"/>
              <a:t> file SPI_Module.doc.</a:t>
            </a:r>
            <a:endParaRPr lang="en-US" dirty="0"/>
          </a:p>
        </p:txBody>
      </p:sp>
      <p:sp>
        <p:nvSpPr>
          <p:cNvPr id="9" name="Rectangle 8"/>
          <p:cNvSpPr/>
          <p:nvPr/>
        </p:nvSpPr>
        <p:spPr>
          <a:xfrm>
            <a:off x="1126428" y="3613666"/>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Tree>
    <p:extLst>
      <p:ext uri="{BB962C8B-B14F-4D97-AF65-F5344CB8AC3E}">
        <p14:creationId xmlns:p14="http://schemas.microsoft.com/office/powerpoint/2010/main" val="27157464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6" name="Rectangle 5"/>
          <p:cNvSpPr/>
          <p:nvPr/>
        </p:nvSpPr>
        <p:spPr>
          <a:xfrm>
            <a:off x="1126427" y="1704618"/>
            <a:ext cx="10294047" cy="923330"/>
          </a:xfrm>
          <a:prstGeom prst="rect">
            <a:avLst/>
          </a:prstGeom>
        </p:spPr>
        <p:txBody>
          <a:bodyPr wrap="square">
            <a:spAutoFit/>
          </a:bodyPr>
          <a:lstStyle/>
          <a:p>
            <a:r>
              <a:rPr lang="en-US" dirty="0" smtClean="0"/>
              <a:t>- </a:t>
            </a:r>
            <a:r>
              <a:rPr lang="en-US" dirty="0" err="1" smtClean="0"/>
              <a:t>Để</a:t>
            </a:r>
            <a:r>
              <a:rPr lang="en-US" dirty="0" smtClean="0"/>
              <a:t> </a:t>
            </a:r>
            <a:r>
              <a:rPr lang="en-US" dirty="0" err="1"/>
              <a:t>biết</a:t>
            </a:r>
            <a:r>
              <a:rPr lang="en-US" dirty="0"/>
              <a:t> </a:t>
            </a:r>
            <a:r>
              <a:rPr lang="en-US" dirty="0" err="1"/>
              <a:t>được</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cũng</a:t>
            </a:r>
            <a:r>
              <a:rPr lang="en-US" dirty="0"/>
              <a:t> </a:t>
            </a:r>
            <a:r>
              <a:rPr lang="en-US" dirty="0" err="1"/>
              <a:t>như</a:t>
            </a:r>
            <a:r>
              <a:rPr lang="en-US" dirty="0"/>
              <a:t> </a:t>
            </a:r>
            <a:r>
              <a:rPr lang="en-US" dirty="0" err="1"/>
              <a:t>thứ</a:t>
            </a:r>
            <a:r>
              <a:rPr lang="en-US" dirty="0"/>
              <a:t> </a:t>
            </a:r>
            <a:r>
              <a:rPr lang="en-US" dirty="0" err="1"/>
              <a:t>tự</a:t>
            </a:r>
            <a:r>
              <a:rPr lang="en-US" dirty="0"/>
              <a:t> </a:t>
            </a:r>
            <a:r>
              <a:rPr lang="en-US" dirty="0" err="1"/>
              <a:t>dùng</a:t>
            </a:r>
            <a:r>
              <a:rPr lang="en-US" dirty="0"/>
              <a:t> </a:t>
            </a:r>
            <a:r>
              <a:rPr lang="en-US" dirty="0" err="1"/>
              <a:t>các</a:t>
            </a:r>
            <a:r>
              <a:rPr lang="en-US" dirty="0"/>
              <a:t> </a:t>
            </a:r>
            <a:r>
              <a:rPr lang="en-US" dirty="0" err="1"/>
              <a:t>hàm</a:t>
            </a:r>
            <a:r>
              <a:rPr lang="en-US" dirty="0"/>
              <a:t> </a:t>
            </a:r>
            <a:r>
              <a:rPr lang="en-US" dirty="0" err="1"/>
              <a:t>cần</a:t>
            </a:r>
            <a:r>
              <a:rPr lang="en-US" dirty="0"/>
              <a:t> </a:t>
            </a:r>
            <a:r>
              <a:rPr lang="en-US" dirty="0" err="1"/>
              <a:t>tham</a:t>
            </a:r>
            <a:r>
              <a:rPr lang="en-US" dirty="0"/>
              <a:t> </a:t>
            </a:r>
            <a:r>
              <a:rPr lang="en-US" dirty="0" err="1"/>
              <a:t>khảo</a:t>
            </a:r>
            <a:r>
              <a:rPr lang="en-US" dirty="0"/>
              <a:t> </a:t>
            </a:r>
            <a:r>
              <a:rPr lang="en-US" dirty="0" err="1"/>
              <a:t>chương</a:t>
            </a:r>
            <a:r>
              <a:rPr lang="en-US" dirty="0"/>
              <a:t> “</a:t>
            </a:r>
            <a:r>
              <a:rPr lang="en-US" b="1" i="1" dirty="0"/>
              <a:t>9  Sequence diagrams</a:t>
            </a:r>
            <a:r>
              <a:rPr lang="en-US" dirty="0"/>
              <a:t>” </a:t>
            </a:r>
            <a:r>
              <a:rPr lang="en-US" dirty="0" err="1"/>
              <a:t>trong</a:t>
            </a:r>
            <a:r>
              <a:rPr lang="en-US" dirty="0"/>
              <a:t>  “</a:t>
            </a:r>
            <a:r>
              <a:rPr lang="en-US" b="1" i="1" dirty="0"/>
              <a:t>AUTOSAR_SWS_SPIHandlerDriver.pdf”</a:t>
            </a:r>
            <a:r>
              <a:rPr lang="en-US" dirty="0"/>
              <a:t> </a:t>
            </a:r>
            <a:r>
              <a:rPr lang="en-US" dirty="0" err="1"/>
              <a:t>và</a:t>
            </a:r>
            <a:r>
              <a:rPr lang="en-US" dirty="0"/>
              <a:t> </a:t>
            </a:r>
            <a:r>
              <a:rPr lang="en-US" dirty="0" err="1"/>
              <a:t>một</a:t>
            </a:r>
            <a:r>
              <a:rPr lang="en-US" dirty="0"/>
              <a:t> </a:t>
            </a:r>
            <a:r>
              <a:rPr lang="en-US" dirty="0" err="1"/>
              <a:t>số</a:t>
            </a:r>
            <a:r>
              <a:rPr lang="en-US" dirty="0"/>
              <a:t> Test Suite </a:t>
            </a:r>
            <a:r>
              <a:rPr lang="en-US" dirty="0" err="1"/>
              <a:t>trong</a:t>
            </a:r>
            <a:r>
              <a:rPr lang="en-US" dirty="0"/>
              <a:t> </a:t>
            </a:r>
            <a:r>
              <a:rPr lang="en-US" dirty="0" err="1"/>
              <a:t>thư</a:t>
            </a:r>
            <a:r>
              <a:rPr lang="en-US" dirty="0"/>
              <a:t> </a:t>
            </a:r>
            <a:r>
              <a:rPr lang="en-US" dirty="0" err="1"/>
              <a:t>mục</a:t>
            </a:r>
            <a:r>
              <a:rPr lang="en-US" dirty="0"/>
              <a:t> “</a:t>
            </a:r>
            <a:r>
              <a:rPr lang="en-US" b="1" i="1" dirty="0" err="1"/>
              <a:t>test_spi</a:t>
            </a:r>
            <a:r>
              <a:rPr lang="en-US" dirty="0"/>
              <a:t>” </a:t>
            </a:r>
            <a:r>
              <a:rPr lang="en-US" dirty="0" err="1"/>
              <a:t>của</a:t>
            </a:r>
            <a:r>
              <a:rPr lang="en-US" dirty="0"/>
              <a:t> Source Code.</a:t>
            </a:r>
          </a:p>
        </p:txBody>
      </p:sp>
      <p:sp>
        <p:nvSpPr>
          <p:cNvPr id="7" name="Rectangle 6"/>
          <p:cNvSpPr/>
          <p:nvPr/>
        </p:nvSpPr>
        <p:spPr>
          <a:xfrm>
            <a:off x="1126427" y="2749034"/>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1</a:t>
            </a:r>
          </a:p>
        </p:txBody>
      </p:sp>
      <p:sp>
        <p:nvSpPr>
          <p:cNvPr id="10" name="Rectangle 9"/>
          <p:cNvSpPr/>
          <p:nvPr/>
        </p:nvSpPr>
        <p:spPr>
          <a:xfrm>
            <a:off x="2209800" y="2863334"/>
            <a:ext cx="9067800" cy="3046988"/>
          </a:xfrm>
          <a:prstGeom prst="rect">
            <a:avLst/>
          </a:prstGeom>
        </p:spPr>
        <p:txBody>
          <a:bodyPr wrap="square">
            <a:spAutoFit/>
          </a:bodyPr>
          <a:lstStyle/>
          <a:p>
            <a:pPr lvl="0"/>
            <a:r>
              <a:rPr lang="en-US" sz="1600" b="1" i="1" dirty="0" err="1"/>
              <a:t>Yêu</a:t>
            </a:r>
            <a:r>
              <a:rPr lang="en-US" sz="1600" b="1" i="1" dirty="0"/>
              <a:t> </a:t>
            </a:r>
            <a:r>
              <a:rPr lang="en-US" sz="1600" b="1" i="1" dirty="0" err="1"/>
              <a:t>cầu</a:t>
            </a:r>
            <a:r>
              <a:rPr lang="en-US" sz="1600" i="1" dirty="0"/>
              <a:t>:</a:t>
            </a:r>
            <a:endParaRPr lang="en-US" sz="1600" dirty="0"/>
          </a:p>
          <a:p>
            <a:r>
              <a:rPr lang="en-US" sz="1600" dirty="0" err="1"/>
              <a:t>Dùng</a:t>
            </a:r>
            <a:r>
              <a:rPr lang="en-US" sz="1600" dirty="0"/>
              <a:t> </a:t>
            </a:r>
            <a:r>
              <a:rPr lang="en-US" sz="1600" dirty="0" err="1"/>
              <a:t>chế</a:t>
            </a:r>
            <a:r>
              <a:rPr lang="en-US" sz="1600" dirty="0"/>
              <a:t> </a:t>
            </a:r>
            <a:r>
              <a:rPr lang="en-US" sz="1600" dirty="0" err="1"/>
              <a:t>độ</a:t>
            </a:r>
            <a:r>
              <a:rPr lang="en-US" sz="1600" dirty="0"/>
              <a:t> Master </a:t>
            </a:r>
            <a:r>
              <a:rPr lang="en-US" sz="1600" dirty="0" err="1"/>
              <a:t>giao</a:t>
            </a:r>
            <a:r>
              <a:rPr lang="en-US" sz="1600" dirty="0"/>
              <a:t> </a:t>
            </a:r>
            <a:r>
              <a:rPr lang="en-US" sz="1600" dirty="0" err="1"/>
              <a:t>tiếp</a:t>
            </a:r>
            <a:r>
              <a:rPr lang="en-US" sz="1600" dirty="0"/>
              <a:t> </a:t>
            </a:r>
            <a:r>
              <a:rPr lang="en-US" sz="1600" dirty="0" err="1"/>
              <a:t>với</a:t>
            </a:r>
            <a:r>
              <a:rPr lang="en-US" sz="1600" dirty="0"/>
              <a:t> EEPROM 25LC020 </a:t>
            </a:r>
            <a:r>
              <a:rPr lang="en-US" sz="1600" dirty="0" err="1"/>
              <a:t>đọc</a:t>
            </a:r>
            <a:r>
              <a:rPr lang="en-US" sz="1600" dirty="0"/>
              <a:t> </a:t>
            </a:r>
            <a:r>
              <a:rPr lang="en-US" sz="1600" dirty="0" err="1"/>
              <a:t>dữ</a:t>
            </a:r>
            <a:r>
              <a:rPr lang="en-US" sz="1600" dirty="0"/>
              <a:t> </a:t>
            </a:r>
            <a:r>
              <a:rPr lang="en-US" sz="1600" dirty="0" err="1"/>
              <a:t>liệu</a:t>
            </a:r>
            <a:r>
              <a:rPr lang="en-US" sz="1600" dirty="0"/>
              <a:t> </a:t>
            </a:r>
            <a:r>
              <a:rPr lang="en-US" sz="1600" dirty="0" err="1"/>
              <a:t>từ</a:t>
            </a:r>
            <a:r>
              <a:rPr lang="en-US" sz="1600" dirty="0"/>
              <a:t> ô </a:t>
            </a:r>
            <a:r>
              <a:rPr lang="en-US" sz="1600" dirty="0" err="1"/>
              <a:t>nhớ</a:t>
            </a:r>
            <a:r>
              <a:rPr lang="en-US" sz="1600" dirty="0"/>
              <a:t> 0x10 -&gt; 0x15.</a:t>
            </a:r>
          </a:p>
          <a:p>
            <a:pPr lvl="0"/>
            <a:r>
              <a:rPr lang="en-US" sz="1600" dirty="0" smtClean="0"/>
              <a:t>- </a:t>
            </a:r>
            <a:r>
              <a:rPr lang="en-US" sz="1600" dirty="0" err="1" smtClean="0"/>
              <a:t>Baudrate</a:t>
            </a:r>
            <a:r>
              <a:rPr lang="en-US" sz="1600" dirty="0"/>
              <a:t>: 100 000bps.</a:t>
            </a:r>
          </a:p>
          <a:p>
            <a:pPr lvl="0"/>
            <a:r>
              <a:rPr lang="en-US" sz="1600" dirty="0" smtClean="0"/>
              <a:t>- </a:t>
            </a:r>
            <a:r>
              <a:rPr lang="en-US" sz="1600" dirty="0" err="1" smtClean="0"/>
              <a:t>Dùng</a:t>
            </a:r>
            <a:r>
              <a:rPr lang="en-US" sz="1600" dirty="0" smtClean="0"/>
              <a:t> </a:t>
            </a:r>
            <a:r>
              <a:rPr lang="en-US" sz="1600" dirty="0"/>
              <a:t>PCS0</a:t>
            </a:r>
          </a:p>
          <a:p>
            <a:pPr lvl="0"/>
            <a:r>
              <a:rPr lang="en-US" sz="1600" dirty="0" smtClean="0"/>
              <a:t>- </a:t>
            </a:r>
            <a:r>
              <a:rPr lang="en-US" sz="1600" dirty="0" err="1" smtClean="0"/>
              <a:t>Tín</a:t>
            </a:r>
            <a:r>
              <a:rPr lang="en-US" sz="1600" dirty="0" smtClean="0"/>
              <a:t> </a:t>
            </a:r>
            <a:r>
              <a:rPr lang="en-US" sz="1600" dirty="0" err="1"/>
              <a:t>hiệu</a:t>
            </a:r>
            <a:r>
              <a:rPr lang="en-US" sz="1600" dirty="0"/>
              <a:t> </a:t>
            </a:r>
            <a:r>
              <a:rPr lang="en-US" sz="1600" dirty="0" err="1"/>
              <a:t>Chipselect</a:t>
            </a:r>
            <a:r>
              <a:rPr lang="en-US" sz="1600" dirty="0"/>
              <a:t>: LOW</a:t>
            </a:r>
          </a:p>
          <a:p>
            <a:pPr lvl="0"/>
            <a:r>
              <a:rPr lang="en-US" sz="1600" dirty="0" smtClean="0"/>
              <a:t>- </a:t>
            </a:r>
            <a:r>
              <a:rPr lang="en-US" sz="1600" dirty="0" err="1" smtClean="0"/>
              <a:t>Lấy</a:t>
            </a:r>
            <a:r>
              <a:rPr lang="en-US" sz="1600" dirty="0" smtClean="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smtClean="0"/>
              <a:t>- MSB </a:t>
            </a:r>
            <a:r>
              <a:rPr lang="en-US" sz="1600" dirty="0"/>
              <a:t>first.</a:t>
            </a:r>
          </a:p>
          <a:p>
            <a:pPr lvl="0"/>
            <a:r>
              <a:rPr lang="en-US" sz="1600" dirty="0" smtClean="0"/>
              <a:t>- </a:t>
            </a:r>
            <a:r>
              <a:rPr lang="en-US" sz="1600" dirty="0" err="1" smtClean="0"/>
              <a:t>Dùng</a:t>
            </a:r>
            <a:r>
              <a:rPr lang="en-US" sz="1600" dirty="0" smtClean="0"/>
              <a:t> </a:t>
            </a:r>
            <a:r>
              <a:rPr lang="en-US" sz="1600" dirty="0"/>
              <a:t>Continuous CS.</a:t>
            </a:r>
          </a:p>
          <a:p>
            <a:pPr lvl="0"/>
            <a:r>
              <a:rPr lang="en-US" sz="1600" dirty="0" smtClean="0"/>
              <a:t>- Cs2Clk</a:t>
            </a:r>
            <a:r>
              <a:rPr lang="en-US" sz="1600" dirty="0"/>
              <a:t>: 1us</a:t>
            </a:r>
          </a:p>
          <a:p>
            <a:pPr lvl="0"/>
            <a:r>
              <a:rPr lang="en-US" sz="1600" dirty="0" smtClean="0"/>
              <a:t>- Clk2Cs</a:t>
            </a:r>
            <a:r>
              <a:rPr lang="en-US" sz="1600" dirty="0"/>
              <a:t>: 1us</a:t>
            </a:r>
          </a:p>
          <a:p>
            <a:pPr lvl="0"/>
            <a:r>
              <a:rPr lang="en-US" sz="1600" dirty="0" smtClean="0"/>
              <a:t>- Cs2Cs</a:t>
            </a:r>
            <a:r>
              <a:rPr lang="en-US" sz="1600" dirty="0"/>
              <a:t>: 1us</a:t>
            </a:r>
          </a:p>
          <a:p>
            <a:pPr lvl="0"/>
            <a:r>
              <a:rPr lang="en-US" sz="1600" dirty="0" smtClean="0"/>
              <a:t>- </a:t>
            </a:r>
            <a:r>
              <a:rPr lang="en-US" sz="1600" dirty="0" err="1" smtClean="0"/>
              <a:t>Dùng</a:t>
            </a:r>
            <a:r>
              <a:rPr lang="en-US" sz="1600" dirty="0" smtClean="0"/>
              <a:t> </a:t>
            </a:r>
            <a:r>
              <a:rPr lang="en-US" sz="1600" dirty="0" err="1" smtClean="0"/>
              <a:t>SyncTransmit</a:t>
            </a:r>
            <a:r>
              <a:rPr lang="en-US" sz="1600" dirty="0" smtClean="0"/>
              <a:t>.</a:t>
            </a:r>
            <a:endParaRPr lang="en-US" sz="1600" dirty="0"/>
          </a:p>
        </p:txBody>
      </p:sp>
    </p:spTree>
    <p:extLst>
      <p:ext uri="{BB962C8B-B14F-4D97-AF65-F5344CB8AC3E}">
        <p14:creationId xmlns:p14="http://schemas.microsoft.com/office/powerpoint/2010/main" val="411675507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1</a:t>
            </a:r>
          </a:p>
        </p:txBody>
      </p:sp>
      <p:sp>
        <p:nvSpPr>
          <p:cNvPr id="10" name="Rectangle 9"/>
          <p:cNvSpPr/>
          <p:nvPr/>
        </p:nvSpPr>
        <p:spPr>
          <a:xfrm>
            <a:off x="8143874" y="2210812"/>
            <a:ext cx="3705226" cy="2800767"/>
          </a:xfrm>
          <a:prstGeom prst="rect">
            <a:avLst/>
          </a:prstGeom>
        </p:spPr>
        <p:txBody>
          <a:bodyPr wrap="square">
            <a:spAutoFit/>
          </a:bodyPr>
          <a:lstStyle/>
          <a:p>
            <a:pPr lvl="0"/>
            <a:r>
              <a:rPr lang="en-US" sz="1600" b="1" i="1" dirty="0" err="1"/>
              <a:t>Yêu</a:t>
            </a:r>
            <a:r>
              <a:rPr lang="en-US" sz="1600" b="1" i="1" dirty="0"/>
              <a:t> </a:t>
            </a:r>
            <a:r>
              <a:rPr lang="en-US" sz="1600" b="1" i="1" dirty="0" err="1"/>
              <a:t>cầu</a:t>
            </a:r>
            <a:r>
              <a:rPr lang="en-US" sz="1600" i="1" dirty="0"/>
              <a:t>:</a:t>
            </a:r>
            <a:endParaRPr lang="en-US" sz="1600" dirty="0"/>
          </a:p>
          <a:p>
            <a:pPr lvl="0"/>
            <a:r>
              <a:rPr lang="en-US" sz="1600" dirty="0" smtClean="0"/>
              <a:t>- </a:t>
            </a:r>
            <a:r>
              <a:rPr lang="en-US" sz="1600" dirty="0" err="1" smtClean="0"/>
              <a:t>Baudrate</a:t>
            </a:r>
            <a:r>
              <a:rPr lang="en-US" sz="1600" dirty="0"/>
              <a:t>: 100 000bps.</a:t>
            </a:r>
          </a:p>
          <a:p>
            <a:pPr lvl="0"/>
            <a:r>
              <a:rPr lang="en-US" sz="1600" dirty="0" smtClean="0"/>
              <a:t>- </a:t>
            </a:r>
            <a:r>
              <a:rPr lang="en-US" sz="1600" dirty="0" err="1" smtClean="0"/>
              <a:t>Dùng</a:t>
            </a:r>
            <a:r>
              <a:rPr lang="en-US" sz="1600" dirty="0" smtClean="0"/>
              <a:t> </a:t>
            </a:r>
            <a:r>
              <a:rPr lang="en-US" sz="1600" dirty="0"/>
              <a:t>PCS0</a:t>
            </a:r>
          </a:p>
          <a:p>
            <a:pPr lvl="0"/>
            <a:r>
              <a:rPr lang="en-US" sz="1600" dirty="0" smtClean="0"/>
              <a:t>- </a:t>
            </a:r>
            <a:r>
              <a:rPr lang="en-US" sz="1600" dirty="0" err="1" smtClean="0"/>
              <a:t>Tín</a:t>
            </a:r>
            <a:r>
              <a:rPr lang="en-US" sz="1600" dirty="0" smtClean="0"/>
              <a:t> </a:t>
            </a:r>
            <a:r>
              <a:rPr lang="en-US" sz="1600" dirty="0" err="1"/>
              <a:t>hiệu</a:t>
            </a:r>
            <a:r>
              <a:rPr lang="en-US" sz="1600" dirty="0"/>
              <a:t> </a:t>
            </a:r>
            <a:r>
              <a:rPr lang="en-US" sz="1600" dirty="0" err="1"/>
              <a:t>Chipselect</a:t>
            </a:r>
            <a:r>
              <a:rPr lang="en-US" sz="1600" dirty="0"/>
              <a:t>: LOW</a:t>
            </a:r>
          </a:p>
          <a:p>
            <a:pPr lvl="0"/>
            <a:r>
              <a:rPr lang="en-US" sz="1600" dirty="0" smtClean="0"/>
              <a:t>- </a:t>
            </a:r>
            <a:r>
              <a:rPr lang="en-US" sz="1600" dirty="0" err="1" smtClean="0"/>
              <a:t>Lấy</a:t>
            </a:r>
            <a:r>
              <a:rPr lang="en-US" sz="1600" dirty="0" smtClean="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smtClean="0"/>
              <a:t>- MSB </a:t>
            </a:r>
            <a:r>
              <a:rPr lang="en-US" sz="1600" dirty="0"/>
              <a:t>first.</a:t>
            </a:r>
          </a:p>
          <a:p>
            <a:pPr lvl="0"/>
            <a:r>
              <a:rPr lang="en-US" sz="1600" dirty="0" smtClean="0"/>
              <a:t>- </a:t>
            </a:r>
            <a:r>
              <a:rPr lang="en-US" sz="1600" dirty="0" err="1" smtClean="0"/>
              <a:t>Dùng</a:t>
            </a:r>
            <a:r>
              <a:rPr lang="en-US" sz="1600" dirty="0" smtClean="0"/>
              <a:t> </a:t>
            </a:r>
            <a:r>
              <a:rPr lang="en-US" sz="1600" dirty="0"/>
              <a:t>Continuous CS.</a:t>
            </a:r>
          </a:p>
          <a:p>
            <a:pPr lvl="0"/>
            <a:r>
              <a:rPr lang="en-US" sz="1600" dirty="0" smtClean="0"/>
              <a:t>- Cs2Clk</a:t>
            </a:r>
            <a:r>
              <a:rPr lang="en-US" sz="1600" dirty="0"/>
              <a:t>: 1us</a:t>
            </a:r>
          </a:p>
          <a:p>
            <a:pPr lvl="0"/>
            <a:r>
              <a:rPr lang="en-US" sz="1600" dirty="0" smtClean="0"/>
              <a:t>- Clk2Cs</a:t>
            </a:r>
            <a:r>
              <a:rPr lang="en-US" sz="1600" dirty="0"/>
              <a:t>: 1us</a:t>
            </a:r>
          </a:p>
          <a:p>
            <a:pPr lvl="0"/>
            <a:r>
              <a:rPr lang="en-US" sz="1600" dirty="0" smtClean="0"/>
              <a:t>- Cs2Cs</a:t>
            </a:r>
            <a:r>
              <a:rPr lang="en-US" sz="1600" dirty="0"/>
              <a:t>: 1us</a:t>
            </a:r>
          </a:p>
          <a:p>
            <a:pPr lvl="0"/>
            <a:r>
              <a:rPr lang="en-US" sz="1600" dirty="0" smtClean="0"/>
              <a:t>- </a:t>
            </a:r>
            <a:r>
              <a:rPr lang="en-US" sz="1600" dirty="0" err="1" smtClean="0"/>
              <a:t>Dùng</a:t>
            </a:r>
            <a:r>
              <a:rPr lang="en-US" sz="1600" dirty="0" smtClean="0"/>
              <a:t> </a:t>
            </a:r>
            <a:r>
              <a:rPr lang="en-US" sz="1600" dirty="0" err="1" smtClean="0"/>
              <a:t>SyncTransmit</a:t>
            </a:r>
            <a:r>
              <a:rPr lang="en-US" sz="1600" dirty="0" smtClean="0"/>
              <a:t>.</a:t>
            </a:r>
            <a:endParaRPr lang="en-US" sz="1600" dirty="0"/>
          </a:p>
        </p:txBody>
      </p:sp>
      <p:pic>
        <p:nvPicPr>
          <p:cNvPr id="8" name="Picture 7"/>
          <p:cNvPicPr/>
          <p:nvPr/>
        </p:nvPicPr>
        <p:blipFill>
          <a:blip r:embed="rId2"/>
          <a:stretch>
            <a:fillRect/>
          </a:stretch>
        </p:blipFill>
        <p:spPr>
          <a:xfrm>
            <a:off x="2225036" y="2220337"/>
            <a:ext cx="4391024" cy="3388994"/>
          </a:xfrm>
          <a:prstGeom prst="rect">
            <a:avLst/>
          </a:prstGeom>
        </p:spPr>
      </p:pic>
      <p:sp>
        <p:nvSpPr>
          <p:cNvPr id="2" name="Rectangle 1"/>
          <p:cNvSpPr/>
          <p:nvPr/>
        </p:nvSpPr>
        <p:spPr>
          <a:xfrm>
            <a:off x="2852555" y="5715000"/>
            <a:ext cx="3313728"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SpiPhyUnit</a:t>
            </a:r>
            <a:r>
              <a:rPr lang="en-US" dirty="0"/>
              <a:t> – </a:t>
            </a:r>
            <a:r>
              <a:rPr lang="en-US" dirty="0" err="1"/>
              <a:t>Ví</a:t>
            </a:r>
            <a:r>
              <a:rPr lang="en-US" dirty="0"/>
              <a:t> </a:t>
            </a:r>
            <a:r>
              <a:rPr lang="en-US" dirty="0" err="1"/>
              <a:t>dụ</a:t>
            </a:r>
            <a:r>
              <a:rPr lang="en-US" dirty="0"/>
              <a:t> 1</a:t>
            </a:r>
          </a:p>
        </p:txBody>
      </p:sp>
      <p:sp>
        <p:nvSpPr>
          <p:cNvPr id="3" name="Rectangle 2"/>
          <p:cNvSpPr/>
          <p:nvPr/>
        </p:nvSpPr>
        <p:spPr>
          <a:xfrm>
            <a:off x="2137927" y="1728074"/>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Tree>
    <p:extLst>
      <p:ext uri="{BB962C8B-B14F-4D97-AF65-F5344CB8AC3E}">
        <p14:creationId xmlns:p14="http://schemas.microsoft.com/office/powerpoint/2010/main" val="2814268004"/>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1</a:t>
            </a:r>
          </a:p>
        </p:txBody>
      </p:sp>
      <p:sp>
        <p:nvSpPr>
          <p:cNvPr id="10" name="Rectangle 9"/>
          <p:cNvSpPr/>
          <p:nvPr/>
        </p:nvSpPr>
        <p:spPr>
          <a:xfrm>
            <a:off x="8143874" y="2210812"/>
            <a:ext cx="3705226" cy="2800767"/>
          </a:xfrm>
          <a:prstGeom prst="rect">
            <a:avLst/>
          </a:prstGeom>
        </p:spPr>
        <p:txBody>
          <a:bodyPr wrap="square">
            <a:spAutoFit/>
          </a:bodyPr>
          <a:lstStyle/>
          <a:p>
            <a:pPr lvl="0"/>
            <a:r>
              <a:rPr lang="en-US" sz="1600" b="1" i="1" dirty="0" err="1"/>
              <a:t>Yêu</a:t>
            </a:r>
            <a:r>
              <a:rPr lang="en-US" sz="1600" b="1" i="1" dirty="0"/>
              <a:t> </a:t>
            </a:r>
            <a:r>
              <a:rPr lang="en-US" sz="1600" b="1" i="1" dirty="0" err="1"/>
              <a:t>cầu</a:t>
            </a:r>
            <a:r>
              <a:rPr lang="en-US" sz="1600" i="1" dirty="0"/>
              <a:t>:</a:t>
            </a:r>
            <a:endParaRPr lang="en-US" sz="1600" dirty="0"/>
          </a:p>
          <a:p>
            <a:pPr lvl="0"/>
            <a:r>
              <a:rPr lang="en-US" sz="1600" dirty="0" smtClean="0"/>
              <a:t>- </a:t>
            </a:r>
            <a:r>
              <a:rPr lang="en-US" sz="1600" dirty="0" err="1" smtClean="0"/>
              <a:t>Baudrate</a:t>
            </a:r>
            <a:r>
              <a:rPr lang="en-US" sz="1600" dirty="0"/>
              <a:t>: 100 000bps.</a:t>
            </a:r>
          </a:p>
          <a:p>
            <a:pPr lvl="0"/>
            <a:r>
              <a:rPr lang="en-US" sz="1600" dirty="0" smtClean="0"/>
              <a:t>- </a:t>
            </a:r>
            <a:r>
              <a:rPr lang="en-US" sz="1600" dirty="0" err="1" smtClean="0"/>
              <a:t>Dùng</a:t>
            </a:r>
            <a:r>
              <a:rPr lang="en-US" sz="1600" dirty="0" smtClean="0"/>
              <a:t> </a:t>
            </a:r>
            <a:r>
              <a:rPr lang="en-US" sz="1600" dirty="0"/>
              <a:t>PCS0</a:t>
            </a:r>
          </a:p>
          <a:p>
            <a:pPr lvl="0"/>
            <a:r>
              <a:rPr lang="en-US" sz="1600" dirty="0" smtClean="0"/>
              <a:t>- </a:t>
            </a:r>
            <a:r>
              <a:rPr lang="en-US" sz="1600" dirty="0" err="1" smtClean="0"/>
              <a:t>Tín</a:t>
            </a:r>
            <a:r>
              <a:rPr lang="en-US" sz="1600" dirty="0" smtClean="0"/>
              <a:t> </a:t>
            </a:r>
            <a:r>
              <a:rPr lang="en-US" sz="1600" dirty="0" err="1"/>
              <a:t>hiệu</a:t>
            </a:r>
            <a:r>
              <a:rPr lang="en-US" sz="1600" dirty="0"/>
              <a:t> </a:t>
            </a:r>
            <a:r>
              <a:rPr lang="en-US" sz="1600" dirty="0" err="1"/>
              <a:t>Chipselect</a:t>
            </a:r>
            <a:r>
              <a:rPr lang="en-US" sz="1600" dirty="0"/>
              <a:t>: LOW</a:t>
            </a:r>
          </a:p>
          <a:p>
            <a:pPr lvl="0"/>
            <a:r>
              <a:rPr lang="en-US" sz="1600" dirty="0" smtClean="0"/>
              <a:t>- </a:t>
            </a:r>
            <a:r>
              <a:rPr lang="en-US" sz="1600" dirty="0" err="1" smtClean="0"/>
              <a:t>Lấy</a:t>
            </a:r>
            <a:r>
              <a:rPr lang="en-US" sz="1600" dirty="0" smtClean="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smtClean="0"/>
              <a:t>- MSB </a:t>
            </a:r>
            <a:r>
              <a:rPr lang="en-US" sz="1600" dirty="0"/>
              <a:t>first.</a:t>
            </a:r>
          </a:p>
          <a:p>
            <a:pPr lvl="0"/>
            <a:r>
              <a:rPr lang="en-US" sz="1600" dirty="0" smtClean="0"/>
              <a:t>- </a:t>
            </a:r>
            <a:r>
              <a:rPr lang="en-US" sz="1600" dirty="0" err="1" smtClean="0"/>
              <a:t>Dùng</a:t>
            </a:r>
            <a:r>
              <a:rPr lang="en-US" sz="1600" dirty="0" smtClean="0"/>
              <a:t> </a:t>
            </a:r>
            <a:r>
              <a:rPr lang="en-US" sz="1600" dirty="0"/>
              <a:t>Continuous CS.</a:t>
            </a:r>
          </a:p>
          <a:p>
            <a:pPr lvl="0"/>
            <a:r>
              <a:rPr lang="en-US" sz="1600" dirty="0" smtClean="0"/>
              <a:t>- Cs2Clk</a:t>
            </a:r>
            <a:r>
              <a:rPr lang="en-US" sz="1600" dirty="0"/>
              <a:t>: 1us</a:t>
            </a:r>
          </a:p>
          <a:p>
            <a:pPr lvl="0"/>
            <a:r>
              <a:rPr lang="en-US" sz="1600" dirty="0" smtClean="0"/>
              <a:t>- Clk2Cs</a:t>
            </a:r>
            <a:r>
              <a:rPr lang="en-US" sz="1600" dirty="0"/>
              <a:t>: 1us</a:t>
            </a:r>
          </a:p>
          <a:p>
            <a:pPr lvl="0"/>
            <a:r>
              <a:rPr lang="en-US" sz="1600" dirty="0" smtClean="0"/>
              <a:t>- Cs2Cs</a:t>
            </a:r>
            <a:r>
              <a:rPr lang="en-US" sz="1600" dirty="0"/>
              <a:t>: 1us</a:t>
            </a:r>
          </a:p>
          <a:p>
            <a:pPr lvl="0"/>
            <a:r>
              <a:rPr lang="en-US" sz="1600" dirty="0" smtClean="0"/>
              <a:t>- </a:t>
            </a:r>
            <a:r>
              <a:rPr lang="en-US" sz="1600" dirty="0" err="1" smtClean="0"/>
              <a:t>Dùng</a:t>
            </a:r>
            <a:r>
              <a:rPr lang="en-US" sz="1600" dirty="0" smtClean="0"/>
              <a:t> </a:t>
            </a:r>
            <a:r>
              <a:rPr lang="en-US" sz="1600" dirty="0" err="1" smtClean="0"/>
              <a:t>SyncTransmit</a:t>
            </a:r>
            <a:r>
              <a:rPr lang="en-US" sz="1600" dirty="0" smtClean="0"/>
              <a:t>.</a:t>
            </a:r>
            <a:endParaRPr lang="en-US" sz="1600" dirty="0"/>
          </a:p>
        </p:txBody>
      </p:sp>
      <p:sp>
        <p:nvSpPr>
          <p:cNvPr id="2" name="Rectangle 1"/>
          <p:cNvSpPr/>
          <p:nvPr/>
        </p:nvSpPr>
        <p:spPr>
          <a:xfrm>
            <a:off x="2130262" y="5715000"/>
            <a:ext cx="5827236"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SpiExternalDevice</a:t>
            </a:r>
            <a:r>
              <a:rPr lang="en-US" dirty="0"/>
              <a:t> </a:t>
            </a:r>
            <a:r>
              <a:rPr lang="en-US" dirty="0" err="1"/>
              <a:t>sử</a:t>
            </a:r>
            <a:r>
              <a:rPr lang="en-US" dirty="0"/>
              <a:t> </a:t>
            </a:r>
            <a:r>
              <a:rPr lang="en-US" dirty="0" err="1"/>
              <a:t>dụng</a:t>
            </a:r>
            <a:r>
              <a:rPr lang="en-US" dirty="0"/>
              <a:t> DSPI_0 – </a:t>
            </a:r>
            <a:r>
              <a:rPr lang="en-US" dirty="0" err="1"/>
              <a:t>Ví</a:t>
            </a:r>
            <a:r>
              <a:rPr lang="en-US" dirty="0"/>
              <a:t> </a:t>
            </a:r>
            <a:r>
              <a:rPr lang="en-US" dirty="0" err="1"/>
              <a:t>dụ</a:t>
            </a:r>
            <a:r>
              <a:rPr lang="en-US" dirty="0"/>
              <a:t> 1</a:t>
            </a:r>
          </a:p>
        </p:txBody>
      </p:sp>
      <p:pic>
        <p:nvPicPr>
          <p:cNvPr id="11" name="Picture 10"/>
          <p:cNvPicPr/>
          <p:nvPr/>
        </p:nvPicPr>
        <p:blipFill>
          <a:blip r:embed="rId2"/>
          <a:stretch>
            <a:fillRect/>
          </a:stretch>
        </p:blipFill>
        <p:spPr>
          <a:xfrm>
            <a:off x="2067712" y="2097406"/>
            <a:ext cx="5790414" cy="3432928"/>
          </a:xfrm>
          <a:prstGeom prst="rect">
            <a:avLst/>
          </a:prstGeom>
        </p:spPr>
      </p:pic>
      <p:sp>
        <p:nvSpPr>
          <p:cNvPr id="12" name="Rectangle 11"/>
          <p:cNvSpPr/>
          <p:nvPr/>
        </p:nvSpPr>
        <p:spPr>
          <a:xfrm>
            <a:off x="2137927" y="1728074"/>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Tree>
    <p:extLst>
      <p:ext uri="{BB962C8B-B14F-4D97-AF65-F5344CB8AC3E}">
        <p14:creationId xmlns:p14="http://schemas.microsoft.com/office/powerpoint/2010/main" val="9184968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1</a:t>
            </a:r>
          </a:p>
        </p:txBody>
      </p:sp>
      <p:sp>
        <p:nvSpPr>
          <p:cNvPr id="10" name="Rectangle 9"/>
          <p:cNvSpPr/>
          <p:nvPr/>
        </p:nvSpPr>
        <p:spPr>
          <a:xfrm>
            <a:off x="8143874" y="2210812"/>
            <a:ext cx="3705226" cy="2800767"/>
          </a:xfrm>
          <a:prstGeom prst="rect">
            <a:avLst/>
          </a:prstGeom>
        </p:spPr>
        <p:txBody>
          <a:bodyPr wrap="square">
            <a:spAutoFit/>
          </a:bodyPr>
          <a:lstStyle/>
          <a:p>
            <a:pPr lvl="0"/>
            <a:r>
              <a:rPr lang="en-US" sz="1600" b="1" i="1" dirty="0" err="1"/>
              <a:t>Yêu</a:t>
            </a:r>
            <a:r>
              <a:rPr lang="en-US" sz="1600" b="1" i="1" dirty="0"/>
              <a:t> </a:t>
            </a:r>
            <a:r>
              <a:rPr lang="en-US" sz="1600" b="1" i="1" dirty="0" err="1"/>
              <a:t>cầu</a:t>
            </a:r>
            <a:r>
              <a:rPr lang="en-US" sz="1600" i="1" dirty="0"/>
              <a:t>:</a:t>
            </a:r>
            <a:endParaRPr lang="en-US" sz="1600" dirty="0"/>
          </a:p>
          <a:p>
            <a:pPr lvl="0"/>
            <a:r>
              <a:rPr lang="en-US" sz="1600" dirty="0" smtClean="0"/>
              <a:t>- </a:t>
            </a:r>
            <a:r>
              <a:rPr lang="en-US" sz="1600" dirty="0" err="1" smtClean="0"/>
              <a:t>Baudrate</a:t>
            </a:r>
            <a:r>
              <a:rPr lang="en-US" sz="1600" dirty="0"/>
              <a:t>: 100 000bps.</a:t>
            </a:r>
          </a:p>
          <a:p>
            <a:pPr lvl="0"/>
            <a:r>
              <a:rPr lang="en-US" sz="1600" dirty="0" smtClean="0"/>
              <a:t>- </a:t>
            </a:r>
            <a:r>
              <a:rPr lang="en-US" sz="1600" dirty="0" err="1" smtClean="0"/>
              <a:t>Dùng</a:t>
            </a:r>
            <a:r>
              <a:rPr lang="en-US" sz="1600" dirty="0" smtClean="0"/>
              <a:t> </a:t>
            </a:r>
            <a:r>
              <a:rPr lang="en-US" sz="1600" dirty="0"/>
              <a:t>PCS0</a:t>
            </a:r>
          </a:p>
          <a:p>
            <a:pPr lvl="0"/>
            <a:r>
              <a:rPr lang="en-US" sz="1600" dirty="0" smtClean="0"/>
              <a:t>- </a:t>
            </a:r>
            <a:r>
              <a:rPr lang="en-US" sz="1600" dirty="0" err="1" smtClean="0"/>
              <a:t>Tín</a:t>
            </a:r>
            <a:r>
              <a:rPr lang="en-US" sz="1600" dirty="0" smtClean="0"/>
              <a:t> </a:t>
            </a:r>
            <a:r>
              <a:rPr lang="en-US" sz="1600" dirty="0" err="1"/>
              <a:t>hiệu</a:t>
            </a:r>
            <a:r>
              <a:rPr lang="en-US" sz="1600" dirty="0"/>
              <a:t> </a:t>
            </a:r>
            <a:r>
              <a:rPr lang="en-US" sz="1600" dirty="0" err="1"/>
              <a:t>Chipselect</a:t>
            </a:r>
            <a:r>
              <a:rPr lang="en-US" sz="1600" dirty="0"/>
              <a:t>: LOW</a:t>
            </a:r>
          </a:p>
          <a:p>
            <a:pPr lvl="0"/>
            <a:r>
              <a:rPr lang="en-US" sz="1600" dirty="0" smtClean="0"/>
              <a:t>- </a:t>
            </a:r>
            <a:r>
              <a:rPr lang="en-US" sz="1600" dirty="0" err="1" smtClean="0"/>
              <a:t>Lấy</a:t>
            </a:r>
            <a:r>
              <a:rPr lang="en-US" sz="1600" dirty="0" smtClean="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smtClean="0"/>
              <a:t>- MSB </a:t>
            </a:r>
            <a:r>
              <a:rPr lang="en-US" sz="1600" dirty="0"/>
              <a:t>first.</a:t>
            </a:r>
          </a:p>
          <a:p>
            <a:pPr lvl="0"/>
            <a:r>
              <a:rPr lang="en-US" sz="1600" dirty="0" smtClean="0"/>
              <a:t>- </a:t>
            </a:r>
            <a:r>
              <a:rPr lang="en-US" sz="1600" dirty="0" err="1" smtClean="0"/>
              <a:t>Dùng</a:t>
            </a:r>
            <a:r>
              <a:rPr lang="en-US" sz="1600" dirty="0" smtClean="0"/>
              <a:t> </a:t>
            </a:r>
            <a:r>
              <a:rPr lang="en-US" sz="1600" dirty="0"/>
              <a:t>Continuous CS.</a:t>
            </a:r>
          </a:p>
          <a:p>
            <a:pPr lvl="0"/>
            <a:r>
              <a:rPr lang="en-US" sz="1600" dirty="0" smtClean="0"/>
              <a:t>- Cs2Clk</a:t>
            </a:r>
            <a:r>
              <a:rPr lang="en-US" sz="1600" dirty="0"/>
              <a:t>: 1us</a:t>
            </a:r>
          </a:p>
          <a:p>
            <a:pPr lvl="0"/>
            <a:r>
              <a:rPr lang="en-US" sz="1600" dirty="0" smtClean="0"/>
              <a:t>- Clk2Cs</a:t>
            </a:r>
            <a:r>
              <a:rPr lang="en-US" sz="1600" dirty="0"/>
              <a:t>: 1us</a:t>
            </a:r>
          </a:p>
          <a:p>
            <a:pPr lvl="0"/>
            <a:r>
              <a:rPr lang="en-US" sz="1600" dirty="0" smtClean="0"/>
              <a:t>- Cs2Cs</a:t>
            </a:r>
            <a:r>
              <a:rPr lang="en-US" sz="1600" dirty="0"/>
              <a:t>: 1us</a:t>
            </a:r>
          </a:p>
          <a:p>
            <a:pPr lvl="0"/>
            <a:r>
              <a:rPr lang="en-US" sz="1600" dirty="0" smtClean="0"/>
              <a:t>- </a:t>
            </a:r>
            <a:r>
              <a:rPr lang="en-US" sz="1600" dirty="0" err="1" smtClean="0"/>
              <a:t>Dùng</a:t>
            </a:r>
            <a:r>
              <a:rPr lang="en-US" sz="1600" dirty="0" smtClean="0"/>
              <a:t> </a:t>
            </a:r>
            <a:r>
              <a:rPr lang="en-US" sz="1600" dirty="0" err="1" smtClean="0"/>
              <a:t>SyncTransmit</a:t>
            </a:r>
            <a:r>
              <a:rPr lang="en-US" sz="1600" dirty="0" smtClean="0"/>
              <a:t>.</a:t>
            </a:r>
            <a:endParaRPr lang="en-US" sz="1600" dirty="0"/>
          </a:p>
        </p:txBody>
      </p:sp>
      <p:sp>
        <p:nvSpPr>
          <p:cNvPr id="2" name="Rectangle 1"/>
          <p:cNvSpPr/>
          <p:nvPr/>
        </p:nvSpPr>
        <p:spPr>
          <a:xfrm>
            <a:off x="958687" y="5638800"/>
            <a:ext cx="8447634" cy="369332"/>
          </a:xfrm>
          <a:prstGeom prst="rect">
            <a:avLst/>
          </a:prstGeom>
        </p:spPr>
        <p:txBody>
          <a:bodyPr wrap="none">
            <a:spAutoFit/>
          </a:bodyPr>
          <a:lstStyle/>
          <a:p>
            <a:r>
              <a:rPr lang="en-US" dirty="0" err="1"/>
              <a:t>Cấu</a:t>
            </a:r>
            <a:r>
              <a:rPr lang="en-US" dirty="0"/>
              <a:t> </a:t>
            </a:r>
            <a:r>
              <a:rPr lang="en-US" dirty="0" err="1"/>
              <a:t>hình</a:t>
            </a:r>
            <a:r>
              <a:rPr lang="en-US" dirty="0"/>
              <a:t> Channel </a:t>
            </a:r>
            <a:r>
              <a:rPr lang="en-US" dirty="0" err="1"/>
              <a:t>lệnh</a:t>
            </a:r>
            <a:r>
              <a:rPr lang="en-US" dirty="0"/>
              <a:t> CH_EB_2B_CMD </a:t>
            </a:r>
            <a:r>
              <a:rPr lang="en-US" dirty="0" err="1"/>
              <a:t>và</a:t>
            </a:r>
            <a:r>
              <a:rPr lang="en-US" dirty="0"/>
              <a:t> </a:t>
            </a:r>
            <a:r>
              <a:rPr lang="en-US" dirty="0" err="1"/>
              <a:t>dữ</a:t>
            </a:r>
            <a:r>
              <a:rPr lang="en-US" dirty="0"/>
              <a:t> </a:t>
            </a:r>
            <a:r>
              <a:rPr lang="en-US" dirty="0" err="1"/>
              <a:t>liệu</a:t>
            </a:r>
            <a:r>
              <a:rPr lang="en-US" dirty="0"/>
              <a:t> CH_EB_5B_DATA – </a:t>
            </a:r>
            <a:r>
              <a:rPr lang="en-US" dirty="0" err="1"/>
              <a:t>Ví</a:t>
            </a:r>
            <a:r>
              <a:rPr lang="en-US" dirty="0"/>
              <a:t> </a:t>
            </a:r>
            <a:r>
              <a:rPr lang="en-US" dirty="0" err="1"/>
              <a:t>dụ</a:t>
            </a:r>
            <a:r>
              <a:rPr lang="en-US" dirty="0"/>
              <a:t> 1</a:t>
            </a:r>
          </a:p>
        </p:txBody>
      </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1126428" y="2210812"/>
            <a:ext cx="6831070" cy="3266063"/>
          </a:xfrm>
          <a:prstGeom prst="rect">
            <a:avLst/>
          </a:prstGeom>
          <a:noFill/>
          <a:ln>
            <a:noFill/>
          </a:ln>
        </p:spPr>
      </p:pic>
      <p:sp>
        <p:nvSpPr>
          <p:cNvPr id="13" name="Rectangle 12"/>
          <p:cNvSpPr/>
          <p:nvPr/>
        </p:nvSpPr>
        <p:spPr>
          <a:xfrm>
            <a:off x="2137927" y="1728074"/>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Tree>
    <p:extLst>
      <p:ext uri="{BB962C8B-B14F-4D97-AF65-F5344CB8AC3E}">
        <p14:creationId xmlns:p14="http://schemas.microsoft.com/office/powerpoint/2010/main" val="55291782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1</a:t>
            </a:r>
          </a:p>
        </p:txBody>
      </p:sp>
      <p:sp>
        <p:nvSpPr>
          <p:cNvPr id="10" name="Rectangle 9"/>
          <p:cNvSpPr/>
          <p:nvPr/>
        </p:nvSpPr>
        <p:spPr>
          <a:xfrm>
            <a:off x="8143874" y="2210812"/>
            <a:ext cx="3705226" cy="2800767"/>
          </a:xfrm>
          <a:prstGeom prst="rect">
            <a:avLst/>
          </a:prstGeom>
        </p:spPr>
        <p:txBody>
          <a:bodyPr wrap="square">
            <a:spAutoFit/>
          </a:bodyPr>
          <a:lstStyle/>
          <a:p>
            <a:pPr lvl="0"/>
            <a:r>
              <a:rPr lang="en-US" sz="1600" b="1" i="1" dirty="0" err="1"/>
              <a:t>Yêu</a:t>
            </a:r>
            <a:r>
              <a:rPr lang="en-US" sz="1600" b="1" i="1" dirty="0"/>
              <a:t> </a:t>
            </a:r>
            <a:r>
              <a:rPr lang="en-US" sz="1600" b="1" i="1" dirty="0" err="1"/>
              <a:t>cầu</a:t>
            </a:r>
            <a:r>
              <a:rPr lang="en-US" sz="1600" i="1" dirty="0"/>
              <a:t>:</a:t>
            </a:r>
            <a:endParaRPr lang="en-US" sz="1600" dirty="0"/>
          </a:p>
          <a:p>
            <a:pPr lvl="0"/>
            <a:r>
              <a:rPr lang="en-US" sz="1600" dirty="0" smtClean="0"/>
              <a:t>- </a:t>
            </a:r>
            <a:r>
              <a:rPr lang="en-US" sz="1600" dirty="0" err="1" smtClean="0"/>
              <a:t>Baudrate</a:t>
            </a:r>
            <a:r>
              <a:rPr lang="en-US" sz="1600" dirty="0"/>
              <a:t>: 100 000bps.</a:t>
            </a:r>
          </a:p>
          <a:p>
            <a:pPr lvl="0"/>
            <a:r>
              <a:rPr lang="en-US" sz="1600" dirty="0" smtClean="0"/>
              <a:t>- </a:t>
            </a:r>
            <a:r>
              <a:rPr lang="en-US" sz="1600" dirty="0" err="1" smtClean="0"/>
              <a:t>Dùng</a:t>
            </a:r>
            <a:r>
              <a:rPr lang="en-US" sz="1600" dirty="0" smtClean="0"/>
              <a:t> </a:t>
            </a:r>
            <a:r>
              <a:rPr lang="en-US" sz="1600" dirty="0"/>
              <a:t>PCS0</a:t>
            </a:r>
          </a:p>
          <a:p>
            <a:pPr lvl="0"/>
            <a:r>
              <a:rPr lang="en-US" sz="1600" dirty="0" smtClean="0"/>
              <a:t>- </a:t>
            </a:r>
            <a:r>
              <a:rPr lang="en-US" sz="1600" dirty="0" err="1" smtClean="0"/>
              <a:t>Tín</a:t>
            </a:r>
            <a:r>
              <a:rPr lang="en-US" sz="1600" dirty="0" smtClean="0"/>
              <a:t> </a:t>
            </a:r>
            <a:r>
              <a:rPr lang="en-US" sz="1600" dirty="0" err="1"/>
              <a:t>hiệu</a:t>
            </a:r>
            <a:r>
              <a:rPr lang="en-US" sz="1600" dirty="0"/>
              <a:t> </a:t>
            </a:r>
            <a:r>
              <a:rPr lang="en-US" sz="1600" dirty="0" err="1"/>
              <a:t>Chipselect</a:t>
            </a:r>
            <a:r>
              <a:rPr lang="en-US" sz="1600" dirty="0"/>
              <a:t>: LOW</a:t>
            </a:r>
          </a:p>
          <a:p>
            <a:pPr lvl="0"/>
            <a:r>
              <a:rPr lang="en-US" sz="1600" dirty="0" smtClean="0"/>
              <a:t>- </a:t>
            </a:r>
            <a:r>
              <a:rPr lang="en-US" sz="1600" dirty="0" err="1" smtClean="0"/>
              <a:t>Lấy</a:t>
            </a:r>
            <a:r>
              <a:rPr lang="en-US" sz="1600" dirty="0" smtClean="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smtClean="0"/>
              <a:t>- MSB </a:t>
            </a:r>
            <a:r>
              <a:rPr lang="en-US" sz="1600" dirty="0"/>
              <a:t>first.</a:t>
            </a:r>
          </a:p>
          <a:p>
            <a:pPr lvl="0"/>
            <a:r>
              <a:rPr lang="en-US" sz="1600" dirty="0" smtClean="0"/>
              <a:t>- </a:t>
            </a:r>
            <a:r>
              <a:rPr lang="en-US" sz="1600" dirty="0" err="1" smtClean="0"/>
              <a:t>Dùng</a:t>
            </a:r>
            <a:r>
              <a:rPr lang="en-US" sz="1600" dirty="0" smtClean="0"/>
              <a:t> </a:t>
            </a:r>
            <a:r>
              <a:rPr lang="en-US" sz="1600" dirty="0"/>
              <a:t>Continuous CS.</a:t>
            </a:r>
          </a:p>
          <a:p>
            <a:pPr lvl="0"/>
            <a:r>
              <a:rPr lang="en-US" sz="1600" dirty="0" smtClean="0"/>
              <a:t>- Cs2Clk</a:t>
            </a:r>
            <a:r>
              <a:rPr lang="en-US" sz="1600" dirty="0"/>
              <a:t>: 1us</a:t>
            </a:r>
          </a:p>
          <a:p>
            <a:pPr lvl="0"/>
            <a:r>
              <a:rPr lang="en-US" sz="1600" dirty="0" smtClean="0"/>
              <a:t>- Clk2Cs</a:t>
            </a:r>
            <a:r>
              <a:rPr lang="en-US" sz="1600" dirty="0"/>
              <a:t>: 1us</a:t>
            </a:r>
          </a:p>
          <a:p>
            <a:pPr lvl="0"/>
            <a:r>
              <a:rPr lang="en-US" sz="1600" dirty="0" smtClean="0"/>
              <a:t>- Cs2Cs</a:t>
            </a:r>
            <a:r>
              <a:rPr lang="en-US" sz="1600" dirty="0"/>
              <a:t>: 1us</a:t>
            </a:r>
          </a:p>
          <a:p>
            <a:pPr lvl="0"/>
            <a:r>
              <a:rPr lang="en-US" sz="1600" dirty="0" smtClean="0"/>
              <a:t>- </a:t>
            </a:r>
            <a:r>
              <a:rPr lang="en-US" sz="1600" dirty="0" err="1" smtClean="0"/>
              <a:t>Dùng</a:t>
            </a:r>
            <a:r>
              <a:rPr lang="en-US" sz="1600" dirty="0" smtClean="0"/>
              <a:t> </a:t>
            </a:r>
            <a:r>
              <a:rPr lang="en-US" sz="1600" dirty="0" err="1" smtClean="0"/>
              <a:t>SyncTransmit</a:t>
            </a:r>
            <a:r>
              <a:rPr lang="en-US" sz="1600" dirty="0" smtClean="0"/>
              <a:t>.</a:t>
            </a:r>
            <a:endParaRPr lang="en-US" sz="1600" dirty="0"/>
          </a:p>
        </p:txBody>
      </p:sp>
      <p:sp>
        <p:nvSpPr>
          <p:cNvPr id="2" name="Rectangle 1"/>
          <p:cNvSpPr/>
          <p:nvPr/>
        </p:nvSpPr>
        <p:spPr>
          <a:xfrm>
            <a:off x="958687" y="5895975"/>
            <a:ext cx="8853706"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SpiJob</a:t>
            </a:r>
            <a:r>
              <a:rPr lang="en-US" dirty="0"/>
              <a:t> </a:t>
            </a:r>
            <a:r>
              <a:rPr lang="en-US" dirty="0" err="1"/>
              <a:t>dùng</a:t>
            </a:r>
            <a:r>
              <a:rPr lang="en-US" dirty="0"/>
              <a:t> </a:t>
            </a:r>
            <a:r>
              <a:rPr lang="en-US" dirty="0" err="1"/>
              <a:t>ExternalDevice</a:t>
            </a:r>
            <a:r>
              <a:rPr lang="en-US" dirty="0"/>
              <a:t> DEV_EEPROM_100K_TRAILING_0 – </a:t>
            </a:r>
            <a:r>
              <a:rPr lang="en-US" dirty="0" err="1"/>
              <a:t>Ví</a:t>
            </a:r>
            <a:r>
              <a:rPr lang="en-US" dirty="0"/>
              <a:t> </a:t>
            </a:r>
            <a:r>
              <a:rPr lang="en-US" dirty="0" err="1"/>
              <a:t>dụ</a:t>
            </a:r>
            <a:r>
              <a:rPr lang="en-US" dirty="0"/>
              <a:t> 1</a:t>
            </a:r>
          </a:p>
        </p:txBody>
      </p:sp>
      <p:pic>
        <p:nvPicPr>
          <p:cNvPr id="11" name="Picture 10"/>
          <p:cNvPicPr/>
          <p:nvPr/>
        </p:nvPicPr>
        <p:blipFill>
          <a:blip r:embed="rId2">
            <a:extLst>
              <a:ext uri="{28A0092B-C50C-407E-A947-70E740481C1C}">
                <a14:useLocalDpi xmlns:a14="http://schemas.microsoft.com/office/drawing/2010/main" val="0"/>
              </a:ext>
            </a:extLst>
          </a:blip>
          <a:srcRect/>
          <a:stretch>
            <a:fillRect/>
          </a:stretch>
        </p:blipFill>
        <p:spPr bwMode="auto">
          <a:xfrm>
            <a:off x="2105308" y="2053471"/>
            <a:ext cx="5724241" cy="3766303"/>
          </a:xfrm>
          <a:prstGeom prst="rect">
            <a:avLst/>
          </a:prstGeom>
          <a:noFill/>
          <a:ln>
            <a:noFill/>
          </a:ln>
        </p:spPr>
      </p:pic>
      <p:sp>
        <p:nvSpPr>
          <p:cNvPr id="13" name="Rectangle 12"/>
          <p:cNvSpPr/>
          <p:nvPr/>
        </p:nvSpPr>
        <p:spPr>
          <a:xfrm>
            <a:off x="2137927" y="1728074"/>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Tree>
    <p:extLst>
      <p:ext uri="{BB962C8B-B14F-4D97-AF65-F5344CB8AC3E}">
        <p14:creationId xmlns:p14="http://schemas.microsoft.com/office/powerpoint/2010/main" val="390528555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8" name="TextBox 7"/>
          <p:cNvSpPr txBox="1"/>
          <p:nvPr/>
        </p:nvSpPr>
        <p:spPr>
          <a:xfrm>
            <a:off x="1028700" y="1074420"/>
            <a:ext cx="2914650" cy="480060"/>
          </a:xfrm>
          <a:prstGeom prst="rect">
            <a:avLst/>
          </a:prstGeom>
          <a:noFill/>
        </p:spPr>
        <p:txBody>
          <a:bodyPr wrap="none" lIns="91440" tIns="45720" rIns="91440" rtlCol="0" anchor="t">
            <a:noAutofit/>
          </a:bodyPr>
          <a:lstStyle/>
          <a:p>
            <a:pPr defTabSz="360000"/>
            <a:r>
              <a:rPr lang="en-US" sz="2200" b="1" dirty="0" smtClean="0">
                <a:solidFill>
                  <a:schemeClr val="tx1"/>
                </a:solidFill>
              </a:rPr>
              <a:t>Giao thức SPI là gì?</a:t>
            </a:r>
          </a:p>
        </p:txBody>
      </p:sp>
      <p:sp>
        <p:nvSpPr>
          <p:cNvPr id="9" name="Rectangle 8"/>
          <p:cNvSpPr/>
          <p:nvPr/>
        </p:nvSpPr>
        <p:spPr>
          <a:xfrm>
            <a:off x="1028700" y="1622703"/>
            <a:ext cx="10081260" cy="1107996"/>
          </a:xfrm>
          <a:prstGeom prst="rect">
            <a:avLst/>
          </a:prstGeom>
        </p:spPr>
        <p:txBody>
          <a:bodyPr wrap="square">
            <a:spAutoFit/>
          </a:bodyPr>
          <a:lstStyle/>
          <a:p>
            <a:pPr defTabSz="360000"/>
            <a:r>
              <a:rPr lang="en-US" sz="2200" dirty="0" smtClean="0"/>
              <a:t>	Giao </a:t>
            </a:r>
            <a:r>
              <a:rPr lang="en-US" sz="2200" dirty="0"/>
              <a:t>thức SPI(Serial Peripheral Interface) là một dạng giao thức truyền nối tiếp có đồng bộ được sử dụng để truyền thông giữa vi điều khiển với một hoặc nhiều thiết bị ngoại vi trong khoảng cách </a:t>
            </a:r>
            <a:r>
              <a:rPr lang="en-US" sz="2200" dirty="0" smtClean="0"/>
              <a:t>ngắn.</a:t>
            </a:r>
            <a:endParaRPr lang="en-US" sz="2200" dirty="0"/>
          </a:p>
        </p:txBody>
      </p:sp>
      <p:sp>
        <p:nvSpPr>
          <p:cNvPr id="10" name="Rectangle 9"/>
          <p:cNvSpPr/>
          <p:nvPr/>
        </p:nvSpPr>
        <p:spPr>
          <a:xfrm>
            <a:off x="1028700" y="2967335"/>
            <a:ext cx="10081260" cy="769441"/>
          </a:xfrm>
          <a:prstGeom prst="rect">
            <a:avLst/>
          </a:prstGeom>
        </p:spPr>
        <p:txBody>
          <a:bodyPr wrap="square">
            <a:spAutoFit/>
          </a:bodyPr>
          <a:lstStyle/>
          <a:p>
            <a:pPr defTabSz="360000"/>
            <a:r>
              <a:rPr lang="en-US" sz="2200" dirty="0" smtClean="0"/>
              <a:t>	Kết </a:t>
            </a:r>
            <a:r>
              <a:rPr lang="en-US" sz="2200" dirty="0"/>
              <a:t>nối của SPI luôn luôn có một Master điều khiển việc truyền nhận với các Slave ngoại vi như các thiết bị EEPROM, LCD, ADC …</a:t>
            </a:r>
          </a:p>
        </p:txBody>
      </p:sp>
    </p:spTree>
    <p:extLst>
      <p:ext uri="{BB962C8B-B14F-4D97-AF65-F5344CB8AC3E}">
        <p14:creationId xmlns:p14="http://schemas.microsoft.com/office/powerpoint/2010/main" val="100387611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1</a:t>
            </a:r>
          </a:p>
        </p:txBody>
      </p:sp>
      <p:sp>
        <p:nvSpPr>
          <p:cNvPr id="10" name="Rectangle 9"/>
          <p:cNvSpPr/>
          <p:nvPr/>
        </p:nvSpPr>
        <p:spPr>
          <a:xfrm>
            <a:off x="8143874" y="2210812"/>
            <a:ext cx="3705226" cy="2800767"/>
          </a:xfrm>
          <a:prstGeom prst="rect">
            <a:avLst/>
          </a:prstGeom>
        </p:spPr>
        <p:txBody>
          <a:bodyPr wrap="square">
            <a:spAutoFit/>
          </a:bodyPr>
          <a:lstStyle/>
          <a:p>
            <a:pPr lvl="0"/>
            <a:r>
              <a:rPr lang="en-US" sz="1600" b="1" i="1" dirty="0" err="1"/>
              <a:t>Yêu</a:t>
            </a:r>
            <a:r>
              <a:rPr lang="en-US" sz="1600" b="1" i="1" dirty="0"/>
              <a:t> </a:t>
            </a:r>
            <a:r>
              <a:rPr lang="en-US" sz="1600" b="1" i="1" dirty="0" err="1"/>
              <a:t>cầu</a:t>
            </a:r>
            <a:r>
              <a:rPr lang="en-US" sz="1600" i="1" dirty="0"/>
              <a:t>:</a:t>
            </a:r>
            <a:endParaRPr lang="en-US" sz="1600" dirty="0"/>
          </a:p>
          <a:p>
            <a:pPr lvl="0"/>
            <a:r>
              <a:rPr lang="en-US" sz="1600" dirty="0" smtClean="0"/>
              <a:t>- </a:t>
            </a:r>
            <a:r>
              <a:rPr lang="en-US" sz="1600" dirty="0" err="1" smtClean="0"/>
              <a:t>Baudrate</a:t>
            </a:r>
            <a:r>
              <a:rPr lang="en-US" sz="1600" dirty="0"/>
              <a:t>: 100 000bps.</a:t>
            </a:r>
          </a:p>
          <a:p>
            <a:pPr lvl="0"/>
            <a:r>
              <a:rPr lang="en-US" sz="1600" dirty="0" smtClean="0"/>
              <a:t>- </a:t>
            </a:r>
            <a:r>
              <a:rPr lang="en-US" sz="1600" dirty="0" err="1" smtClean="0"/>
              <a:t>Dùng</a:t>
            </a:r>
            <a:r>
              <a:rPr lang="en-US" sz="1600" dirty="0" smtClean="0"/>
              <a:t> </a:t>
            </a:r>
            <a:r>
              <a:rPr lang="en-US" sz="1600" dirty="0"/>
              <a:t>PCS0</a:t>
            </a:r>
          </a:p>
          <a:p>
            <a:pPr lvl="0"/>
            <a:r>
              <a:rPr lang="en-US" sz="1600" dirty="0" smtClean="0"/>
              <a:t>- </a:t>
            </a:r>
            <a:r>
              <a:rPr lang="en-US" sz="1600" dirty="0" err="1" smtClean="0"/>
              <a:t>Tín</a:t>
            </a:r>
            <a:r>
              <a:rPr lang="en-US" sz="1600" dirty="0" smtClean="0"/>
              <a:t> </a:t>
            </a:r>
            <a:r>
              <a:rPr lang="en-US" sz="1600" dirty="0" err="1"/>
              <a:t>hiệu</a:t>
            </a:r>
            <a:r>
              <a:rPr lang="en-US" sz="1600" dirty="0"/>
              <a:t> </a:t>
            </a:r>
            <a:r>
              <a:rPr lang="en-US" sz="1600" dirty="0" err="1"/>
              <a:t>Chipselect</a:t>
            </a:r>
            <a:r>
              <a:rPr lang="en-US" sz="1600" dirty="0"/>
              <a:t>: LOW</a:t>
            </a:r>
          </a:p>
          <a:p>
            <a:pPr lvl="0"/>
            <a:r>
              <a:rPr lang="en-US" sz="1600" dirty="0" smtClean="0"/>
              <a:t>- </a:t>
            </a:r>
            <a:r>
              <a:rPr lang="en-US" sz="1600" dirty="0" err="1" smtClean="0"/>
              <a:t>Lấy</a:t>
            </a:r>
            <a:r>
              <a:rPr lang="en-US" sz="1600" dirty="0" smtClean="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smtClean="0"/>
              <a:t>- MSB </a:t>
            </a:r>
            <a:r>
              <a:rPr lang="en-US" sz="1600" dirty="0"/>
              <a:t>first.</a:t>
            </a:r>
          </a:p>
          <a:p>
            <a:pPr lvl="0"/>
            <a:r>
              <a:rPr lang="en-US" sz="1600" dirty="0" smtClean="0"/>
              <a:t>- </a:t>
            </a:r>
            <a:r>
              <a:rPr lang="en-US" sz="1600" dirty="0" err="1" smtClean="0"/>
              <a:t>Dùng</a:t>
            </a:r>
            <a:r>
              <a:rPr lang="en-US" sz="1600" dirty="0" smtClean="0"/>
              <a:t> </a:t>
            </a:r>
            <a:r>
              <a:rPr lang="en-US" sz="1600" dirty="0"/>
              <a:t>Continuous CS.</a:t>
            </a:r>
          </a:p>
          <a:p>
            <a:pPr lvl="0"/>
            <a:r>
              <a:rPr lang="en-US" sz="1600" dirty="0" smtClean="0"/>
              <a:t>- Cs2Clk</a:t>
            </a:r>
            <a:r>
              <a:rPr lang="en-US" sz="1600" dirty="0"/>
              <a:t>: 1us</a:t>
            </a:r>
          </a:p>
          <a:p>
            <a:pPr lvl="0"/>
            <a:r>
              <a:rPr lang="en-US" sz="1600" dirty="0" smtClean="0"/>
              <a:t>- Clk2Cs</a:t>
            </a:r>
            <a:r>
              <a:rPr lang="en-US" sz="1600" dirty="0"/>
              <a:t>: 1us</a:t>
            </a:r>
          </a:p>
          <a:p>
            <a:pPr lvl="0"/>
            <a:r>
              <a:rPr lang="en-US" sz="1600" dirty="0" smtClean="0"/>
              <a:t>- Cs2Cs</a:t>
            </a:r>
            <a:r>
              <a:rPr lang="en-US" sz="1600" dirty="0"/>
              <a:t>: 1us</a:t>
            </a:r>
          </a:p>
          <a:p>
            <a:pPr lvl="0"/>
            <a:r>
              <a:rPr lang="en-US" sz="1600" dirty="0" smtClean="0"/>
              <a:t>- </a:t>
            </a:r>
            <a:r>
              <a:rPr lang="en-US" sz="1600" dirty="0" err="1" smtClean="0"/>
              <a:t>Dùng</a:t>
            </a:r>
            <a:r>
              <a:rPr lang="en-US" sz="1600" dirty="0" smtClean="0"/>
              <a:t> </a:t>
            </a:r>
            <a:r>
              <a:rPr lang="en-US" sz="1600" dirty="0" err="1" smtClean="0"/>
              <a:t>SyncTransmit</a:t>
            </a:r>
            <a:r>
              <a:rPr lang="en-US" sz="1600" dirty="0" smtClean="0"/>
              <a:t>.</a:t>
            </a:r>
            <a:endParaRPr lang="en-US" sz="1600" dirty="0"/>
          </a:p>
        </p:txBody>
      </p:sp>
      <p:sp>
        <p:nvSpPr>
          <p:cNvPr id="2" name="Rectangle 1"/>
          <p:cNvSpPr/>
          <p:nvPr/>
        </p:nvSpPr>
        <p:spPr>
          <a:xfrm>
            <a:off x="1597069" y="5429250"/>
            <a:ext cx="7031092" cy="369332"/>
          </a:xfrm>
          <a:prstGeom prst="rect">
            <a:avLst/>
          </a:prstGeom>
        </p:spPr>
        <p:txBody>
          <a:bodyPr wrap="none">
            <a:spAutoFit/>
          </a:bodyPr>
          <a:lstStyle/>
          <a:p>
            <a:r>
              <a:rPr lang="en-US" b="1" i="1" dirty="0" err="1"/>
              <a:t>Cấu</a:t>
            </a:r>
            <a:r>
              <a:rPr lang="en-US" b="1" i="1" dirty="0"/>
              <a:t> </a:t>
            </a:r>
            <a:r>
              <a:rPr lang="en-US" b="1" i="1" dirty="0" err="1"/>
              <a:t>hình</a:t>
            </a:r>
            <a:r>
              <a:rPr lang="en-US" b="1" i="1" dirty="0"/>
              <a:t> </a:t>
            </a:r>
            <a:r>
              <a:rPr lang="en-US" b="1" i="1" dirty="0" err="1"/>
              <a:t>SpiSequence</a:t>
            </a:r>
            <a:r>
              <a:rPr lang="en-US" b="1" i="1" dirty="0"/>
              <a:t> </a:t>
            </a:r>
            <a:r>
              <a:rPr lang="en-US" b="1" i="1" dirty="0" err="1"/>
              <a:t>sử</a:t>
            </a:r>
            <a:r>
              <a:rPr lang="en-US" b="1" i="1" dirty="0"/>
              <a:t> </a:t>
            </a:r>
            <a:r>
              <a:rPr lang="en-US" b="1" i="1" dirty="0" err="1"/>
              <a:t>dụng</a:t>
            </a:r>
            <a:r>
              <a:rPr lang="en-US" b="1" i="1" dirty="0"/>
              <a:t> JOB_DSPI0_EXP_C0 – </a:t>
            </a:r>
            <a:r>
              <a:rPr lang="en-US" b="1" i="1" dirty="0" err="1"/>
              <a:t>Ví</a:t>
            </a:r>
            <a:r>
              <a:rPr lang="en-US" b="1" i="1" dirty="0"/>
              <a:t> </a:t>
            </a:r>
            <a:r>
              <a:rPr lang="en-US" b="1" i="1" dirty="0" err="1"/>
              <a:t>dụ</a:t>
            </a:r>
            <a:r>
              <a:rPr lang="en-US" b="1" i="1" dirty="0"/>
              <a:t> 1</a:t>
            </a:r>
          </a:p>
        </p:txBody>
      </p:sp>
      <p:pic>
        <p:nvPicPr>
          <p:cNvPr id="12" name="Picture 11"/>
          <p:cNvPicPr/>
          <p:nvPr/>
        </p:nvPicPr>
        <p:blipFill>
          <a:blip r:embed="rId2">
            <a:extLst>
              <a:ext uri="{28A0092B-C50C-407E-A947-70E740481C1C}">
                <a14:useLocalDpi xmlns:a14="http://schemas.microsoft.com/office/drawing/2010/main" val="0"/>
              </a:ext>
            </a:extLst>
          </a:blip>
          <a:srcRect/>
          <a:stretch>
            <a:fillRect/>
          </a:stretch>
        </p:blipFill>
        <p:spPr bwMode="auto">
          <a:xfrm>
            <a:off x="2067711" y="2210812"/>
            <a:ext cx="5580864" cy="3046094"/>
          </a:xfrm>
          <a:prstGeom prst="rect">
            <a:avLst/>
          </a:prstGeom>
          <a:noFill/>
          <a:ln>
            <a:noFill/>
          </a:ln>
        </p:spPr>
      </p:pic>
      <p:sp>
        <p:nvSpPr>
          <p:cNvPr id="13" name="Rectangle 12"/>
          <p:cNvSpPr/>
          <p:nvPr/>
        </p:nvSpPr>
        <p:spPr>
          <a:xfrm>
            <a:off x="2137927" y="1728074"/>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Tree>
    <p:extLst>
      <p:ext uri="{BB962C8B-B14F-4D97-AF65-F5344CB8AC3E}">
        <p14:creationId xmlns:p14="http://schemas.microsoft.com/office/powerpoint/2010/main" val="3969490921"/>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1</a:t>
            </a:r>
          </a:p>
        </p:txBody>
      </p:sp>
      <p:sp>
        <p:nvSpPr>
          <p:cNvPr id="10" name="Rectangle 9"/>
          <p:cNvSpPr/>
          <p:nvPr/>
        </p:nvSpPr>
        <p:spPr>
          <a:xfrm>
            <a:off x="8143874" y="2210812"/>
            <a:ext cx="3705226" cy="2800767"/>
          </a:xfrm>
          <a:prstGeom prst="rect">
            <a:avLst/>
          </a:prstGeom>
        </p:spPr>
        <p:txBody>
          <a:bodyPr wrap="square">
            <a:spAutoFit/>
          </a:bodyPr>
          <a:lstStyle/>
          <a:p>
            <a:pPr lvl="0"/>
            <a:r>
              <a:rPr lang="en-US" sz="1600" b="1" i="1" dirty="0" err="1"/>
              <a:t>Yêu</a:t>
            </a:r>
            <a:r>
              <a:rPr lang="en-US" sz="1600" b="1" i="1" dirty="0"/>
              <a:t> </a:t>
            </a:r>
            <a:r>
              <a:rPr lang="en-US" sz="1600" b="1" i="1" dirty="0" err="1"/>
              <a:t>cầu</a:t>
            </a:r>
            <a:r>
              <a:rPr lang="en-US" sz="1600" i="1" dirty="0"/>
              <a:t>:</a:t>
            </a:r>
            <a:endParaRPr lang="en-US" sz="1600" dirty="0"/>
          </a:p>
          <a:p>
            <a:pPr lvl="0"/>
            <a:r>
              <a:rPr lang="en-US" sz="1600" dirty="0" smtClean="0"/>
              <a:t>- </a:t>
            </a:r>
            <a:r>
              <a:rPr lang="en-US" sz="1600" dirty="0" err="1" smtClean="0"/>
              <a:t>Baudrate</a:t>
            </a:r>
            <a:r>
              <a:rPr lang="en-US" sz="1600" dirty="0"/>
              <a:t>: 100 000bps.</a:t>
            </a:r>
          </a:p>
          <a:p>
            <a:pPr lvl="0"/>
            <a:r>
              <a:rPr lang="en-US" sz="1600" dirty="0" smtClean="0"/>
              <a:t>- </a:t>
            </a:r>
            <a:r>
              <a:rPr lang="en-US" sz="1600" dirty="0" err="1" smtClean="0"/>
              <a:t>Dùng</a:t>
            </a:r>
            <a:r>
              <a:rPr lang="en-US" sz="1600" dirty="0" smtClean="0"/>
              <a:t> </a:t>
            </a:r>
            <a:r>
              <a:rPr lang="en-US" sz="1600" dirty="0"/>
              <a:t>PCS0</a:t>
            </a:r>
          </a:p>
          <a:p>
            <a:pPr lvl="0"/>
            <a:r>
              <a:rPr lang="en-US" sz="1600" dirty="0" smtClean="0"/>
              <a:t>- </a:t>
            </a:r>
            <a:r>
              <a:rPr lang="en-US" sz="1600" dirty="0" err="1" smtClean="0"/>
              <a:t>Tín</a:t>
            </a:r>
            <a:r>
              <a:rPr lang="en-US" sz="1600" dirty="0" smtClean="0"/>
              <a:t> </a:t>
            </a:r>
            <a:r>
              <a:rPr lang="en-US" sz="1600" dirty="0" err="1"/>
              <a:t>hiệu</a:t>
            </a:r>
            <a:r>
              <a:rPr lang="en-US" sz="1600" dirty="0"/>
              <a:t> </a:t>
            </a:r>
            <a:r>
              <a:rPr lang="en-US" sz="1600" dirty="0" err="1"/>
              <a:t>Chipselect</a:t>
            </a:r>
            <a:r>
              <a:rPr lang="en-US" sz="1600" dirty="0"/>
              <a:t>: LOW</a:t>
            </a:r>
          </a:p>
          <a:p>
            <a:pPr lvl="0"/>
            <a:r>
              <a:rPr lang="en-US" sz="1600" dirty="0" smtClean="0"/>
              <a:t>- </a:t>
            </a:r>
            <a:r>
              <a:rPr lang="en-US" sz="1600" dirty="0" err="1" smtClean="0"/>
              <a:t>Lấy</a:t>
            </a:r>
            <a:r>
              <a:rPr lang="en-US" sz="1600" dirty="0" smtClean="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smtClean="0"/>
              <a:t>- MSB </a:t>
            </a:r>
            <a:r>
              <a:rPr lang="en-US" sz="1600" dirty="0"/>
              <a:t>first.</a:t>
            </a:r>
          </a:p>
          <a:p>
            <a:pPr lvl="0"/>
            <a:r>
              <a:rPr lang="en-US" sz="1600" dirty="0" smtClean="0"/>
              <a:t>- </a:t>
            </a:r>
            <a:r>
              <a:rPr lang="en-US" sz="1600" dirty="0" err="1" smtClean="0"/>
              <a:t>Dùng</a:t>
            </a:r>
            <a:r>
              <a:rPr lang="en-US" sz="1600" dirty="0" smtClean="0"/>
              <a:t> </a:t>
            </a:r>
            <a:r>
              <a:rPr lang="en-US" sz="1600" dirty="0"/>
              <a:t>Continuous CS.</a:t>
            </a:r>
          </a:p>
          <a:p>
            <a:pPr lvl="0"/>
            <a:r>
              <a:rPr lang="en-US" sz="1600" dirty="0" smtClean="0"/>
              <a:t>- Cs2Clk</a:t>
            </a:r>
            <a:r>
              <a:rPr lang="en-US" sz="1600" dirty="0"/>
              <a:t>: 1us</a:t>
            </a:r>
          </a:p>
          <a:p>
            <a:pPr lvl="0"/>
            <a:r>
              <a:rPr lang="en-US" sz="1600" dirty="0" smtClean="0"/>
              <a:t>- Clk2Cs</a:t>
            </a:r>
            <a:r>
              <a:rPr lang="en-US" sz="1600" dirty="0"/>
              <a:t>: 1us</a:t>
            </a:r>
          </a:p>
          <a:p>
            <a:pPr lvl="0"/>
            <a:r>
              <a:rPr lang="en-US" sz="1600" dirty="0" smtClean="0"/>
              <a:t>- Cs2Cs</a:t>
            </a:r>
            <a:r>
              <a:rPr lang="en-US" sz="1600" dirty="0"/>
              <a:t>: 1us</a:t>
            </a:r>
          </a:p>
          <a:p>
            <a:pPr lvl="0"/>
            <a:r>
              <a:rPr lang="en-US" sz="1600" dirty="0" smtClean="0"/>
              <a:t>- </a:t>
            </a:r>
            <a:r>
              <a:rPr lang="en-US" sz="1600" dirty="0" err="1" smtClean="0"/>
              <a:t>Dùng</a:t>
            </a:r>
            <a:r>
              <a:rPr lang="en-US" sz="1600" dirty="0" smtClean="0"/>
              <a:t> </a:t>
            </a:r>
            <a:r>
              <a:rPr lang="en-US" sz="1600" dirty="0" err="1" smtClean="0"/>
              <a:t>SyncTransmit</a:t>
            </a:r>
            <a:r>
              <a:rPr lang="en-US" sz="1600" dirty="0" smtClean="0"/>
              <a:t>.</a:t>
            </a:r>
            <a:endParaRPr lang="en-US" sz="1600" dirty="0"/>
          </a:p>
        </p:txBody>
      </p:sp>
      <p:sp>
        <p:nvSpPr>
          <p:cNvPr id="2" name="Rectangle 1"/>
          <p:cNvSpPr/>
          <p:nvPr/>
        </p:nvSpPr>
        <p:spPr>
          <a:xfrm>
            <a:off x="1492294" y="5235059"/>
            <a:ext cx="7582204" cy="369332"/>
          </a:xfrm>
          <a:prstGeom prst="rect">
            <a:avLst/>
          </a:prstGeom>
        </p:spPr>
        <p:txBody>
          <a:bodyPr wrap="none">
            <a:spAutoFit/>
          </a:bodyPr>
          <a:lstStyle/>
          <a:p>
            <a:r>
              <a:rPr lang="en-US" dirty="0" err="1"/>
              <a:t>Thông</a:t>
            </a:r>
            <a:r>
              <a:rPr lang="en-US" dirty="0"/>
              <a:t> tin </a:t>
            </a:r>
            <a:r>
              <a:rPr lang="en-US" dirty="0" err="1"/>
              <a:t>cấu</a:t>
            </a:r>
            <a:r>
              <a:rPr lang="en-US" dirty="0"/>
              <a:t> </a:t>
            </a:r>
            <a:r>
              <a:rPr lang="en-US" dirty="0" err="1"/>
              <a:t>hình</a:t>
            </a:r>
            <a:r>
              <a:rPr lang="en-US" dirty="0"/>
              <a:t> </a:t>
            </a:r>
            <a:r>
              <a:rPr lang="en-US" dirty="0" err="1"/>
              <a:t>của</a:t>
            </a:r>
            <a:r>
              <a:rPr lang="en-US" dirty="0"/>
              <a:t> SPI </a:t>
            </a:r>
            <a:r>
              <a:rPr lang="en-US" dirty="0" err="1"/>
              <a:t>được</a:t>
            </a:r>
            <a:r>
              <a:rPr lang="en-US" dirty="0"/>
              <a:t> </a:t>
            </a:r>
            <a:r>
              <a:rPr lang="en-US" dirty="0" err="1"/>
              <a:t>lưu</a:t>
            </a:r>
            <a:r>
              <a:rPr lang="en-US" dirty="0"/>
              <a:t> </a:t>
            </a:r>
            <a:r>
              <a:rPr lang="en-US" dirty="0" err="1"/>
              <a:t>dưới</a:t>
            </a:r>
            <a:r>
              <a:rPr lang="en-US" dirty="0"/>
              <a:t> </a:t>
            </a:r>
            <a:r>
              <a:rPr lang="en-US" dirty="0" err="1"/>
              <a:t>biến</a:t>
            </a:r>
            <a:r>
              <a:rPr lang="en-US" dirty="0"/>
              <a:t> </a:t>
            </a:r>
            <a:r>
              <a:rPr lang="en-US" dirty="0" err="1"/>
              <a:t>tên</a:t>
            </a:r>
            <a:r>
              <a:rPr lang="en-US" dirty="0"/>
              <a:t> DRV_MCP – </a:t>
            </a:r>
            <a:r>
              <a:rPr lang="en-US" dirty="0" err="1"/>
              <a:t>Ví</a:t>
            </a:r>
            <a:r>
              <a:rPr lang="en-US" dirty="0"/>
              <a:t> </a:t>
            </a:r>
            <a:r>
              <a:rPr lang="en-US" dirty="0" err="1"/>
              <a:t>dụ</a:t>
            </a:r>
            <a:r>
              <a:rPr lang="en-US" dirty="0"/>
              <a:t> 1</a:t>
            </a:r>
            <a:endParaRPr lang="en-US" b="1" i="1" dirty="0"/>
          </a:p>
        </p:txBody>
      </p:sp>
      <p:pic>
        <p:nvPicPr>
          <p:cNvPr id="11" name="Picture 10"/>
          <p:cNvPicPr/>
          <p:nvPr/>
        </p:nvPicPr>
        <p:blipFill>
          <a:blip r:embed="rId2"/>
          <a:stretch>
            <a:fillRect/>
          </a:stretch>
        </p:blipFill>
        <p:spPr>
          <a:xfrm>
            <a:off x="3122930" y="2310646"/>
            <a:ext cx="3315970" cy="2432803"/>
          </a:xfrm>
          <a:prstGeom prst="rect">
            <a:avLst/>
          </a:prstGeom>
        </p:spPr>
      </p:pic>
      <p:sp>
        <p:nvSpPr>
          <p:cNvPr id="13" name="Rectangle 12"/>
          <p:cNvSpPr/>
          <p:nvPr/>
        </p:nvSpPr>
        <p:spPr>
          <a:xfrm>
            <a:off x="2137927" y="1728074"/>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Tree>
    <p:extLst>
      <p:ext uri="{BB962C8B-B14F-4D97-AF65-F5344CB8AC3E}">
        <p14:creationId xmlns:p14="http://schemas.microsoft.com/office/powerpoint/2010/main" val="3328608596"/>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1</a:t>
            </a:r>
          </a:p>
        </p:txBody>
      </p:sp>
      <p:sp>
        <p:nvSpPr>
          <p:cNvPr id="3" name="Rectangle 2"/>
          <p:cNvSpPr/>
          <p:nvPr/>
        </p:nvSpPr>
        <p:spPr>
          <a:xfrm>
            <a:off x="2067711" y="1727600"/>
            <a:ext cx="2412840" cy="369332"/>
          </a:xfrm>
          <a:prstGeom prst="rect">
            <a:avLst/>
          </a:prstGeom>
        </p:spPr>
        <p:txBody>
          <a:bodyPr wrap="none">
            <a:spAutoFit/>
          </a:bodyPr>
          <a:lstStyle/>
          <a:p>
            <a:pPr lvl="0"/>
            <a:r>
              <a:rPr lang="en-US" b="1" i="1" dirty="0" err="1"/>
              <a:t>Thứ</a:t>
            </a:r>
            <a:r>
              <a:rPr lang="en-US" b="1" i="1" dirty="0"/>
              <a:t> </a:t>
            </a:r>
            <a:r>
              <a:rPr lang="en-US" b="1" i="1" dirty="0" err="1"/>
              <a:t>tự</a:t>
            </a:r>
            <a:r>
              <a:rPr lang="en-US" b="1" i="1" dirty="0"/>
              <a:t> </a:t>
            </a:r>
            <a:r>
              <a:rPr lang="en-US" b="1" i="1" dirty="0" err="1"/>
              <a:t>gọi</a:t>
            </a:r>
            <a:r>
              <a:rPr lang="en-US" b="1" i="1" dirty="0"/>
              <a:t> </a:t>
            </a:r>
            <a:r>
              <a:rPr lang="en-US" b="1" i="1" dirty="0" err="1"/>
              <a:t>các</a:t>
            </a:r>
            <a:r>
              <a:rPr lang="en-US" b="1" i="1" dirty="0"/>
              <a:t> </a:t>
            </a:r>
            <a:r>
              <a:rPr lang="en-US" b="1" i="1" dirty="0" err="1"/>
              <a:t>hàm</a:t>
            </a:r>
            <a:r>
              <a:rPr lang="en-US" b="1" i="1" dirty="0"/>
              <a:t>:</a:t>
            </a:r>
            <a:endParaRPr lang="en-US" dirty="0"/>
          </a:p>
        </p:txBody>
      </p:sp>
      <p:sp>
        <p:nvSpPr>
          <p:cNvPr id="6" name="Rectangle 5"/>
          <p:cNvSpPr/>
          <p:nvPr/>
        </p:nvSpPr>
        <p:spPr>
          <a:xfrm>
            <a:off x="1126428" y="2303919"/>
            <a:ext cx="8836722" cy="2246769"/>
          </a:xfrm>
          <a:prstGeom prst="rect">
            <a:avLst/>
          </a:prstGeom>
        </p:spPr>
        <p:txBody>
          <a:bodyPr wrap="square">
            <a:spAutoFit/>
          </a:bodyPr>
          <a:lstStyle/>
          <a:p>
            <a:r>
              <a:rPr lang="en-US" sz="1400" b="1" dirty="0"/>
              <a:t>Uint8 u8CmdTx[2]={0x03,0x10}; </a:t>
            </a:r>
            <a:r>
              <a:rPr lang="en-US" sz="1400" dirty="0"/>
              <a:t>/* </a:t>
            </a:r>
            <a:r>
              <a:rPr lang="en-US" sz="1400" dirty="0" err="1"/>
              <a:t>Chứa</a:t>
            </a:r>
            <a:r>
              <a:rPr lang="en-US" sz="1400" dirty="0"/>
              <a:t> </a:t>
            </a:r>
            <a:r>
              <a:rPr lang="en-US" sz="1400" dirty="0" err="1"/>
              <a:t>lênh</a:t>
            </a:r>
            <a:r>
              <a:rPr lang="en-US" sz="1400" dirty="0"/>
              <a:t> </a:t>
            </a:r>
            <a:r>
              <a:rPr lang="en-US" sz="1400" dirty="0" err="1"/>
              <a:t>đọc</a:t>
            </a:r>
            <a:r>
              <a:rPr lang="en-US" sz="1400" dirty="0"/>
              <a:t> </a:t>
            </a:r>
            <a:r>
              <a:rPr lang="en-US" sz="1400" dirty="0" err="1"/>
              <a:t>và</a:t>
            </a:r>
            <a:r>
              <a:rPr lang="en-US" sz="1400" dirty="0"/>
              <a:t> </a:t>
            </a:r>
            <a:r>
              <a:rPr lang="en-US" sz="1400" dirty="0" err="1"/>
              <a:t>địa</a:t>
            </a:r>
            <a:r>
              <a:rPr lang="en-US" sz="1400" dirty="0"/>
              <a:t> </a:t>
            </a:r>
            <a:r>
              <a:rPr lang="en-US" sz="1400" dirty="0" err="1"/>
              <a:t>chỉ</a:t>
            </a:r>
            <a:r>
              <a:rPr lang="en-US" sz="1400" dirty="0"/>
              <a:t> </a:t>
            </a:r>
            <a:r>
              <a:rPr lang="en-US" sz="1400" dirty="0" err="1"/>
              <a:t>bắt</a:t>
            </a:r>
            <a:r>
              <a:rPr lang="en-US" sz="1400" dirty="0"/>
              <a:t> </a:t>
            </a:r>
            <a:r>
              <a:rPr lang="en-US" sz="1400" dirty="0" err="1"/>
              <a:t>đầu</a:t>
            </a:r>
            <a:r>
              <a:rPr lang="en-US" sz="1400" dirty="0"/>
              <a:t> </a:t>
            </a:r>
            <a:r>
              <a:rPr lang="en-US" sz="1400" dirty="0" err="1"/>
              <a:t>đọc</a:t>
            </a:r>
            <a:r>
              <a:rPr lang="en-US" sz="1400" dirty="0"/>
              <a:t> </a:t>
            </a:r>
            <a:r>
              <a:rPr lang="en-US" sz="1400" dirty="0" smtClean="0"/>
              <a:t>*/</a:t>
            </a:r>
            <a:endParaRPr lang="en-US" sz="1400" dirty="0"/>
          </a:p>
          <a:p>
            <a:r>
              <a:rPr lang="en-US" sz="1400" b="1" dirty="0"/>
              <a:t>Uint8 u8DataRx[5];   </a:t>
            </a:r>
            <a:r>
              <a:rPr lang="en-US" sz="1400" dirty="0"/>
              <a:t>/* </a:t>
            </a:r>
            <a:r>
              <a:rPr lang="en-US" sz="1400" dirty="0" err="1"/>
              <a:t>Dùng</a:t>
            </a:r>
            <a:r>
              <a:rPr lang="en-US" sz="1400" dirty="0"/>
              <a:t> </a:t>
            </a:r>
            <a:r>
              <a:rPr lang="en-US" sz="1400" dirty="0" err="1"/>
              <a:t>để</a:t>
            </a:r>
            <a:r>
              <a:rPr lang="en-US" sz="1400" dirty="0"/>
              <a:t> </a:t>
            </a:r>
            <a:r>
              <a:rPr lang="en-US" sz="1400" dirty="0" err="1"/>
              <a:t>lưu</a:t>
            </a:r>
            <a:r>
              <a:rPr lang="en-US" sz="1400" dirty="0"/>
              <a:t> </a:t>
            </a:r>
            <a:r>
              <a:rPr lang="en-US" sz="1400" dirty="0" err="1"/>
              <a:t>dữ</a:t>
            </a:r>
            <a:r>
              <a:rPr lang="en-US" sz="1400" dirty="0"/>
              <a:t> </a:t>
            </a:r>
            <a:r>
              <a:rPr lang="en-US" sz="1400" dirty="0" err="1"/>
              <a:t>liệu</a:t>
            </a:r>
            <a:r>
              <a:rPr lang="en-US" sz="1400" dirty="0"/>
              <a:t> </a:t>
            </a:r>
            <a:r>
              <a:rPr lang="en-US" sz="1400" dirty="0" err="1"/>
              <a:t>đọc</a:t>
            </a:r>
            <a:r>
              <a:rPr lang="en-US" sz="1400" dirty="0"/>
              <a:t> </a:t>
            </a:r>
            <a:r>
              <a:rPr lang="en-US" sz="1400" dirty="0" err="1"/>
              <a:t>được</a:t>
            </a:r>
            <a:r>
              <a:rPr lang="en-US" sz="1400" dirty="0"/>
              <a:t> </a:t>
            </a:r>
            <a:r>
              <a:rPr lang="en-US" sz="1400" dirty="0" err="1"/>
              <a:t>từ</a:t>
            </a:r>
            <a:r>
              <a:rPr lang="en-US" sz="1400" dirty="0"/>
              <a:t> EEP </a:t>
            </a:r>
            <a:r>
              <a:rPr lang="en-US" sz="1400" dirty="0" smtClean="0"/>
              <a:t>*/</a:t>
            </a:r>
            <a:endParaRPr lang="en-US" sz="1400" dirty="0"/>
          </a:p>
          <a:p>
            <a:r>
              <a:rPr lang="en-US" sz="1400" b="1" dirty="0" err="1"/>
              <a:t>Spi_Init</a:t>
            </a:r>
            <a:r>
              <a:rPr lang="en-US" sz="1400" b="1" dirty="0"/>
              <a:t>(&amp;DRV_MCP</a:t>
            </a:r>
            <a:r>
              <a:rPr lang="en-US" sz="1400" b="1" dirty="0" smtClean="0"/>
              <a:t>);</a:t>
            </a:r>
            <a:endParaRPr lang="en-US" sz="1400" b="1" dirty="0"/>
          </a:p>
          <a:p>
            <a:r>
              <a:rPr lang="en-US" sz="1400" dirty="0"/>
              <a:t>/* </a:t>
            </a:r>
            <a:r>
              <a:rPr lang="en-US" sz="1400" dirty="0" err="1"/>
              <a:t>Thiết</a:t>
            </a:r>
            <a:r>
              <a:rPr lang="en-US" sz="1400" dirty="0"/>
              <a:t> </a:t>
            </a:r>
            <a:r>
              <a:rPr lang="en-US" sz="1400" dirty="0" err="1"/>
              <a:t>lập</a:t>
            </a:r>
            <a:r>
              <a:rPr lang="en-US" sz="1400" dirty="0"/>
              <a:t> </a:t>
            </a:r>
            <a:r>
              <a:rPr lang="en-US" sz="1400" dirty="0" err="1"/>
              <a:t>chiều</a:t>
            </a:r>
            <a:r>
              <a:rPr lang="en-US" sz="1400" dirty="0"/>
              <a:t> </a:t>
            </a:r>
            <a:r>
              <a:rPr lang="en-US" sz="1400" dirty="0" err="1"/>
              <a:t>dài</a:t>
            </a:r>
            <a:r>
              <a:rPr lang="en-US" sz="1400" dirty="0"/>
              <a:t> </a:t>
            </a:r>
            <a:r>
              <a:rPr lang="en-US" sz="1400" dirty="0" err="1"/>
              <a:t>và</a:t>
            </a:r>
            <a:r>
              <a:rPr lang="en-US" sz="1400" dirty="0"/>
              <a:t> </a:t>
            </a:r>
            <a:r>
              <a:rPr lang="en-US" sz="1400" dirty="0" err="1"/>
              <a:t>địa</a:t>
            </a:r>
            <a:r>
              <a:rPr lang="en-US" sz="1400" dirty="0"/>
              <a:t> </a:t>
            </a:r>
            <a:r>
              <a:rPr lang="en-US" sz="1400" dirty="0" err="1"/>
              <a:t>chỉ</a:t>
            </a:r>
            <a:r>
              <a:rPr lang="en-US" sz="1400" dirty="0"/>
              <a:t> </a:t>
            </a:r>
            <a:r>
              <a:rPr lang="en-US" sz="1400" dirty="0" err="1"/>
              <a:t>của</a:t>
            </a:r>
            <a:r>
              <a:rPr lang="en-US" sz="1400" dirty="0"/>
              <a:t> buffer </a:t>
            </a:r>
            <a:r>
              <a:rPr lang="en-US" sz="1400" dirty="0" err="1"/>
              <a:t>truyền</a:t>
            </a:r>
            <a:r>
              <a:rPr lang="en-US" sz="1400" dirty="0"/>
              <a:t> </a:t>
            </a:r>
            <a:r>
              <a:rPr lang="en-US" sz="1400" dirty="0" err="1"/>
              <a:t>cho</a:t>
            </a:r>
            <a:r>
              <a:rPr lang="en-US" sz="1400" dirty="0"/>
              <a:t> </a:t>
            </a:r>
            <a:r>
              <a:rPr lang="en-US" sz="1400" dirty="0" err="1"/>
              <a:t>kênh</a:t>
            </a:r>
            <a:r>
              <a:rPr lang="en-US" sz="1400" dirty="0"/>
              <a:t> CMD */</a:t>
            </a:r>
          </a:p>
          <a:p>
            <a:r>
              <a:rPr lang="en-US" sz="1400" b="1" dirty="0" err="1"/>
              <a:t>Spi_SetupEB</a:t>
            </a:r>
            <a:r>
              <a:rPr lang="en-US" sz="1400" b="1" dirty="0"/>
              <a:t>(SpiConf_SpiChannel_CH_EB_2B_CMD, u8CmdTx, NULL_PTR, 2);</a:t>
            </a:r>
          </a:p>
          <a:p>
            <a:r>
              <a:rPr lang="en-US" sz="1400" dirty="0"/>
              <a:t>/* </a:t>
            </a:r>
            <a:r>
              <a:rPr lang="en-US" sz="1400" dirty="0" err="1"/>
              <a:t>Thiết</a:t>
            </a:r>
            <a:r>
              <a:rPr lang="en-US" sz="1400" dirty="0"/>
              <a:t> </a:t>
            </a:r>
            <a:r>
              <a:rPr lang="en-US" sz="1400" dirty="0" err="1"/>
              <a:t>lập</a:t>
            </a:r>
            <a:r>
              <a:rPr lang="en-US" sz="1400" dirty="0"/>
              <a:t> </a:t>
            </a:r>
            <a:r>
              <a:rPr lang="en-US" sz="1400" dirty="0" err="1"/>
              <a:t>chiều</a:t>
            </a:r>
            <a:r>
              <a:rPr lang="en-US" sz="1400" dirty="0"/>
              <a:t> </a:t>
            </a:r>
            <a:r>
              <a:rPr lang="en-US" sz="1400" dirty="0" err="1"/>
              <a:t>dài</a:t>
            </a:r>
            <a:r>
              <a:rPr lang="en-US" sz="1400" dirty="0"/>
              <a:t> </a:t>
            </a:r>
            <a:r>
              <a:rPr lang="en-US" sz="1400" dirty="0" err="1"/>
              <a:t>và</a:t>
            </a:r>
            <a:r>
              <a:rPr lang="en-US" sz="1400" dirty="0"/>
              <a:t> </a:t>
            </a:r>
            <a:r>
              <a:rPr lang="en-US" sz="1400" dirty="0" err="1"/>
              <a:t>địa</a:t>
            </a:r>
            <a:r>
              <a:rPr lang="en-US" sz="1400" dirty="0"/>
              <a:t> </a:t>
            </a:r>
            <a:r>
              <a:rPr lang="en-US" sz="1400" dirty="0" err="1"/>
              <a:t>chỉ</a:t>
            </a:r>
            <a:r>
              <a:rPr lang="en-US" sz="1400" dirty="0"/>
              <a:t> </a:t>
            </a:r>
            <a:r>
              <a:rPr lang="en-US" sz="1400" dirty="0" err="1"/>
              <a:t>của</a:t>
            </a:r>
            <a:r>
              <a:rPr lang="en-US" sz="1400" dirty="0"/>
              <a:t> buffer </a:t>
            </a:r>
            <a:r>
              <a:rPr lang="en-US" sz="1400" dirty="0" err="1"/>
              <a:t>nhận</a:t>
            </a:r>
            <a:r>
              <a:rPr lang="en-US" sz="1400" dirty="0"/>
              <a:t> </a:t>
            </a:r>
            <a:r>
              <a:rPr lang="en-US" sz="1400" dirty="0" err="1"/>
              <a:t>cho</a:t>
            </a:r>
            <a:r>
              <a:rPr lang="en-US" sz="1400" dirty="0"/>
              <a:t> </a:t>
            </a:r>
            <a:r>
              <a:rPr lang="en-US" sz="1400" dirty="0" err="1"/>
              <a:t>kênh</a:t>
            </a:r>
            <a:r>
              <a:rPr lang="en-US" sz="1400" dirty="0"/>
              <a:t> DATA */</a:t>
            </a:r>
          </a:p>
          <a:p>
            <a:r>
              <a:rPr lang="en-US" sz="1400" b="1" dirty="0" err="1"/>
              <a:t>Spi_SetupEB</a:t>
            </a:r>
            <a:r>
              <a:rPr lang="en-US" sz="1400" b="1" dirty="0"/>
              <a:t>(SpiConf_SpiChannel_CH_EB_2B_DATA, NULL_PTR, u8DataRx, 5);</a:t>
            </a:r>
          </a:p>
          <a:p>
            <a:r>
              <a:rPr lang="en-US" sz="1400" dirty="0"/>
              <a:t>/* </a:t>
            </a:r>
            <a:r>
              <a:rPr lang="en-US" sz="1400" dirty="0" err="1"/>
              <a:t>Truyền</a:t>
            </a:r>
            <a:r>
              <a:rPr lang="en-US" sz="1400" dirty="0"/>
              <a:t> Sequence SEQ_DSPI0_1J_2C </a:t>
            </a:r>
            <a:r>
              <a:rPr lang="en-US" sz="1400" dirty="0" err="1"/>
              <a:t>dùng</a:t>
            </a:r>
            <a:r>
              <a:rPr lang="en-US" sz="1400" dirty="0"/>
              <a:t> </a:t>
            </a:r>
            <a:r>
              <a:rPr lang="en-US" sz="1400" dirty="0" err="1"/>
              <a:t>SyncTransmit</a:t>
            </a:r>
            <a:r>
              <a:rPr lang="en-US" sz="1400" dirty="0"/>
              <a:t> */</a:t>
            </a:r>
          </a:p>
          <a:p>
            <a:r>
              <a:rPr lang="en-US" sz="1400" b="1" dirty="0" err="1"/>
              <a:t>Spi_SyncTransmit</a:t>
            </a:r>
            <a:r>
              <a:rPr lang="en-US" sz="1400" b="1" dirty="0"/>
              <a:t>(SpiConf_SpiSequence_SEQ_DSPI0_1J_2C);</a:t>
            </a:r>
          </a:p>
          <a:p>
            <a:r>
              <a:rPr lang="en-US" sz="1400" dirty="0"/>
              <a:t>/* </a:t>
            </a:r>
            <a:r>
              <a:rPr lang="en-US" sz="1400" dirty="0" err="1"/>
              <a:t>Dữ</a:t>
            </a:r>
            <a:r>
              <a:rPr lang="en-US" sz="1400" dirty="0"/>
              <a:t> </a:t>
            </a:r>
            <a:r>
              <a:rPr lang="en-US" sz="1400" dirty="0" err="1"/>
              <a:t>liệu</a:t>
            </a:r>
            <a:r>
              <a:rPr lang="en-US" sz="1400" dirty="0"/>
              <a:t> </a:t>
            </a:r>
            <a:r>
              <a:rPr lang="en-US" sz="1400" dirty="0" err="1"/>
              <a:t>nhận</a:t>
            </a:r>
            <a:r>
              <a:rPr lang="en-US" sz="1400" dirty="0"/>
              <a:t> </a:t>
            </a:r>
            <a:r>
              <a:rPr lang="en-US" sz="1400" dirty="0" err="1"/>
              <a:t>được</a:t>
            </a:r>
            <a:r>
              <a:rPr lang="en-US" sz="1400" dirty="0"/>
              <a:t> </a:t>
            </a:r>
            <a:r>
              <a:rPr lang="en-US" sz="1400" dirty="0" err="1"/>
              <a:t>khi</a:t>
            </a:r>
            <a:r>
              <a:rPr lang="en-US" sz="1400" dirty="0"/>
              <a:t> </a:t>
            </a:r>
            <a:r>
              <a:rPr lang="en-US" sz="1400" dirty="0" err="1"/>
              <a:t>truyền</a:t>
            </a:r>
            <a:r>
              <a:rPr lang="en-US" sz="1400" dirty="0"/>
              <a:t> Channel CH_EB_2B_DATA </a:t>
            </a:r>
            <a:r>
              <a:rPr lang="en-US" sz="1400" dirty="0" err="1"/>
              <a:t>sẽ</a:t>
            </a:r>
            <a:r>
              <a:rPr lang="en-US" sz="1400" dirty="0"/>
              <a:t> </a:t>
            </a:r>
            <a:r>
              <a:rPr lang="en-US" sz="1400" dirty="0" err="1"/>
              <a:t>được</a:t>
            </a:r>
            <a:r>
              <a:rPr lang="en-US" sz="1400" dirty="0"/>
              <a:t> </a:t>
            </a:r>
            <a:r>
              <a:rPr lang="en-US" sz="1400" dirty="0" err="1"/>
              <a:t>lưu</a:t>
            </a:r>
            <a:r>
              <a:rPr lang="en-US" sz="1400" dirty="0"/>
              <a:t> </a:t>
            </a:r>
            <a:r>
              <a:rPr lang="en-US" sz="1400" dirty="0" err="1"/>
              <a:t>vào</a:t>
            </a:r>
            <a:r>
              <a:rPr lang="en-US" sz="1400" dirty="0"/>
              <a:t> u8DataRx */</a:t>
            </a:r>
          </a:p>
        </p:txBody>
      </p:sp>
    </p:spTree>
    <p:extLst>
      <p:ext uri="{BB962C8B-B14F-4D97-AF65-F5344CB8AC3E}">
        <p14:creationId xmlns:p14="http://schemas.microsoft.com/office/powerpoint/2010/main" val="3286320297"/>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a:t>
            </a:r>
            <a:r>
              <a:rPr lang="en-US" b="1" u="sng" dirty="0" smtClean="0"/>
              <a:t>2</a:t>
            </a:r>
            <a:endParaRPr lang="en-US" b="1" u="sng" dirty="0"/>
          </a:p>
        </p:txBody>
      </p:sp>
      <p:sp>
        <p:nvSpPr>
          <p:cNvPr id="2" name="Rectangle 1"/>
          <p:cNvSpPr/>
          <p:nvPr/>
        </p:nvSpPr>
        <p:spPr>
          <a:xfrm>
            <a:off x="2067710" y="1687831"/>
            <a:ext cx="9343240" cy="3416320"/>
          </a:xfrm>
          <a:prstGeom prst="rect">
            <a:avLst/>
          </a:prstGeom>
        </p:spPr>
        <p:txBody>
          <a:bodyPr wrap="square">
            <a:spAutoFit/>
          </a:bodyPr>
          <a:lstStyle/>
          <a:p>
            <a:pPr lvl="0"/>
            <a:r>
              <a:rPr lang="en-US" b="1" i="1" dirty="0" err="1"/>
              <a:t>Yêu</a:t>
            </a:r>
            <a:r>
              <a:rPr lang="en-US" b="1" i="1" dirty="0"/>
              <a:t> </a:t>
            </a:r>
            <a:r>
              <a:rPr lang="en-US" b="1" i="1" dirty="0" err="1"/>
              <a:t>cầu</a:t>
            </a:r>
            <a:r>
              <a:rPr lang="en-US" i="1" dirty="0"/>
              <a:t>:</a:t>
            </a:r>
            <a:endParaRPr lang="en-US" dirty="0"/>
          </a:p>
          <a:p>
            <a:r>
              <a:rPr lang="en-US" dirty="0" err="1"/>
              <a:t>Dùng</a:t>
            </a:r>
            <a:r>
              <a:rPr lang="en-US" dirty="0"/>
              <a:t> </a:t>
            </a:r>
            <a:r>
              <a:rPr lang="en-US" dirty="0" err="1"/>
              <a:t>chế</a:t>
            </a:r>
            <a:r>
              <a:rPr lang="en-US" dirty="0"/>
              <a:t> </a:t>
            </a:r>
            <a:r>
              <a:rPr lang="en-US" dirty="0" err="1"/>
              <a:t>độ</a:t>
            </a:r>
            <a:r>
              <a:rPr lang="en-US" dirty="0"/>
              <a:t> Master </a:t>
            </a:r>
            <a:r>
              <a:rPr lang="en-US" dirty="0" err="1"/>
              <a:t>giao</a:t>
            </a:r>
            <a:r>
              <a:rPr lang="en-US" dirty="0"/>
              <a:t> </a:t>
            </a:r>
            <a:r>
              <a:rPr lang="en-US" dirty="0" err="1"/>
              <a:t>tiếp</a:t>
            </a:r>
            <a:r>
              <a:rPr lang="en-US" dirty="0"/>
              <a:t> </a:t>
            </a:r>
            <a:r>
              <a:rPr lang="en-US" dirty="0" err="1"/>
              <a:t>với</a:t>
            </a:r>
            <a:r>
              <a:rPr lang="en-US" dirty="0"/>
              <a:t> EEPROM 25LC020 </a:t>
            </a: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ô </a:t>
            </a:r>
            <a:r>
              <a:rPr lang="en-US" dirty="0" err="1"/>
              <a:t>nhớ</a:t>
            </a:r>
            <a:r>
              <a:rPr lang="en-US" dirty="0"/>
              <a:t> 0x10 -&gt; 0x15.</a:t>
            </a:r>
          </a:p>
          <a:p>
            <a:pPr lvl="0"/>
            <a:r>
              <a:rPr lang="en-US" dirty="0" smtClean="0"/>
              <a:t>- </a:t>
            </a:r>
            <a:r>
              <a:rPr lang="en-US" dirty="0" err="1" smtClean="0"/>
              <a:t>Baudrate</a:t>
            </a:r>
            <a:r>
              <a:rPr lang="en-US" dirty="0"/>
              <a:t>: 100 000bps.</a:t>
            </a:r>
          </a:p>
          <a:p>
            <a:pPr lvl="0"/>
            <a:r>
              <a:rPr lang="en-US" dirty="0" smtClean="0"/>
              <a:t>- </a:t>
            </a:r>
            <a:r>
              <a:rPr lang="en-US" dirty="0" err="1" smtClean="0"/>
              <a:t>Dùng</a:t>
            </a:r>
            <a:r>
              <a:rPr lang="en-US" dirty="0" smtClean="0"/>
              <a:t> </a:t>
            </a:r>
            <a:r>
              <a:rPr lang="en-US" dirty="0"/>
              <a:t>PCS0</a:t>
            </a:r>
          </a:p>
          <a:p>
            <a:pPr lvl="0"/>
            <a:r>
              <a:rPr lang="en-US" dirty="0" smtClean="0"/>
              <a:t>- </a:t>
            </a:r>
            <a:r>
              <a:rPr lang="en-US" dirty="0" err="1" smtClean="0"/>
              <a:t>Tín</a:t>
            </a:r>
            <a:r>
              <a:rPr lang="en-US" dirty="0" smtClean="0"/>
              <a:t> </a:t>
            </a:r>
            <a:r>
              <a:rPr lang="en-US" dirty="0" err="1"/>
              <a:t>hiệu</a:t>
            </a:r>
            <a:r>
              <a:rPr lang="en-US" dirty="0"/>
              <a:t> </a:t>
            </a:r>
            <a:r>
              <a:rPr lang="en-US" dirty="0" err="1"/>
              <a:t>Chipselect</a:t>
            </a:r>
            <a:r>
              <a:rPr lang="en-US" dirty="0"/>
              <a:t>: LOW</a:t>
            </a:r>
          </a:p>
          <a:p>
            <a:pPr lvl="0"/>
            <a:r>
              <a:rPr lang="en-US" dirty="0" smtClean="0"/>
              <a:t>- </a:t>
            </a:r>
            <a:r>
              <a:rPr lang="en-US" dirty="0" err="1" smtClean="0"/>
              <a:t>Lấy</a:t>
            </a:r>
            <a:r>
              <a:rPr lang="en-US" dirty="0" smtClean="0"/>
              <a:t> </a:t>
            </a:r>
            <a:r>
              <a:rPr lang="en-US" dirty="0" err="1"/>
              <a:t>mẫu</a:t>
            </a:r>
            <a:r>
              <a:rPr lang="en-US" dirty="0"/>
              <a:t> </a:t>
            </a:r>
            <a:r>
              <a:rPr lang="en-US" dirty="0" err="1"/>
              <a:t>trên</a:t>
            </a:r>
            <a:r>
              <a:rPr lang="en-US" dirty="0"/>
              <a:t> </a:t>
            </a:r>
            <a:r>
              <a:rPr lang="en-US" dirty="0" err="1"/>
              <a:t>cạnh</a:t>
            </a:r>
            <a:r>
              <a:rPr lang="en-US" dirty="0"/>
              <a:t> </a:t>
            </a:r>
            <a:r>
              <a:rPr lang="en-US" dirty="0" err="1"/>
              <a:t>lẻ</a:t>
            </a:r>
            <a:r>
              <a:rPr lang="en-US" dirty="0"/>
              <a:t> </a:t>
            </a:r>
            <a:r>
              <a:rPr lang="en-US" dirty="0" err="1"/>
              <a:t>của</a:t>
            </a:r>
            <a:r>
              <a:rPr lang="en-US" dirty="0"/>
              <a:t> SCK.</a:t>
            </a:r>
          </a:p>
          <a:p>
            <a:pPr lvl="0"/>
            <a:r>
              <a:rPr lang="en-US" dirty="0" smtClean="0"/>
              <a:t>- MSB </a:t>
            </a:r>
            <a:r>
              <a:rPr lang="en-US" dirty="0"/>
              <a:t>first.</a:t>
            </a:r>
          </a:p>
          <a:p>
            <a:pPr lvl="0"/>
            <a:r>
              <a:rPr lang="en-US" dirty="0" smtClean="0"/>
              <a:t>- </a:t>
            </a:r>
            <a:r>
              <a:rPr lang="en-US" dirty="0" err="1" smtClean="0"/>
              <a:t>Dùng</a:t>
            </a:r>
            <a:r>
              <a:rPr lang="en-US" dirty="0" smtClean="0"/>
              <a:t> </a:t>
            </a:r>
            <a:r>
              <a:rPr lang="en-US" dirty="0"/>
              <a:t>Continuous CS.</a:t>
            </a:r>
          </a:p>
          <a:p>
            <a:pPr lvl="0"/>
            <a:r>
              <a:rPr lang="en-US" dirty="0" smtClean="0"/>
              <a:t>- Cs2Clk</a:t>
            </a:r>
            <a:r>
              <a:rPr lang="en-US" dirty="0"/>
              <a:t>: 1us</a:t>
            </a:r>
          </a:p>
          <a:p>
            <a:pPr lvl="0"/>
            <a:r>
              <a:rPr lang="en-US" dirty="0" smtClean="0"/>
              <a:t>- Clk2Cs</a:t>
            </a:r>
            <a:r>
              <a:rPr lang="en-US" dirty="0"/>
              <a:t>: 1us</a:t>
            </a:r>
          </a:p>
          <a:p>
            <a:pPr lvl="0"/>
            <a:r>
              <a:rPr lang="en-US" dirty="0" smtClean="0"/>
              <a:t>- Cs2Cs</a:t>
            </a:r>
            <a:r>
              <a:rPr lang="en-US" dirty="0"/>
              <a:t>: 1us</a:t>
            </a:r>
          </a:p>
          <a:p>
            <a:pPr lvl="0"/>
            <a:r>
              <a:rPr lang="en-US" dirty="0" smtClean="0"/>
              <a:t>- </a:t>
            </a:r>
            <a:r>
              <a:rPr lang="en-US" dirty="0" err="1" smtClean="0"/>
              <a:t>Dùng</a:t>
            </a:r>
            <a:r>
              <a:rPr lang="en-US" dirty="0" smtClean="0"/>
              <a:t> </a:t>
            </a:r>
            <a:r>
              <a:rPr lang="en-US" dirty="0" err="1"/>
              <a:t>AyncTransmit</a:t>
            </a:r>
            <a:r>
              <a:rPr lang="en-US" dirty="0"/>
              <a:t> </a:t>
            </a:r>
            <a:r>
              <a:rPr lang="en-US" dirty="0" err="1"/>
              <a:t>và</a:t>
            </a:r>
            <a:r>
              <a:rPr lang="en-US" dirty="0"/>
              <a:t> DMA.</a:t>
            </a:r>
          </a:p>
        </p:txBody>
      </p:sp>
    </p:spTree>
    <p:extLst>
      <p:ext uri="{BB962C8B-B14F-4D97-AF65-F5344CB8AC3E}">
        <p14:creationId xmlns:p14="http://schemas.microsoft.com/office/powerpoint/2010/main" val="753292680"/>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a:t>
            </a:r>
            <a:r>
              <a:rPr lang="en-US" b="1" u="sng" dirty="0" smtClean="0"/>
              <a:t>2</a:t>
            </a:r>
            <a:endParaRPr lang="en-US" b="1" u="sng" dirty="0"/>
          </a:p>
        </p:txBody>
      </p:sp>
      <p:sp>
        <p:nvSpPr>
          <p:cNvPr id="3" name="Rectangle 2"/>
          <p:cNvSpPr/>
          <p:nvPr/>
        </p:nvSpPr>
        <p:spPr>
          <a:xfrm>
            <a:off x="2067711" y="1697356"/>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
        <p:nvSpPr>
          <p:cNvPr id="6" name="Rectangle 5"/>
          <p:cNvSpPr/>
          <p:nvPr/>
        </p:nvSpPr>
        <p:spPr>
          <a:xfrm>
            <a:off x="1126428" y="2086423"/>
            <a:ext cx="10246422" cy="369332"/>
          </a:xfrm>
          <a:prstGeom prst="rect">
            <a:avLst/>
          </a:prstGeom>
        </p:spPr>
        <p:txBody>
          <a:bodyPr wrap="square">
            <a:spAutoFit/>
          </a:bodyPr>
          <a:lstStyle/>
          <a:p>
            <a:r>
              <a:rPr lang="en-US" dirty="0" err="1"/>
              <a:t>Tất</a:t>
            </a:r>
            <a:r>
              <a:rPr lang="en-US" dirty="0"/>
              <a:t> </a:t>
            </a:r>
            <a:r>
              <a:rPr lang="en-US" dirty="0" err="1"/>
              <a:t>cả</a:t>
            </a:r>
            <a:r>
              <a:rPr lang="en-US" dirty="0"/>
              <a:t> </a:t>
            </a:r>
            <a:r>
              <a:rPr lang="en-US" dirty="0" err="1"/>
              <a:t>các</a:t>
            </a:r>
            <a:r>
              <a:rPr lang="en-US" dirty="0"/>
              <a:t> </a:t>
            </a:r>
            <a:r>
              <a:rPr lang="en-US" dirty="0" err="1"/>
              <a:t>bước</a:t>
            </a:r>
            <a:r>
              <a:rPr lang="en-US" dirty="0"/>
              <a:t> </a:t>
            </a:r>
            <a:r>
              <a:rPr lang="en-US" dirty="0" err="1"/>
              <a:t>cấu</a:t>
            </a:r>
            <a:r>
              <a:rPr lang="en-US" dirty="0"/>
              <a:t> </a:t>
            </a:r>
            <a:r>
              <a:rPr lang="en-US" dirty="0" err="1"/>
              <a:t>hình</a:t>
            </a:r>
            <a:r>
              <a:rPr lang="en-US" dirty="0"/>
              <a:t> </a:t>
            </a:r>
            <a:r>
              <a:rPr lang="en-US" dirty="0" err="1"/>
              <a:t>như</a:t>
            </a:r>
            <a:r>
              <a:rPr lang="en-US" dirty="0"/>
              <a:t> </a:t>
            </a:r>
            <a:r>
              <a:rPr lang="en-US" dirty="0" err="1"/>
              <a:t>Ví</a:t>
            </a:r>
            <a:r>
              <a:rPr lang="en-US" dirty="0"/>
              <a:t> </a:t>
            </a:r>
            <a:r>
              <a:rPr lang="en-US" dirty="0" err="1"/>
              <a:t>dụ</a:t>
            </a:r>
            <a:r>
              <a:rPr lang="en-US" dirty="0"/>
              <a:t> 1, </a:t>
            </a:r>
            <a:r>
              <a:rPr lang="en-US" dirty="0" err="1"/>
              <a:t>chỉ</a:t>
            </a:r>
            <a:r>
              <a:rPr lang="en-US" dirty="0"/>
              <a:t> </a:t>
            </a:r>
            <a:r>
              <a:rPr lang="en-US" dirty="0" err="1"/>
              <a:t>có</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trong</a:t>
            </a:r>
            <a:r>
              <a:rPr lang="en-US" dirty="0"/>
              <a:t> </a:t>
            </a:r>
            <a:r>
              <a:rPr lang="en-US" dirty="0" err="1"/>
              <a:t>các</a:t>
            </a:r>
            <a:r>
              <a:rPr lang="en-US" dirty="0"/>
              <a:t> </a:t>
            </a:r>
            <a:r>
              <a:rPr lang="en-US" dirty="0" err="1"/>
              <a:t>bước</a:t>
            </a:r>
            <a:r>
              <a:rPr lang="en-US" dirty="0"/>
              <a:t> </a:t>
            </a:r>
            <a:r>
              <a:rPr lang="en-US" dirty="0" err="1"/>
              <a:t>sau</a:t>
            </a:r>
            <a:r>
              <a:rPr lang="en-US" dirty="0"/>
              <a:t>:</a:t>
            </a:r>
          </a:p>
        </p:txBody>
      </p:sp>
      <p:pic>
        <p:nvPicPr>
          <p:cNvPr id="10" name="Picture 9"/>
          <p:cNvPicPr/>
          <p:nvPr/>
        </p:nvPicPr>
        <p:blipFill>
          <a:blip r:embed="rId2"/>
          <a:stretch>
            <a:fillRect/>
          </a:stretch>
        </p:blipFill>
        <p:spPr>
          <a:xfrm>
            <a:off x="2324100" y="2455755"/>
            <a:ext cx="4278823" cy="3303179"/>
          </a:xfrm>
          <a:prstGeom prst="rect">
            <a:avLst/>
          </a:prstGeom>
        </p:spPr>
      </p:pic>
      <p:sp>
        <p:nvSpPr>
          <p:cNvPr id="8" name="Rectangle 7"/>
          <p:cNvSpPr/>
          <p:nvPr/>
        </p:nvSpPr>
        <p:spPr>
          <a:xfrm>
            <a:off x="2817050" y="5758934"/>
            <a:ext cx="3313728"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SpiPhyUnit</a:t>
            </a:r>
            <a:r>
              <a:rPr lang="en-US" dirty="0"/>
              <a:t> – </a:t>
            </a:r>
            <a:r>
              <a:rPr lang="en-US" dirty="0" err="1"/>
              <a:t>Ví</a:t>
            </a:r>
            <a:r>
              <a:rPr lang="en-US" dirty="0"/>
              <a:t> </a:t>
            </a:r>
            <a:r>
              <a:rPr lang="en-US" dirty="0" err="1"/>
              <a:t>dụ</a:t>
            </a:r>
            <a:r>
              <a:rPr lang="en-US" dirty="0"/>
              <a:t> 2</a:t>
            </a:r>
          </a:p>
        </p:txBody>
      </p:sp>
      <p:sp>
        <p:nvSpPr>
          <p:cNvPr id="11" name="Rectangle 10"/>
          <p:cNvSpPr/>
          <p:nvPr/>
        </p:nvSpPr>
        <p:spPr>
          <a:xfrm>
            <a:off x="8181976" y="2694891"/>
            <a:ext cx="3295650" cy="2800767"/>
          </a:xfrm>
          <a:prstGeom prst="rect">
            <a:avLst/>
          </a:prstGeom>
        </p:spPr>
        <p:txBody>
          <a:bodyPr wrap="square">
            <a:spAutoFit/>
          </a:bodyPr>
          <a:lstStyle/>
          <a:p>
            <a:pPr lvl="0"/>
            <a:r>
              <a:rPr lang="en-US" sz="1600" b="1" dirty="0" err="1" smtClean="0"/>
              <a:t>Yêu</a:t>
            </a:r>
            <a:r>
              <a:rPr lang="en-US" sz="1600" b="1" dirty="0" smtClean="0"/>
              <a:t> </a:t>
            </a:r>
            <a:r>
              <a:rPr lang="en-US" sz="1600" b="1" dirty="0" err="1" smtClean="0"/>
              <a:t>Cầu</a:t>
            </a:r>
            <a:r>
              <a:rPr lang="en-US" sz="1600" b="1" dirty="0" smtClean="0"/>
              <a:t>:</a:t>
            </a:r>
          </a:p>
          <a:p>
            <a:pPr lvl="0"/>
            <a:r>
              <a:rPr lang="en-US" sz="1600" dirty="0" smtClean="0"/>
              <a:t>- </a:t>
            </a:r>
            <a:r>
              <a:rPr lang="en-US" sz="1600" dirty="0" err="1" smtClean="0"/>
              <a:t>Baudrate</a:t>
            </a:r>
            <a:r>
              <a:rPr lang="en-US" sz="1600" dirty="0"/>
              <a:t>: 100 000bps.</a:t>
            </a:r>
          </a:p>
          <a:p>
            <a:pPr lvl="0"/>
            <a:r>
              <a:rPr lang="en-US" sz="1600" dirty="0"/>
              <a:t>- </a:t>
            </a:r>
            <a:r>
              <a:rPr lang="en-US" sz="1600" dirty="0" err="1"/>
              <a:t>Dùng</a:t>
            </a:r>
            <a:r>
              <a:rPr lang="en-US" sz="1600" dirty="0"/>
              <a:t> PCS0</a:t>
            </a:r>
          </a:p>
          <a:p>
            <a:pPr lvl="0"/>
            <a:r>
              <a:rPr lang="en-US" sz="1600" dirty="0"/>
              <a:t>- </a:t>
            </a:r>
            <a:r>
              <a:rPr lang="en-US" sz="1600" dirty="0" err="1"/>
              <a:t>Tín</a:t>
            </a:r>
            <a:r>
              <a:rPr lang="en-US" sz="1600" dirty="0"/>
              <a:t> </a:t>
            </a:r>
            <a:r>
              <a:rPr lang="en-US" sz="1600" dirty="0" err="1"/>
              <a:t>hiệu</a:t>
            </a:r>
            <a:r>
              <a:rPr lang="en-US" sz="1600" dirty="0"/>
              <a:t> </a:t>
            </a:r>
            <a:r>
              <a:rPr lang="en-US" sz="1600" dirty="0" err="1"/>
              <a:t>Chipselect</a:t>
            </a:r>
            <a:r>
              <a:rPr lang="en-US" sz="1600" dirty="0"/>
              <a:t>: LOW</a:t>
            </a:r>
          </a:p>
          <a:p>
            <a:pPr lvl="0"/>
            <a:r>
              <a:rPr lang="en-US" sz="1600" dirty="0"/>
              <a:t>- </a:t>
            </a:r>
            <a:r>
              <a:rPr lang="en-US" sz="1600" dirty="0" err="1"/>
              <a:t>Lấy</a:t>
            </a:r>
            <a:r>
              <a:rPr lang="en-US" sz="1600" dirty="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a:t>- MSB first.</a:t>
            </a:r>
          </a:p>
          <a:p>
            <a:pPr lvl="0"/>
            <a:r>
              <a:rPr lang="en-US" sz="1600" dirty="0"/>
              <a:t>- </a:t>
            </a:r>
            <a:r>
              <a:rPr lang="en-US" sz="1600" dirty="0" err="1"/>
              <a:t>Dùng</a:t>
            </a:r>
            <a:r>
              <a:rPr lang="en-US" sz="1600" dirty="0"/>
              <a:t> Continuous CS.</a:t>
            </a:r>
          </a:p>
          <a:p>
            <a:pPr lvl="0"/>
            <a:r>
              <a:rPr lang="en-US" sz="1600" dirty="0"/>
              <a:t>- Cs2Clk: 1us</a:t>
            </a:r>
          </a:p>
          <a:p>
            <a:pPr lvl="0"/>
            <a:r>
              <a:rPr lang="en-US" sz="1600" dirty="0"/>
              <a:t>- Clk2Cs: 1us</a:t>
            </a:r>
          </a:p>
          <a:p>
            <a:pPr lvl="0"/>
            <a:r>
              <a:rPr lang="en-US" sz="1600" dirty="0"/>
              <a:t>- Cs2Cs: 1us</a:t>
            </a:r>
          </a:p>
          <a:p>
            <a:pPr lvl="0"/>
            <a:r>
              <a:rPr lang="en-US" sz="1600" dirty="0"/>
              <a:t>- </a:t>
            </a:r>
            <a:r>
              <a:rPr lang="en-US" sz="1600" dirty="0" err="1"/>
              <a:t>Dùng</a:t>
            </a:r>
            <a:r>
              <a:rPr lang="en-US" sz="1600" dirty="0"/>
              <a:t> </a:t>
            </a:r>
            <a:r>
              <a:rPr lang="en-US" sz="1600" dirty="0" err="1"/>
              <a:t>AyncTransmit</a:t>
            </a:r>
            <a:r>
              <a:rPr lang="en-US" sz="1600" dirty="0"/>
              <a:t> </a:t>
            </a:r>
            <a:r>
              <a:rPr lang="en-US" sz="1600" dirty="0" err="1"/>
              <a:t>và</a:t>
            </a:r>
            <a:r>
              <a:rPr lang="en-US" sz="1600" dirty="0"/>
              <a:t> DMA.</a:t>
            </a:r>
          </a:p>
        </p:txBody>
      </p:sp>
    </p:spTree>
    <p:extLst>
      <p:ext uri="{BB962C8B-B14F-4D97-AF65-F5344CB8AC3E}">
        <p14:creationId xmlns:p14="http://schemas.microsoft.com/office/powerpoint/2010/main" val="749712254"/>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a:t>
            </a:r>
            <a:r>
              <a:rPr lang="en-US" b="1" u="sng" dirty="0" smtClean="0"/>
              <a:t>2</a:t>
            </a:r>
            <a:endParaRPr lang="en-US" b="1" u="sng" dirty="0"/>
          </a:p>
        </p:txBody>
      </p:sp>
      <p:sp>
        <p:nvSpPr>
          <p:cNvPr id="3" name="Rectangle 2"/>
          <p:cNvSpPr/>
          <p:nvPr/>
        </p:nvSpPr>
        <p:spPr>
          <a:xfrm>
            <a:off x="2067711" y="1697356"/>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
        <p:nvSpPr>
          <p:cNvPr id="8" name="Rectangle 7"/>
          <p:cNvSpPr/>
          <p:nvPr/>
        </p:nvSpPr>
        <p:spPr>
          <a:xfrm>
            <a:off x="2326010" y="5795486"/>
            <a:ext cx="4391010"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kênh</a:t>
            </a:r>
            <a:r>
              <a:rPr lang="en-US" dirty="0"/>
              <a:t> DMA DSPI0_TX – </a:t>
            </a:r>
            <a:r>
              <a:rPr lang="en-US" dirty="0" err="1"/>
              <a:t>Ví</a:t>
            </a:r>
            <a:r>
              <a:rPr lang="en-US" dirty="0"/>
              <a:t> </a:t>
            </a:r>
            <a:r>
              <a:rPr lang="en-US" dirty="0" err="1"/>
              <a:t>dụ</a:t>
            </a:r>
            <a:r>
              <a:rPr lang="en-US" dirty="0"/>
              <a:t> 2</a:t>
            </a:r>
            <a:endParaRPr lang="en-US" b="1" i="1" dirty="0"/>
          </a:p>
        </p:txBody>
      </p:sp>
      <p:sp>
        <p:nvSpPr>
          <p:cNvPr id="11" name="Rectangle 10"/>
          <p:cNvSpPr/>
          <p:nvPr/>
        </p:nvSpPr>
        <p:spPr>
          <a:xfrm>
            <a:off x="8181976" y="2694891"/>
            <a:ext cx="3295650" cy="2800767"/>
          </a:xfrm>
          <a:prstGeom prst="rect">
            <a:avLst/>
          </a:prstGeom>
        </p:spPr>
        <p:txBody>
          <a:bodyPr wrap="square">
            <a:spAutoFit/>
          </a:bodyPr>
          <a:lstStyle/>
          <a:p>
            <a:pPr lvl="0"/>
            <a:r>
              <a:rPr lang="en-US" sz="1600" b="1" dirty="0" err="1" smtClean="0"/>
              <a:t>Yêu</a:t>
            </a:r>
            <a:r>
              <a:rPr lang="en-US" sz="1600" b="1" dirty="0" smtClean="0"/>
              <a:t> </a:t>
            </a:r>
            <a:r>
              <a:rPr lang="en-US" sz="1600" b="1" dirty="0" err="1" smtClean="0"/>
              <a:t>Cầu</a:t>
            </a:r>
            <a:r>
              <a:rPr lang="en-US" sz="1600" b="1" dirty="0" smtClean="0"/>
              <a:t>:</a:t>
            </a:r>
          </a:p>
          <a:p>
            <a:pPr lvl="0"/>
            <a:r>
              <a:rPr lang="en-US" sz="1600" dirty="0" smtClean="0"/>
              <a:t>- </a:t>
            </a:r>
            <a:r>
              <a:rPr lang="en-US" sz="1600" dirty="0" err="1" smtClean="0"/>
              <a:t>Baudrate</a:t>
            </a:r>
            <a:r>
              <a:rPr lang="en-US" sz="1600" dirty="0"/>
              <a:t>: 100 000bps.</a:t>
            </a:r>
          </a:p>
          <a:p>
            <a:pPr lvl="0"/>
            <a:r>
              <a:rPr lang="en-US" sz="1600" dirty="0"/>
              <a:t>- </a:t>
            </a:r>
            <a:r>
              <a:rPr lang="en-US" sz="1600" dirty="0" err="1"/>
              <a:t>Dùng</a:t>
            </a:r>
            <a:r>
              <a:rPr lang="en-US" sz="1600" dirty="0"/>
              <a:t> PCS0</a:t>
            </a:r>
          </a:p>
          <a:p>
            <a:pPr lvl="0"/>
            <a:r>
              <a:rPr lang="en-US" sz="1600" dirty="0"/>
              <a:t>- </a:t>
            </a:r>
            <a:r>
              <a:rPr lang="en-US" sz="1600" dirty="0" err="1"/>
              <a:t>Tín</a:t>
            </a:r>
            <a:r>
              <a:rPr lang="en-US" sz="1600" dirty="0"/>
              <a:t> </a:t>
            </a:r>
            <a:r>
              <a:rPr lang="en-US" sz="1600" dirty="0" err="1"/>
              <a:t>hiệu</a:t>
            </a:r>
            <a:r>
              <a:rPr lang="en-US" sz="1600" dirty="0"/>
              <a:t> </a:t>
            </a:r>
            <a:r>
              <a:rPr lang="en-US" sz="1600" dirty="0" err="1"/>
              <a:t>Chipselect</a:t>
            </a:r>
            <a:r>
              <a:rPr lang="en-US" sz="1600" dirty="0"/>
              <a:t>: LOW</a:t>
            </a:r>
          </a:p>
          <a:p>
            <a:pPr lvl="0"/>
            <a:r>
              <a:rPr lang="en-US" sz="1600" dirty="0"/>
              <a:t>- </a:t>
            </a:r>
            <a:r>
              <a:rPr lang="en-US" sz="1600" dirty="0" err="1"/>
              <a:t>Lấy</a:t>
            </a:r>
            <a:r>
              <a:rPr lang="en-US" sz="1600" dirty="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a:t>- MSB first.</a:t>
            </a:r>
          </a:p>
          <a:p>
            <a:pPr lvl="0"/>
            <a:r>
              <a:rPr lang="en-US" sz="1600" dirty="0"/>
              <a:t>- </a:t>
            </a:r>
            <a:r>
              <a:rPr lang="en-US" sz="1600" dirty="0" err="1"/>
              <a:t>Dùng</a:t>
            </a:r>
            <a:r>
              <a:rPr lang="en-US" sz="1600" dirty="0"/>
              <a:t> Continuous CS.</a:t>
            </a:r>
          </a:p>
          <a:p>
            <a:pPr lvl="0"/>
            <a:r>
              <a:rPr lang="en-US" sz="1600" dirty="0"/>
              <a:t>- Cs2Clk: 1us</a:t>
            </a:r>
          </a:p>
          <a:p>
            <a:pPr lvl="0"/>
            <a:r>
              <a:rPr lang="en-US" sz="1600" dirty="0"/>
              <a:t>- Clk2Cs: 1us</a:t>
            </a:r>
          </a:p>
          <a:p>
            <a:pPr lvl="0"/>
            <a:r>
              <a:rPr lang="en-US" sz="1600" dirty="0"/>
              <a:t>- Cs2Cs: 1us</a:t>
            </a:r>
          </a:p>
          <a:p>
            <a:pPr lvl="0"/>
            <a:r>
              <a:rPr lang="en-US" sz="1600" dirty="0"/>
              <a:t>- </a:t>
            </a:r>
            <a:r>
              <a:rPr lang="en-US" sz="1600" dirty="0" err="1"/>
              <a:t>Dùng</a:t>
            </a:r>
            <a:r>
              <a:rPr lang="en-US" sz="1600" dirty="0"/>
              <a:t> </a:t>
            </a:r>
            <a:r>
              <a:rPr lang="en-US" sz="1600" dirty="0" err="1"/>
              <a:t>AyncTransmit</a:t>
            </a:r>
            <a:r>
              <a:rPr lang="en-US" sz="1600" dirty="0"/>
              <a:t> </a:t>
            </a:r>
            <a:r>
              <a:rPr lang="en-US" sz="1600" dirty="0" err="1"/>
              <a:t>và</a:t>
            </a:r>
            <a:r>
              <a:rPr lang="en-US" sz="1600" dirty="0"/>
              <a:t> DMA.</a:t>
            </a:r>
          </a:p>
        </p:txBody>
      </p:sp>
      <p:pic>
        <p:nvPicPr>
          <p:cNvPr id="12" name="Picture 11"/>
          <p:cNvPicPr/>
          <p:nvPr/>
        </p:nvPicPr>
        <p:blipFill>
          <a:blip r:embed="rId2"/>
          <a:stretch>
            <a:fillRect/>
          </a:stretch>
        </p:blipFill>
        <p:spPr>
          <a:xfrm>
            <a:off x="1597069" y="2526129"/>
            <a:ext cx="5499056" cy="3138289"/>
          </a:xfrm>
          <a:prstGeom prst="rect">
            <a:avLst/>
          </a:prstGeom>
        </p:spPr>
      </p:pic>
    </p:spTree>
    <p:extLst>
      <p:ext uri="{BB962C8B-B14F-4D97-AF65-F5344CB8AC3E}">
        <p14:creationId xmlns:p14="http://schemas.microsoft.com/office/powerpoint/2010/main" val="2029582395"/>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a:t>
            </a:r>
            <a:r>
              <a:rPr lang="en-US" b="1" u="sng" dirty="0" smtClean="0"/>
              <a:t>2</a:t>
            </a:r>
            <a:endParaRPr lang="en-US" b="1" u="sng" dirty="0"/>
          </a:p>
        </p:txBody>
      </p:sp>
      <p:sp>
        <p:nvSpPr>
          <p:cNvPr id="3" name="Rectangle 2"/>
          <p:cNvSpPr/>
          <p:nvPr/>
        </p:nvSpPr>
        <p:spPr>
          <a:xfrm>
            <a:off x="2067711" y="1697356"/>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
        <p:nvSpPr>
          <p:cNvPr id="8" name="Rectangle 7"/>
          <p:cNvSpPr/>
          <p:nvPr/>
        </p:nvSpPr>
        <p:spPr>
          <a:xfrm>
            <a:off x="2326010" y="5795486"/>
            <a:ext cx="4715778"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kênh</a:t>
            </a:r>
            <a:r>
              <a:rPr lang="en-US" dirty="0"/>
              <a:t> DMA DSPI0_AUX – </a:t>
            </a:r>
            <a:r>
              <a:rPr lang="en-US" dirty="0" err="1"/>
              <a:t>Ví</a:t>
            </a:r>
            <a:r>
              <a:rPr lang="en-US" dirty="0"/>
              <a:t> </a:t>
            </a:r>
            <a:r>
              <a:rPr lang="en-US" dirty="0" err="1"/>
              <a:t>dụ</a:t>
            </a:r>
            <a:r>
              <a:rPr lang="en-US" dirty="0"/>
              <a:t> 2</a:t>
            </a:r>
          </a:p>
        </p:txBody>
      </p:sp>
      <p:sp>
        <p:nvSpPr>
          <p:cNvPr id="11" name="Rectangle 10"/>
          <p:cNvSpPr/>
          <p:nvPr/>
        </p:nvSpPr>
        <p:spPr>
          <a:xfrm>
            <a:off x="8181976" y="2694891"/>
            <a:ext cx="3295650" cy="2800767"/>
          </a:xfrm>
          <a:prstGeom prst="rect">
            <a:avLst/>
          </a:prstGeom>
        </p:spPr>
        <p:txBody>
          <a:bodyPr wrap="square">
            <a:spAutoFit/>
          </a:bodyPr>
          <a:lstStyle/>
          <a:p>
            <a:pPr lvl="0"/>
            <a:r>
              <a:rPr lang="en-US" sz="1600" b="1" dirty="0" err="1" smtClean="0"/>
              <a:t>Yêu</a:t>
            </a:r>
            <a:r>
              <a:rPr lang="en-US" sz="1600" b="1" dirty="0" smtClean="0"/>
              <a:t> </a:t>
            </a:r>
            <a:r>
              <a:rPr lang="en-US" sz="1600" b="1" dirty="0" err="1" smtClean="0"/>
              <a:t>Cầu</a:t>
            </a:r>
            <a:r>
              <a:rPr lang="en-US" sz="1600" b="1" dirty="0" smtClean="0"/>
              <a:t>:</a:t>
            </a:r>
          </a:p>
          <a:p>
            <a:pPr lvl="0"/>
            <a:r>
              <a:rPr lang="en-US" sz="1600" dirty="0" smtClean="0"/>
              <a:t>- </a:t>
            </a:r>
            <a:r>
              <a:rPr lang="en-US" sz="1600" dirty="0" err="1" smtClean="0"/>
              <a:t>Baudrate</a:t>
            </a:r>
            <a:r>
              <a:rPr lang="en-US" sz="1600" dirty="0"/>
              <a:t>: 100 000bps.</a:t>
            </a:r>
          </a:p>
          <a:p>
            <a:pPr lvl="0"/>
            <a:r>
              <a:rPr lang="en-US" sz="1600" dirty="0"/>
              <a:t>- </a:t>
            </a:r>
            <a:r>
              <a:rPr lang="en-US" sz="1600" dirty="0" err="1"/>
              <a:t>Dùng</a:t>
            </a:r>
            <a:r>
              <a:rPr lang="en-US" sz="1600" dirty="0"/>
              <a:t> PCS0</a:t>
            </a:r>
          </a:p>
          <a:p>
            <a:pPr lvl="0"/>
            <a:r>
              <a:rPr lang="en-US" sz="1600" dirty="0"/>
              <a:t>- </a:t>
            </a:r>
            <a:r>
              <a:rPr lang="en-US" sz="1600" dirty="0" err="1"/>
              <a:t>Tín</a:t>
            </a:r>
            <a:r>
              <a:rPr lang="en-US" sz="1600" dirty="0"/>
              <a:t> </a:t>
            </a:r>
            <a:r>
              <a:rPr lang="en-US" sz="1600" dirty="0" err="1"/>
              <a:t>hiệu</a:t>
            </a:r>
            <a:r>
              <a:rPr lang="en-US" sz="1600" dirty="0"/>
              <a:t> </a:t>
            </a:r>
            <a:r>
              <a:rPr lang="en-US" sz="1600" dirty="0" err="1"/>
              <a:t>Chipselect</a:t>
            </a:r>
            <a:r>
              <a:rPr lang="en-US" sz="1600" dirty="0"/>
              <a:t>: LOW</a:t>
            </a:r>
          </a:p>
          <a:p>
            <a:pPr lvl="0"/>
            <a:r>
              <a:rPr lang="en-US" sz="1600" dirty="0"/>
              <a:t>- </a:t>
            </a:r>
            <a:r>
              <a:rPr lang="en-US" sz="1600" dirty="0" err="1"/>
              <a:t>Lấy</a:t>
            </a:r>
            <a:r>
              <a:rPr lang="en-US" sz="1600" dirty="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a:t>- MSB first.</a:t>
            </a:r>
          </a:p>
          <a:p>
            <a:pPr lvl="0"/>
            <a:r>
              <a:rPr lang="en-US" sz="1600" dirty="0"/>
              <a:t>- </a:t>
            </a:r>
            <a:r>
              <a:rPr lang="en-US" sz="1600" dirty="0" err="1"/>
              <a:t>Dùng</a:t>
            </a:r>
            <a:r>
              <a:rPr lang="en-US" sz="1600" dirty="0"/>
              <a:t> Continuous CS.</a:t>
            </a:r>
          </a:p>
          <a:p>
            <a:pPr lvl="0"/>
            <a:r>
              <a:rPr lang="en-US" sz="1600" dirty="0"/>
              <a:t>- Cs2Clk: 1us</a:t>
            </a:r>
          </a:p>
          <a:p>
            <a:pPr lvl="0"/>
            <a:r>
              <a:rPr lang="en-US" sz="1600" dirty="0"/>
              <a:t>- Clk2Cs: 1us</a:t>
            </a:r>
          </a:p>
          <a:p>
            <a:pPr lvl="0"/>
            <a:r>
              <a:rPr lang="en-US" sz="1600" dirty="0"/>
              <a:t>- Cs2Cs: 1us</a:t>
            </a:r>
          </a:p>
          <a:p>
            <a:pPr lvl="0"/>
            <a:r>
              <a:rPr lang="en-US" sz="1600" dirty="0"/>
              <a:t>- </a:t>
            </a:r>
            <a:r>
              <a:rPr lang="en-US" sz="1600" dirty="0" err="1"/>
              <a:t>Dùng</a:t>
            </a:r>
            <a:r>
              <a:rPr lang="en-US" sz="1600" dirty="0"/>
              <a:t> </a:t>
            </a:r>
            <a:r>
              <a:rPr lang="en-US" sz="1600" dirty="0" err="1"/>
              <a:t>AyncTransmit</a:t>
            </a:r>
            <a:r>
              <a:rPr lang="en-US" sz="1600" dirty="0"/>
              <a:t> </a:t>
            </a:r>
            <a:r>
              <a:rPr lang="en-US" sz="1600" dirty="0" err="1"/>
              <a:t>và</a:t>
            </a:r>
            <a:r>
              <a:rPr lang="en-US" sz="1600" dirty="0"/>
              <a:t> DMA.</a:t>
            </a:r>
          </a:p>
        </p:txBody>
      </p:sp>
      <p:pic>
        <p:nvPicPr>
          <p:cNvPr id="13" name="Picture 12"/>
          <p:cNvPicPr/>
          <p:nvPr/>
        </p:nvPicPr>
        <p:blipFill>
          <a:blip r:embed="rId2"/>
          <a:stretch>
            <a:fillRect/>
          </a:stretch>
        </p:blipFill>
        <p:spPr>
          <a:xfrm>
            <a:off x="1366519" y="2455755"/>
            <a:ext cx="6167755" cy="3249720"/>
          </a:xfrm>
          <a:prstGeom prst="rect">
            <a:avLst/>
          </a:prstGeom>
        </p:spPr>
      </p:pic>
    </p:spTree>
    <p:extLst>
      <p:ext uri="{BB962C8B-B14F-4D97-AF65-F5344CB8AC3E}">
        <p14:creationId xmlns:p14="http://schemas.microsoft.com/office/powerpoint/2010/main" val="3337774128"/>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a:t>
            </a:r>
            <a:r>
              <a:rPr lang="en-US" b="1" u="sng" dirty="0" smtClean="0"/>
              <a:t>2</a:t>
            </a:r>
            <a:endParaRPr lang="en-US" b="1" u="sng" dirty="0"/>
          </a:p>
        </p:txBody>
      </p:sp>
      <p:sp>
        <p:nvSpPr>
          <p:cNvPr id="3" name="Rectangle 2"/>
          <p:cNvSpPr/>
          <p:nvPr/>
        </p:nvSpPr>
        <p:spPr>
          <a:xfrm>
            <a:off x="2067711" y="1697356"/>
            <a:ext cx="2339102" cy="369332"/>
          </a:xfrm>
          <a:prstGeom prst="rect">
            <a:avLst/>
          </a:prstGeom>
        </p:spPr>
        <p:txBody>
          <a:bodyPr wrap="none">
            <a:spAutoFit/>
          </a:bodyPr>
          <a:lstStyle/>
          <a:p>
            <a:pPr lvl="0"/>
            <a:r>
              <a:rPr lang="en-US" b="1" i="1" dirty="0" err="1"/>
              <a:t>Các</a:t>
            </a:r>
            <a:r>
              <a:rPr lang="en-US" b="1" i="1" dirty="0"/>
              <a:t> </a:t>
            </a:r>
            <a:r>
              <a:rPr lang="en-US" b="1" i="1" dirty="0" err="1"/>
              <a:t>bước</a:t>
            </a:r>
            <a:r>
              <a:rPr lang="en-US" b="1" i="1" dirty="0"/>
              <a:t> </a:t>
            </a:r>
            <a:r>
              <a:rPr lang="en-US" b="1" i="1" dirty="0" err="1"/>
              <a:t>cấu</a:t>
            </a:r>
            <a:r>
              <a:rPr lang="en-US" b="1" i="1" dirty="0"/>
              <a:t> </a:t>
            </a:r>
            <a:r>
              <a:rPr lang="en-US" b="1" i="1" dirty="0" err="1"/>
              <a:t>hình</a:t>
            </a:r>
            <a:r>
              <a:rPr lang="en-US" b="1" i="1" dirty="0"/>
              <a:t> </a:t>
            </a:r>
            <a:endParaRPr lang="en-US" dirty="0"/>
          </a:p>
        </p:txBody>
      </p:sp>
      <p:sp>
        <p:nvSpPr>
          <p:cNvPr id="8" name="Rectangle 7"/>
          <p:cNvSpPr/>
          <p:nvPr/>
        </p:nvSpPr>
        <p:spPr>
          <a:xfrm>
            <a:off x="2326010" y="5795486"/>
            <a:ext cx="4416658" cy="369332"/>
          </a:xfrm>
          <a:prstGeom prst="rect">
            <a:avLst/>
          </a:prstGeom>
        </p:spPr>
        <p:txBody>
          <a:bodyPr wrap="none">
            <a:spAutoFit/>
          </a:bodyPr>
          <a:lstStyle/>
          <a:p>
            <a:r>
              <a:rPr lang="en-US" dirty="0" err="1"/>
              <a:t>Cấu</a:t>
            </a:r>
            <a:r>
              <a:rPr lang="en-US" dirty="0"/>
              <a:t> </a:t>
            </a:r>
            <a:r>
              <a:rPr lang="en-US" dirty="0" err="1"/>
              <a:t>hình</a:t>
            </a:r>
            <a:r>
              <a:rPr lang="en-US" dirty="0"/>
              <a:t> </a:t>
            </a:r>
            <a:r>
              <a:rPr lang="en-US" dirty="0" err="1"/>
              <a:t>kênh</a:t>
            </a:r>
            <a:r>
              <a:rPr lang="en-US" dirty="0"/>
              <a:t> DMA DSPI0_RX – </a:t>
            </a:r>
            <a:r>
              <a:rPr lang="en-US" dirty="0" err="1"/>
              <a:t>Ví</a:t>
            </a:r>
            <a:r>
              <a:rPr lang="en-US" dirty="0"/>
              <a:t> </a:t>
            </a:r>
            <a:r>
              <a:rPr lang="en-US" dirty="0" err="1"/>
              <a:t>dụ</a:t>
            </a:r>
            <a:r>
              <a:rPr lang="en-US" dirty="0"/>
              <a:t> 2</a:t>
            </a:r>
          </a:p>
        </p:txBody>
      </p:sp>
      <p:sp>
        <p:nvSpPr>
          <p:cNvPr id="11" name="Rectangle 10"/>
          <p:cNvSpPr/>
          <p:nvPr/>
        </p:nvSpPr>
        <p:spPr>
          <a:xfrm>
            <a:off x="8181976" y="2694891"/>
            <a:ext cx="3295650" cy="2800767"/>
          </a:xfrm>
          <a:prstGeom prst="rect">
            <a:avLst/>
          </a:prstGeom>
        </p:spPr>
        <p:txBody>
          <a:bodyPr wrap="square">
            <a:spAutoFit/>
          </a:bodyPr>
          <a:lstStyle/>
          <a:p>
            <a:pPr lvl="0"/>
            <a:r>
              <a:rPr lang="en-US" sz="1600" b="1" dirty="0" err="1" smtClean="0"/>
              <a:t>Yêu</a:t>
            </a:r>
            <a:r>
              <a:rPr lang="en-US" sz="1600" b="1" dirty="0" smtClean="0"/>
              <a:t> </a:t>
            </a:r>
            <a:r>
              <a:rPr lang="en-US" sz="1600" b="1" dirty="0" err="1" smtClean="0"/>
              <a:t>Cầu</a:t>
            </a:r>
            <a:r>
              <a:rPr lang="en-US" sz="1600" b="1" dirty="0" smtClean="0"/>
              <a:t>:</a:t>
            </a:r>
          </a:p>
          <a:p>
            <a:pPr lvl="0"/>
            <a:r>
              <a:rPr lang="en-US" sz="1600" dirty="0" smtClean="0"/>
              <a:t>- </a:t>
            </a:r>
            <a:r>
              <a:rPr lang="en-US" sz="1600" dirty="0" err="1" smtClean="0"/>
              <a:t>Baudrate</a:t>
            </a:r>
            <a:r>
              <a:rPr lang="en-US" sz="1600" dirty="0"/>
              <a:t>: 100 000bps.</a:t>
            </a:r>
          </a:p>
          <a:p>
            <a:pPr lvl="0"/>
            <a:r>
              <a:rPr lang="en-US" sz="1600" dirty="0"/>
              <a:t>- </a:t>
            </a:r>
            <a:r>
              <a:rPr lang="en-US" sz="1600" dirty="0" err="1"/>
              <a:t>Dùng</a:t>
            </a:r>
            <a:r>
              <a:rPr lang="en-US" sz="1600" dirty="0"/>
              <a:t> PCS0</a:t>
            </a:r>
          </a:p>
          <a:p>
            <a:pPr lvl="0"/>
            <a:r>
              <a:rPr lang="en-US" sz="1600" dirty="0"/>
              <a:t>- </a:t>
            </a:r>
            <a:r>
              <a:rPr lang="en-US" sz="1600" dirty="0" err="1"/>
              <a:t>Tín</a:t>
            </a:r>
            <a:r>
              <a:rPr lang="en-US" sz="1600" dirty="0"/>
              <a:t> </a:t>
            </a:r>
            <a:r>
              <a:rPr lang="en-US" sz="1600" dirty="0" err="1"/>
              <a:t>hiệu</a:t>
            </a:r>
            <a:r>
              <a:rPr lang="en-US" sz="1600" dirty="0"/>
              <a:t> </a:t>
            </a:r>
            <a:r>
              <a:rPr lang="en-US" sz="1600" dirty="0" err="1"/>
              <a:t>Chipselect</a:t>
            </a:r>
            <a:r>
              <a:rPr lang="en-US" sz="1600" dirty="0"/>
              <a:t>: LOW</a:t>
            </a:r>
          </a:p>
          <a:p>
            <a:pPr lvl="0"/>
            <a:r>
              <a:rPr lang="en-US" sz="1600" dirty="0"/>
              <a:t>- </a:t>
            </a:r>
            <a:r>
              <a:rPr lang="en-US" sz="1600" dirty="0" err="1"/>
              <a:t>Lấy</a:t>
            </a:r>
            <a:r>
              <a:rPr lang="en-US" sz="1600" dirty="0"/>
              <a:t> </a:t>
            </a:r>
            <a:r>
              <a:rPr lang="en-US" sz="1600" dirty="0" err="1"/>
              <a:t>mẫu</a:t>
            </a:r>
            <a:r>
              <a:rPr lang="en-US" sz="1600" dirty="0"/>
              <a:t> </a:t>
            </a:r>
            <a:r>
              <a:rPr lang="en-US" sz="1600" dirty="0" err="1"/>
              <a:t>trên</a:t>
            </a:r>
            <a:r>
              <a:rPr lang="en-US" sz="1600" dirty="0"/>
              <a:t> </a:t>
            </a:r>
            <a:r>
              <a:rPr lang="en-US" sz="1600" dirty="0" err="1"/>
              <a:t>cạnh</a:t>
            </a:r>
            <a:r>
              <a:rPr lang="en-US" sz="1600" dirty="0"/>
              <a:t> </a:t>
            </a:r>
            <a:r>
              <a:rPr lang="en-US" sz="1600" dirty="0" err="1"/>
              <a:t>lẻ</a:t>
            </a:r>
            <a:r>
              <a:rPr lang="en-US" sz="1600" dirty="0"/>
              <a:t> </a:t>
            </a:r>
            <a:r>
              <a:rPr lang="en-US" sz="1600" dirty="0" err="1"/>
              <a:t>của</a:t>
            </a:r>
            <a:r>
              <a:rPr lang="en-US" sz="1600" dirty="0"/>
              <a:t> SCK.</a:t>
            </a:r>
          </a:p>
          <a:p>
            <a:pPr lvl="0"/>
            <a:r>
              <a:rPr lang="en-US" sz="1600" dirty="0"/>
              <a:t>- MSB first.</a:t>
            </a:r>
          </a:p>
          <a:p>
            <a:pPr lvl="0"/>
            <a:r>
              <a:rPr lang="en-US" sz="1600" dirty="0"/>
              <a:t>- </a:t>
            </a:r>
            <a:r>
              <a:rPr lang="en-US" sz="1600" dirty="0" err="1"/>
              <a:t>Dùng</a:t>
            </a:r>
            <a:r>
              <a:rPr lang="en-US" sz="1600" dirty="0"/>
              <a:t> Continuous CS.</a:t>
            </a:r>
          </a:p>
          <a:p>
            <a:pPr lvl="0"/>
            <a:r>
              <a:rPr lang="en-US" sz="1600" dirty="0"/>
              <a:t>- Cs2Clk: 1us</a:t>
            </a:r>
          </a:p>
          <a:p>
            <a:pPr lvl="0"/>
            <a:r>
              <a:rPr lang="en-US" sz="1600" dirty="0"/>
              <a:t>- Clk2Cs: 1us</a:t>
            </a:r>
          </a:p>
          <a:p>
            <a:pPr lvl="0"/>
            <a:r>
              <a:rPr lang="en-US" sz="1600" dirty="0"/>
              <a:t>- Cs2Cs: 1us</a:t>
            </a:r>
          </a:p>
          <a:p>
            <a:pPr lvl="0"/>
            <a:r>
              <a:rPr lang="en-US" sz="1600" dirty="0"/>
              <a:t>- </a:t>
            </a:r>
            <a:r>
              <a:rPr lang="en-US" sz="1600" dirty="0" err="1"/>
              <a:t>Dùng</a:t>
            </a:r>
            <a:r>
              <a:rPr lang="en-US" sz="1600" dirty="0"/>
              <a:t> </a:t>
            </a:r>
            <a:r>
              <a:rPr lang="en-US" sz="1600" dirty="0" err="1"/>
              <a:t>AyncTransmit</a:t>
            </a:r>
            <a:r>
              <a:rPr lang="en-US" sz="1600" dirty="0"/>
              <a:t> </a:t>
            </a:r>
            <a:r>
              <a:rPr lang="en-US" sz="1600" dirty="0" err="1"/>
              <a:t>và</a:t>
            </a:r>
            <a:r>
              <a:rPr lang="en-US" sz="1600" dirty="0"/>
              <a:t> DMA.</a:t>
            </a:r>
          </a:p>
        </p:txBody>
      </p:sp>
      <p:pic>
        <p:nvPicPr>
          <p:cNvPr id="12" name="Picture 11"/>
          <p:cNvPicPr/>
          <p:nvPr/>
        </p:nvPicPr>
        <p:blipFill>
          <a:blip r:embed="rId2"/>
          <a:stretch>
            <a:fillRect/>
          </a:stretch>
        </p:blipFill>
        <p:spPr>
          <a:xfrm>
            <a:off x="1212414" y="2567622"/>
            <a:ext cx="6388797" cy="3099753"/>
          </a:xfrm>
          <a:prstGeom prst="rect">
            <a:avLst/>
          </a:prstGeom>
        </p:spPr>
      </p:pic>
    </p:spTree>
    <p:extLst>
      <p:ext uri="{BB962C8B-B14F-4D97-AF65-F5344CB8AC3E}">
        <p14:creationId xmlns:p14="http://schemas.microsoft.com/office/powerpoint/2010/main" val="223299584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4</a:t>
            </a:r>
            <a:r>
              <a:rPr lang="en-US" sz="2800" i="1" dirty="0" smtClean="0"/>
              <a:t>. </a:t>
            </a:r>
            <a:r>
              <a:rPr lang="en-US" sz="2800" dirty="0" err="1"/>
              <a:t>Giới</a:t>
            </a:r>
            <a:r>
              <a:rPr lang="en-US" sz="2800" dirty="0"/>
              <a:t> </a:t>
            </a:r>
            <a:r>
              <a:rPr lang="en-US" sz="2800" dirty="0" err="1"/>
              <a:t>thiệu</a:t>
            </a:r>
            <a:r>
              <a:rPr lang="en-US" sz="2800" dirty="0"/>
              <a:t> </a:t>
            </a:r>
            <a:r>
              <a:rPr lang="en-US" sz="2800" dirty="0" err="1"/>
              <a:t>Autosar</a:t>
            </a:r>
            <a:r>
              <a:rPr lang="en-US" sz="2800" dirty="0"/>
              <a:t> SPI Driver</a:t>
            </a:r>
          </a:p>
        </p:txBody>
      </p:sp>
      <p:sp>
        <p:nvSpPr>
          <p:cNvPr id="5" name="Rectangle 4"/>
          <p:cNvSpPr/>
          <p:nvPr/>
        </p:nvSpPr>
        <p:spPr>
          <a:xfrm>
            <a:off x="1126428" y="1002626"/>
            <a:ext cx="2941831" cy="369332"/>
          </a:xfrm>
          <a:prstGeom prst="rect">
            <a:avLst/>
          </a:prstGeom>
        </p:spPr>
        <p:txBody>
          <a:bodyPr wrap="none">
            <a:spAutoFit/>
          </a:bodyPr>
          <a:lstStyle/>
          <a:p>
            <a:r>
              <a:rPr lang="en-US" b="1" dirty="0" err="1"/>
              <a:t>Các</a:t>
            </a:r>
            <a:r>
              <a:rPr lang="en-US" b="1" dirty="0"/>
              <a:t> </a:t>
            </a:r>
            <a:r>
              <a:rPr lang="en-US" b="1" dirty="0" err="1"/>
              <a:t>hàm</a:t>
            </a:r>
            <a:r>
              <a:rPr lang="en-US" b="1" dirty="0"/>
              <a:t> </a:t>
            </a:r>
            <a:r>
              <a:rPr lang="en-US" b="1" dirty="0" err="1"/>
              <a:t>trong</a:t>
            </a:r>
            <a:r>
              <a:rPr lang="en-US" b="1" dirty="0"/>
              <a:t> SPI driver</a:t>
            </a:r>
            <a:endParaRPr lang="en-US" b="1" i="1" dirty="0"/>
          </a:p>
        </p:txBody>
      </p:sp>
      <p:sp>
        <p:nvSpPr>
          <p:cNvPr id="9" name="Rectangle 8"/>
          <p:cNvSpPr/>
          <p:nvPr/>
        </p:nvSpPr>
        <p:spPr>
          <a:xfrm>
            <a:off x="1126428" y="1328024"/>
            <a:ext cx="5718232" cy="369332"/>
          </a:xfrm>
          <a:prstGeom prst="rect">
            <a:avLst/>
          </a:prstGeom>
        </p:spPr>
        <p:txBody>
          <a:bodyPr wrap="none">
            <a:spAutoFit/>
          </a:bodyPr>
          <a:lstStyle/>
          <a:p>
            <a:pPr marL="285750" indent="-285750">
              <a:buFont typeface="Arial" panose="020B0604020202020204" pitchFamily="34" charset="0"/>
              <a:buChar char="•"/>
            </a:pPr>
            <a:r>
              <a:rPr lang="en-US" b="1" i="1" dirty="0" err="1"/>
              <a:t>Một</a:t>
            </a:r>
            <a:r>
              <a:rPr lang="en-US" b="1" i="1" dirty="0"/>
              <a:t> </a:t>
            </a:r>
            <a:r>
              <a:rPr lang="en-US" b="1" i="1" dirty="0" err="1"/>
              <a:t>số</a:t>
            </a:r>
            <a:r>
              <a:rPr lang="en-US" b="1" i="1" dirty="0"/>
              <a:t> </a:t>
            </a:r>
            <a:r>
              <a:rPr lang="en-US" b="1" i="1" dirty="0" err="1"/>
              <a:t>ví</a:t>
            </a:r>
            <a:r>
              <a:rPr lang="en-US" b="1" i="1" dirty="0"/>
              <a:t> </a:t>
            </a:r>
            <a:r>
              <a:rPr lang="en-US" b="1" i="1" dirty="0" err="1"/>
              <a:t>dụ</a:t>
            </a:r>
            <a:r>
              <a:rPr lang="en-US" b="1" i="1" dirty="0"/>
              <a:t> </a:t>
            </a:r>
            <a:r>
              <a:rPr lang="en-US" b="1" i="1" dirty="0" err="1"/>
              <a:t>về</a:t>
            </a:r>
            <a:r>
              <a:rPr lang="en-US" b="1" i="1" dirty="0"/>
              <a:t> </a:t>
            </a:r>
            <a:r>
              <a:rPr lang="en-US" b="1" i="1" dirty="0" err="1"/>
              <a:t>sử</a:t>
            </a:r>
            <a:r>
              <a:rPr lang="en-US" b="1" i="1" dirty="0"/>
              <a:t> </a:t>
            </a:r>
            <a:r>
              <a:rPr lang="en-US" b="1" i="1" dirty="0" err="1"/>
              <a:t>dụng</a:t>
            </a:r>
            <a:r>
              <a:rPr lang="en-US" b="1" i="1" dirty="0"/>
              <a:t> </a:t>
            </a:r>
            <a:r>
              <a:rPr lang="en-US" b="1" i="1" dirty="0" err="1"/>
              <a:t>các</a:t>
            </a:r>
            <a:r>
              <a:rPr lang="en-US" b="1" i="1" dirty="0"/>
              <a:t> </a:t>
            </a:r>
            <a:r>
              <a:rPr lang="en-US" b="1" i="1" dirty="0" err="1"/>
              <a:t>hàm</a:t>
            </a:r>
            <a:r>
              <a:rPr lang="en-US" b="1" i="1" dirty="0"/>
              <a:t> </a:t>
            </a:r>
            <a:r>
              <a:rPr lang="en-US" b="1" i="1" dirty="0" err="1"/>
              <a:t>của</a:t>
            </a:r>
            <a:r>
              <a:rPr lang="en-US" b="1" i="1" dirty="0"/>
              <a:t> SPI driver</a:t>
            </a:r>
          </a:p>
        </p:txBody>
      </p:sp>
      <p:sp>
        <p:nvSpPr>
          <p:cNvPr id="7" name="Rectangle 6"/>
          <p:cNvSpPr/>
          <p:nvPr/>
        </p:nvSpPr>
        <p:spPr>
          <a:xfrm>
            <a:off x="1126428" y="1684140"/>
            <a:ext cx="941283" cy="369332"/>
          </a:xfrm>
          <a:prstGeom prst="rect">
            <a:avLst/>
          </a:prstGeom>
        </p:spPr>
        <p:txBody>
          <a:bodyPr wrap="none">
            <a:spAutoFit/>
          </a:bodyPr>
          <a:lstStyle/>
          <a:p>
            <a:r>
              <a:rPr lang="en-US" b="1" u="sng" dirty="0" err="1"/>
              <a:t>Ví</a:t>
            </a:r>
            <a:r>
              <a:rPr lang="en-US" b="1" u="sng" dirty="0"/>
              <a:t> </a:t>
            </a:r>
            <a:r>
              <a:rPr lang="en-US" b="1" u="sng" dirty="0" err="1"/>
              <a:t>dụ</a:t>
            </a:r>
            <a:r>
              <a:rPr lang="en-US" b="1" u="sng" dirty="0"/>
              <a:t> </a:t>
            </a:r>
            <a:r>
              <a:rPr lang="en-US" b="1" u="sng" dirty="0" smtClean="0"/>
              <a:t>2</a:t>
            </a:r>
            <a:endParaRPr lang="en-US" b="1" u="sng" dirty="0"/>
          </a:p>
        </p:txBody>
      </p:sp>
      <p:sp>
        <p:nvSpPr>
          <p:cNvPr id="3" name="Rectangle 2"/>
          <p:cNvSpPr/>
          <p:nvPr/>
        </p:nvSpPr>
        <p:spPr>
          <a:xfrm>
            <a:off x="2067711" y="1697356"/>
            <a:ext cx="2412840" cy="369332"/>
          </a:xfrm>
          <a:prstGeom prst="rect">
            <a:avLst/>
          </a:prstGeom>
        </p:spPr>
        <p:txBody>
          <a:bodyPr wrap="none">
            <a:spAutoFit/>
          </a:bodyPr>
          <a:lstStyle/>
          <a:p>
            <a:pPr lvl="0"/>
            <a:r>
              <a:rPr lang="en-US" b="1" i="1" dirty="0" err="1"/>
              <a:t>Thứ</a:t>
            </a:r>
            <a:r>
              <a:rPr lang="en-US" b="1" i="1" dirty="0"/>
              <a:t> </a:t>
            </a:r>
            <a:r>
              <a:rPr lang="en-US" b="1" i="1" dirty="0" err="1"/>
              <a:t>tự</a:t>
            </a:r>
            <a:r>
              <a:rPr lang="en-US" b="1" i="1" dirty="0"/>
              <a:t> </a:t>
            </a:r>
            <a:r>
              <a:rPr lang="en-US" b="1" i="1" dirty="0" err="1"/>
              <a:t>gọi</a:t>
            </a:r>
            <a:r>
              <a:rPr lang="en-US" b="1" i="1" dirty="0"/>
              <a:t> </a:t>
            </a:r>
            <a:r>
              <a:rPr lang="en-US" b="1" i="1" dirty="0" err="1"/>
              <a:t>các</a:t>
            </a:r>
            <a:r>
              <a:rPr lang="en-US" b="1" i="1" dirty="0"/>
              <a:t> </a:t>
            </a:r>
            <a:r>
              <a:rPr lang="en-US" b="1" i="1" dirty="0" err="1"/>
              <a:t>hàm</a:t>
            </a:r>
            <a:r>
              <a:rPr lang="en-US" b="1" i="1" dirty="0"/>
              <a:t>:</a:t>
            </a:r>
            <a:endParaRPr lang="en-US" dirty="0"/>
          </a:p>
        </p:txBody>
      </p:sp>
      <p:sp>
        <p:nvSpPr>
          <p:cNvPr id="2" name="Rectangle 1"/>
          <p:cNvSpPr/>
          <p:nvPr/>
        </p:nvSpPr>
        <p:spPr>
          <a:xfrm>
            <a:off x="1228726" y="2165569"/>
            <a:ext cx="10039350" cy="3293209"/>
          </a:xfrm>
          <a:prstGeom prst="rect">
            <a:avLst/>
          </a:prstGeom>
        </p:spPr>
        <p:txBody>
          <a:bodyPr wrap="square">
            <a:spAutoFit/>
          </a:bodyPr>
          <a:lstStyle/>
          <a:p>
            <a:r>
              <a:rPr lang="en-US" sz="1600" b="1" dirty="0"/>
              <a:t>Uint8 u8CmdTx[2]={0x03,0x10}; </a:t>
            </a:r>
            <a:r>
              <a:rPr lang="en-US" sz="1600" dirty="0"/>
              <a:t>/* </a:t>
            </a:r>
            <a:r>
              <a:rPr lang="en-US" sz="1600" dirty="0" err="1"/>
              <a:t>Chứa</a:t>
            </a:r>
            <a:r>
              <a:rPr lang="en-US" sz="1600" dirty="0"/>
              <a:t> </a:t>
            </a:r>
            <a:r>
              <a:rPr lang="en-US" sz="1600" dirty="0" err="1"/>
              <a:t>lênh</a:t>
            </a:r>
            <a:r>
              <a:rPr lang="en-US" sz="1600" dirty="0"/>
              <a:t> </a:t>
            </a:r>
            <a:r>
              <a:rPr lang="en-US" sz="1600" dirty="0" err="1"/>
              <a:t>đọc</a:t>
            </a:r>
            <a:r>
              <a:rPr lang="en-US" sz="1600" dirty="0"/>
              <a:t> </a:t>
            </a:r>
            <a:r>
              <a:rPr lang="en-US" sz="1600" dirty="0" err="1"/>
              <a:t>và</a:t>
            </a:r>
            <a:r>
              <a:rPr lang="en-US" sz="1600" dirty="0"/>
              <a:t> </a:t>
            </a:r>
            <a:r>
              <a:rPr lang="en-US" sz="1600" dirty="0" err="1"/>
              <a:t>địa</a:t>
            </a:r>
            <a:r>
              <a:rPr lang="en-US" sz="1600" dirty="0"/>
              <a:t> </a:t>
            </a:r>
            <a:r>
              <a:rPr lang="en-US" sz="1600" dirty="0" err="1"/>
              <a:t>chỉ</a:t>
            </a:r>
            <a:r>
              <a:rPr lang="en-US" sz="1600" dirty="0"/>
              <a:t> </a:t>
            </a:r>
            <a:r>
              <a:rPr lang="en-US" sz="1600" dirty="0" err="1"/>
              <a:t>bắt</a:t>
            </a:r>
            <a:r>
              <a:rPr lang="en-US" sz="1600" dirty="0"/>
              <a:t> </a:t>
            </a:r>
            <a:r>
              <a:rPr lang="en-US" sz="1600" dirty="0" err="1"/>
              <a:t>đầu</a:t>
            </a:r>
            <a:r>
              <a:rPr lang="en-US" sz="1600" dirty="0"/>
              <a:t> </a:t>
            </a:r>
            <a:r>
              <a:rPr lang="en-US" sz="1600" dirty="0" err="1"/>
              <a:t>đọc</a:t>
            </a:r>
            <a:r>
              <a:rPr lang="en-US" sz="1600" dirty="0"/>
              <a:t> */</a:t>
            </a:r>
          </a:p>
          <a:p>
            <a:r>
              <a:rPr lang="en-US" sz="1600" b="1" dirty="0"/>
              <a:t>Uint8 u8DataRx[5];   </a:t>
            </a:r>
            <a:r>
              <a:rPr lang="en-US" sz="1600" dirty="0"/>
              <a:t>/* </a:t>
            </a:r>
            <a:r>
              <a:rPr lang="en-US" sz="1600" dirty="0" err="1"/>
              <a:t>Dùng</a:t>
            </a:r>
            <a:r>
              <a:rPr lang="en-US" sz="1600" dirty="0"/>
              <a:t> </a:t>
            </a:r>
            <a:r>
              <a:rPr lang="en-US" sz="1600" dirty="0" err="1"/>
              <a:t>để</a:t>
            </a:r>
            <a:r>
              <a:rPr lang="en-US" sz="1600" dirty="0"/>
              <a:t> </a:t>
            </a:r>
            <a:r>
              <a:rPr lang="en-US" sz="1600" dirty="0" err="1"/>
              <a:t>lưu</a:t>
            </a:r>
            <a:r>
              <a:rPr lang="en-US" sz="1600" dirty="0"/>
              <a:t> </a:t>
            </a:r>
            <a:r>
              <a:rPr lang="en-US" sz="1600" dirty="0" err="1"/>
              <a:t>dữ</a:t>
            </a:r>
            <a:r>
              <a:rPr lang="en-US" sz="1600" dirty="0"/>
              <a:t> </a:t>
            </a:r>
            <a:r>
              <a:rPr lang="en-US" sz="1600" dirty="0" err="1"/>
              <a:t>liệu</a:t>
            </a:r>
            <a:r>
              <a:rPr lang="en-US" sz="1600" dirty="0"/>
              <a:t> </a:t>
            </a:r>
            <a:r>
              <a:rPr lang="en-US" sz="1600" dirty="0" err="1"/>
              <a:t>đọc</a:t>
            </a:r>
            <a:r>
              <a:rPr lang="en-US" sz="1600" dirty="0"/>
              <a:t> </a:t>
            </a:r>
            <a:r>
              <a:rPr lang="en-US" sz="1600" dirty="0" err="1"/>
              <a:t>được</a:t>
            </a:r>
            <a:r>
              <a:rPr lang="en-US" sz="1600" dirty="0"/>
              <a:t> </a:t>
            </a:r>
            <a:r>
              <a:rPr lang="en-US" sz="1600" dirty="0" err="1"/>
              <a:t>từ</a:t>
            </a:r>
            <a:r>
              <a:rPr lang="en-US" sz="1600" dirty="0"/>
              <a:t> EEP */</a:t>
            </a:r>
          </a:p>
          <a:p>
            <a:r>
              <a:rPr lang="en-US" sz="1600" b="1" dirty="0" err="1"/>
              <a:t>Spi_Init</a:t>
            </a:r>
            <a:r>
              <a:rPr lang="en-US" sz="1600" b="1" dirty="0"/>
              <a:t>(&amp;DRV_MCP);</a:t>
            </a:r>
            <a:r>
              <a:rPr lang="en-US" sz="1600" dirty="0"/>
              <a:t>  /* </a:t>
            </a:r>
            <a:r>
              <a:rPr lang="en-US" sz="1600" dirty="0" err="1"/>
              <a:t>Khởi</a:t>
            </a:r>
            <a:r>
              <a:rPr lang="en-US" sz="1600" dirty="0"/>
              <a:t> </a:t>
            </a:r>
            <a:r>
              <a:rPr lang="en-US" sz="1600" dirty="0" err="1"/>
              <a:t>tạo</a:t>
            </a:r>
            <a:r>
              <a:rPr lang="en-US" sz="1600" dirty="0"/>
              <a:t> </a:t>
            </a:r>
            <a:r>
              <a:rPr lang="en-US" sz="1600" dirty="0" err="1"/>
              <a:t>Spi</a:t>
            </a:r>
            <a:r>
              <a:rPr lang="en-US" sz="1600" dirty="0"/>
              <a:t> driver */</a:t>
            </a:r>
          </a:p>
          <a:p>
            <a:r>
              <a:rPr lang="en-US" sz="1600" b="1" dirty="0" err="1"/>
              <a:t>Spi_SetAsyncMode</a:t>
            </a:r>
            <a:r>
              <a:rPr lang="en-US" sz="1600" b="1" dirty="0"/>
              <a:t>(SPI_INTERRUPT_MODE);</a:t>
            </a:r>
            <a:r>
              <a:rPr lang="en-US" sz="1600" dirty="0"/>
              <a:t> /* </a:t>
            </a:r>
            <a:r>
              <a:rPr lang="en-US" sz="1600" dirty="0" err="1"/>
              <a:t>Dùng</a:t>
            </a:r>
            <a:r>
              <a:rPr lang="en-US" sz="1600" dirty="0"/>
              <a:t> </a:t>
            </a:r>
            <a:r>
              <a:rPr lang="en-US" sz="1600" dirty="0" err="1"/>
              <a:t>chế</a:t>
            </a:r>
            <a:r>
              <a:rPr lang="en-US" sz="1600" dirty="0"/>
              <a:t> </a:t>
            </a:r>
            <a:r>
              <a:rPr lang="en-US" sz="1600" dirty="0" err="1"/>
              <a:t>độ</a:t>
            </a:r>
            <a:r>
              <a:rPr lang="en-US" sz="1600" dirty="0"/>
              <a:t> interrupt mode */</a:t>
            </a:r>
          </a:p>
          <a:p>
            <a:r>
              <a:rPr lang="en-US" sz="1600" dirty="0"/>
              <a:t>/* </a:t>
            </a:r>
            <a:r>
              <a:rPr lang="en-US" sz="1600" dirty="0" err="1"/>
              <a:t>Thiết</a:t>
            </a:r>
            <a:r>
              <a:rPr lang="en-US" sz="1600" dirty="0"/>
              <a:t> </a:t>
            </a:r>
            <a:r>
              <a:rPr lang="en-US" sz="1600" dirty="0" err="1"/>
              <a:t>lập</a:t>
            </a:r>
            <a:r>
              <a:rPr lang="en-US" sz="1600" dirty="0"/>
              <a:t> </a:t>
            </a:r>
            <a:r>
              <a:rPr lang="en-US" sz="1600" dirty="0" err="1"/>
              <a:t>chiều</a:t>
            </a:r>
            <a:r>
              <a:rPr lang="en-US" sz="1600" dirty="0"/>
              <a:t> </a:t>
            </a:r>
            <a:r>
              <a:rPr lang="en-US" sz="1600" dirty="0" err="1"/>
              <a:t>dài</a:t>
            </a:r>
            <a:r>
              <a:rPr lang="en-US" sz="1600" dirty="0"/>
              <a:t> </a:t>
            </a:r>
            <a:r>
              <a:rPr lang="en-US" sz="1600" dirty="0" err="1"/>
              <a:t>và</a:t>
            </a:r>
            <a:r>
              <a:rPr lang="en-US" sz="1600" dirty="0"/>
              <a:t> </a:t>
            </a:r>
            <a:r>
              <a:rPr lang="en-US" sz="1600" dirty="0" err="1"/>
              <a:t>địa</a:t>
            </a:r>
            <a:r>
              <a:rPr lang="en-US" sz="1600" dirty="0"/>
              <a:t> </a:t>
            </a:r>
            <a:r>
              <a:rPr lang="en-US" sz="1600" dirty="0" err="1"/>
              <a:t>chỉ</a:t>
            </a:r>
            <a:r>
              <a:rPr lang="en-US" sz="1600" dirty="0"/>
              <a:t> </a:t>
            </a:r>
            <a:r>
              <a:rPr lang="en-US" sz="1600" dirty="0" err="1"/>
              <a:t>của</a:t>
            </a:r>
            <a:r>
              <a:rPr lang="en-US" sz="1600" dirty="0"/>
              <a:t> buffer </a:t>
            </a:r>
            <a:r>
              <a:rPr lang="en-US" sz="1600" dirty="0" err="1"/>
              <a:t>truyền</a:t>
            </a:r>
            <a:r>
              <a:rPr lang="en-US" sz="1600" dirty="0"/>
              <a:t> </a:t>
            </a:r>
            <a:r>
              <a:rPr lang="en-US" sz="1600" dirty="0" err="1"/>
              <a:t>cho</a:t>
            </a:r>
            <a:r>
              <a:rPr lang="en-US" sz="1600" dirty="0"/>
              <a:t> </a:t>
            </a:r>
            <a:r>
              <a:rPr lang="en-US" sz="1600" dirty="0" err="1"/>
              <a:t>kênh</a:t>
            </a:r>
            <a:r>
              <a:rPr lang="en-US" sz="1600" dirty="0"/>
              <a:t> CMD */</a:t>
            </a:r>
          </a:p>
          <a:p>
            <a:r>
              <a:rPr lang="en-US" sz="1600" b="1" dirty="0" err="1"/>
              <a:t>Spi_SetupEB</a:t>
            </a:r>
            <a:r>
              <a:rPr lang="en-US" sz="1600" b="1" dirty="0"/>
              <a:t>(SpiConf_SpiChannel_CH_EB_2B_CMD, u8CmdTx, NULL_PTR, 2);</a:t>
            </a:r>
          </a:p>
          <a:p>
            <a:r>
              <a:rPr lang="en-US" sz="1600" dirty="0"/>
              <a:t>/* </a:t>
            </a:r>
            <a:r>
              <a:rPr lang="en-US" sz="1600" dirty="0" err="1"/>
              <a:t>Thiết</a:t>
            </a:r>
            <a:r>
              <a:rPr lang="en-US" sz="1600" dirty="0"/>
              <a:t> </a:t>
            </a:r>
            <a:r>
              <a:rPr lang="en-US" sz="1600" dirty="0" err="1"/>
              <a:t>lập</a:t>
            </a:r>
            <a:r>
              <a:rPr lang="en-US" sz="1600" dirty="0"/>
              <a:t> </a:t>
            </a:r>
            <a:r>
              <a:rPr lang="en-US" sz="1600" dirty="0" err="1"/>
              <a:t>chiều</a:t>
            </a:r>
            <a:r>
              <a:rPr lang="en-US" sz="1600" dirty="0"/>
              <a:t> </a:t>
            </a:r>
            <a:r>
              <a:rPr lang="en-US" sz="1600" dirty="0" err="1"/>
              <a:t>dài</a:t>
            </a:r>
            <a:r>
              <a:rPr lang="en-US" sz="1600" dirty="0"/>
              <a:t> </a:t>
            </a:r>
            <a:r>
              <a:rPr lang="en-US" sz="1600" dirty="0" err="1"/>
              <a:t>và</a:t>
            </a:r>
            <a:r>
              <a:rPr lang="en-US" sz="1600" dirty="0"/>
              <a:t> </a:t>
            </a:r>
            <a:r>
              <a:rPr lang="en-US" sz="1600" dirty="0" err="1"/>
              <a:t>địa</a:t>
            </a:r>
            <a:r>
              <a:rPr lang="en-US" sz="1600" dirty="0"/>
              <a:t> </a:t>
            </a:r>
            <a:r>
              <a:rPr lang="en-US" sz="1600" dirty="0" err="1"/>
              <a:t>chỉ</a:t>
            </a:r>
            <a:r>
              <a:rPr lang="en-US" sz="1600" dirty="0"/>
              <a:t> </a:t>
            </a:r>
            <a:r>
              <a:rPr lang="en-US" sz="1600" dirty="0" err="1"/>
              <a:t>của</a:t>
            </a:r>
            <a:r>
              <a:rPr lang="en-US" sz="1600" dirty="0"/>
              <a:t> buffer </a:t>
            </a:r>
            <a:r>
              <a:rPr lang="en-US" sz="1600" dirty="0" err="1"/>
              <a:t>nhận</a:t>
            </a:r>
            <a:r>
              <a:rPr lang="en-US" sz="1600" dirty="0"/>
              <a:t> </a:t>
            </a:r>
            <a:r>
              <a:rPr lang="en-US" sz="1600" dirty="0" err="1"/>
              <a:t>cho</a:t>
            </a:r>
            <a:r>
              <a:rPr lang="en-US" sz="1600" dirty="0"/>
              <a:t> </a:t>
            </a:r>
            <a:r>
              <a:rPr lang="en-US" sz="1600" dirty="0" err="1"/>
              <a:t>kênh</a:t>
            </a:r>
            <a:r>
              <a:rPr lang="en-US" sz="1600" dirty="0"/>
              <a:t> DATA */</a:t>
            </a:r>
          </a:p>
          <a:p>
            <a:r>
              <a:rPr lang="en-US" sz="1600" b="1" dirty="0" err="1"/>
              <a:t>Spi_SetupEB</a:t>
            </a:r>
            <a:r>
              <a:rPr lang="en-US" sz="1600" b="1" dirty="0"/>
              <a:t>(SpiConf_SpiChannel_CH_EB_2B_DATA, NULL_PTR, u8DataRx, 5);</a:t>
            </a:r>
          </a:p>
          <a:p>
            <a:r>
              <a:rPr lang="en-US" sz="1600" dirty="0"/>
              <a:t>/* </a:t>
            </a:r>
            <a:r>
              <a:rPr lang="en-US" sz="1600" dirty="0" err="1"/>
              <a:t>Truyền</a:t>
            </a:r>
            <a:r>
              <a:rPr lang="en-US" sz="1600" dirty="0"/>
              <a:t> Sequence SEQ_DSPI0_1J_2C </a:t>
            </a:r>
            <a:r>
              <a:rPr lang="en-US" sz="1600" dirty="0" err="1"/>
              <a:t>dùng</a:t>
            </a:r>
            <a:r>
              <a:rPr lang="en-US" sz="1600" dirty="0"/>
              <a:t> </a:t>
            </a:r>
            <a:r>
              <a:rPr lang="en-US" sz="1600" dirty="0" err="1"/>
              <a:t>SyncTransmit</a:t>
            </a:r>
            <a:r>
              <a:rPr lang="en-US" sz="1600" dirty="0"/>
              <a:t> */</a:t>
            </a:r>
          </a:p>
          <a:p>
            <a:r>
              <a:rPr lang="en-US" sz="1600" b="1" dirty="0" err="1"/>
              <a:t>Spi_AyncTransmit</a:t>
            </a:r>
            <a:r>
              <a:rPr lang="en-US" sz="1600" b="1" dirty="0"/>
              <a:t>(SpiConf_SpiSequence_SEQ_DSPI0_1J_2C);</a:t>
            </a:r>
          </a:p>
          <a:p>
            <a:r>
              <a:rPr lang="en-US" sz="1600" dirty="0"/>
              <a:t>/* </a:t>
            </a:r>
            <a:r>
              <a:rPr lang="en-US" sz="1600" dirty="0" err="1"/>
              <a:t>Đợi</a:t>
            </a:r>
            <a:r>
              <a:rPr lang="en-US" sz="1600" dirty="0"/>
              <a:t> Sequence </a:t>
            </a:r>
            <a:r>
              <a:rPr lang="en-US" sz="1600" dirty="0" err="1"/>
              <a:t>truyền</a:t>
            </a:r>
            <a:r>
              <a:rPr lang="en-US" sz="1600" dirty="0"/>
              <a:t> </a:t>
            </a:r>
            <a:r>
              <a:rPr lang="en-US" sz="1600" dirty="0" err="1"/>
              <a:t>xong</a:t>
            </a:r>
            <a:r>
              <a:rPr lang="en-US" sz="1600" dirty="0"/>
              <a:t> */</a:t>
            </a:r>
          </a:p>
          <a:p>
            <a:r>
              <a:rPr lang="en-US" sz="1600" b="1" dirty="0"/>
              <a:t>while(</a:t>
            </a:r>
            <a:r>
              <a:rPr lang="en-US" sz="1600" b="1" dirty="0" err="1"/>
              <a:t>Spi_GetSequenceResult</a:t>
            </a:r>
            <a:r>
              <a:rPr lang="en-US" sz="1600" b="1" dirty="0"/>
              <a:t>(SpiConf_SpiSequence_SEQ_DSPI0_1J_2C)==SPI_SEQ_PENDING); </a:t>
            </a:r>
          </a:p>
          <a:p>
            <a:r>
              <a:rPr lang="en-US" sz="1600" dirty="0"/>
              <a:t>/* </a:t>
            </a:r>
            <a:r>
              <a:rPr lang="en-US" sz="1600" dirty="0" err="1"/>
              <a:t>Dữ</a:t>
            </a:r>
            <a:r>
              <a:rPr lang="en-US" sz="1600" dirty="0"/>
              <a:t> </a:t>
            </a:r>
            <a:r>
              <a:rPr lang="en-US" sz="1600" dirty="0" err="1"/>
              <a:t>liệu</a:t>
            </a:r>
            <a:r>
              <a:rPr lang="en-US" sz="1600" dirty="0"/>
              <a:t> </a:t>
            </a:r>
            <a:r>
              <a:rPr lang="en-US" sz="1600" dirty="0" err="1"/>
              <a:t>nhận</a:t>
            </a:r>
            <a:r>
              <a:rPr lang="en-US" sz="1600" dirty="0"/>
              <a:t> </a:t>
            </a:r>
            <a:r>
              <a:rPr lang="en-US" sz="1600" dirty="0" err="1"/>
              <a:t>được</a:t>
            </a:r>
            <a:r>
              <a:rPr lang="en-US" sz="1600" dirty="0"/>
              <a:t> </a:t>
            </a:r>
            <a:r>
              <a:rPr lang="en-US" sz="1600" dirty="0" err="1"/>
              <a:t>khi</a:t>
            </a:r>
            <a:r>
              <a:rPr lang="en-US" sz="1600" dirty="0"/>
              <a:t> </a:t>
            </a:r>
            <a:r>
              <a:rPr lang="en-US" sz="1600" dirty="0" err="1"/>
              <a:t>truyền</a:t>
            </a:r>
            <a:r>
              <a:rPr lang="en-US" sz="1600" dirty="0"/>
              <a:t> Channel CH_EB_2B_DATA </a:t>
            </a:r>
            <a:r>
              <a:rPr lang="en-US" sz="1600" dirty="0" err="1"/>
              <a:t>sẽ</a:t>
            </a:r>
            <a:r>
              <a:rPr lang="en-US" sz="1600" dirty="0"/>
              <a:t> </a:t>
            </a:r>
            <a:r>
              <a:rPr lang="en-US" sz="1600" dirty="0" err="1"/>
              <a:t>được</a:t>
            </a:r>
            <a:r>
              <a:rPr lang="en-US" sz="1600" dirty="0"/>
              <a:t> </a:t>
            </a:r>
            <a:r>
              <a:rPr lang="en-US" sz="1600" dirty="0" err="1"/>
              <a:t>lưu</a:t>
            </a:r>
            <a:r>
              <a:rPr lang="en-US" sz="1600" dirty="0"/>
              <a:t> </a:t>
            </a:r>
            <a:r>
              <a:rPr lang="en-US" sz="1600" dirty="0" err="1"/>
              <a:t>vào</a:t>
            </a:r>
            <a:r>
              <a:rPr lang="en-US" sz="1600" dirty="0"/>
              <a:t> u8DataRx */</a:t>
            </a:r>
          </a:p>
        </p:txBody>
      </p:sp>
    </p:spTree>
    <p:extLst>
      <p:ext uri="{BB962C8B-B14F-4D97-AF65-F5344CB8AC3E}">
        <p14:creationId xmlns:p14="http://schemas.microsoft.com/office/powerpoint/2010/main" val="486736311"/>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79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21057" y="1276892"/>
            <a:ext cx="9928933" cy="4745083"/>
          </a:xfrm>
          <a:prstGeom prst="rect">
            <a:avLst/>
          </a:prstGeom>
          <a:noFill/>
        </p:spPr>
        <p:txBody>
          <a:bodyPr wrap="none" lIns="91440" tIns="45720" rIns="91440" rtlCol="0" anchor="t">
            <a:noAutofit/>
          </a:bodyPr>
          <a:lstStyle/>
          <a:p>
            <a:pPr marL="457200" indent="-457200">
              <a:buAutoNum type="arabicPeriod"/>
            </a:pPr>
            <a:r>
              <a:rPr lang="en-US" sz="2800" dirty="0" err="1">
                <a:solidFill>
                  <a:schemeClr val="bg1">
                    <a:lumMod val="65000"/>
                  </a:schemeClr>
                </a:solidFill>
              </a:rPr>
              <a:t>Mục</a:t>
            </a:r>
            <a:r>
              <a:rPr lang="en-US" sz="2800" dirty="0">
                <a:solidFill>
                  <a:schemeClr val="bg1">
                    <a:lumMod val="65000"/>
                  </a:schemeClr>
                </a:solidFill>
              </a:rPr>
              <a:t> </a:t>
            </a:r>
            <a:r>
              <a:rPr lang="en-US" sz="2800" dirty="0" err="1">
                <a:solidFill>
                  <a:schemeClr val="bg1">
                    <a:lumMod val="65000"/>
                  </a:schemeClr>
                </a:solidFill>
              </a:rPr>
              <a:t>đích</a:t>
            </a:r>
            <a:r>
              <a:rPr lang="en-US" sz="2800" dirty="0">
                <a:solidFill>
                  <a:schemeClr val="bg1">
                    <a:lumMod val="65000"/>
                  </a:schemeClr>
                </a:solidFill>
              </a:rPr>
              <a:t> </a:t>
            </a:r>
            <a:r>
              <a:rPr lang="en-US" sz="2800" dirty="0" err="1">
                <a:solidFill>
                  <a:schemeClr val="bg1">
                    <a:lumMod val="65000"/>
                  </a:schemeClr>
                </a:solidFill>
              </a:rPr>
              <a:t>của</a:t>
            </a:r>
            <a:r>
              <a:rPr lang="en-US" sz="2800" dirty="0">
                <a:solidFill>
                  <a:schemeClr val="bg1">
                    <a:lumMod val="65000"/>
                  </a:schemeClr>
                </a:solidFill>
              </a:rPr>
              <a:t> </a:t>
            </a:r>
            <a:r>
              <a:rPr lang="en-US" sz="2800" dirty="0" err="1">
                <a:solidFill>
                  <a:schemeClr val="bg1">
                    <a:lumMod val="65000"/>
                  </a:schemeClr>
                </a:solidFill>
              </a:rPr>
              <a:t>tài</a:t>
            </a:r>
            <a:r>
              <a:rPr lang="en-US" sz="2800" dirty="0">
                <a:solidFill>
                  <a:schemeClr val="bg1">
                    <a:lumMod val="65000"/>
                  </a:schemeClr>
                </a:solidFill>
              </a:rPr>
              <a:t> </a:t>
            </a:r>
            <a:r>
              <a:rPr lang="en-US" sz="2800" dirty="0" err="1" smtClean="0">
                <a:solidFill>
                  <a:schemeClr val="bg1">
                    <a:lumMod val="65000"/>
                  </a:schemeClr>
                </a:solidFill>
              </a:rPr>
              <a:t>liệu</a:t>
            </a:r>
            <a:endParaRPr lang="en-US" sz="2800" dirty="0" smtClean="0">
              <a:solidFill>
                <a:schemeClr val="bg1">
                  <a:lumMod val="65000"/>
                </a:schemeClr>
              </a:solidFill>
            </a:endParaRPr>
          </a:p>
          <a:p>
            <a:pPr marL="457200" indent="-457200">
              <a:buAutoNum type="arabicPeriod"/>
            </a:pPr>
            <a:r>
              <a:rPr lang="en-US" sz="2800" dirty="0" err="1">
                <a:solidFill>
                  <a:schemeClr val="bg1">
                    <a:lumMod val="65000"/>
                  </a:schemeClr>
                </a:solidFill>
              </a:rPr>
              <a:t>Giới</a:t>
            </a:r>
            <a:r>
              <a:rPr lang="en-US" sz="2800" dirty="0">
                <a:solidFill>
                  <a:schemeClr val="bg1">
                    <a:lumMod val="65000"/>
                  </a:schemeClr>
                </a:solidFill>
              </a:rPr>
              <a:t> </a:t>
            </a:r>
            <a:r>
              <a:rPr lang="en-US" sz="2800" dirty="0" err="1">
                <a:solidFill>
                  <a:schemeClr val="bg1">
                    <a:lumMod val="65000"/>
                  </a:schemeClr>
                </a:solidFill>
              </a:rPr>
              <a:t>thiệu</a:t>
            </a:r>
            <a:r>
              <a:rPr lang="en-US" sz="2800" dirty="0">
                <a:solidFill>
                  <a:schemeClr val="bg1">
                    <a:lumMod val="65000"/>
                  </a:schemeClr>
                </a:solidFill>
              </a:rPr>
              <a:t> </a:t>
            </a:r>
            <a:r>
              <a:rPr lang="en-US" sz="2800" dirty="0" err="1" smtClean="0">
                <a:solidFill>
                  <a:schemeClr val="bg1">
                    <a:lumMod val="65000"/>
                  </a:schemeClr>
                </a:solidFill>
              </a:rPr>
              <a:t>giao</a:t>
            </a:r>
            <a:r>
              <a:rPr lang="en-US" sz="2800" dirty="0" smtClean="0">
                <a:solidFill>
                  <a:schemeClr val="bg1">
                    <a:lumMod val="65000"/>
                  </a:schemeClr>
                </a:solidFill>
              </a:rPr>
              <a:t> </a:t>
            </a:r>
            <a:r>
              <a:rPr lang="en-US" sz="2800" dirty="0" err="1">
                <a:solidFill>
                  <a:schemeClr val="bg1">
                    <a:lumMod val="65000"/>
                  </a:schemeClr>
                </a:solidFill>
              </a:rPr>
              <a:t>thức</a:t>
            </a:r>
            <a:r>
              <a:rPr lang="en-US" sz="2800" dirty="0">
                <a:solidFill>
                  <a:schemeClr val="bg1">
                    <a:lumMod val="65000"/>
                  </a:schemeClr>
                </a:solidFill>
              </a:rPr>
              <a:t> </a:t>
            </a:r>
            <a:r>
              <a:rPr lang="en-US" sz="2800" dirty="0" smtClean="0">
                <a:solidFill>
                  <a:schemeClr val="bg1">
                    <a:lumMod val="65000"/>
                  </a:schemeClr>
                </a:solidFill>
              </a:rPr>
              <a:t>SPI</a:t>
            </a:r>
          </a:p>
          <a:p>
            <a:pPr marL="457200" indent="-457200">
              <a:buAutoNum type="arabicPeriod"/>
            </a:pPr>
            <a:r>
              <a:rPr lang="en-US" sz="2800" dirty="0">
                <a:solidFill>
                  <a:schemeClr val="bg1">
                    <a:lumMod val="65000"/>
                  </a:schemeClr>
                </a:solidFill>
              </a:rPr>
              <a:t>Giới thiệu về các IP Vault hỗ trợ </a:t>
            </a:r>
            <a:r>
              <a:rPr lang="en-US" sz="2800" dirty="0" smtClean="0">
                <a:solidFill>
                  <a:schemeClr val="bg1">
                    <a:lumMod val="65000"/>
                  </a:schemeClr>
                </a:solidFill>
              </a:rPr>
              <a:t>SPI</a:t>
            </a:r>
          </a:p>
          <a:p>
            <a:pPr marL="457200" indent="-457200">
              <a:buAutoNum type="arabicPeriod"/>
            </a:pPr>
            <a:r>
              <a:rPr lang="en-US" sz="2800" dirty="0" smtClean="0">
                <a:solidFill>
                  <a:schemeClr val="bg1">
                    <a:lumMod val="65000"/>
                  </a:schemeClr>
                </a:solidFill>
              </a:rPr>
              <a:t>Giới thiệu Autosar </a:t>
            </a:r>
            <a:r>
              <a:rPr lang="en-US" sz="2800" dirty="0">
                <a:solidFill>
                  <a:schemeClr val="bg1">
                    <a:lumMod val="65000"/>
                  </a:schemeClr>
                </a:solidFill>
              </a:rPr>
              <a:t>SPI </a:t>
            </a:r>
            <a:r>
              <a:rPr lang="en-US" sz="2800" dirty="0" smtClean="0">
                <a:solidFill>
                  <a:schemeClr val="bg1">
                    <a:lumMod val="65000"/>
                  </a:schemeClr>
                </a:solidFill>
              </a:rPr>
              <a:t>Driver</a:t>
            </a:r>
          </a:p>
          <a:p>
            <a:pPr marL="457200" indent="-457200">
              <a:buAutoNum type="arabicPeriod"/>
            </a:pPr>
            <a:r>
              <a:rPr lang="en-US" sz="2800" dirty="0" smtClean="0"/>
              <a:t>Những </a:t>
            </a:r>
            <a:r>
              <a:rPr lang="en-US" sz="2800" dirty="0"/>
              <a:t>chú ý khi xây dựng lớp IP </a:t>
            </a:r>
            <a:r>
              <a:rPr lang="en-US" sz="2800" dirty="0" smtClean="0"/>
              <a:t>Vault</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lỗi thường gặp khi giao tiếp với thiết bị </a:t>
            </a:r>
            <a:r>
              <a:rPr lang="en-US" sz="2800" dirty="0" smtClean="0">
                <a:solidFill>
                  <a:schemeClr val="bg1">
                    <a:lumMod val="65000"/>
                  </a:schemeClr>
                </a:solidFill>
              </a:rPr>
              <a:t>ngoại vi</a:t>
            </a:r>
            <a:endParaRPr lang="en-US" sz="2800" dirty="0">
              <a:solidFill>
                <a:schemeClr val="bg1">
                  <a:lumMod val="65000"/>
                </a:schemeClr>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236367912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3" name="TextBox 2"/>
          <p:cNvSpPr txBox="1"/>
          <p:nvPr/>
        </p:nvSpPr>
        <p:spPr>
          <a:xfrm>
            <a:off x="1028700" y="1074420"/>
            <a:ext cx="6560820" cy="480060"/>
          </a:xfrm>
          <a:prstGeom prst="rect">
            <a:avLst/>
          </a:prstGeom>
          <a:noFill/>
        </p:spPr>
        <p:txBody>
          <a:bodyPr wrap="none" lIns="91440" tIns="45720" rIns="91440" rtlCol="0" anchor="t">
            <a:noAutofit/>
          </a:bodyPr>
          <a:lstStyle/>
          <a:p>
            <a:pPr defTabSz="360000"/>
            <a:r>
              <a:rPr lang="en-US" sz="2200" b="1" dirty="0" smtClean="0">
                <a:solidFill>
                  <a:schemeClr val="tx1"/>
                </a:solidFill>
              </a:rPr>
              <a:t>Có bao nhiêu kiểu kết nối giữa Master và Slave?</a:t>
            </a: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675288"/>
            <a:ext cx="4880609" cy="9489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37393" y="2618750"/>
            <a:ext cx="3592650" cy="369332"/>
          </a:xfrm>
          <a:prstGeom prst="rect">
            <a:avLst/>
          </a:prstGeom>
        </p:spPr>
        <p:txBody>
          <a:bodyPr wrap="none">
            <a:spAutoFit/>
          </a:bodyPr>
          <a:lstStyle/>
          <a:p>
            <a:r>
              <a:rPr lang="en-US" dirty="0" smtClean="0"/>
              <a:t>Kết </a:t>
            </a:r>
            <a:r>
              <a:rPr lang="en-US" dirty="0"/>
              <a:t>nối một Master với một Slave</a:t>
            </a:r>
          </a:p>
        </p:txBody>
      </p:sp>
      <p:pic>
        <p:nvPicPr>
          <p:cNvPr id="8" name="Picture 7"/>
          <p:cNvPicPr/>
          <p:nvPr/>
        </p:nvPicPr>
        <p:blipFill>
          <a:blip r:embed="rId3"/>
          <a:stretch>
            <a:fillRect/>
          </a:stretch>
        </p:blipFill>
        <p:spPr>
          <a:xfrm>
            <a:off x="1028700" y="3321376"/>
            <a:ext cx="4880609" cy="2423321"/>
          </a:xfrm>
          <a:prstGeom prst="rect">
            <a:avLst/>
          </a:prstGeom>
        </p:spPr>
      </p:pic>
      <p:pic>
        <p:nvPicPr>
          <p:cNvPr id="9" name="Picture 8"/>
          <p:cNvPicPr/>
          <p:nvPr/>
        </p:nvPicPr>
        <p:blipFill>
          <a:blip r:embed="rId4"/>
          <a:stretch>
            <a:fillRect/>
          </a:stretch>
        </p:blipFill>
        <p:spPr>
          <a:xfrm>
            <a:off x="7018020" y="1717447"/>
            <a:ext cx="4449050" cy="2815590"/>
          </a:xfrm>
          <a:prstGeom prst="rect">
            <a:avLst/>
          </a:prstGeom>
        </p:spPr>
      </p:pic>
      <p:sp>
        <p:nvSpPr>
          <p:cNvPr id="7" name="Rectangle 6"/>
          <p:cNvSpPr/>
          <p:nvPr/>
        </p:nvSpPr>
        <p:spPr>
          <a:xfrm>
            <a:off x="6952495" y="4707374"/>
            <a:ext cx="4580100" cy="369332"/>
          </a:xfrm>
          <a:prstGeom prst="rect">
            <a:avLst/>
          </a:prstGeom>
        </p:spPr>
        <p:txBody>
          <a:bodyPr wrap="none">
            <a:spAutoFit/>
          </a:bodyPr>
          <a:lstStyle/>
          <a:p>
            <a:r>
              <a:rPr lang="en-US" dirty="0"/>
              <a:t>Kết nối một Master với nhiều Slave nối tiếp</a:t>
            </a:r>
          </a:p>
        </p:txBody>
      </p:sp>
      <p:sp>
        <p:nvSpPr>
          <p:cNvPr id="10" name="Rectangle 9"/>
          <p:cNvSpPr/>
          <p:nvPr/>
        </p:nvSpPr>
        <p:spPr>
          <a:xfrm>
            <a:off x="1547625" y="5777201"/>
            <a:ext cx="3772186" cy="369332"/>
          </a:xfrm>
          <a:prstGeom prst="rect">
            <a:avLst/>
          </a:prstGeom>
        </p:spPr>
        <p:txBody>
          <a:bodyPr wrap="none">
            <a:spAutoFit/>
          </a:bodyPr>
          <a:lstStyle/>
          <a:p>
            <a:r>
              <a:rPr lang="en-US" dirty="0"/>
              <a:t>Kết nối một Master với nhiều Slave</a:t>
            </a:r>
          </a:p>
        </p:txBody>
      </p:sp>
    </p:spTree>
    <p:extLst>
      <p:ext uri="{BB962C8B-B14F-4D97-AF65-F5344CB8AC3E}">
        <p14:creationId xmlns:p14="http://schemas.microsoft.com/office/powerpoint/2010/main" val="3779972450"/>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smtClean="0"/>
              <a:t>5. </a:t>
            </a:r>
            <a:r>
              <a:rPr lang="en-US" sz="2800" dirty="0" err="1"/>
              <a:t>Những</a:t>
            </a:r>
            <a:r>
              <a:rPr lang="en-US" sz="2800" dirty="0"/>
              <a:t> </a:t>
            </a:r>
            <a:r>
              <a:rPr lang="en-US" sz="2800" dirty="0" err="1"/>
              <a:t>chú</a:t>
            </a:r>
            <a:r>
              <a:rPr lang="en-US" sz="2800" dirty="0"/>
              <a:t> ý </a:t>
            </a:r>
            <a:r>
              <a:rPr lang="en-US" sz="2800" dirty="0" err="1"/>
              <a:t>khi</a:t>
            </a:r>
            <a:r>
              <a:rPr lang="en-US" sz="2800" dirty="0"/>
              <a:t> </a:t>
            </a:r>
            <a:r>
              <a:rPr lang="en-US" sz="2800" dirty="0" err="1"/>
              <a:t>xây</a:t>
            </a:r>
            <a:r>
              <a:rPr lang="en-US" sz="2800" dirty="0"/>
              <a:t> </a:t>
            </a:r>
            <a:r>
              <a:rPr lang="en-US" sz="2800" dirty="0" err="1"/>
              <a:t>dựng</a:t>
            </a:r>
            <a:r>
              <a:rPr lang="en-US" sz="2800" dirty="0"/>
              <a:t> </a:t>
            </a:r>
            <a:r>
              <a:rPr lang="en-US" sz="2800" dirty="0" err="1"/>
              <a:t>lớp</a:t>
            </a:r>
            <a:r>
              <a:rPr lang="en-US" sz="2800" dirty="0"/>
              <a:t> IP Vault</a:t>
            </a:r>
          </a:p>
        </p:txBody>
      </p:sp>
      <p:sp>
        <p:nvSpPr>
          <p:cNvPr id="10" name="Rectangle 9"/>
          <p:cNvSpPr/>
          <p:nvPr/>
        </p:nvSpPr>
        <p:spPr>
          <a:xfrm>
            <a:off x="981073" y="1130290"/>
            <a:ext cx="10467975" cy="2585323"/>
          </a:xfrm>
          <a:prstGeom prst="rect">
            <a:avLst/>
          </a:prstGeom>
        </p:spPr>
        <p:txBody>
          <a:bodyPr wrap="square">
            <a:spAutoFit/>
          </a:bodyPr>
          <a:lstStyle/>
          <a:p>
            <a:pPr marL="285750" lvl="0" indent="-285750">
              <a:buFont typeface="Arial" panose="020B0604020202020204" pitchFamily="34" charset="0"/>
              <a:buChar char="•"/>
            </a:pPr>
            <a:r>
              <a:rPr lang="en-US" dirty="0" err="1"/>
              <a:t>Cách</a:t>
            </a:r>
            <a:r>
              <a:rPr lang="en-US" dirty="0"/>
              <a:t> </a:t>
            </a:r>
            <a:r>
              <a:rPr lang="en-US" dirty="0" err="1"/>
              <a:t>điều</a:t>
            </a:r>
            <a:r>
              <a:rPr lang="en-US" dirty="0"/>
              <a:t> </a:t>
            </a:r>
            <a:r>
              <a:rPr lang="en-US" dirty="0" err="1"/>
              <a:t>khiển</a:t>
            </a:r>
            <a:r>
              <a:rPr lang="en-US" dirty="0"/>
              <a:t> PCS pin continuous </a:t>
            </a:r>
            <a:r>
              <a:rPr lang="en-US" dirty="0" err="1"/>
              <a:t>giữa</a:t>
            </a:r>
            <a:r>
              <a:rPr lang="en-US" dirty="0"/>
              <a:t> </a:t>
            </a:r>
            <a:r>
              <a:rPr lang="en-US" dirty="0" err="1"/>
              <a:t>các</a:t>
            </a:r>
            <a:r>
              <a:rPr lang="en-US" dirty="0"/>
              <a:t> frame </a:t>
            </a:r>
            <a:r>
              <a:rPr lang="en-US" dirty="0" err="1"/>
              <a:t>trong</a:t>
            </a:r>
            <a:r>
              <a:rPr lang="en-US" dirty="0"/>
              <a:t> </a:t>
            </a:r>
            <a:r>
              <a:rPr lang="en-US" dirty="0" err="1"/>
              <a:t>một</a:t>
            </a:r>
            <a:r>
              <a:rPr lang="en-US" dirty="0"/>
              <a:t> Job. </a:t>
            </a:r>
            <a:r>
              <a:rPr lang="en-US" dirty="0" err="1"/>
              <a:t>Thời</a:t>
            </a:r>
            <a:r>
              <a:rPr lang="en-US" dirty="0"/>
              <a:t> </a:t>
            </a:r>
            <a:r>
              <a:rPr lang="en-US" dirty="0" err="1"/>
              <a:t>điểm</a:t>
            </a:r>
            <a:r>
              <a:rPr lang="en-US" dirty="0"/>
              <a:t> </a:t>
            </a:r>
            <a:r>
              <a:rPr lang="en-US" dirty="0" err="1"/>
              <a:t>cấu</a:t>
            </a:r>
            <a:r>
              <a:rPr lang="en-US" dirty="0"/>
              <a:t> </a:t>
            </a:r>
            <a:r>
              <a:rPr lang="en-US" dirty="0" err="1"/>
              <a:t>hình</a:t>
            </a:r>
            <a:r>
              <a:rPr lang="en-US" dirty="0"/>
              <a:t> bit CONT </a:t>
            </a:r>
            <a:r>
              <a:rPr lang="en-US" dirty="0" err="1"/>
              <a:t>để</a:t>
            </a:r>
            <a:r>
              <a:rPr lang="en-US" dirty="0"/>
              <a:t> </a:t>
            </a:r>
            <a:r>
              <a:rPr lang="en-US" dirty="0" err="1"/>
              <a:t>đảm</a:t>
            </a:r>
            <a:r>
              <a:rPr lang="en-US" dirty="0"/>
              <a:t> </a:t>
            </a:r>
            <a:r>
              <a:rPr lang="en-US" dirty="0" err="1"/>
              <a:t>bảo</a:t>
            </a:r>
            <a:r>
              <a:rPr lang="en-US" dirty="0"/>
              <a:t> </a:t>
            </a:r>
            <a:r>
              <a:rPr lang="en-US" dirty="0" err="1"/>
              <a:t>nhả</a:t>
            </a:r>
            <a:r>
              <a:rPr lang="en-US" dirty="0"/>
              <a:t> PCS </a:t>
            </a:r>
            <a:r>
              <a:rPr lang="en-US" dirty="0" err="1"/>
              <a:t>khi</a:t>
            </a:r>
            <a:r>
              <a:rPr lang="en-US" dirty="0"/>
              <a:t> </a:t>
            </a:r>
            <a:r>
              <a:rPr lang="en-US" dirty="0" err="1"/>
              <a:t>kết</a:t>
            </a:r>
            <a:r>
              <a:rPr lang="en-US" dirty="0"/>
              <a:t> </a:t>
            </a:r>
            <a:r>
              <a:rPr lang="en-US" dirty="0" err="1"/>
              <a:t>thúc</a:t>
            </a:r>
            <a:r>
              <a:rPr lang="en-US" dirty="0"/>
              <a:t> Job.</a:t>
            </a:r>
          </a:p>
          <a:p>
            <a:pPr marL="285750" lvl="0" indent="-285750">
              <a:buFont typeface="Arial" panose="020B0604020202020204" pitchFamily="34" charset="0"/>
              <a:buChar char="•"/>
            </a:pPr>
            <a:r>
              <a:rPr lang="en-US" dirty="0"/>
              <a:t> </a:t>
            </a:r>
            <a:r>
              <a:rPr lang="en-US" dirty="0" err="1"/>
              <a:t>Thời</a:t>
            </a:r>
            <a:r>
              <a:rPr lang="en-US" dirty="0"/>
              <a:t> </a:t>
            </a:r>
            <a:r>
              <a:rPr lang="en-US" dirty="0" err="1"/>
              <a:t>điểm</a:t>
            </a:r>
            <a:r>
              <a:rPr lang="en-US" dirty="0"/>
              <a:t> </a:t>
            </a:r>
            <a:r>
              <a:rPr lang="en-US" dirty="0" err="1"/>
              <a:t>để</a:t>
            </a:r>
            <a:r>
              <a:rPr lang="en-US" dirty="0"/>
              <a:t> </a:t>
            </a:r>
            <a:r>
              <a:rPr lang="en-US" dirty="0" err="1"/>
              <a:t>ghi</a:t>
            </a:r>
            <a:r>
              <a:rPr lang="en-US" dirty="0"/>
              <a:t> </a:t>
            </a:r>
            <a:r>
              <a:rPr lang="en-US" dirty="0" err="1"/>
              <a:t>vào</a:t>
            </a:r>
            <a:r>
              <a:rPr lang="en-US" dirty="0"/>
              <a:t> </a:t>
            </a:r>
            <a:r>
              <a:rPr lang="en-US" dirty="0" err="1"/>
              <a:t>thanh</a:t>
            </a:r>
            <a:r>
              <a:rPr lang="en-US" dirty="0"/>
              <a:t> </a:t>
            </a:r>
            <a:r>
              <a:rPr lang="en-US" dirty="0" err="1"/>
              <a:t>ghi</a:t>
            </a:r>
            <a:r>
              <a:rPr lang="en-US" dirty="0"/>
              <a:t> </a:t>
            </a:r>
            <a:r>
              <a:rPr lang="en-US" dirty="0" err="1"/>
              <a:t>truyền</a:t>
            </a:r>
            <a:r>
              <a:rPr lang="en-US" dirty="0"/>
              <a:t> </a:t>
            </a:r>
            <a:r>
              <a:rPr lang="en-US" dirty="0" err="1"/>
              <a:t>và</a:t>
            </a:r>
            <a:r>
              <a:rPr lang="en-US" dirty="0"/>
              <a:t> </a:t>
            </a:r>
            <a:r>
              <a:rPr lang="en-US" dirty="0" err="1"/>
              <a:t>thời</a:t>
            </a:r>
            <a:r>
              <a:rPr lang="en-US" dirty="0"/>
              <a:t> </a:t>
            </a:r>
            <a:r>
              <a:rPr lang="en-US" dirty="0" err="1"/>
              <a:t>điểm</a:t>
            </a:r>
            <a:r>
              <a:rPr lang="en-US" dirty="0"/>
              <a:t> </a:t>
            </a:r>
            <a:r>
              <a:rPr lang="en-US" dirty="0" err="1"/>
              <a:t>đọc</a:t>
            </a:r>
            <a:r>
              <a:rPr lang="en-US" dirty="0"/>
              <a:t> </a:t>
            </a:r>
            <a:r>
              <a:rPr lang="en-US" dirty="0" err="1"/>
              <a:t>thanh</a:t>
            </a:r>
            <a:r>
              <a:rPr lang="en-US" dirty="0"/>
              <a:t> </a:t>
            </a:r>
            <a:r>
              <a:rPr lang="en-US" dirty="0" err="1"/>
              <a:t>ghi</a:t>
            </a:r>
            <a:r>
              <a:rPr lang="en-US" dirty="0"/>
              <a:t> </a:t>
            </a:r>
            <a:r>
              <a:rPr lang="en-US" dirty="0" err="1"/>
              <a:t>nhận</a:t>
            </a:r>
            <a:r>
              <a:rPr lang="en-US" dirty="0"/>
              <a:t> </a:t>
            </a:r>
            <a:r>
              <a:rPr lang="en-US" dirty="0" err="1"/>
              <a:t>có</a:t>
            </a:r>
            <a:r>
              <a:rPr lang="en-US" dirty="0"/>
              <a:t> </a:t>
            </a:r>
            <a:r>
              <a:rPr lang="en-US" dirty="0" err="1"/>
              <a:t>phụ</a:t>
            </a:r>
            <a:r>
              <a:rPr lang="en-US" dirty="0"/>
              <a:t> </a:t>
            </a:r>
            <a:r>
              <a:rPr lang="en-US" dirty="0" err="1"/>
              <a:t>thuộc</a:t>
            </a:r>
            <a:r>
              <a:rPr lang="en-US" dirty="0"/>
              <a:t> </a:t>
            </a:r>
            <a:r>
              <a:rPr lang="en-US" dirty="0" err="1"/>
              <a:t>yếu</a:t>
            </a:r>
            <a:r>
              <a:rPr lang="en-US" dirty="0"/>
              <a:t> </a:t>
            </a:r>
            <a:r>
              <a:rPr lang="en-US" dirty="0" err="1"/>
              <a:t>tố</a:t>
            </a:r>
            <a:r>
              <a:rPr lang="en-US" dirty="0"/>
              <a:t> </a:t>
            </a:r>
            <a:r>
              <a:rPr lang="en-US" dirty="0" err="1"/>
              <a:t>nào</a:t>
            </a:r>
            <a:r>
              <a:rPr lang="en-US" dirty="0"/>
              <a:t> </a:t>
            </a:r>
            <a:r>
              <a:rPr lang="en-US" dirty="0" err="1"/>
              <a:t>không</a:t>
            </a:r>
            <a:r>
              <a:rPr lang="en-US" dirty="0"/>
              <a:t>?</a:t>
            </a:r>
          </a:p>
          <a:p>
            <a:pPr marL="285750" lvl="0" indent="-285750">
              <a:buFont typeface="Arial" panose="020B0604020202020204" pitchFamily="34" charset="0"/>
              <a:buChar char="•"/>
            </a:pPr>
            <a:r>
              <a:rPr lang="en-US" dirty="0" err="1"/>
              <a:t>Cách</a:t>
            </a:r>
            <a:r>
              <a:rPr lang="en-US" dirty="0"/>
              <a:t> </a:t>
            </a:r>
            <a:r>
              <a:rPr lang="en-US" dirty="0" err="1"/>
              <a:t>xóa</a:t>
            </a:r>
            <a:r>
              <a:rPr lang="en-US" dirty="0"/>
              <a:t> </a:t>
            </a:r>
            <a:r>
              <a:rPr lang="en-US" dirty="0" err="1"/>
              <a:t>cờ</a:t>
            </a:r>
            <a:r>
              <a:rPr lang="en-US" dirty="0"/>
              <a:t> </a:t>
            </a:r>
            <a:r>
              <a:rPr lang="en-US" dirty="0" err="1"/>
              <a:t>ngắt</a:t>
            </a:r>
            <a:r>
              <a:rPr lang="en-US" dirty="0"/>
              <a:t> </a:t>
            </a:r>
            <a:r>
              <a:rPr lang="en-US" dirty="0" err="1"/>
              <a:t>có</a:t>
            </a:r>
            <a:r>
              <a:rPr lang="en-US" dirty="0"/>
              <a:t> </a:t>
            </a:r>
            <a:r>
              <a:rPr lang="en-US" dirty="0" err="1"/>
              <a:t>phải</a:t>
            </a:r>
            <a:r>
              <a:rPr lang="en-US" dirty="0"/>
              <a:t> </a:t>
            </a:r>
            <a:r>
              <a:rPr lang="en-US" dirty="0" err="1"/>
              <a:t>tuân</a:t>
            </a:r>
            <a:r>
              <a:rPr lang="en-US" dirty="0"/>
              <a:t> </a:t>
            </a:r>
            <a:r>
              <a:rPr lang="en-US" dirty="0" err="1"/>
              <a:t>theo</a:t>
            </a:r>
            <a:r>
              <a:rPr lang="en-US" dirty="0"/>
              <a:t> </a:t>
            </a:r>
            <a:r>
              <a:rPr lang="en-US" dirty="0" err="1"/>
              <a:t>điều</a:t>
            </a:r>
            <a:r>
              <a:rPr lang="en-US" dirty="0"/>
              <a:t> </a:t>
            </a:r>
            <a:r>
              <a:rPr lang="en-US" dirty="0" err="1"/>
              <a:t>kiện</a:t>
            </a:r>
            <a:r>
              <a:rPr lang="en-US" dirty="0"/>
              <a:t> </a:t>
            </a:r>
            <a:r>
              <a:rPr lang="en-US" dirty="0" err="1"/>
              <a:t>và</a:t>
            </a:r>
            <a:r>
              <a:rPr lang="en-US" dirty="0"/>
              <a:t> </a:t>
            </a:r>
            <a:r>
              <a:rPr lang="en-US" dirty="0" err="1"/>
              <a:t>trình</a:t>
            </a:r>
            <a:r>
              <a:rPr lang="en-US" dirty="0"/>
              <a:t> </a:t>
            </a:r>
            <a:r>
              <a:rPr lang="en-US" dirty="0" err="1"/>
              <a:t>tự</a:t>
            </a:r>
            <a:r>
              <a:rPr lang="en-US" dirty="0"/>
              <a:t> </a:t>
            </a:r>
            <a:r>
              <a:rPr lang="en-US" dirty="0" err="1"/>
              <a:t>nào</a:t>
            </a:r>
            <a:r>
              <a:rPr lang="en-US" dirty="0"/>
              <a:t>?</a:t>
            </a:r>
          </a:p>
          <a:p>
            <a:pPr marL="285750" lvl="0" indent="-285750">
              <a:buFont typeface="Arial" panose="020B0604020202020204" pitchFamily="34" charset="0"/>
              <a:buChar char="•"/>
            </a:pPr>
            <a:r>
              <a:rPr lang="en-US" dirty="0" err="1"/>
              <a:t>Khi</a:t>
            </a:r>
            <a:r>
              <a:rPr lang="en-US" dirty="0"/>
              <a:t> </a:t>
            </a:r>
            <a:r>
              <a:rPr lang="en-US" dirty="0" err="1"/>
              <a:t>dùng</a:t>
            </a:r>
            <a:r>
              <a:rPr lang="en-US" dirty="0"/>
              <a:t> DMA </a:t>
            </a:r>
            <a:r>
              <a:rPr lang="en-US" dirty="0" err="1"/>
              <a:t>cần</a:t>
            </a:r>
            <a:r>
              <a:rPr lang="en-US" dirty="0"/>
              <a:t> </a:t>
            </a:r>
            <a:r>
              <a:rPr lang="en-US" dirty="0" err="1"/>
              <a:t>phải</a:t>
            </a:r>
            <a:r>
              <a:rPr lang="en-US" dirty="0"/>
              <a:t> enable DMA request </a:t>
            </a:r>
            <a:r>
              <a:rPr lang="en-US" dirty="0" err="1"/>
              <a:t>cho</a:t>
            </a:r>
            <a:r>
              <a:rPr lang="en-US" dirty="0"/>
              <a:t> </a:t>
            </a:r>
            <a:r>
              <a:rPr lang="en-US" dirty="0" err="1"/>
              <a:t>kênh</a:t>
            </a:r>
            <a:r>
              <a:rPr lang="en-US" dirty="0"/>
              <a:t> RX </a:t>
            </a:r>
            <a:r>
              <a:rPr lang="en-US" dirty="0" err="1"/>
              <a:t>trươc</a:t>
            </a:r>
            <a:r>
              <a:rPr lang="en-US" dirty="0"/>
              <a:t> </a:t>
            </a:r>
            <a:r>
              <a:rPr lang="en-US" dirty="0" err="1"/>
              <a:t>kênh</a:t>
            </a:r>
            <a:r>
              <a:rPr lang="en-US" dirty="0"/>
              <a:t> TX </a:t>
            </a:r>
            <a:r>
              <a:rPr lang="en-US" dirty="0" err="1"/>
              <a:t>để</a:t>
            </a:r>
            <a:r>
              <a:rPr lang="en-US" dirty="0"/>
              <a:t> </a:t>
            </a:r>
            <a:r>
              <a:rPr lang="en-US" dirty="0" err="1"/>
              <a:t>tránh</a:t>
            </a:r>
            <a:r>
              <a:rPr lang="en-US" dirty="0"/>
              <a:t> </a:t>
            </a:r>
            <a:r>
              <a:rPr lang="en-US" dirty="0" err="1"/>
              <a:t>bị</a:t>
            </a:r>
            <a:r>
              <a:rPr lang="en-US" dirty="0"/>
              <a:t> </a:t>
            </a:r>
            <a:r>
              <a:rPr lang="en-US" dirty="0" err="1"/>
              <a:t>tràn</a:t>
            </a:r>
            <a:r>
              <a:rPr lang="en-US" dirty="0"/>
              <a:t> RX FIFO.</a:t>
            </a:r>
          </a:p>
          <a:p>
            <a:pPr marL="285750" lvl="0" indent="-285750">
              <a:buFont typeface="Arial" panose="020B0604020202020204" pitchFamily="34" charset="0"/>
              <a:buChar char="•"/>
            </a:pPr>
            <a:r>
              <a:rPr lang="en-US" dirty="0"/>
              <a:t>Trong </a:t>
            </a:r>
            <a:r>
              <a:rPr lang="en-US" dirty="0" err="1"/>
              <a:t>chế</a:t>
            </a:r>
            <a:r>
              <a:rPr lang="en-US" dirty="0"/>
              <a:t> </a:t>
            </a:r>
            <a:r>
              <a:rPr lang="en-US" dirty="0" err="1"/>
              <a:t>độ</a:t>
            </a:r>
            <a:r>
              <a:rPr lang="en-US" dirty="0"/>
              <a:t> Slave, </a:t>
            </a:r>
            <a:r>
              <a:rPr lang="en-US" dirty="0" err="1"/>
              <a:t>nếu</a:t>
            </a:r>
            <a:r>
              <a:rPr lang="en-US" dirty="0"/>
              <a:t> Rx Buffer </a:t>
            </a:r>
            <a:r>
              <a:rPr lang="en-US" dirty="0" err="1"/>
              <a:t>của</a:t>
            </a:r>
            <a:r>
              <a:rPr lang="en-US" dirty="0"/>
              <a:t> Channel </a:t>
            </a:r>
            <a:r>
              <a:rPr lang="en-US" dirty="0" err="1"/>
              <a:t>đã</a:t>
            </a:r>
            <a:r>
              <a:rPr lang="en-US" dirty="0"/>
              <a:t> </a:t>
            </a:r>
            <a:r>
              <a:rPr lang="en-US" dirty="0" err="1"/>
              <a:t>đầy</a:t>
            </a:r>
            <a:r>
              <a:rPr lang="en-US" dirty="0"/>
              <a:t> </a:t>
            </a:r>
            <a:r>
              <a:rPr lang="en-US" dirty="0" err="1"/>
              <a:t>cần</a:t>
            </a:r>
            <a:r>
              <a:rPr lang="en-US" dirty="0"/>
              <a:t> </a:t>
            </a:r>
            <a:r>
              <a:rPr lang="en-US" dirty="0" err="1"/>
              <a:t>phải</a:t>
            </a:r>
            <a:r>
              <a:rPr lang="en-US" dirty="0"/>
              <a:t> </a:t>
            </a:r>
            <a:r>
              <a:rPr lang="en-US" dirty="0" err="1"/>
              <a:t>hủy</a:t>
            </a:r>
            <a:r>
              <a:rPr lang="en-US" dirty="0"/>
              <a:t> </a:t>
            </a:r>
            <a:r>
              <a:rPr lang="en-US" dirty="0" err="1"/>
              <a:t>dữ</a:t>
            </a:r>
            <a:r>
              <a:rPr lang="en-US" dirty="0"/>
              <a:t> </a:t>
            </a:r>
            <a:r>
              <a:rPr lang="en-US" dirty="0" err="1"/>
              <a:t>liệu</a:t>
            </a:r>
            <a:r>
              <a:rPr lang="en-US" dirty="0"/>
              <a:t> </a:t>
            </a:r>
            <a:r>
              <a:rPr lang="en-US" dirty="0" err="1"/>
              <a:t>nhận</a:t>
            </a:r>
            <a:r>
              <a:rPr lang="en-US" dirty="0"/>
              <a:t> </a:t>
            </a:r>
            <a:r>
              <a:rPr lang="en-US" dirty="0" err="1"/>
              <a:t>được</a:t>
            </a:r>
            <a:r>
              <a:rPr lang="en-US" dirty="0"/>
              <a:t> </a:t>
            </a:r>
            <a:r>
              <a:rPr lang="en-US" dirty="0" err="1"/>
              <a:t>bằng</a:t>
            </a:r>
            <a:r>
              <a:rPr lang="en-US" dirty="0"/>
              <a:t> </a:t>
            </a:r>
            <a:r>
              <a:rPr lang="en-US" dirty="0" err="1"/>
              <a:t>cách</a:t>
            </a:r>
            <a:r>
              <a:rPr lang="en-US" dirty="0"/>
              <a:t> </a:t>
            </a:r>
            <a:r>
              <a:rPr lang="en-US" dirty="0" err="1"/>
              <a:t>đọc</a:t>
            </a:r>
            <a:r>
              <a:rPr lang="en-US" dirty="0"/>
              <a:t> </a:t>
            </a:r>
            <a:r>
              <a:rPr lang="en-US" dirty="0" err="1"/>
              <a:t>hết</a:t>
            </a:r>
            <a:r>
              <a:rPr lang="en-US" dirty="0"/>
              <a:t> frame </a:t>
            </a:r>
            <a:r>
              <a:rPr lang="en-US" dirty="0" err="1"/>
              <a:t>trong</a:t>
            </a:r>
            <a:r>
              <a:rPr lang="en-US" dirty="0"/>
              <a:t> RX FIFO.</a:t>
            </a:r>
          </a:p>
        </p:txBody>
      </p:sp>
    </p:spTree>
    <p:extLst>
      <p:ext uri="{BB962C8B-B14F-4D97-AF65-F5344CB8AC3E}">
        <p14:creationId xmlns:p14="http://schemas.microsoft.com/office/powerpoint/2010/main" val="1680758399"/>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7912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21057" y="1276892"/>
            <a:ext cx="9928933" cy="4745083"/>
          </a:xfrm>
          <a:prstGeom prst="rect">
            <a:avLst/>
          </a:prstGeom>
          <a:noFill/>
        </p:spPr>
        <p:txBody>
          <a:bodyPr wrap="none" lIns="91440" tIns="45720" rIns="91440" rtlCol="0" anchor="t">
            <a:noAutofit/>
          </a:bodyPr>
          <a:lstStyle/>
          <a:p>
            <a:pPr marL="457200" indent="-457200">
              <a:buAutoNum type="arabicPeriod"/>
            </a:pPr>
            <a:r>
              <a:rPr lang="en-US" sz="2800" dirty="0" err="1">
                <a:solidFill>
                  <a:schemeClr val="bg1">
                    <a:lumMod val="65000"/>
                  </a:schemeClr>
                </a:solidFill>
              </a:rPr>
              <a:t>Mục</a:t>
            </a:r>
            <a:r>
              <a:rPr lang="en-US" sz="2800" dirty="0">
                <a:solidFill>
                  <a:schemeClr val="bg1">
                    <a:lumMod val="65000"/>
                  </a:schemeClr>
                </a:solidFill>
              </a:rPr>
              <a:t> </a:t>
            </a:r>
            <a:r>
              <a:rPr lang="en-US" sz="2800" dirty="0" err="1">
                <a:solidFill>
                  <a:schemeClr val="bg1">
                    <a:lumMod val="65000"/>
                  </a:schemeClr>
                </a:solidFill>
              </a:rPr>
              <a:t>đích</a:t>
            </a:r>
            <a:r>
              <a:rPr lang="en-US" sz="2800" dirty="0">
                <a:solidFill>
                  <a:schemeClr val="bg1">
                    <a:lumMod val="65000"/>
                  </a:schemeClr>
                </a:solidFill>
              </a:rPr>
              <a:t> </a:t>
            </a:r>
            <a:r>
              <a:rPr lang="en-US" sz="2800" dirty="0" err="1">
                <a:solidFill>
                  <a:schemeClr val="bg1">
                    <a:lumMod val="65000"/>
                  </a:schemeClr>
                </a:solidFill>
              </a:rPr>
              <a:t>của</a:t>
            </a:r>
            <a:r>
              <a:rPr lang="en-US" sz="2800" dirty="0">
                <a:solidFill>
                  <a:schemeClr val="bg1">
                    <a:lumMod val="65000"/>
                  </a:schemeClr>
                </a:solidFill>
              </a:rPr>
              <a:t> </a:t>
            </a:r>
            <a:r>
              <a:rPr lang="en-US" sz="2800" dirty="0" err="1">
                <a:solidFill>
                  <a:schemeClr val="bg1">
                    <a:lumMod val="65000"/>
                  </a:schemeClr>
                </a:solidFill>
              </a:rPr>
              <a:t>tài</a:t>
            </a:r>
            <a:r>
              <a:rPr lang="en-US" sz="2800" dirty="0">
                <a:solidFill>
                  <a:schemeClr val="bg1">
                    <a:lumMod val="65000"/>
                  </a:schemeClr>
                </a:solidFill>
              </a:rPr>
              <a:t> </a:t>
            </a:r>
            <a:r>
              <a:rPr lang="en-US" sz="2800" dirty="0" err="1" smtClean="0">
                <a:solidFill>
                  <a:schemeClr val="bg1">
                    <a:lumMod val="65000"/>
                  </a:schemeClr>
                </a:solidFill>
              </a:rPr>
              <a:t>liệu</a:t>
            </a:r>
            <a:endParaRPr lang="en-US" sz="2800" dirty="0" smtClean="0">
              <a:solidFill>
                <a:schemeClr val="bg1">
                  <a:lumMod val="65000"/>
                </a:schemeClr>
              </a:solidFill>
            </a:endParaRPr>
          </a:p>
          <a:p>
            <a:pPr marL="457200" indent="-457200">
              <a:buAutoNum type="arabicPeriod"/>
            </a:pPr>
            <a:r>
              <a:rPr lang="en-US" sz="2800" dirty="0" err="1">
                <a:solidFill>
                  <a:schemeClr val="bg1">
                    <a:lumMod val="65000"/>
                  </a:schemeClr>
                </a:solidFill>
              </a:rPr>
              <a:t>Giới</a:t>
            </a:r>
            <a:r>
              <a:rPr lang="en-US" sz="2800" dirty="0">
                <a:solidFill>
                  <a:schemeClr val="bg1">
                    <a:lumMod val="65000"/>
                  </a:schemeClr>
                </a:solidFill>
              </a:rPr>
              <a:t> </a:t>
            </a:r>
            <a:r>
              <a:rPr lang="en-US" sz="2800" dirty="0" err="1">
                <a:solidFill>
                  <a:schemeClr val="bg1">
                    <a:lumMod val="65000"/>
                  </a:schemeClr>
                </a:solidFill>
              </a:rPr>
              <a:t>thiệu</a:t>
            </a:r>
            <a:r>
              <a:rPr lang="en-US" sz="2800" dirty="0">
                <a:solidFill>
                  <a:schemeClr val="bg1">
                    <a:lumMod val="65000"/>
                  </a:schemeClr>
                </a:solidFill>
              </a:rPr>
              <a:t> </a:t>
            </a:r>
            <a:r>
              <a:rPr lang="en-US" sz="2800" dirty="0" err="1" smtClean="0">
                <a:solidFill>
                  <a:schemeClr val="bg1">
                    <a:lumMod val="65000"/>
                  </a:schemeClr>
                </a:solidFill>
              </a:rPr>
              <a:t>giao</a:t>
            </a:r>
            <a:r>
              <a:rPr lang="en-US" sz="2800" dirty="0" smtClean="0">
                <a:solidFill>
                  <a:schemeClr val="bg1">
                    <a:lumMod val="65000"/>
                  </a:schemeClr>
                </a:solidFill>
              </a:rPr>
              <a:t> </a:t>
            </a:r>
            <a:r>
              <a:rPr lang="en-US" sz="2800" dirty="0" err="1">
                <a:solidFill>
                  <a:schemeClr val="bg1">
                    <a:lumMod val="65000"/>
                  </a:schemeClr>
                </a:solidFill>
              </a:rPr>
              <a:t>thức</a:t>
            </a:r>
            <a:r>
              <a:rPr lang="en-US" sz="2800" dirty="0">
                <a:solidFill>
                  <a:schemeClr val="bg1">
                    <a:lumMod val="65000"/>
                  </a:schemeClr>
                </a:solidFill>
              </a:rPr>
              <a:t> </a:t>
            </a:r>
            <a:r>
              <a:rPr lang="en-US" sz="2800" dirty="0" smtClean="0">
                <a:solidFill>
                  <a:schemeClr val="bg1">
                    <a:lumMod val="65000"/>
                  </a:schemeClr>
                </a:solidFill>
              </a:rPr>
              <a:t>SPI</a:t>
            </a:r>
          </a:p>
          <a:p>
            <a:pPr marL="457200" indent="-457200">
              <a:buAutoNum type="arabicPeriod"/>
            </a:pPr>
            <a:r>
              <a:rPr lang="en-US" sz="2800" dirty="0">
                <a:solidFill>
                  <a:schemeClr val="bg1">
                    <a:lumMod val="65000"/>
                  </a:schemeClr>
                </a:solidFill>
              </a:rPr>
              <a:t>Giới thiệu về các IP Vault hỗ trợ </a:t>
            </a:r>
            <a:r>
              <a:rPr lang="en-US" sz="2800" dirty="0" smtClean="0">
                <a:solidFill>
                  <a:schemeClr val="bg1">
                    <a:lumMod val="65000"/>
                  </a:schemeClr>
                </a:solidFill>
              </a:rPr>
              <a:t>SPI</a:t>
            </a:r>
          </a:p>
          <a:p>
            <a:pPr marL="457200" indent="-457200">
              <a:buAutoNum type="arabicPeriod"/>
            </a:pPr>
            <a:r>
              <a:rPr lang="en-US" sz="2800" dirty="0" smtClean="0">
                <a:solidFill>
                  <a:schemeClr val="bg1">
                    <a:lumMod val="65000"/>
                  </a:schemeClr>
                </a:solidFill>
              </a:rPr>
              <a:t>Giới thiệu Autosar </a:t>
            </a:r>
            <a:r>
              <a:rPr lang="en-US" sz="2800" dirty="0">
                <a:solidFill>
                  <a:schemeClr val="bg1">
                    <a:lumMod val="65000"/>
                  </a:schemeClr>
                </a:solidFill>
              </a:rPr>
              <a:t>SPI </a:t>
            </a:r>
            <a:r>
              <a:rPr lang="en-US" sz="2800" dirty="0" smtClean="0">
                <a:solidFill>
                  <a:schemeClr val="bg1">
                    <a:lumMod val="65000"/>
                  </a:schemeClr>
                </a:solidFill>
              </a:rPr>
              <a:t>Driver</a:t>
            </a:r>
          </a:p>
          <a:p>
            <a:pPr marL="457200" indent="-457200">
              <a:buAutoNum type="arabicPeriod"/>
            </a:pPr>
            <a:r>
              <a:rPr lang="en-US" sz="2800" dirty="0" smtClean="0">
                <a:solidFill>
                  <a:schemeClr val="bg1">
                    <a:lumMod val="65000"/>
                  </a:schemeClr>
                </a:solidFill>
              </a:rPr>
              <a:t>Những </a:t>
            </a:r>
            <a:r>
              <a:rPr lang="en-US" sz="2800" dirty="0">
                <a:solidFill>
                  <a:schemeClr val="bg1">
                    <a:lumMod val="65000"/>
                  </a:schemeClr>
                </a:solidFill>
              </a:rPr>
              <a:t>chú ý khi xây dựng lớp IP </a:t>
            </a:r>
            <a:r>
              <a:rPr lang="en-US" sz="2800" dirty="0" smtClean="0">
                <a:solidFill>
                  <a:schemeClr val="bg1">
                    <a:lumMod val="65000"/>
                  </a:schemeClr>
                </a:solidFill>
              </a:rPr>
              <a:t>Vault</a:t>
            </a:r>
          </a:p>
          <a:p>
            <a:pPr marL="457200" indent="-457200">
              <a:buAutoNum type="arabicPeriod"/>
            </a:pPr>
            <a:r>
              <a:rPr lang="en-US" sz="2800" dirty="0" smtClean="0"/>
              <a:t>Những </a:t>
            </a:r>
            <a:r>
              <a:rPr lang="en-US" sz="2800" dirty="0"/>
              <a:t>lỗi thường gặp khi giao tiếp với thiết bị </a:t>
            </a:r>
            <a:r>
              <a:rPr lang="en-US" sz="2800" dirty="0" smtClean="0"/>
              <a:t>ngoại vi</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103154452"/>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marL="457200" indent="-457200"/>
            <a:r>
              <a:rPr lang="en-US" sz="2800" i="1" dirty="0"/>
              <a:t>6</a:t>
            </a:r>
            <a:r>
              <a:rPr lang="en-US" sz="2800" i="1" dirty="0" smtClean="0"/>
              <a:t>. </a:t>
            </a:r>
            <a:r>
              <a:rPr lang="en-US" sz="2800" dirty="0" err="1"/>
              <a:t>Những</a:t>
            </a:r>
            <a:r>
              <a:rPr lang="en-US" sz="2800" dirty="0"/>
              <a:t> </a:t>
            </a:r>
            <a:r>
              <a:rPr lang="en-US" sz="2800" dirty="0" err="1"/>
              <a:t>lỗi</a:t>
            </a:r>
            <a:r>
              <a:rPr lang="en-US" sz="2800" dirty="0"/>
              <a:t> </a:t>
            </a:r>
            <a:r>
              <a:rPr lang="en-US" sz="2800" dirty="0" err="1"/>
              <a:t>thường</a:t>
            </a:r>
            <a:r>
              <a:rPr lang="en-US" sz="2800" dirty="0"/>
              <a:t> </a:t>
            </a:r>
            <a:r>
              <a:rPr lang="en-US" sz="2800" dirty="0" err="1"/>
              <a:t>gặp</a:t>
            </a:r>
            <a:r>
              <a:rPr lang="en-US" sz="2800" dirty="0"/>
              <a:t> </a:t>
            </a:r>
            <a:r>
              <a:rPr lang="en-US" sz="2800" dirty="0" err="1"/>
              <a:t>khi</a:t>
            </a:r>
            <a:r>
              <a:rPr lang="en-US" sz="2800" dirty="0"/>
              <a:t> </a:t>
            </a:r>
            <a:r>
              <a:rPr lang="en-US" sz="2800" dirty="0" err="1"/>
              <a:t>giao</a:t>
            </a:r>
            <a:r>
              <a:rPr lang="en-US" sz="2800" dirty="0"/>
              <a:t> </a:t>
            </a:r>
            <a:r>
              <a:rPr lang="en-US" sz="2800" dirty="0" err="1"/>
              <a:t>tiếp</a:t>
            </a:r>
            <a:r>
              <a:rPr lang="en-US" sz="2800" dirty="0"/>
              <a:t> </a:t>
            </a:r>
            <a:r>
              <a:rPr lang="en-US" sz="2800" dirty="0" err="1"/>
              <a:t>với</a:t>
            </a:r>
            <a:r>
              <a:rPr lang="en-US" sz="2800" dirty="0"/>
              <a:t> </a:t>
            </a:r>
            <a:r>
              <a:rPr lang="en-US" sz="2800" dirty="0" err="1"/>
              <a:t>thiết</a:t>
            </a:r>
            <a:r>
              <a:rPr lang="en-US" sz="2800" dirty="0"/>
              <a:t> </a:t>
            </a:r>
            <a:r>
              <a:rPr lang="en-US" sz="2800" dirty="0" err="1"/>
              <a:t>bị</a:t>
            </a:r>
            <a:r>
              <a:rPr lang="en-US" sz="2800" dirty="0"/>
              <a:t> </a:t>
            </a:r>
            <a:r>
              <a:rPr lang="en-US" sz="2800" dirty="0" err="1"/>
              <a:t>ngoại</a:t>
            </a:r>
            <a:r>
              <a:rPr lang="en-US" sz="2800" dirty="0"/>
              <a:t> vi</a:t>
            </a:r>
          </a:p>
        </p:txBody>
      </p:sp>
      <p:sp>
        <p:nvSpPr>
          <p:cNvPr id="10" name="Rectangle 9"/>
          <p:cNvSpPr/>
          <p:nvPr/>
        </p:nvSpPr>
        <p:spPr>
          <a:xfrm>
            <a:off x="981073" y="1130290"/>
            <a:ext cx="10467975" cy="4801314"/>
          </a:xfrm>
          <a:prstGeom prst="rect">
            <a:avLst/>
          </a:prstGeom>
        </p:spPr>
        <p:txBody>
          <a:bodyPr wrap="square">
            <a:spAutoFit/>
          </a:bodyPr>
          <a:lstStyle/>
          <a:p>
            <a:pPr marL="285750" lvl="0" indent="-285750">
              <a:buFont typeface="Arial" panose="020B0604020202020204" pitchFamily="34" charset="0"/>
              <a:buChar char="•"/>
            </a:pPr>
            <a:r>
              <a:rPr lang="en-US" dirty="0" err="1"/>
              <a:t>Không</a:t>
            </a:r>
            <a:r>
              <a:rPr lang="en-US" dirty="0"/>
              <a:t> </a:t>
            </a:r>
            <a:r>
              <a:rPr lang="en-US" dirty="0" err="1"/>
              <a:t>cấu</a:t>
            </a:r>
            <a:r>
              <a:rPr lang="en-US" dirty="0"/>
              <a:t> </a:t>
            </a:r>
            <a:r>
              <a:rPr lang="en-US" dirty="0" err="1"/>
              <a:t>hình</a:t>
            </a:r>
            <a:r>
              <a:rPr lang="en-US" dirty="0"/>
              <a:t> </a:t>
            </a:r>
            <a:r>
              <a:rPr lang="en-US" dirty="0" err="1"/>
              <a:t>được</a:t>
            </a:r>
            <a:r>
              <a:rPr lang="en-US" dirty="0"/>
              <a:t> </a:t>
            </a:r>
            <a:r>
              <a:rPr lang="en-US" dirty="0" err="1"/>
              <a:t>các</a:t>
            </a:r>
            <a:r>
              <a:rPr lang="en-US" dirty="0"/>
              <a:t> </a:t>
            </a:r>
            <a:r>
              <a:rPr lang="en-US" dirty="0" err="1"/>
              <a:t>thanh</a:t>
            </a:r>
            <a:r>
              <a:rPr lang="en-US" dirty="0"/>
              <a:t> </a:t>
            </a:r>
            <a:r>
              <a:rPr lang="en-US" dirty="0" err="1"/>
              <a:t>ghi</a:t>
            </a:r>
            <a:r>
              <a:rPr lang="en-US" dirty="0"/>
              <a:t>: </a:t>
            </a:r>
            <a:r>
              <a:rPr lang="en-US" dirty="0" err="1"/>
              <a:t>Cần</a:t>
            </a:r>
            <a:r>
              <a:rPr lang="en-US" dirty="0"/>
              <a:t> </a:t>
            </a:r>
            <a:r>
              <a:rPr lang="en-US" dirty="0" err="1"/>
              <a:t>đảm</a:t>
            </a:r>
            <a:r>
              <a:rPr lang="en-US" dirty="0"/>
              <a:t> </a:t>
            </a:r>
            <a:r>
              <a:rPr lang="en-US" dirty="0" err="1"/>
              <a:t>bảo</a:t>
            </a:r>
            <a:r>
              <a:rPr lang="en-US" dirty="0"/>
              <a:t> </a:t>
            </a:r>
            <a:r>
              <a:rPr lang="en-US" dirty="0" err="1"/>
              <a:t>nguồn</a:t>
            </a:r>
            <a:r>
              <a:rPr lang="en-US" dirty="0"/>
              <a:t> clock </a:t>
            </a:r>
            <a:r>
              <a:rPr lang="en-US" dirty="0" err="1"/>
              <a:t>cấp</a:t>
            </a:r>
            <a:r>
              <a:rPr lang="en-US" dirty="0"/>
              <a:t> </a:t>
            </a:r>
            <a:r>
              <a:rPr lang="en-US" dirty="0" err="1"/>
              <a:t>cho</a:t>
            </a:r>
            <a:r>
              <a:rPr lang="en-US" dirty="0"/>
              <a:t> module </a:t>
            </a:r>
            <a:r>
              <a:rPr lang="en-US" dirty="0" err="1"/>
              <a:t>đã</a:t>
            </a:r>
            <a:r>
              <a:rPr lang="en-US" dirty="0"/>
              <a:t> </a:t>
            </a:r>
            <a:r>
              <a:rPr lang="en-US" dirty="0" err="1"/>
              <a:t>được</a:t>
            </a:r>
            <a:r>
              <a:rPr lang="en-US" dirty="0"/>
              <a:t> enable, module </a:t>
            </a:r>
            <a:r>
              <a:rPr lang="en-US" dirty="0" err="1"/>
              <a:t>phải</a:t>
            </a:r>
            <a:r>
              <a:rPr lang="en-US" dirty="0"/>
              <a:t> </a:t>
            </a:r>
            <a:r>
              <a:rPr lang="en-US" dirty="0" err="1"/>
              <a:t>được</a:t>
            </a:r>
            <a:r>
              <a:rPr lang="en-US" dirty="0"/>
              <a:t> enable.</a:t>
            </a:r>
          </a:p>
          <a:p>
            <a:pPr marL="285750" lvl="0" indent="-285750">
              <a:buFont typeface="Arial" panose="020B0604020202020204" pitchFamily="34" charset="0"/>
              <a:buChar char="•"/>
            </a:pPr>
            <a:r>
              <a:rPr lang="en-US" dirty="0" err="1"/>
              <a:t>Không</a:t>
            </a:r>
            <a:r>
              <a:rPr lang="en-US" dirty="0"/>
              <a:t> </a:t>
            </a:r>
            <a:r>
              <a:rPr lang="en-US" dirty="0" err="1"/>
              <a:t>thấy</a:t>
            </a:r>
            <a:r>
              <a:rPr lang="en-US" dirty="0"/>
              <a:t> </a:t>
            </a:r>
            <a:r>
              <a:rPr lang="en-US" dirty="0" err="1"/>
              <a:t>xung</a:t>
            </a:r>
            <a:r>
              <a:rPr lang="en-US" dirty="0"/>
              <a:t> </a:t>
            </a:r>
            <a:r>
              <a:rPr lang="en-US" dirty="0" err="1"/>
              <a:t>tín</a:t>
            </a:r>
            <a:r>
              <a:rPr lang="en-US" dirty="0"/>
              <a:t> </a:t>
            </a:r>
            <a:r>
              <a:rPr lang="en-US" dirty="0" err="1"/>
              <a:t>hiệu</a:t>
            </a:r>
            <a:r>
              <a:rPr lang="en-US" dirty="0"/>
              <a:t>: </a:t>
            </a:r>
            <a:r>
              <a:rPr lang="en-US" dirty="0" err="1"/>
              <a:t>Cần</a:t>
            </a:r>
            <a:r>
              <a:rPr lang="en-US" dirty="0"/>
              <a:t> </a:t>
            </a:r>
            <a:r>
              <a:rPr lang="en-US" dirty="0" err="1"/>
              <a:t>đảm</a:t>
            </a:r>
            <a:r>
              <a:rPr lang="en-US" dirty="0"/>
              <a:t> </a:t>
            </a:r>
            <a:r>
              <a:rPr lang="en-US" dirty="0" err="1"/>
              <a:t>bảo</a:t>
            </a:r>
            <a:r>
              <a:rPr lang="en-US" dirty="0"/>
              <a:t> </a:t>
            </a:r>
            <a:r>
              <a:rPr lang="en-US" dirty="0" err="1"/>
              <a:t>đã</a:t>
            </a:r>
            <a:r>
              <a:rPr lang="en-US" dirty="0"/>
              <a:t> </a:t>
            </a:r>
            <a:r>
              <a:rPr lang="en-US" dirty="0" err="1"/>
              <a:t>nối</a:t>
            </a:r>
            <a:r>
              <a:rPr lang="en-US" dirty="0"/>
              <a:t> </a:t>
            </a:r>
            <a:r>
              <a:rPr lang="en-US" dirty="0" err="1"/>
              <a:t>đúng</a:t>
            </a:r>
            <a:r>
              <a:rPr lang="en-US" dirty="0"/>
              <a:t> pin </a:t>
            </a:r>
            <a:r>
              <a:rPr lang="en-US" dirty="0" err="1"/>
              <a:t>tín</a:t>
            </a:r>
            <a:r>
              <a:rPr lang="en-US" dirty="0"/>
              <a:t> </a:t>
            </a:r>
            <a:r>
              <a:rPr lang="en-US" dirty="0" err="1"/>
              <a:t>hiệu</a:t>
            </a:r>
            <a:r>
              <a:rPr lang="en-US" dirty="0"/>
              <a:t> </a:t>
            </a:r>
            <a:r>
              <a:rPr lang="en-US" dirty="0" err="1"/>
              <a:t>và</a:t>
            </a:r>
            <a:r>
              <a:rPr lang="en-US" dirty="0"/>
              <a:t> </a:t>
            </a:r>
            <a:r>
              <a:rPr lang="en-US" dirty="0" err="1"/>
              <a:t>cấu</a:t>
            </a:r>
            <a:r>
              <a:rPr lang="en-US" dirty="0"/>
              <a:t> </a:t>
            </a:r>
            <a:r>
              <a:rPr lang="en-US" dirty="0" err="1"/>
              <a:t>hình</a:t>
            </a:r>
            <a:r>
              <a:rPr lang="en-US" dirty="0"/>
              <a:t> </a:t>
            </a:r>
            <a:r>
              <a:rPr lang="en-US" dirty="0" err="1"/>
              <a:t>chức</a:t>
            </a:r>
            <a:r>
              <a:rPr lang="en-US" dirty="0"/>
              <a:t> </a:t>
            </a:r>
            <a:r>
              <a:rPr lang="en-US" dirty="0" err="1"/>
              <a:t>năng</a:t>
            </a:r>
            <a:r>
              <a:rPr lang="en-US" dirty="0"/>
              <a:t> </a:t>
            </a:r>
            <a:r>
              <a:rPr lang="en-US" dirty="0" err="1"/>
              <a:t>của</a:t>
            </a:r>
            <a:r>
              <a:rPr lang="en-US" dirty="0"/>
              <a:t> pin </a:t>
            </a:r>
            <a:r>
              <a:rPr lang="en-US" dirty="0" err="1"/>
              <a:t>đúng</a:t>
            </a:r>
            <a:r>
              <a:rPr lang="en-US" dirty="0"/>
              <a:t>.</a:t>
            </a:r>
          </a:p>
          <a:p>
            <a:pPr marL="285750" lvl="0" indent="-285750">
              <a:buFont typeface="Arial" panose="020B0604020202020204" pitchFamily="34" charset="0"/>
              <a:buChar char="•"/>
            </a:pPr>
            <a:r>
              <a:rPr lang="en-US" dirty="0" err="1"/>
              <a:t>Có</a:t>
            </a:r>
            <a:r>
              <a:rPr lang="en-US" dirty="0"/>
              <a:t> </a:t>
            </a:r>
            <a:r>
              <a:rPr lang="en-US" dirty="0" err="1"/>
              <a:t>xung</a:t>
            </a:r>
            <a:r>
              <a:rPr lang="en-US" dirty="0"/>
              <a:t> </a:t>
            </a:r>
            <a:r>
              <a:rPr lang="en-US" dirty="0" err="1"/>
              <a:t>tín</a:t>
            </a:r>
            <a:r>
              <a:rPr lang="en-US" dirty="0"/>
              <a:t> </a:t>
            </a:r>
            <a:r>
              <a:rPr lang="en-US" dirty="0" err="1"/>
              <a:t>hiệu</a:t>
            </a:r>
            <a:r>
              <a:rPr lang="en-US" dirty="0"/>
              <a:t> </a:t>
            </a:r>
            <a:r>
              <a:rPr lang="en-US" dirty="0" err="1"/>
              <a:t>nhưng</a:t>
            </a:r>
            <a:r>
              <a:rPr lang="en-US" dirty="0"/>
              <a:t> </a:t>
            </a:r>
            <a:r>
              <a:rPr lang="en-US" dirty="0" err="1"/>
              <a:t>ngoại</a:t>
            </a:r>
            <a:r>
              <a:rPr lang="en-US" dirty="0"/>
              <a:t> vi </a:t>
            </a:r>
            <a:r>
              <a:rPr lang="en-US" dirty="0" err="1"/>
              <a:t>không</a:t>
            </a:r>
            <a:r>
              <a:rPr lang="en-US" dirty="0"/>
              <a:t> </a:t>
            </a:r>
            <a:r>
              <a:rPr lang="en-US" dirty="0" err="1"/>
              <a:t>nhận</a:t>
            </a:r>
            <a:r>
              <a:rPr lang="en-US" dirty="0"/>
              <a:t> </a:t>
            </a:r>
            <a:r>
              <a:rPr lang="en-US" dirty="0" err="1"/>
              <a:t>được</a:t>
            </a:r>
            <a:r>
              <a:rPr lang="en-US" dirty="0"/>
              <a:t> </a:t>
            </a:r>
            <a:r>
              <a:rPr lang="en-US" dirty="0" err="1"/>
              <a:t>dữ</a:t>
            </a:r>
            <a:r>
              <a:rPr lang="en-US" dirty="0"/>
              <a:t> </a:t>
            </a:r>
            <a:r>
              <a:rPr lang="en-US" dirty="0" err="1"/>
              <a:t>liệu</a:t>
            </a:r>
            <a:r>
              <a:rPr lang="en-US" dirty="0"/>
              <a:t>: </a:t>
            </a:r>
            <a:r>
              <a:rPr lang="en-US" dirty="0" err="1"/>
              <a:t>Đảm</a:t>
            </a:r>
            <a:r>
              <a:rPr lang="en-US" dirty="0"/>
              <a:t> </a:t>
            </a:r>
            <a:r>
              <a:rPr lang="en-US" dirty="0" err="1"/>
              <a:t>bảo</a:t>
            </a:r>
            <a:r>
              <a:rPr lang="en-US" dirty="0"/>
              <a:t> </a:t>
            </a:r>
            <a:r>
              <a:rPr lang="en-US" dirty="0" err="1"/>
              <a:t>thời</a:t>
            </a:r>
            <a:r>
              <a:rPr lang="en-US" dirty="0"/>
              <a:t> </a:t>
            </a:r>
            <a:r>
              <a:rPr lang="en-US" dirty="0" err="1"/>
              <a:t>gian</a:t>
            </a:r>
            <a:r>
              <a:rPr lang="en-US" dirty="0"/>
              <a:t> </a:t>
            </a:r>
            <a:r>
              <a:rPr lang="en-US" dirty="0" err="1"/>
              <a:t>chuyển</a:t>
            </a:r>
            <a:r>
              <a:rPr lang="en-US" dirty="0"/>
              <a:t> </a:t>
            </a:r>
            <a:r>
              <a:rPr lang="en-US" dirty="0" err="1"/>
              <a:t>mức</a:t>
            </a:r>
            <a:r>
              <a:rPr lang="en-US" dirty="0"/>
              <a:t> </a:t>
            </a:r>
            <a:r>
              <a:rPr lang="en-US" dirty="0" err="1"/>
              <a:t>tín</a:t>
            </a:r>
            <a:r>
              <a:rPr lang="en-US" dirty="0"/>
              <a:t> </a:t>
            </a:r>
            <a:r>
              <a:rPr lang="en-US" dirty="0" err="1"/>
              <a:t>hiệu</a:t>
            </a:r>
            <a:r>
              <a:rPr lang="en-US" dirty="0"/>
              <a:t> </a:t>
            </a:r>
            <a:r>
              <a:rPr lang="en-US" dirty="0" err="1"/>
              <a:t>trên</a:t>
            </a:r>
            <a:r>
              <a:rPr lang="en-US" dirty="0"/>
              <a:t> SCK </a:t>
            </a:r>
            <a:r>
              <a:rPr lang="en-US" dirty="0" err="1"/>
              <a:t>trong</a:t>
            </a:r>
            <a:r>
              <a:rPr lang="en-US" dirty="0"/>
              <a:t> </a:t>
            </a:r>
            <a:r>
              <a:rPr lang="en-US" dirty="0" err="1"/>
              <a:t>khoảng</a:t>
            </a:r>
            <a:r>
              <a:rPr lang="en-US" dirty="0"/>
              <a:t> </a:t>
            </a:r>
            <a:r>
              <a:rPr lang="en-US" dirty="0" err="1"/>
              <a:t>chấp</a:t>
            </a:r>
            <a:r>
              <a:rPr lang="en-US" dirty="0"/>
              <a:t> </a:t>
            </a:r>
            <a:r>
              <a:rPr lang="en-US" dirty="0" err="1"/>
              <a:t>nhận</a:t>
            </a:r>
            <a:r>
              <a:rPr lang="en-US" dirty="0"/>
              <a:t> </a:t>
            </a:r>
            <a:r>
              <a:rPr lang="en-US" dirty="0" err="1"/>
              <a:t>của</a:t>
            </a:r>
            <a:r>
              <a:rPr lang="en-US" dirty="0"/>
              <a:t> Slave </a:t>
            </a:r>
            <a:r>
              <a:rPr lang="en-US" dirty="0" err="1"/>
              <a:t>va</a:t>
            </a:r>
            <a:r>
              <a:rPr lang="en-US" dirty="0"/>
              <a:t> </a:t>
            </a:r>
            <a:r>
              <a:rPr lang="en-US" dirty="0" err="1"/>
              <a:t>không</a:t>
            </a:r>
            <a:r>
              <a:rPr lang="en-US" dirty="0"/>
              <a:t> </a:t>
            </a:r>
            <a:r>
              <a:rPr lang="en-US" dirty="0" err="1"/>
              <a:t>tụ</a:t>
            </a:r>
            <a:r>
              <a:rPr lang="en-US" dirty="0"/>
              <a:t> </a:t>
            </a:r>
            <a:r>
              <a:rPr lang="en-US" dirty="0" err="1"/>
              <a:t>bên</a:t>
            </a:r>
            <a:r>
              <a:rPr lang="en-US" dirty="0"/>
              <a:t> </a:t>
            </a:r>
            <a:r>
              <a:rPr lang="en-US" dirty="0" err="1"/>
              <a:t>ngoài</a:t>
            </a:r>
            <a:r>
              <a:rPr lang="en-US" dirty="0"/>
              <a:t> </a:t>
            </a:r>
            <a:r>
              <a:rPr lang="en-US" dirty="0" err="1"/>
              <a:t>nào</a:t>
            </a:r>
            <a:r>
              <a:rPr lang="en-US" dirty="0"/>
              <a:t> </a:t>
            </a:r>
            <a:r>
              <a:rPr lang="en-US" dirty="0" err="1"/>
              <a:t>được</a:t>
            </a:r>
            <a:r>
              <a:rPr lang="en-US" dirty="0"/>
              <a:t> </a:t>
            </a:r>
            <a:r>
              <a:rPr lang="en-US" dirty="0" err="1"/>
              <a:t>gắn</a:t>
            </a:r>
            <a:r>
              <a:rPr lang="en-US" dirty="0"/>
              <a:t> </a:t>
            </a:r>
            <a:r>
              <a:rPr lang="en-US" dirty="0" err="1"/>
              <a:t>lên</a:t>
            </a:r>
            <a:r>
              <a:rPr lang="en-US" dirty="0"/>
              <a:t> </a:t>
            </a:r>
            <a:r>
              <a:rPr lang="en-US" dirty="0" err="1"/>
              <a:t>các</a:t>
            </a:r>
            <a:r>
              <a:rPr lang="en-US" dirty="0"/>
              <a:t> </a:t>
            </a:r>
            <a:r>
              <a:rPr lang="en-US" dirty="0" err="1"/>
              <a:t>đường</a:t>
            </a:r>
            <a:r>
              <a:rPr lang="en-US" dirty="0"/>
              <a:t> </a:t>
            </a:r>
            <a:r>
              <a:rPr lang="en-US" dirty="0" err="1"/>
              <a:t>tín</a:t>
            </a:r>
            <a:r>
              <a:rPr lang="en-US" dirty="0"/>
              <a:t> </a:t>
            </a:r>
            <a:r>
              <a:rPr lang="en-US" dirty="0" err="1"/>
              <a:t>hiệu</a:t>
            </a:r>
            <a:r>
              <a:rPr lang="en-US" dirty="0"/>
              <a:t>.</a:t>
            </a:r>
          </a:p>
          <a:p>
            <a:pPr marL="285750" lvl="0" indent="-285750">
              <a:buFont typeface="Arial" panose="020B0604020202020204" pitchFamily="34" charset="0"/>
              <a:buChar char="•"/>
            </a:pPr>
            <a:r>
              <a:rPr lang="en-US" dirty="0" err="1"/>
              <a:t>Truyền</a:t>
            </a:r>
            <a:r>
              <a:rPr lang="en-US" dirty="0"/>
              <a:t> </a:t>
            </a:r>
            <a:r>
              <a:rPr lang="en-US" dirty="0" err="1"/>
              <a:t>xung</a:t>
            </a:r>
            <a:r>
              <a:rPr lang="en-US" dirty="0"/>
              <a:t> </a:t>
            </a:r>
            <a:r>
              <a:rPr lang="en-US" dirty="0" err="1"/>
              <a:t>tín</a:t>
            </a:r>
            <a:r>
              <a:rPr lang="en-US" dirty="0"/>
              <a:t> </a:t>
            </a:r>
            <a:r>
              <a:rPr lang="en-US" dirty="0" err="1"/>
              <a:t>hiệu</a:t>
            </a:r>
            <a:r>
              <a:rPr lang="en-US" dirty="0"/>
              <a:t> </a:t>
            </a:r>
            <a:r>
              <a:rPr lang="en-US" dirty="0" err="1"/>
              <a:t>đúng</a:t>
            </a:r>
            <a:r>
              <a:rPr lang="en-US" dirty="0"/>
              <a:t> </a:t>
            </a:r>
            <a:r>
              <a:rPr lang="en-US" dirty="0" err="1"/>
              <a:t>với</a:t>
            </a:r>
            <a:r>
              <a:rPr lang="en-US" dirty="0"/>
              <a:t> </a:t>
            </a:r>
            <a:r>
              <a:rPr lang="en-US" dirty="0" err="1"/>
              <a:t>dữ</a:t>
            </a:r>
            <a:r>
              <a:rPr lang="en-US" dirty="0"/>
              <a:t> </a:t>
            </a:r>
            <a:r>
              <a:rPr lang="en-US" dirty="0" err="1"/>
              <a:t>liệu</a:t>
            </a:r>
            <a:r>
              <a:rPr lang="en-US" dirty="0"/>
              <a:t> </a:t>
            </a:r>
            <a:r>
              <a:rPr lang="en-US" dirty="0" err="1"/>
              <a:t>nhưng</a:t>
            </a:r>
            <a:r>
              <a:rPr lang="en-US" dirty="0"/>
              <a:t> </a:t>
            </a:r>
            <a:r>
              <a:rPr lang="en-US" dirty="0" err="1"/>
              <a:t>nhận</a:t>
            </a:r>
            <a:r>
              <a:rPr lang="en-US" dirty="0"/>
              <a:t> </a:t>
            </a:r>
            <a:r>
              <a:rPr lang="en-US" dirty="0" err="1"/>
              <a:t>sai</a:t>
            </a:r>
            <a:r>
              <a:rPr lang="en-US" dirty="0"/>
              <a:t> </a:t>
            </a:r>
            <a:r>
              <a:rPr lang="en-US" dirty="0" err="1"/>
              <a:t>dữ</a:t>
            </a:r>
            <a:r>
              <a:rPr lang="en-US" dirty="0"/>
              <a:t> </a:t>
            </a:r>
            <a:r>
              <a:rPr lang="en-US" dirty="0" err="1"/>
              <a:t>liệu</a:t>
            </a:r>
            <a:r>
              <a:rPr lang="en-US" dirty="0"/>
              <a:t>: </a:t>
            </a:r>
            <a:r>
              <a:rPr lang="en-US" dirty="0" err="1"/>
              <a:t>Khoảng</a:t>
            </a:r>
            <a:r>
              <a:rPr lang="en-US" dirty="0"/>
              <a:t> </a:t>
            </a:r>
            <a:r>
              <a:rPr lang="en-US" dirty="0" err="1"/>
              <a:t>cách</a:t>
            </a:r>
            <a:r>
              <a:rPr lang="en-US" dirty="0"/>
              <a:t> </a:t>
            </a:r>
            <a:r>
              <a:rPr lang="en-US" dirty="0" err="1"/>
              <a:t>dây</a:t>
            </a:r>
            <a:r>
              <a:rPr lang="en-US" dirty="0"/>
              <a:t> </a:t>
            </a:r>
            <a:r>
              <a:rPr lang="en-US" dirty="0" err="1"/>
              <a:t>tín</a:t>
            </a:r>
            <a:r>
              <a:rPr lang="en-US" dirty="0"/>
              <a:t> </a:t>
            </a:r>
            <a:r>
              <a:rPr lang="en-US" dirty="0" err="1"/>
              <a:t>hiệu</a:t>
            </a:r>
            <a:r>
              <a:rPr lang="en-US" dirty="0"/>
              <a:t> </a:t>
            </a:r>
            <a:r>
              <a:rPr lang="en-US" dirty="0" err="1"/>
              <a:t>đến</a:t>
            </a:r>
            <a:r>
              <a:rPr lang="en-US" dirty="0"/>
              <a:t> </a:t>
            </a:r>
            <a:r>
              <a:rPr lang="en-US" dirty="0" err="1"/>
              <a:t>thiết</a:t>
            </a:r>
            <a:r>
              <a:rPr lang="en-US" dirty="0"/>
              <a:t> </a:t>
            </a:r>
            <a:r>
              <a:rPr lang="en-US" dirty="0" err="1"/>
              <a:t>bị</a:t>
            </a:r>
            <a:r>
              <a:rPr lang="en-US" dirty="0"/>
              <a:t> </a:t>
            </a:r>
            <a:r>
              <a:rPr lang="en-US" dirty="0" err="1"/>
              <a:t>ngoại</a:t>
            </a:r>
            <a:r>
              <a:rPr lang="en-US" dirty="0"/>
              <a:t> vi </a:t>
            </a:r>
            <a:r>
              <a:rPr lang="en-US" dirty="0" err="1"/>
              <a:t>không</a:t>
            </a:r>
            <a:r>
              <a:rPr lang="en-US" dirty="0"/>
              <a:t> </a:t>
            </a:r>
            <a:r>
              <a:rPr lang="en-US" dirty="0" err="1"/>
              <a:t>được</a:t>
            </a:r>
            <a:r>
              <a:rPr lang="en-US" dirty="0"/>
              <a:t> </a:t>
            </a:r>
            <a:r>
              <a:rPr lang="en-US" dirty="0" err="1"/>
              <a:t>quá</a:t>
            </a:r>
            <a:r>
              <a:rPr lang="en-US" dirty="0"/>
              <a:t> </a:t>
            </a:r>
            <a:r>
              <a:rPr lang="en-US" dirty="0" err="1"/>
              <a:t>dài</a:t>
            </a:r>
            <a:r>
              <a:rPr lang="en-US" dirty="0"/>
              <a:t>. </a:t>
            </a:r>
            <a:r>
              <a:rPr lang="en-US" dirty="0" err="1"/>
              <a:t>Trở</a:t>
            </a:r>
            <a:r>
              <a:rPr lang="en-US" dirty="0"/>
              <a:t> </a:t>
            </a:r>
            <a:r>
              <a:rPr lang="en-US" dirty="0" err="1"/>
              <a:t>kháng</a:t>
            </a:r>
            <a:r>
              <a:rPr lang="en-US" dirty="0"/>
              <a:t> </a:t>
            </a:r>
            <a:r>
              <a:rPr lang="en-US" dirty="0" err="1"/>
              <a:t>của</a:t>
            </a:r>
            <a:r>
              <a:rPr lang="en-US" dirty="0"/>
              <a:t> </a:t>
            </a:r>
            <a:r>
              <a:rPr lang="en-US" dirty="0" err="1"/>
              <a:t>dây</a:t>
            </a:r>
            <a:r>
              <a:rPr lang="en-US" dirty="0"/>
              <a:t> </a:t>
            </a:r>
            <a:r>
              <a:rPr lang="en-US" dirty="0" err="1"/>
              <a:t>có</a:t>
            </a:r>
            <a:r>
              <a:rPr lang="en-US" dirty="0"/>
              <a:t> </a:t>
            </a:r>
            <a:r>
              <a:rPr lang="en-US" dirty="0" err="1"/>
              <a:t>thể</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mức</a:t>
            </a:r>
            <a:r>
              <a:rPr lang="en-US" dirty="0"/>
              <a:t> </a:t>
            </a:r>
            <a:r>
              <a:rPr lang="en-US" dirty="0" err="1"/>
              <a:t>tín</a:t>
            </a:r>
            <a:r>
              <a:rPr lang="en-US" dirty="0"/>
              <a:t> </a:t>
            </a:r>
            <a:r>
              <a:rPr lang="en-US" dirty="0" err="1"/>
              <a:t>hiệu</a:t>
            </a:r>
            <a:r>
              <a:rPr lang="en-US" dirty="0"/>
              <a:t> </a:t>
            </a:r>
            <a:r>
              <a:rPr lang="en-US" dirty="0" err="1"/>
              <a:t>va</a:t>
            </a:r>
            <a:r>
              <a:rPr lang="en-US" dirty="0"/>
              <a:t> </a:t>
            </a:r>
            <a:r>
              <a:rPr lang="en-US" dirty="0" err="1"/>
              <a:t>không</a:t>
            </a:r>
            <a:r>
              <a:rPr lang="en-US" dirty="0"/>
              <a:t> </a:t>
            </a:r>
            <a:r>
              <a:rPr lang="en-US" dirty="0" err="1"/>
              <a:t>có</a:t>
            </a:r>
            <a:r>
              <a:rPr lang="en-US" dirty="0"/>
              <a:t> </a:t>
            </a:r>
            <a:r>
              <a:rPr lang="en-US" dirty="0" err="1"/>
              <a:t>tụ</a:t>
            </a:r>
            <a:r>
              <a:rPr lang="en-US" dirty="0"/>
              <a:t> </a:t>
            </a:r>
            <a:r>
              <a:rPr lang="en-US" dirty="0" err="1"/>
              <a:t>bên</a:t>
            </a:r>
            <a:r>
              <a:rPr lang="en-US" dirty="0"/>
              <a:t> </a:t>
            </a:r>
            <a:r>
              <a:rPr lang="en-US" dirty="0" err="1"/>
              <a:t>ngoài</a:t>
            </a:r>
            <a:r>
              <a:rPr lang="en-US" dirty="0"/>
              <a:t> </a:t>
            </a:r>
            <a:r>
              <a:rPr lang="en-US" dirty="0" err="1"/>
              <a:t>mắc</a:t>
            </a:r>
            <a:r>
              <a:rPr lang="en-US" dirty="0"/>
              <a:t> </a:t>
            </a:r>
            <a:r>
              <a:rPr lang="en-US" dirty="0" err="1"/>
              <a:t>vào</a:t>
            </a:r>
            <a:r>
              <a:rPr lang="en-US" dirty="0"/>
              <a:t> </a:t>
            </a:r>
            <a:r>
              <a:rPr lang="en-US" dirty="0" err="1"/>
              <a:t>đường</a:t>
            </a:r>
            <a:r>
              <a:rPr lang="en-US" dirty="0"/>
              <a:t> </a:t>
            </a:r>
            <a:r>
              <a:rPr lang="en-US" dirty="0" err="1"/>
              <a:t>tín</a:t>
            </a:r>
            <a:r>
              <a:rPr lang="en-US" dirty="0"/>
              <a:t> </a:t>
            </a:r>
            <a:r>
              <a:rPr lang="en-US" dirty="0" err="1"/>
              <a:t>hiệu</a:t>
            </a:r>
            <a:r>
              <a:rPr lang="en-US" dirty="0"/>
              <a:t>. </a:t>
            </a:r>
            <a:r>
              <a:rPr lang="en-US" dirty="0" err="1"/>
              <a:t>Cần</a:t>
            </a:r>
            <a:r>
              <a:rPr lang="en-US" dirty="0"/>
              <a:t> </a:t>
            </a:r>
            <a:r>
              <a:rPr lang="en-US" dirty="0" err="1"/>
              <a:t>kiểm</a:t>
            </a:r>
            <a:r>
              <a:rPr lang="en-US" dirty="0"/>
              <a:t> </a:t>
            </a:r>
            <a:r>
              <a:rPr lang="en-US" dirty="0" err="1"/>
              <a:t>tra</a:t>
            </a:r>
            <a:r>
              <a:rPr lang="en-US" dirty="0"/>
              <a:t> CPOL, CPHA </a:t>
            </a:r>
            <a:r>
              <a:rPr lang="en-US" dirty="0" err="1"/>
              <a:t>phải</a:t>
            </a:r>
            <a:r>
              <a:rPr lang="en-US" dirty="0"/>
              <a:t> </a:t>
            </a:r>
            <a:r>
              <a:rPr lang="en-US" dirty="0" err="1"/>
              <a:t>giống</a:t>
            </a:r>
            <a:r>
              <a:rPr lang="en-US" dirty="0"/>
              <a:t> </a:t>
            </a:r>
            <a:r>
              <a:rPr lang="en-US" dirty="0" err="1"/>
              <a:t>với</a:t>
            </a:r>
            <a:r>
              <a:rPr lang="en-US" dirty="0"/>
              <a:t> </a:t>
            </a:r>
            <a:r>
              <a:rPr lang="en-US" dirty="0" err="1"/>
              <a:t>thiết</a:t>
            </a:r>
            <a:r>
              <a:rPr lang="en-US" dirty="0"/>
              <a:t> </a:t>
            </a:r>
            <a:r>
              <a:rPr lang="en-US" dirty="0" err="1"/>
              <a:t>bị</a:t>
            </a:r>
            <a:r>
              <a:rPr lang="en-US" dirty="0"/>
              <a:t> </a:t>
            </a:r>
            <a:r>
              <a:rPr lang="en-US" dirty="0" err="1"/>
              <a:t>ngoại</a:t>
            </a:r>
            <a:r>
              <a:rPr lang="en-US" dirty="0"/>
              <a:t> vi.</a:t>
            </a:r>
          </a:p>
          <a:p>
            <a:pPr marL="285750" lvl="0" indent="-285750">
              <a:buFont typeface="Arial" panose="020B0604020202020204" pitchFamily="34" charset="0"/>
              <a:buChar char="•"/>
            </a:pPr>
            <a:r>
              <a:rPr lang="en-US" dirty="0" err="1"/>
              <a:t>Không</a:t>
            </a:r>
            <a:r>
              <a:rPr lang="en-US" dirty="0"/>
              <a:t> </a:t>
            </a:r>
            <a:r>
              <a:rPr lang="en-US" dirty="0" err="1"/>
              <a:t>thể</a:t>
            </a:r>
            <a:r>
              <a:rPr lang="en-US" dirty="0"/>
              <a:t> </a:t>
            </a:r>
            <a:r>
              <a:rPr lang="en-US" dirty="0" err="1"/>
              <a:t>truyền</a:t>
            </a:r>
            <a:r>
              <a:rPr lang="en-US" dirty="0"/>
              <a:t> </a:t>
            </a:r>
            <a:r>
              <a:rPr lang="en-US" dirty="0" err="1"/>
              <a:t>xong</a:t>
            </a:r>
            <a:r>
              <a:rPr lang="en-US" dirty="0"/>
              <a:t> Sequence </a:t>
            </a:r>
            <a:r>
              <a:rPr lang="en-US" dirty="0" err="1"/>
              <a:t>khi</a:t>
            </a:r>
            <a:r>
              <a:rPr lang="en-US" dirty="0"/>
              <a:t> </a:t>
            </a:r>
            <a:r>
              <a:rPr lang="en-US" dirty="0" err="1"/>
              <a:t>dùng</a:t>
            </a:r>
            <a:r>
              <a:rPr lang="en-US" dirty="0"/>
              <a:t> DMA: </a:t>
            </a:r>
            <a:r>
              <a:rPr lang="en-US" dirty="0" err="1"/>
              <a:t>Cần</a:t>
            </a:r>
            <a:r>
              <a:rPr lang="en-US" dirty="0"/>
              <a:t> </a:t>
            </a:r>
            <a:r>
              <a:rPr lang="en-US" dirty="0" err="1"/>
              <a:t>xem</a:t>
            </a:r>
            <a:r>
              <a:rPr lang="en-US" dirty="0"/>
              <a:t> </a:t>
            </a:r>
            <a:r>
              <a:rPr lang="en-US" dirty="0" err="1"/>
              <a:t>lại</a:t>
            </a:r>
            <a:r>
              <a:rPr lang="en-US" dirty="0"/>
              <a:t> </a:t>
            </a:r>
            <a:r>
              <a:rPr lang="en-US" dirty="0" err="1"/>
              <a:t>cấu</a:t>
            </a:r>
            <a:r>
              <a:rPr lang="en-US" dirty="0"/>
              <a:t> </a:t>
            </a:r>
            <a:r>
              <a:rPr lang="en-US" dirty="0" err="1"/>
              <a:t>hình</a:t>
            </a:r>
            <a:r>
              <a:rPr lang="en-US" dirty="0"/>
              <a:t> </a:t>
            </a:r>
            <a:r>
              <a:rPr lang="en-US" dirty="0" err="1"/>
              <a:t>cho</a:t>
            </a:r>
            <a:r>
              <a:rPr lang="en-US" dirty="0"/>
              <a:t> </a:t>
            </a:r>
            <a:r>
              <a:rPr lang="en-US" dirty="0" err="1"/>
              <a:t>các</a:t>
            </a:r>
            <a:r>
              <a:rPr lang="en-US" dirty="0"/>
              <a:t> </a:t>
            </a:r>
            <a:r>
              <a:rPr lang="en-US" dirty="0" err="1"/>
              <a:t>kênh</a:t>
            </a:r>
            <a:r>
              <a:rPr lang="en-US" dirty="0"/>
              <a:t> DMA </a:t>
            </a:r>
            <a:r>
              <a:rPr lang="en-US" dirty="0" err="1"/>
              <a:t>và</a:t>
            </a:r>
            <a:r>
              <a:rPr lang="en-US" dirty="0"/>
              <a:t> </a:t>
            </a:r>
            <a:r>
              <a:rPr lang="en-US" dirty="0" err="1"/>
              <a:t>mưc</a:t>
            </a:r>
            <a:r>
              <a:rPr lang="en-US" dirty="0"/>
              <a:t> </a:t>
            </a:r>
            <a:r>
              <a:rPr lang="en-US" dirty="0" err="1"/>
              <a:t>ưu</a:t>
            </a:r>
            <a:r>
              <a:rPr lang="en-US" dirty="0"/>
              <a:t> </a:t>
            </a:r>
            <a:r>
              <a:rPr lang="en-US" dirty="0" err="1"/>
              <a:t>tiên</a:t>
            </a:r>
            <a:r>
              <a:rPr lang="en-US" dirty="0"/>
              <a:t> </a:t>
            </a:r>
            <a:r>
              <a:rPr lang="en-US" dirty="0" err="1"/>
              <a:t>của</a:t>
            </a:r>
            <a:r>
              <a:rPr lang="en-US" dirty="0"/>
              <a:t> </a:t>
            </a:r>
            <a:r>
              <a:rPr lang="en-US" dirty="0" err="1"/>
              <a:t>kênh</a:t>
            </a:r>
            <a:r>
              <a:rPr lang="en-US" dirty="0"/>
              <a:t> Rx </a:t>
            </a:r>
            <a:r>
              <a:rPr lang="en-US" dirty="0" err="1"/>
              <a:t>cao</a:t>
            </a:r>
            <a:r>
              <a:rPr lang="en-US" dirty="0"/>
              <a:t> </a:t>
            </a:r>
            <a:r>
              <a:rPr lang="en-US" dirty="0" err="1"/>
              <a:t>hơn</a:t>
            </a:r>
            <a:r>
              <a:rPr lang="en-US" dirty="0"/>
              <a:t> </a:t>
            </a:r>
            <a:r>
              <a:rPr lang="en-US" dirty="0" err="1"/>
              <a:t>kênh</a:t>
            </a:r>
            <a:r>
              <a:rPr lang="en-US" dirty="0"/>
              <a:t> Aux, Aux </a:t>
            </a:r>
            <a:r>
              <a:rPr lang="en-US" dirty="0" err="1"/>
              <a:t>phải</a:t>
            </a:r>
            <a:r>
              <a:rPr lang="en-US" dirty="0"/>
              <a:t> </a:t>
            </a:r>
            <a:r>
              <a:rPr lang="en-US" dirty="0" err="1"/>
              <a:t>cao</a:t>
            </a:r>
            <a:r>
              <a:rPr lang="en-US" dirty="0"/>
              <a:t> </a:t>
            </a:r>
            <a:r>
              <a:rPr lang="en-US" dirty="0" err="1"/>
              <a:t>hơn</a:t>
            </a:r>
            <a:r>
              <a:rPr lang="en-US" dirty="0"/>
              <a:t> </a:t>
            </a:r>
            <a:r>
              <a:rPr lang="en-US" dirty="0" err="1"/>
              <a:t>kênh</a:t>
            </a:r>
            <a:r>
              <a:rPr lang="en-US" dirty="0"/>
              <a:t> </a:t>
            </a:r>
            <a:r>
              <a:rPr lang="en-US" dirty="0" err="1"/>
              <a:t>Tx</a:t>
            </a:r>
            <a:r>
              <a:rPr lang="en-US" dirty="0"/>
              <a:t>.</a:t>
            </a:r>
          </a:p>
          <a:p>
            <a:pPr marL="285750" lvl="0" indent="-285750">
              <a:buFont typeface="Arial" panose="020B0604020202020204" pitchFamily="34" charset="0"/>
              <a:buChar char="•"/>
            </a:pPr>
            <a:r>
              <a:rPr lang="en-US" dirty="0" err="1"/>
              <a:t>Nếu</a:t>
            </a:r>
            <a:r>
              <a:rPr lang="en-US" dirty="0"/>
              <a:t> SPI </a:t>
            </a:r>
            <a:r>
              <a:rPr lang="en-US" dirty="0" err="1"/>
              <a:t>hỗ</a:t>
            </a:r>
            <a:r>
              <a:rPr lang="en-US" dirty="0"/>
              <a:t> </a:t>
            </a:r>
            <a:r>
              <a:rPr lang="en-US" dirty="0" err="1"/>
              <a:t>trợ</a:t>
            </a:r>
            <a:r>
              <a:rPr lang="en-US" dirty="0"/>
              <a:t> High Speed Mode, </a:t>
            </a:r>
            <a:r>
              <a:rPr lang="en-US" dirty="0" err="1"/>
              <a:t>cần</a:t>
            </a:r>
            <a:r>
              <a:rPr lang="en-US" dirty="0"/>
              <a:t> </a:t>
            </a:r>
            <a:r>
              <a:rPr lang="en-US" dirty="0" err="1"/>
              <a:t>chú</a:t>
            </a:r>
            <a:r>
              <a:rPr lang="en-US" dirty="0"/>
              <a:t> ý </a:t>
            </a:r>
            <a:r>
              <a:rPr lang="en-US" dirty="0" err="1"/>
              <a:t>dùng</a:t>
            </a:r>
            <a:r>
              <a:rPr lang="en-US" dirty="0"/>
              <a:t> </a:t>
            </a:r>
            <a:r>
              <a:rPr lang="en-US" dirty="0" err="1"/>
              <a:t>đúng</a:t>
            </a:r>
            <a:r>
              <a:rPr lang="en-US" dirty="0"/>
              <a:t> pin </a:t>
            </a:r>
            <a:r>
              <a:rPr lang="en-US" dirty="0" err="1"/>
              <a:t>hỗ</a:t>
            </a:r>
            <a:r>
              <a:rPr lang="en-US" dirty="0"/>
              <a:t> </a:t>
            </a:r>
            <a:r>
              <a:rPr lang="en-US" dirty="0" err="1"/>
              <a:t>trợ</a:t>
            </a:r>
            <a:r>
              <a:rPr lang="en-US" dirty="0"/>
              <a:t> </a:t>
            </a:r>
            <a:r>
              <a:rPr lang="en-US" dirty="0" err="1"/>
              <a:t>cho</a:t>
            </a:r>
            <a:r>
              <a:rPr lang="en-US" dirty="0"/>
              <a:t> HW unit </a:t>
            </a:r>
            <a:r>
              <a:rPr lang="en-US" dirty="0" err="1"/>
              <a:t>đó</a:t>
            </a:r>
            <a:r>
              <a:rPr lang="en-US" dirty="0"/>
              <a:t> </a:t>
            </a:r>
            <a:r>
              <a:rPr lang="en-US" dirty="0" err="1"/>
              <a:t>và</a:t>
            </a:r>
            <a:r>
              <a:rPr lang="en-US" dirty="0"/>
              <a:t> </a:t>
            </a:r>
            <a:r>
              <a:rPr lang="en-US" dirty="0" err="1"/>
              <a:t>cần</a:t>
            </a:r>
            <a:r>
              <a:rPr lang="en-US" dirty="0"/>
              <a:t> enable slew rate. </a:t>
            </a:r>
            <a:r>
              <a:rPr lang="en-US" dirty="0" err="1"/>
              <a:t>Thông</a:t>
            </a:r>
            <a:r>
              <a:rPr lang="en-US" dirty="0"/>
              <a:t> </a:t>
            </a:r>
            <a:r>
              <a:rPr lang="en-US" dirty="0" err="1"/>
              <a:t>số</a:t>
            </a:r>
            <a:r>
              <a:rPr lang="en-US" dirty="0"/>
              <a:t> </a:t>
            </a:r>
            <a:r>
              <a:rPr lang="en-US" dirty="0" err="1"/>
              <a:t>về</a:t>
            </a:r>
            <a:r>
              <a:rPr lang="en-US" dirty="0"/>
              <a:t> </a:t>
            </a:r>
            <a:r>
              <a:rPr lang="en-US" dirty="0" err="1"/>
              <a:t>tốc</a:t>
            </a:r>
            <a:r>
              <a:rPr lang="en-US" dirty="0"/>
              <a:t> </a:t>
            </a:r>
            <a:r>
              <a:rPr lang="en-US" dirty="0" err="1"/>
              <a:t>độ</a:t>
            </a:r>
            <a:r>
              <a:rPr lang="en-US" dirty="0"/>
              <a:t> baud </a:t>
            </a:r>
            <a:r>
              <a:rPr lang="en-US" dirty="0" err="1"/>
              <a:t>được</a:t>
            </a:r>
            <a:r>
              <a:rPr lang="en-US" dirty="0"/>
              <a:t> </a:t>
            </a:r>
            <a:r>
              <a:rPr lang="en-US" dirty="0" err="1"/>
              <a:t>hỗ</a:t>
            </a:r>
            <a:r>
              <a:rPr lang="en-US" dirty="0"/>
              <a:t> </a:t>
            </a:r>
            <a:r>
              <a:rPr lang="en-US" dirty="0" err="1"/>
              <a:t>trợ</a:t>
            </a:r>
            <a:r>
              <a:rPr lang="en-US" dirty="0"/>
              <a:t> </a:t>
            </a:r>
            <a:r>
              <a:rPr lang="en-US" dirty="0" err="1"/>
              <a:t>cần</a:t>
            </a:r>
            <a:r>
              <a:rPr lang="en-US" dirty="0"/>
              <a:t> </a:t>
            </a:r>
            <a:r>
              <a:rPr lang="en-US" dirty="0" err="1"/>
              <a:t>xem</a:t>
            </a:r>
            <a:r>
              <a:rPr lang="en-US" dirty="0"/>
              <a:t> </a:t>
            </a:r>
            <a:r>
              <a:rPr lang="en-US" dirty="0" err="1"/>
              <a:t>trong</a:t>
            </a:r>
            <a:r>
              <a:rPr lang="en-US" dirty="0"/>
              <a:t> Data Sheet.</a:t>
            </a:r>
          </a:p>
          <a:p>
            <a:pPr marL="285750" lvl="0" indent="-285750">
              <a:buFont typeface="Arial" panose="020B0604020202020204" pitchFamily="34" charset="0"/>
              <a:buChar char="•"/>
            </a:pPr>
            <a:r>
              <a:rPr lang="en-US" dirty="0" err="1"/>
              <a:t>Nhiều</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truyền</a:t>
            </a:r>
            <a:r>
              <a:rPr lang="en-US" dirty="0"/>
              <a:t> </a:t>
            </a:r>
            <a:r>
              <a:rPr lang="en-US" dirty="0" err="1"/>
              <a:t>đúng</a:t>
            </a:r>
            <a:r>
              <a:rPr lang="en-US" dirty="0"/>
              <a:t> </a:t>
            </a:r>
            <a:r>
              <a:rPr lang="en-US" dirty="0" err="1"/>
              <a:t>dữ</a:t>
            </a:r>
            <a:r>
              <a:rPr lang="en-US" dirty="0"/>
              <a:t> </a:t>
            </a:r>
            <a:r>
              <a:rPr lang="en-US" dirty="0" err="1"/>
              <a:t>liệu</a:t>
            </a:r>
            <a:r>
              <a:rPr lang="en-US" dirty="0"/>
              <a:t> do </a:t>
            </a:r>
            <a:r>
              <a:rPr lang="en-US" dirty="0" err="1"/>
              <a:t>nhiễu</a:t>
            </a:r>
            <a:r>
              <a:rPr lang="en-US" dirty="0"/>
              <a:t> </a:t>
            </a:r>
            <a:r>
              <a:rPr lang="en-US" dirty="0" err="1"/>
              <a:t>đường</a:t>
            </a:r>
            <a:r>
              <a:rPr lang="en-US" dirty="0"/>
              <a:t> </a:t>
            </a:r>
            <a:r>
              <a:rPr lang="en-US" dirty="0" err="1"/>
              <a:t>tín</a:t>
            </a:r>
            <a:r>
              <a:rPr lang="en-US" dirty="0"/>
              <a:t> </a:t>
            </a:r>
            <a:r>
              <a:rPr lang="en-US" dirty="0" err="1"/>
              <a:t>hiệu</a:t>
            </a:r>
            <a:r>
              <a:rPr lang="en-US" dirty="0"/>
              <a:t>, </a:t>
            </a:r>
            <a:r>
              <a:rPr lang="en-US" dirty="0" err="1"/>
              <a:t>cần</a:t>
            </a:r>
            <a:r>
              <a:rPr lang="en-US" dirty="0"/>
              <a:t> </a:t>
            </a:r>
            <a:r>
              <a:rPr lang="en-US" dirty="0" err="1"/>
              <a:t>cách</a:t>
            </a:r>
            <a:r>
              <a:rPr lang="en-US" dirty="0"/>
              <a:t> </a:t>
            </a:r>
            <a:r>
              <a:rPr lang="en-US" dirty="0" err="1"/>
              <a:t>ly</a:t>
            </a:r>
            <a:r>
              <a:rPr lang="en-US" dirty="0"/>
              <a:t> </a:t>
            </a:r>
            <a:r>
              <a:rPr lang="en-US" dirty="0" err="1"/>
              <a:t>các</a:t>
            </a:r>
            <a:r>
              <a:rPr lang="en-US" dirty="0"/>
              <a:t> </a:t>
            </a:r>
            <a:r>
              <a:rPr lang="en-US" dirty="0" err="1"/>
              <a:t>dây</a:t>
            </a:r>
            <a:r>
              <a:rPr lang="en-US" dirty="0"/>
              <a:t> </a:t>
            </a:r>
            <a:r>
              <a:rPr lang="en-US" dirty="0" err="1"/>
              <a:t>nối</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dây</a:t>
            </a:r>
            <a:r>
              <a:rPr lang="en-US" dirty="0"/>
              <a:t> SCK.</a:t>
            </a:r>
          </a:p>
        </p:txBody>
      </p:sp>
    </p:spTree>
    <p:extLst>
      <p:ext uri="{BB962C8B-B14F-4D97-AF65-F5344CB8AC3E}">
        <p14:creationId xmlns:p14="http://schemas.microsoft.com/office/powerpoint/2010/main" val="1127864830"/>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18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5" name="TextBox 4"/>
          <p:cNvSpPr txBox="1"/>
          <p:nvPr/>
        </p:nvSpPr>
        <p:spPr>
          <a:xfrm>
            <a:off x="1028700" y="1074420"/>
            <a:ext cx="7098030" cy="480060"/>
          </a:xfrm>
          <a:prstGeom prst="rect">
            <a:avLst/>
          </a:prstGeom>
          <a:noFill/>
        </p:spPr>
        <p:txBody>
          <a:bodyPr wrap="none" lIns="91440" tIns="45720" rIns="91440" rtlCol="0" anchor="t">
            <a:noAutofit/>
          </a:bodyPr>
          <a:lstStyle/>
          <a:p>
            <a:pPr defTabSz="360000"/>
            <a:r>
              <a:rPr lang="en-US" sz="2200" b="1" dirty="0" smtClean="0">
                <a:solidFill>
                  <a:schemeClr val="tx1"/>
                </a:solidFill>
              </a:rPr>
              <a:t>Có bao nhiêu đường tín hiệu giữa Master và Slave?</a:t>
            </a:r>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0" y="1714364"/>
            <a:ext cx="4537710" cy="16788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28700" y="1655564"/>
            <a:ext cx="5029200" cy="923330"/>
          </a:xfrm>
          <a:prstGeom prst="rect">
            <a:avLst/>
          </a:prstGeom>
        </p:spPr>
        <p:txBody>
          <a:bodyPr wrap="square">
            <a:spAutoFit/>
          </a:bodyPr>
          <a:lstStyle/>
          <a:p>
            <a:r>
              <a:rPr lang="en-US" b="1" i="1" dirty="0"/>
              <a:t>SCLK(Serial Clock</a:t>
            </a:r>
            <a:r>
              <a:rPr lang="en-US" b="1" i="1" dirty="0" smtClean="0"/>
              <a:t>): </a:t>
            </a:r>
            <a:r>
              <a:rPr lang="en-US" dirty="0"/>
              <a:t>Gọi khác là </a:t>
            </a:r>
            <a:r>
              <a:rPr lang="en-US" dirty="0" smtClean="0"/>
              <a:t>SCK. Tín </a:t>
            </a:r>
            <a:r>
              <a:rPr lang="en-US" dirty="0"/>
              <a:t>hiệu được tạo bởi Master để đồng bộ dữ liệu truyền nhận</a:t>
            </a:r>
          </a:p>
        </p:txBody>
      </p:sp>
      <p:sp>
        <p:nvSpPr>
          <p:cNvPr id="8" name="Rectangle 7"/>
          <p:cNvSpPr/>
          <p:nvPr/>
        </p:nvSpPr>
        <p:spPr>
          <a:xfrm>
            <a:off x="1028700" y="2722078"/>
            <a:ext cx="5646420" cy="923330"/>
          </a:xfrm>
          <a:prstGeom prst="rect">
            <a:avLst/>
          </a:prstGeom>
        </p:spPr>
        <p:txBody>
          <a:bodyPr wrap="square">
            <a:spAutoFit/>
          </a:bodyPr>
          <a:lstStyle/>
          <a:p>
            <a:r>
              <a:rPr lang="en-US" b="1" i="1" dirty="0"/>
              <a:t>MOSI(Master Output Slave Input</a:t>
            </a:r>
            <a:r>
              <a:rPr lang="en-US" b="1" i="1" dirty="0" smtClean="0"/>
              <a:t>): </a:t>
            </a:r>
            <a:r>
              <a:rPr lang="en-US" dirty="0"/>
              <a:t>Gọi khác là SDO, SOUT. </a:t>
            </a:r>
            <a:r>
              <a:rPr lang="en-US" dirty="0" smtClean="0"/>
              <a:t>Tín </a:t>
            </a:r>
            <a:r>
              <a:rPr lang="en-US" dirty="0"/>
              <a:t>hiệu được tạo bởi </a:t>
            </a:r>
            <a:r>
              <a:rPr lang="en-US" dirty="0" smtClean="0"/>
              <a:t>Master, </a:t>
            </a:r>
            <a:r>
              <a:rPr lang="en-US" dirty="0"/>
              <a:t>dùng để gửi dữ liệu từ Master </a:t>
            </a:r>
            <a:r>
              <a:rPr lang="en-US" dirty="0" smtClean="0"/>
              <a:t>đến Slave.</a:t>
            </a:r>
            <a:endParaRPr lang="en-US" dirty="0"/>
          </a:p>
        </p:txBody>
      </p:sp>
      <p:sp>
        <p:nvSpPr>
          <p:cNvPr id="9" name="Rectangle 8"/>
          <p:cNvSpPr/>
          <p:nvPr/>
        </p:nvSpPr>
        <p:spPr>
          <a:xfrm>
            <a:off x="1028700" y="3825476"/>
            <a:ext cx="9726930" cy="646331"/>
          </a:xfrm>
          <a:prstGeom prst="rect">
            <a:avLst/>
          </a:prstGeom>
        </p:spPr>
        <p:txBody>
          <a:bodyPr wrap="square">
            <a:spAutoFit/>
          </a:bodyPr>
          <a:lstStyle/>
          <a:p>
            <a:r>
              <a:rPr lang="en-US" b="1" i="1" dirty="0"/>
              <a:t>MISO(Master Input Slave Output</a:t>
            </a:r>
            <a:r>
              <a:rPr lang="en-US" b="1" i="1" dirty="0" smtClean="0"/>
              <a:t>):  </a:t>
            </a:r>
            <a:r>
              <a:rPr lang="en-US" dirty="0"/>
              <a:t>Gọi khác là SDI, SIN</a:t>
            </a:r>
            <a:r>
              <a:rPr lang="en-US" dirty="0" smtClean="0"/>
              <a:t>. Tín </a:t>
            </a:r>
            <a:r>
              <a:rPr lang="en-US" dirty="0"/>
              <a:t>hiệu được tạo bởi </a:t>
            </a:r>
            <a:r>
              <a:rPr lang="en-US" dirty="0" smtClean="0"/>
              <a:t>Slave, </a:t>
            </a:r>
            <a:r>
              <a:rPr lang="en-US" dirty="0"/>
              <a:t>dùng để gửi dữ liệu từ Slave đến Master. </a:t>
            </a:r>
            <a:r>
              <a:rPr lang="en-US" dirty="0" smtClean="0"/>
              <a:t> </a:t>
            </a:r>
            <a:endParaRPr lang="en-US" dirty="0"/>
          </a:p>
        </p:txBody>
      </p:sp>
      <p:sp>
        <p:nvSpPr>
          <p:cNvPr id="10" name="Rectangle 9"/>
          <p:cNvSpPr/>
          <p:nvPr/>
        </p:nvSpPr>
        <p:spPr>
          <a:xfrm>
            <a:off x="1028700" y="4741664"/>
            <a:ext cx="10595610" cy="646331"/>
          </a:xfrm>
          <a:prstGeom prst="rect">
            <a:avLst/>
          </a:prstGeom>
        </p:spPr>
        <p:txBody>
          <a:bodyPr wrap="square">
            <a:spAutoFit/>
          </a:bodyPr>
          <a:lstStyle/>
          <a:p>
            <a:r>
              <a:rPr lang="en-US" b="1" i="1" dirty="0" smtClean="0"/>
              <a:t>SS(Slave Select): </a:t>
            </a:r>
            <a:r>
              <a:rPr lang="en-US" dirty="0"/>
              <a:t>Gọi khác là Chip Select(CS) hoặc Peripheral Chip Select(PCS). </a:t>
            </a:r>
            <a:r>
              <a:rPr lang="en-US" dirty="0" smtClean="0"/>
              <a:t>Tín </a:t>
            </a:r>
            <a:r>
              <a:rPr lang="en-US" dirty="0"/>
              <a:t>hiệu được tạo bởi Master, dùng để chọn thiết bị Slave cần truyền nhận dữ liệu.</a:t>
            </a:r>
            <a:r>
              <a:rPr lang="en-US" dirty="0" smtClean="0"/>
              <a:t> </a:t>
            </a:r>
            <a:endParaRPr lang="en-US" dirty="0"/>
          </a:p>
        </p:txBody>
      </p:sp>
    </p:spTree>
    <p:extLst>
      <p:ext uri="{BB962C8B-B14F-4D97-AF65-F5344CB8AC3E}">
        <p14:creationId xmlns:p14="http://schemas.microsoft.com/office/powerpoint/2010/main" val="1670127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7549" y="417874"/>
            <a:ext cx="11129621" cy="560207"/>
          </a:xfrm>
        </p:spPr>
        <p:txBody>
          <a:bodyPr/>
          <a:lstStyle/>
          <a:p>
            <a:pPr defTabSz="360000"/>
            <a:r>
              <a:rPr lang="en-US" sz="2800" dirty="0" smtClean="0"/>
              <a:t>2. </a:t>
            </a:r>
            <a:r>
              <a:rPr lang="en-US" sz="2800" dirty="0"/>
              <a:t>Giới thiệu giao thức SPI</a:t>
            </a:r>
            <a:br>
              <a:rPr lang="en-US" sz="2800" dirty="0"/>
            </a:br>
            <a:endParaRPr lang="en-US" sz="2800" dirty="0"/>
          </a:p>
        </p:txBody>
      </p:sp>
      <p:sp>
        <p:nvSpPr>
          <p:cNvPr id="5" name="TextBox 4"/>
          <p:cNvSpPr txBox="1"/>
          <p:nvPr/>
        </p:nvSpPr>
        <p:spPr>
          <a:xfrm>
            <a:off x="1028700" y="1074420"/>
            <a:ext cx="7669530" cy="480060"/>
          </a:xfrm>
          <a:prstGeom prst="rect">
            <a:avLst/>
          </a:prstGeom>
          <a:noFill/>
        </p:spPr>
        <p:txBody>
          <a:bodyPr wrap="none" lIns="91440" tIns="45720" rIns="91440" rtlCol="0" anchor="t">
            <a:noAutofit/>
          </a:bodyPr>
          <a:lstStyle/>
          <a:p>
            <a:pPr defTabSz="360000"/>
            <a:r>
              <a:rPr lang="en-US" sz="2200" b="1" dirty="0"/>
              <a:t>Cơ chế truyền nhận dữ liệu giữa Master với Slave</a:t>
            </a:r>
            <a:r>
              <a:rPr lang="en-US" sz="2200" b="1" dirty="0" smtClean="0">
                <a:solidFill>
                  <a:schemeClr val="tx1"/>
                </a:solidFill>
              </a:rPr>
              <a:t>?</a:t>
            </a:r>
          </a:p>
        </p:txBody>
      </p:sp>
      <p:pic>
        <p:nvPicPr>
          <p:cNvPr id="6" name="Picture 5"/>
          <p:cNvPicPr/>
          <p:nvPr/>
        </p:nvPicPr>
        <p:blipFill>
          <a:blip r:embed="rId2"/>
          <a:stretch>
            <a:fillRect/>
          </a:stretch>
        </p:blipFill>
        <p:spPr>
          <a:xfrm>
            <a:off x="2674620" y="1703070"/>
            <a:ext cx="6423660" cy="2343150"/>
          </a:xfrm>
          <a:prstGeom prst="rect">
            <a:avLst/>
          </a:prstGeom>
        </p:spPr>
      </p:pic>
      <p:sp>
        <p:nvSpPr>
          <p:cNvPr id="7" name="Rectangle 6"/>
          <p:cNvSpPr/>
          <p:nvPr/>
        </p:nvSpPr>
        <p:spPr>
          <a:xfrm>
            <a:off x="1710690" y="4270355"/>
            <a:ext cx="3878580" cy="1754326"/>
          </a:xfrm>
          <a:prstGeom prst="rect">
            <a:avLst/>
          </a:prstGeom>
        </p:spPr>
        <p:txBody>
          <a:bodyPr wrap="square">
            <a:spAutoFit/>
          </a:bodyPr>
          <a:lstStyle/>
          <a:p>
            <a:r>
              <a:rPr lang="en-US" b="1" i="1" dirty="0"/>
              <a:t>Với Master:</a:t>
            </a:r>
            <a:r>
              <a:rPr lang="en-US" dirty="0"/>
              <a:t> Sau khi đã chọn Slave để giao tiếp bởi tín hiệu SS, từng bít dữ liệu sẽ được dịch từ thanh ghi dịch ra SDO đồng thời lấy mẫu dữ liệu trên SDI và dịch vào thanh ghi dịch tương ứng với mỗi xung SCK. </a:t>
            </a:r>
          </a:p>
        </p:txBody>
      </p:sp>
      <p:sp>
        <p:nvSpPr>
          <p:cNvPr id="8" name="Rectangle 7"/>
          <p:cNvSpPr/>
          <p:nvPr/>
        </p:nvSpPr>
        <p:spPr>
          <a:xfrm>
            <a:off x="6718935" y="4270355"/>
            <a:ext cx="4345305" cy="1200329"/>
          </a:xfrm>
          <a:prstGeom prst="rect">
            <a:avLst/>
          </a:prstGeom>
        </p:spPr>
        <p:txBody>
          <a:bodyPr wrap="square">
            <a:spAutoFit/>
          </a:bodyPr>
          <a:lstStyle/>
          <a:p>
            <a:r>
              <a:rPr lang="en-US" b="1" i="1" dirty="0"/>
              <a:t>Với Slave:</a:t>
            </a:r>
            <a:r>
              <a:rPr lang="en-US" dirty="0"/>
              <a:t> Tương tự như Master nhưng dữ liệu dịch ra SO và lấy mẫu trên SI tương ứng với mỗi xung SCK nhận được từ Master. </a:t>
            </a:r>
          </a:p>
        </p:txBody>
      </p:sp>
    </p:spTree>
    <p:extLst>
      <p:ext uri="{BB962C8B-B14F-4D97-AF65-F5344CB8AC3E}">
        <p14:creationId xmlns:p14="http://schemas.microsoft.com/office/powerpoint/2010/main" val="67676204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0_Master Content Slide">
  <a:themeElements>
    <a:clrScheme name="Custom 42">
      <a:dk1>
        <a:srgbClr val="000000"/>
      </a:dk1>
      <a:lt1>
        <a:sysClr val="window" lastClr="FFFFFF"/>
      </a:lt1>
      <a:dk2>
        <a:srgbClr val="969696"/>
      </a:dk2>
      <a:lt2>
        <a:srgbClr val="FFFFFF"/>
      </a:lt2>
      <a:accent1>
        <a:srgbClr val="7BB1DB"/>
      </a:accent1>
      <a:accent2>
        <a:srgbClr val="F9B500"/>
      </a:accent2>
      <a:accent3>
        <a:srgbClr val="C9D200"/>
      </a:accent3>
      <a:accent4>
        <a:srgbClr val="D54E12"/>
      </a:accent4>
      <a:accent5>
        <a:srgbClr val="A40044"/>
      </a:accent5>
      <a:accent6>
        <a:srgbClr val="979200"/>
      </a:accent6>
      <a:hlink>
        <a:srgbClr val="3789C8"/>
      </a:hlink>
      <a:folHlink>
        <a:srgbClr val="9ED3CA"/>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2200" dirty="0" err="1" smtClean="0">
            <a:solidFill>
              <a:schemeClr val="tx1"/>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 FSL Logo Slide">
  <a:themeElements>
    <a:clrScheme name="Custom 43">
      <a:dk1>
        <a:srgbClr val="000000"/>
      </a:dk1>
      <a:lt1>
        <a:sysClr val="window" lastClr="FFFFFF"/>
      </a:lt1>
      <a:dk2>
        <a:srgbClr val="969696"/>
      </a:dk2>
      <a:lt2>
        <a:srgbClr val="FFFFFF"/>
      </a:lt2>
      <a:accent1>
        <a:srgbClr val="7BB1DB"/>
      </a:accent1>
      <a:accent2>
        <a:srgbClr val="F9B500"/>
      </a:accent2>
      <a:accent3>
        <a:srgbClr val="C9D200"/>
      </a:accent3>
      <a:accent4>
        <a:srgbClr val="D54E12"/>
      </a:accent4>
      <a:accent5>
        <a:srgbClr val="A40044"/>
      </a:accent5>
      <a:accent6>
        <a:srgbClr val="979200"/>
      </a:accent6>
      <a:hlink>
        <a:srgbClr val="3789C8"/>
      </a:hlink>
      <a:folHlink>
        <a:srgbClr val="9ED3CA"/>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96C5944941F74584AD02892137F3D4" ma:contentTypeVersion="2" ma:contentTypeDescription="Create a new document." ma:contentTypeScope="" ma:versionID="0f3c37f9dca87a71b01f799f5ac72916">
  <xsd:schema xmlns:xsd="http://www.w3.org/2001/XMLSchema" xmlns:xs="http://www.w3.org/2001/XMLSchema" xmlns:p="http://schemas.microsoft.com/office/2006/metadata/properties" xmlns:ns2="8478c352-1115-4aa7-8db5-10d3b7bf3c89" xmlns:ns3="f3b0d8a4-7c67-4fea-86e8-18a62fba80bb" targetNamespace="http://schemas.microsoft.com/office/2006/metadata/properties" ma:root="true" ma:fieldsID="be146bc4acec03472904972538372cfb" ns2:_="" ns3:_="">
    <xsd:import namespace="8478c352-1115-4aa7-8db5-10d3b7bf3c89"/>
    <xsd:import namespace="f3b0d8a4-7c67-4fea-86e8-18a62fba80bb"/>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8c352-1115-4aa7-8db5-10d3b7bf3c8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3b0d8a4-7c67-4fea-86e8-18a62fba80bb" elementFormDefault="qualified">
    <xsd:import namespace="http://schemas.microsoft.com/office/2006/documentManagement/types"/>
    <xsd:import namespace="http://schemas.microsoft.com/office/infopath/2007/PartnerControls"/>
    <xsd:element name="SharedWithDetails" ma:index="12"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8478c352-1115-4aa7-8db5-10d3b7bf3c89">XUZZM43XYQ55-362031324-49</_dlc_DocId>
    <_dlc_DocIdUrl xmlns="8478c352-1115-4aa7-8db5-10d3b7bf3c89">
      <Url>https://freescale.sharepoint.com/sites/itcms/portalapplications/_layouts/15/DocIdRedir.aspx?ID=XUZZM43XYQ55-362031324-49</Url>
      <Description>XUZZM43XYQ55-362031324-49</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D75848-11E9-46AF-B165-D1C5EAFE87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78c352-1115-4aa7-8db5-10d3b7bf3c89"/>
    <ds:schemaRef ds:uri="f3b0d8a4-7c67-4fea-86e8-18a62fba80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D23866-845B-4BD2-A441-572A2E164D66}">
  <ds:schemaRefs>
    <ds:schemaRef ds:uri="http://purl.org/dc/elements/1.1/"/>
    <ds:schemaRef ds:uri="http://schemas.microsoft.com/office/2006/metadata/properties"/>
    <ds:schemaRef ds:uri="8478c352-1115-4aa7-8db5-10d3b7bf3c89"/>
    <ds:schemaRef ds:uri="http://purl.org/dc/terms/"/>
    <ds:schemaRef ds:uri="http://schemas.openxmlformats.org/package/2006/metadata/core-properties"/>
    <ds:schemaRef ds:uri="f3b0d8a4-7c67-4fea-86e8-18a62fba80bb"/>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C74D5D2-B109-42DF-B45A-9B948BDDD5B6}">
  <ds:schemaRefs>
    <ds:schemaRef ds:uri="http://schemas.microsoft.com/sharepoint/events"/>
  </ds:schemaRefs>
</ds:datastoreItem>
</file>

<file path=customXml/itemProps4.xml><?xml version="1.0" encoding="utf-8"?>
<ds:datastoreItem xmlns:ds="http://schemas.openxmlformats.org/officeDocument/2006/customXml" ds:itemID="{5183EDC3-6F2E-4A31-8B5C-907F834989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13928</TotalTime>
  <Pages>0</Pages>
  <Words>6906</Words>
  <Characters>0</Characters>
  <Application>Microsoft Office PowerPoint</Application>
  <DocSecurity>0</DocSecurity>
  <PresentationFormat>Custom</PresentationFormat>
  <Lines>0</Lines>
  <Paragraphs>666</Paragraphs>
  <Slides>73</Slides>
  <Notes>0</Notes>
  <HiddenSlides>0</HiddenSlides>
  <MMClips>0</MMClips>
  <ScaleCrop>false</ScaleCrop>
  <HeadingPairs>
    <vt:vector size="4" baseType="variant">
      <vt:variant>
        <vt:lpstr>Theme</vt:lpstr>
      </vt:variant>
      <vt:variant>
        <vt:i4>2</vt:i4>
      </vt:variant>
      <vt:variant>
        <vt:lpstr>Slide Titles</vt:lpstr>
      </vt:variant>
      <vt:variant>
        <vt:i4>73</vt:i4>
      </vt:variant>
    </vt:vector>
  </HeadingPairs>
  <TitlesOfParts>
    <vt:vector size="75" baseType="lpstr">
      <vt:lpstr>0_Master Content Slide</vt:lpstr>
      <vt:lpstr>10_ FSL Logo Slide</vt:lpstr>
      <vt:lpstr>Giới thiệu về SPI module                             </vt:lpstr>
      <vt:lpstr>PowerPoint Presentation</vt:lpstr>
      <vt:lpstr>PowerPoint Presentation</vt:lpstr>
      <vt:lpstr>1. Mục đích của tài liệu</vt:lpstr>
      <vt:lpstr>PowerPoint Presentation</vt:lpstr>
      <vt:lpstr>2. Giới thiệu giao thức SPI </vt:lpstr>
      <vt:lpstr>2. Giới thiệu giao thức SPI </vt:lpstr>
      <vt:lpstr>2. Giới thiệu giao thức SPI </vt:lpstr>
      <vt:lpstr>2. Giới thiệu giao thức SPI </vt:lpstr>
      <vt:lpstr>2. Giới thiệu giao thức SPI </vt:lpstr>
      <vt:lpstr>2. Giới thiệu giao thức SPI </vt:lpstr>
      <vt:lpstr>2. Giới thiệu giao thức SPI </vt:lpstr>
      <vt:lpstr>2. Giới thiệu giao thức SPI </vt:lpstr>
      <vt:lpstr>2. Giới thiệu giao thức SPI </vt:lpstr>
      <vt:lpstr>PowerPoint Presentation</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3. Giới thiệu về các IP Vault hỗ trợ SPI</vt:lpstr>
      <vt:lpstr>PowerPoint Presentation</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4. Giới thiệu Autosar SPI Driver</vt:lpstr>
      <vt:lpstr>PowerPoint Presentation</vt:lpstr>
      <vt:lpstr>5. Những chú ý khi xây dựng lớp IP Vault</vt:lpstr>
      <vt:lpstr>PowerPoint Presentation</vt:lpstr>
      <vt:lpstr>6. Những lỗi thường gặp khi giao tiếp với thiết bị ngoại vi</vt:lpstr>
      <vt:lpstr>PowerPoint Presentation</vt:lpstr>
    </vt:vector>
  </TitlesOfParts>
  <Company>Free Scale</Company>
  <LinksUpToDate>false</LinksUpToDate>
  <CharactersWithSpaces>0</CharactersWithSpaces>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NXP Powerpoint template confidential 16:9 Widescreen</dc:title>
  <dc:creator>rls02c</dc:creator>
  <cp:lastModifiedBy>.16.51.20</cp:lastModifiedBy>
  <cp:revision>1580</cp:revision>
  <dcterms:created xsi:type="dcterms:W3CDTF">2012-11-14T23:25:03Z</dcterms:created>
  <dcterms:modified xsi:type="dcterms:W3CDTF">2017-07-27T11:16:36Z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0x0101000796C5944941F74584AD02892137F3D4</vt:lpwstr>
  </property>
  <property fmtid="{D5CDD505-2E9C-101B-9397-08002B2CF9AE}" pid="3" name="_dlc_DocIdItemGuid">
    <vt:lpwstr>1fb6c50e-4100-4106-8cda-6fe082b37c5d</vt:lpwstr>
  </property>
</Properties>
</file>