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0" r:id="rId4"/>
    <p:sldId id="259" r:id="rId5"/>
    <p:sldId id="261" r:id="rId6"/>
    <p:sldId id="264"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194"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6F0B3D-2F8A-42A7-8848-937E02F00359}" type="datetimeFigureOut">
              <a:rPr lang="en-US" smtClean="0"/>
              <a:pPr/>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D5F2D-A0F5-45FC-9AE0-4047CE93C8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F0B3D-2F8A-42A7-8848-937E02F00359}" type="datetimeFigureOut">
              <a:rPr lang="en-US" smtClean="0"/>
              <a:pPr/>
              <a:t>10/17/2017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D5F2D-A0F5-45FC-9AE0-4047CE93C8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ASR4.2 handling of HW variants analysis</a:t>
            </a:r>
            <a:endParaRPr lang="en-US" dirty="0"/>
          </a:p>
        </p:txBody>
      </p:sp>
      <p:sp>
        <p:nvSpPr>
          <p:cNvPr id="3" name="Content Placeholder 2"/>
          <p:cNvSpPr>
            <a:spLocks noGrp="1"/>
          </p:cNvSpPr>
          <p:nvPr>
            <p:ph sz="half" idx="1"/>
          </p:nvPr>
        </p:nvSpPr>
        <p:spPr>
          <a:xfrm>
            <a:off x="457200" y="1600200"/>
            <a:ext cx="8458200" cy="4953000"/>
          </a:xfrm>
        </p:spPr>
        <p:txBody>
          <a:bodyPr>
            <a:normAutofit/>
          </a:bodyPr>
          <a:lstStyle/>
          <a:p>
            <a:r>
              <a:rPr lang="en-US" sz="2400" dirty="0" smtClean="0"/>
              <a:t> AUTOSAR configuration concept</a:t>
            </a:r>
          </a:p>
          <a:p>
            <a:pPr lvl="1"/>
            <a:r>
              <a:rPr lang="en-US" sz="1800" dirty="0" smtClean="0"/>
              <a:t>ASR.4.2 HW variants in the XML configuration structure are parameter oriented.</a:t>
            </a:r>
          </a:p>
          <a:p>
            <a:pPr lvl="2"/>
            <a:r>
              <a:rPr lang="en-US" sz="1050" dirty="0" smtClean="0"/>
              <a:t>In ASR 4.2 configuration type for each XML parameter/container has changed so that if focus are the parameters and not the PB containers.            </a:t>
            </a:r>
          </a:p>
          <a:p>
            <a:pPr lvl="2"/>
            <a:r>
              <a:rPr lang="en-US" sz="1050" dirty="0" smtClean="0"/>
              <a:t>Until 4.2 the structure of the configuration XMLs  was PB container oriented. Basically for each defined HW variant the user had to define one PB container with different parameters.</a:t>
            </a:r>
          </a:p>
          <a:p>
            <a:pPr lvl="2"/>
            <a:r>
              <a:rPr lang="en-US" sz="1050" dirty="0" smtClean="0"/>
              <a:t>HW variant-</a:t>
            </a:r>
            <a:r>
              <a:rPr lang="en-US" sz="1050" dirty="0" err="1" smtClean="0"/>
              <a:t>ing</a:t>
            </a:r>
            <a:r>
              <a:rPr lang="en-US" sz="1050" dirty="0" smtClean="0"/>
              <a:t> is now handled at parameter level allowing faster configuration of different ECU variants (</a:t>
            </a:r>
            <a:r>
              <a:rPr lang="en-US" sz="1050" dirty="0" err="1" smtClean="0"/>
              <a:t>i.e</a:t>
            </a:r>
            <a:r>
              <a:rPr lang="en-US" sz="1050" dirty="0" smtClean="0"/>
              <a:t> in </a:t>
            </a:r>
            <a:r>
              <a:rPr lang="en-US" sz="1050" dirty="0" err="1" smtClean="0"/>
              <a:t>Tresos</a:t>
            </a:r>
            <a:r>
              <a:rPr lang="en-US" sz="1050" dirty="0" smtClean="0"/>
              <a:t> is much easier to define different values for every parameter that has to be changed for one HW variant then to create a new container and add in it all the parameters even the ones that are not changed from one variant to an other)</a:t>
            </a:r>
          </a:p>
          <a:p>
            <a:endParaRPr lang="en-US" sz="2400" dirty="0" smtClean="0"/>
          </a:p>
          <a:p>
            <a:pPr lvl="1"/>
            <a:r>
              <a:rPr lang="en-US" sz="1800" dirty="0" smtClean="0"/>
              <a:t>ASR4.2 should support variation points configuration scheme containing for each parameter: </a:t>
            </a:r>
          </a:p>
          <a:p>
            <a:pPr lvl="2"/>
            <a:r>
              <a:rPr lang="en-US" sz="1050" dirty="0" smtClean="0"/>
              <a:t>In order to support the current HW variant configuration scheme ASR4.2 has refined the PB configuration classes (“Loadable” and “selectable”). These attribute types are no longer used and  their purpose is replaced by two </a:t>
            </a:r>
            <a:r>
              <a:rPr lang="en-US" sz="1050" dirty="0" err="1" smtClean="0"/>
              <a:t>boolean</a:t>
            </a:r>
            <a:r>
              <a:rPr lang="en-US" sz="1050" dirty="0" smtClean="0"/>
              <a:t> </a:t>
            </a:r>
            <a:r>
              <a:rPr lang="en-US" sz="1050" dirty="0" err="1" smtClean="0"/>
              <a:t>atribures</a:t>
            </a:r>
            <a:r>
              <a:rPr lang="en-US" sz="1050" dirty="0" smtClean="0"/>
              <a:t>: “</a:t>
            </a:r>
            <a:r>
              <a:rPr lang="en-US" sz="1050" b="1" i="1" dirty="0" smtClean="0"/>
              <a:t>Post-Build Variant Value” </a:t>
            </a:r>
            <a:r>
              <a:rPr lang="en-US" sz="1050" i="1" dirty="0" smtClean="0"/>
              <a:t>and </a:t>
            </a:r>
            <a:r>
              <a:rPr lang="en-US" sz="1050" b="1" i="1" dirty="0" smtClean="0"/>
              <a:t>“Post-Build Variant Multiplicity”.</a:t>
            </a:r>
          </a:p>
          <a:p>
            <a:pPr lvl="2"/>
            <a:r>
              <a:rPr lang="en-US" sz="1050" b="1" i="1" dirty="0" smtClean="0"/>
              <a:t> </a:t>
            </a:r>
            <a:r>
              <a:rPr lang="en-US" sz="1050" i="1" dirty="0" smtClean="0"/>
              <a:t>Either</a:t>
            </a:r>
            <a:r>
              <a:rPr lang="en-US" sz="1050" b="1" i="1" dirty="0" smtClean="0"/>
              <a:t> “Post-Build Variant Value”</a:t>
            </a:r>
            <a:r>
              <a:rPr lang="en-US" sz="1050" i="1" dirty="0" smtClean="0"/>
              <a:t> or “</a:t>
            </a:r>
            <a:r>
              <a:rPr lang="en-US" sz="1050" b="1" i="1" dirty="0" smtClean="0"/>
              <a:t>Post-Build</a:t>
            </a:r>
            <a:r>
              <a:rPr lang="en-US" sz="1050" i="1" dirty="0" smtClean="0"/>
              <a:t> </a:t>
            </a:r>
            <a:r>
              <a:rPr lang="en-US" sz="1050" b="1" i="1" dirty="0" smtClean="0"/>
              <a:t>Variant Multiplicity” </a:t>
            </a:r>
            <a:r>
              <a:rPr lang="en-US" sz="1050" i="1" dirty="0" smtClean="0"/>
              <a:t>may have the value </a:t>
            </a:r>
            <a:r>
              <a:rPr lang="en-US" sz="1050" b="1" i="1" dirty="0" smtClean="0"/>
              <a:t>true </a:t>
            </a:r>
            <a:r>
              <a:rPr lang="en-US" sz="1050" i="1" dirty="0" smtClean="0"/>
              <a:t>only if </a:t>
            </a:r>
            <a:r>
              <a:rPr lang="en-US" sz="1050" b="1" i="1" dirty="0" smtClean="0"/>
              <a:t>“Value Configuration Class” </a:t>
            </a:r>
            <a:r>
              <a:rPr lang="en-US" sz="1050" i="1" dirty="0" smtClean="0"/>
              <a:t>for that parameter contains</a:t>
            </a:r>
            <a:r>
              <a:rPr lang="en-US" sz="1050" b="1" i="1" dirty="0" smtClean="0"/>
              <a:t> </a:t>
            </a:r>
            <a:r>
              <a:rPr lang="en-US" sz="1050" dirty="0" smtClean="0"/>
              <a:t>VARIANT-POST-BUILD 	</a:t>
            </a:r>
          </a:p>
          <a:p>
            <a:pPr lvl="2"/>
            <a:r>
              <a:rPr lang="en-US" sz="1050" b="1" i="1" dirty="0" smtClean="0"/>
              <a:t> </a:t>
            </a:r>
            <a:r>
              <a:rPr lang="en-US" sz="1050" i="1" dirty="0" smtClean="0"/>
              <a:t>“</a:t>
            </a:r>
            <a:r>
              <a:rPr lang="en-US" sz="1050" b="1" i="1" dirty="0" smtClean="0"/>
              <a:t>Post-Build</a:t>
            </a:r>
            <a:r>
              <a:rPr lang="en-US" sz="1050" i="1" dirty="0" smtClean="0"/>
              <a:t> </a:t>
            </a:r>
            <a:r>
              <a:rPr lang="en-US" sz="1050" b="1" i="1" dirty="0" smtClean="0"/>
              <a:t>Variant Multiplicity”</a:t>
            </a:r>
            <a:r>
              <a:rPr lang="en-US" sz="1050" i="1" dirty="0" smtClean="0"/>
              <a:t> is </a:t>
            </a:r>
            <a:r>
              <a:rPr lang="en-US" sz="1050" b="1" i="1" dirty="0" smtClean="0"/>
              <a:t>true</a:t>
            </a:r>
            <a:r>
              <a:rPr lang="en-US" sz="1050" i="1" dirty="0" smtClean="0"/>
              <a:t> only if </a:t>
            </a:r>
            <a:r>
              <a:rPr lang="en-US" sz="1050" b="1" i="1" dirty="0" smtClean="0"/>
              <a:t>“Multiplicity Configuration Class” 	</a:t>
            </a:r>
            <a:r>
              <a:rPr lang="en-US" sz="1050" i="1" dirty="0" smtClean="0"/>
              <a:t> contains</a:t>
            </a:r>
            <a:r>
              <a:rPr lang="en-US" sz="1050" b="1" i="1" dirty="0" smtClean="0"/>
              <a:t> </a:t>
            </a:r>
            <a:r>
              <a:rPr lang="en-US" sz="1050" dirty="0" smtClean="0"/>
              <a:t>VARIANT-POST-BUILD.</a:t>
            </a:r>
            <a:endParaRPr lang="en-US" sz="1050" b="1" i="1" dirty="0" smtClean="0"/>
          </a:p>
          <a:p>
            <a:pPr lvl="2"/>
            <a:r>
              <a:rPr lang="en-US" sz="1050" b="1" i="1" dirty="0" smtClean="0"/>
              <a:t> </a:t>
            </a:r>
            <a:r>
              <a:rPr lang="en-US" sz="1050" i="1" dirty="0" smtClean="0"/>
              <a:t>“</a:t>
            </a:r>
            <a:r>
              <a:rPr lang="en-US" sz="1050" b="1" i="1" dirty="0" smtClean="0"/>
              <a:t>Post-Build</a:t>
            </a:r>
            <a:r>
              <a:rPr lang="en-US" sz="1050" i="1" dirty="0" smtClean="0"/>
              <a:t> </a:t>
            </a:r>
            <a:r>
              <a:rPr lang="en-US" sz="1050" b="1" i="1" dirty="0" smtClean="0"/>
              <a:t>Variant Multiplicity”</a:t>
            </a:r>
            <a:r>
              <a:rPr lang="en-US" sz="1050" i="1" dirty="0" smtClean="0"/>
              <a:t> = </a:t>
            </a:r>
            <a:r>
              <a:rPr lang="en-US" sz="1050" b="1" i="1" dirty="0" smtClean="0"/>
              <a:t>true  implies that this parameter shall have different values for each HW variant.</a:t>
            </a:r>
          </a:p>
          <a:p>
            <a:pPr lvl="2"/>
            <a:r>
              <a:rPr lang="en-US" sz="1050" i="1" dirty="0" smtClean="0"/>
              <a:t>“</a:t>
            </a:r>
            <a:r>
              <a:rPr lang="en-US" sz="1050" b="1" i="1" dirty="0" smtClean="0"/>
              <a:t>Post-Build</a:t>
            </a:r>
            <a:r>
              <a:rPr lang="en-US" sz="1050" i="1" dirty="0" smtClean="0"/>
              <a:t> </a:t>
            </a:r>
            <a:r>
              <a:rPr lang="en-US" sz="1050" b="1" i="1" dirty="0" smtClean="0"/>
              <a:t>Variant Multiplicity”</a:t>
            </a:r>
            <a:r>
              <a:rPr lang="en-US" sz="1050" i="1" dirty="0" smtClean="0"/>
              <a:t> = </a:t>
            </a:r>
            <a:r>
              <a:rPr lang="en-US" sz="1050" b="1" i="1" dirty="0" smtClean="0"/>
              <a:t>false implies that this parameter shall be common to all PB configurations (i.e. is the same for all HW variants)  	</a:t>
            </a:r>
            <a:endParaRPr lang="en-US" sz="900" dirty="0" smtClean="0"/>
          </a:p>
          <a:p>
            <a:pPr lvl="2">
              <a:buNone/>
            </a:pPr>
            <a:endParaRPr lang="en-US" sz="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ASR4.2 Expected Changes</a:t>
            </a:r>
            <a:endParaRPr lang="en-US" dirty="0"/>
          </a:p>
        </p:txBody>
      </p:sp>
      <p:sp>
        <p:nvSpPr>
          <p:cNvPr id="3" name="Subtitle 2"/>
          <p:cNvSpPr>
            <a:spLocks noGrp="1"/>
          </p:cNvSpPr>
          <p:nvPr>
            <p:ph sz="half" idx="1"/>
          </p:nvPr>
        </p:nvSpPr>
        <p:spPr>
          <a:xfrm>
            <a:off x="457200" y="1600201"/>
            <a:ext cx="7696200" cy="4343400"/>
          </a:xfrm>
        </p:spPr>
        <p:txBody>
          <a:bodyPr>
            <a:normAutofit lnSpcReduction="10000"/>
          </a:bodyPr>
          <a:lstStyle/>
          <a:p>
            <a:pPr lvl="1"/>
            <a:r>
              <a:rPr lang="en-US" sz="1200" dirty="0" smtClean="0"/>
              <a:t>New  </a:t>
            </a:r>
            <a:r>
              <a:rPr lang="en-US" sz="1200" dirty="0" err="1" smtClean="0"/>
              <a:t>Tresos</a:t>
            </a:r>
            <a:r>
              <a:rPr lang="en-US" sz="1200" dirty="0" smtClean="0"/>
              <a:t> tool is required. </a:t>
            </a:r>
            <a:r>
              <a:rPr lang="en-US" sz="1200" b="1" i="1" dirty="0" smtClean="0"/>
              <a:t>  </a:t>
            </a:r>
            <a:r>
              <a:rPr lang="en-US" sz="1200" dirty="0" smtClean="0"/>
              <a:t>Technically, the new </a:t>
            </a:r>
            <a:r>
              <a:rPr lang="en-US" sz="1200" b="1" dirty="0" err="1" smtClean="0"/>
              <a:t>Tresos</a:t>
            </a:r>
            <a:r>
              <a:rPr lang="en-US" sz="1200" dirty="0" smtClean="0"/>
              <a:t> should allow the definition of HW variants (at project level) and at module level, for each parameter that has </a:t>
            </a:r>
            <a:r>
              <a:rPr lang="en-US" sz="1200" b="1" dirty="0" smtClean="0"/>
              <a:t>Post-Build Variant Multiplicity = true </a:t>
            </a:r>
            <a:r>
              <a:rPr lang="en-US" sz="1200" dirty="0" smtClean="0"/>
              <a:t>the user should define a new value specific to that HW variant.</a:t>
            </a:r>
          </a:p>
          <a:p>
            <a:pPr lvl="1"/>
            <a:r>
              <a:rPr lang="en-US" sz="1200" b="1" i="1" dirty="0" smtClean="0"/>
              <a:t>The tool should parse all the parameters with </a:t>
            </a:r>
            <a:r>
              <a:rPr lang="en-US" sz="1200" b="1" dirty="0" smtClean="0"/>
              <a:t>Post-Build Variant Multiplicity = true and generate different configuration sets (PB structures) one for each previously defined HW variant.</a:t>
            </a:r>
            <a:r>
              <a:rPr lang="en-US" sz="1200" dirty="0" smtClean="0"/>
              <a:t>       </a:t>
            </a:r>
          </a:p>
          <a:p>
            <a:pPr lvl="1">
              <a:buNone/>
            </a:pPr>
            <a:r>
              <a:rPr lang="en-US" sz="1200" dirty="0" smtClean="0"/>
              <a:t>        This means that the PB configuration loops are now redundant.</a:t>
            </a:r>
          </a:p>
          <a:p>
            <a:pPr lvl="1"/>
            <a:r>
              <a:rPr lang="en-US" sz="1200" b="1" i="1" dirty="0" smtClean="0"/>
              <a:t>XDM file changes according to the new ASR specifications. </a:t>
            </a:r>
          </a:p>
          <a:p>
            <a:pPr lvl="1">
              <a:buNone/>
            </a:pPr>
            <a:r>
              <a:rPr lang="en-US" sz="1200" b="1" i="1" dirty="0" smtClean="0"/>
              <a:t>        </a:t>
            </a:r>
            <a:r>
              <a:rPr lang="en-US" sz="1200" i="1" dirty="0" smtClean="0"/>
              <a:t>For each ASR parameter up to 4 new attributes were added (</a:t>
            </a:r>
            <a:r>
              <a:rPr lang="en-US" sz="1200" b="1" i="1" dirty="0" smtClean="0"/>
              <a:t>Post-Build Variant Value, Post-Build Variant Multiplicity</a:t>
            </a:r>
            <a:r>
              <a:rPr lang="en-US" sz="1200" i="1" dirty="0" smtClean="0"/>
              <a:t> , </a:t>
            </a:r>
            <a:r>
              <a:rPr lang="en-US" sz="1200" b="1" i="1" dirty="0" smtClean="0"/>
              <a:t>Multiplicity Configuration Class</a:t>
            </a:r>
            <a:r>
              <a:rPr lang="en-US" sz="1200" i="1" dirty="0" smtClean="0"/>
              <a:t>, 	</a:t>
            </a:r>
            <a:r>
              <a:rPr lang="en-US" sz="1200" b="1" i="1" dirty="0" smtClean="0"/>
              <a:t>Multiplicity </a:t>
            </a:r>
            <a:r>
              <a:rPr lang="en-US" sz="1200" i="1" dirty="0" smtClean="0"/>
              <a:t>). These attributes need to be integrated in the XDM files for ASR parameters as specified by the standard.</a:t>
            </a:r>
          </a:p>
          <a:p>
            <a:pPr lvl="1">
              <a:buNone/>
            </a:pPr>
            <a:r>
              <a:rPr lang="en-US" sz="1200" i="1" dirty="0" smtClean="0"/>
              <a:t>        For NON-ASR parameters the following solution shall be used: </a:t>
            </a:r>
            <a:r>
              <a:rPr lang="en-US" sz="1200" b="1" i="1" dirty="0" smtClean="0"/>
              <a:t>Post-Build Variant Value  = true and Post-Build Variant Multiplicity  = false</a:t>
            </a:r>
            <a:r>
              <a:rPr lang="en-US" sz="1200" i="1" dirty="0" smtClean="0"/>
              <a:t>. This means that all NON-ASR parameters will be common to all PB Variants.</a:t>
            </a:r>
          </a:p>
          <a:p>
            <a:pPr lvl="1"/>
            <a:r>
              <a:rPr lang="en-US" sz="1200" i="1" dirty="0" smtClean="0"/>
              <a:t>Configuration Templates must be updated and all loops for </a:t>
            </a:r>
            <a:r>
              <a:rPr lang="en-US" sz="1200" i="1" dirty="0" err="1" smtClean="0"/>
              <a:t>PwmChannelConfigSet</a:t>
            </a:r>
            <a:r>
              <a:rPr lang="en-US" sz="1200" i="1" dirty="0" smtClean="0"/>
              <a:t> should be removed.  The new configuration structure will have only one container of type </a:t>
            </a:r>
            <a:r>
              <a:rPr lang="en-US" sz="1200" i="1" dirty="0" err="1" smtClean="0"/>
              <a:t>PwmChannelConfigSet</a:t>
            </a:r>
            <a:r>
              <a:rPr lang="en-US" sz="1200" i="1" dirty="0" smtClean="0"/>
              <a:t>  (multiplicity of this container is set to 1 in ASR4.2)</a:t>
            </a:r>
          </a:p>
          <a:p>
            <a:pPr lvl="1">
              <a:buNone/>
            </a:pPr>
            <a:r>
              <a:rPr lang="en-US" sz="1200" i="1" dirty="0" smtClean="0"/>
              <a:t>	At this stage PB Configuration will be (almost) identical to PC configuration, but take note that the PC configuration in reality is incorrect for AUTOSAR standard point of view. It may just be that in the future we will either change or remove altogether the [Mod]_</a:t>
            </a:r>
            <a:r>
              <a:rPr lang="en-US" sz="1200" i="1" dirty="0" err="1" smtClean="0"/>
              <a:t>Cfg.c</a:t>
            </a:r>
            <a:r>
              <a:rPr lang="en-US" sz="1200" i="1" dirty="0" smtClean="0"/>
              <a:t> files</a:t>
            </a:r>
          </a:p>
          <a:p>
            <a:pPr lvl="1">
              <a:buNone/>
            </a:pPr>
            <a:r>
              <a:rPr lang="en-US" sz="1200" b="1" i="1" dirty="0" smtClean="0"/>
              <a:t>	</a:t>
            </a:r>
          </a:p>
          <a:p>
            <a:pPr lvl="1">
              <a:buNone/>
            </a:pPr>
            <a:endParaRPr lang="en-US" sz="1200" i="1" dirty="0" smtClean="0"/>
          </a:p>
          <a:p>
            <a:pPr lvl="1">
              <a:buNone/>
            </a:pPr>
            <a:endParaRPr lang="en-US" sz="1200" i="1" dirty="0" smtClean="0"/>
          </a:p>
          <a:p>
            <a:pPr lvl="1">
              <a:buNone/>
            </a:pPr>
            <a:r>
              <a:rPr lang="en-US" sz="1200" b="1" i="1" dirty="0" smtClean="0"/>
              <a:t>	</a:t>
            </a:r>
          </a:p>
          <a:p>
            <a:pPr lvl="1">
              <a:buNone/>
            </a:pPr>
            <a:endParaRPr lang="en-US" sz="1200" b="1" i="1" dirty="0" smtClean="0"/>
          </a:p>
          <a:p>
            <a:pPr lvl="1">
              <a:buNone/>
            </a:pPr>
            <a:endParaRPr lang="en-US" sz="1200" b="1" i="1" dirty="0" smtClean="0"/>
          </a:p>
          <a:p>
            <a:pPr lvl="1"/>
            <a:endParaRPr lang="en-US" sz="1200" dirty="0" smtClean="0"/>
          </a:p>
          <a:p>
            <a:pPr lvl="1">
              <a:buNone/>
            </a:pPr>
            <a:endParaRPr lang="en-US" sz="1200" dirty="0" smtClean="0"/>
          </a:p>
          <a:p>
            <a:pPr lvl="1"/>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ASR4.2 Implementation suggestions 1</a:t>
            </a:r>
            <a:endParaRPr lang="en-US" dirty="0"/>
          </a:p>
        </p:txBody>
      </p:sp>
      <p:sp>
        <p:nvSpPr>
          <p:cNvPr id="4" name="Content Placeholder 3"/>
          <p:cNvSpPr>
            <a:spLocks noGrp="1"/>
          </p:cNvSpPr>
          <p:nvPr>
            <p:ph sz="half" idx="2"/>
          </p:nvPr>
        </p:nvSpPr>
        <p:spPr>
          <a:xfrm>
            <a:off x="152400" y="1600200"/>
            <a:ext cx="8534400" cy="4525963"/>
          </a:xfrm>
        </p:spPr>
        <p:txBody>
          <a:bodyPr>
            <a:normAutofit fontScale="92500" lnSpcReduction="10000"/>
          </a:bodyPr>
          <a:lstStyle/>
          <a:p>
            <a:r>
              <a:rPr lang="en-US" sz="1600" dirty="0" smtClean="0"/>
              <a:t>Open [Mod].</a:t>
            </a:r>
            <a:r>
              <a:rPr lang="en-US" sz="1600" dirty="0" err="1" smtClean="0"/>
              <a:t>xdm</a:t>
            </a:r>
            <a:r>
              <a:rPr lang="en-US" sz="1600" dirty="0" smtClean="0"/>
              <a:t> from ASR4.2 archive (see email attachment) for edit and open current [Mod].</a:t>
            </a:r>
            <a:r>
              <a:rPr lang="en-US" sz="1600" dirty="0" err="1" smtClean="0"/>
              <a:t>xdm</a:t>
            </a:r>
            <a:r>
              <a:rPr lang="en-US" sz="1600" dirty="0" smtClean="0"/>
              <a:t> (the one used for ASR4.0.3) for reading.</a:t>
            </a:r>
            <a:endParaRPr lang="en-US" sz="1200" dirty="0" smtClean="0"/>
          </a:p>
          <a:p>
            <a:pPr lvl="2">
              <a:buNone/>
            </a:pPr>
            <a:r>
              <a:rPr lang="en-US" sz="1200" dirty="0" smtClean="0"/>
              <a:t>Step 1.  Select one  by one parameters in ASR4.2 XDM file and search for them in 4.0.3 file.                </a:t>
            </a:r>
          </a:p>
          <a:p>
            <a:pPr lvl="2">
              <a:buNone/>
            </a:pPr>
            <a:r>
              <a:rPr lang="en-US" sz="1200" dirty="0" smtClean="0"/>
              <a:t>Step 2. Copy the missing attributes (i.e. “EDITABLE” or  “INVALID”)  from 4.0.3 to 4.2 XDM</a:t>
            </a:r>
          </a:p>
          <a:p>
            <a:pPr lvl="2">
              <a:buNone/>
            </a:pPr>
            <a:r>
              <a:rPr lang="en-US" sz="1200" dirty="0" smtClean="0"/>
              <a:t>Step 3. Copy the “DESC” attributes from 4.0.3 to 4.2 for the “common” parameters</a:t>
            </a:r>
          </a:p>
          <a:p>
            <a:pPr lvl="2">
              <a:buNone/>
            </a:pPr>
            <a:r>
              <a:rPr lang="en-US" sz="1200" dirty="0" smtClean="0"/>
              <a:t>Step 4. Copy the “@implements”  comments for the common parameters. </a:t>
            </a:r>
          </a:p>
          <a:p>
            <a:pPr lvl="2">
              <a:buNone/>
            </a:pPr>
            <a:r>
              <a:rPr lang="en-US" sz="1200" dirty="0" smtClean="0"/>
              <a:t>Step 5. Copy the “start of file comments ” from 4.0 to  4.2. This comments will be latter replaced by the comments used for file history. </a:t>
            </a:r>
          </a:p>
          <a:p>
            <a:pPr lvl="5">
              <a:buNone/>
            </a:pPr>
            <a:r>
              <a:rPr lang="en-US" sz="1000" dirty="0" smtClean="0">
                <a:solidFill>
                  <a:schemeClr val="accent3">
                    <a:lumMod val="50000"/>
                  </a:schemeClr>
                </a:solidFill>
              </a:rPr>
              <a:t>&lt;!--</a:t>
            </a:r>
          </a:p>
          <a:p>
            <a:pPr lvl="5">
              <a:buNone/>
            </a:pPr>
            <a:r>
              <a:rPr lang="en-US" sz="1000" dirty="0" smtClean="0">
                <a:solidFill>
                  <a:schemeClr val="accent3">
                    <a:lumMod val="50000"/>
                  </a:schemeClr>
                </a:solidFill>
              </a:rPr>
              <a:t>*   @file    Pwm.xdm</a:t>
            </a:r>
          </a:p>
          <a:p>
            <a:pPr lvl="5">
              <a:buNone/>
            </a:pPr>
            <a:r>
              <a:rPr lang="en-US" sz="1000" dirty="0" smtClean="0">
                <a:solidFill>
                  <a:schemeClr val="accent3">
                    <a:lumMod val="50000"/>
                  </a:schemeClr>
                </a:solidFill>
              </a:rPr>
              <a:t>*   @version 0.9.0</a:t>
            </a:r>
          </a:p>
          <a:p>
            <a:pPr lvl="5">
              <a:buNone/>
            </a:pPr>
            <a:r>
              <a:rPr lang="en-US" sz="1000" dirty="0" smtClean="0">
                <a:solidFill>
                  <a:schemeClr val="accent3">
                    <a:lumMod val="50000"/>
                  </a:schemeClr>
                </a:solidFill>
              </a:rPr>
              <a:t>*</a:t>
            </a:r>
          </a:p>
          <a:p>
            <a:pPr lvl="5">
              <a:buNone/>
            </a:pPr>
            <a:r>
              <a:rPr lang="en-US" sz="1000" dirty="0" smtClean="0">
                <a:solidFill>
                  <a:schemeClr val="accent3">
                    <a:lumMod val="50000"/>
                  </a:schemeClr>
                </a:solidFill>
              </a:rPr>
              <a:t>*   @brief   AUTOSAR </a:t>
            </a:r>
            <a:r>
              <a:rPr lang="en-US" sz="1000" dirty="0" err="1" smtClean="0">
                <a:solidFill>
                  <a:schemeClr val="accent3">
                    <a:lumMod val="50000"/>
                  </a:schemeClr>
                </a:solidFill>
              </a:rPr>
              <a:t>Pwm</a:t>
            </a:r>
            <a:r>
              <a:rPr lang="en-US" sz="1000" dirty="0" smtClean="0">
                <a:solidFill>
                  <a:schemeClr val="accent3">
                    <a:lumMod val="50000"/>
                  </a:schemeClr>
                </a:solidFill>
              </a:rPr>
              <a:t> - </a:t>
            </a:r>
            <a:r>
              <a:rPr lang="en-US" sz="1000" dirty="0" err="1" smtClean="0">
                <a:solidFill>
                  <a:schemeClr val="accent3">
                    <a:lumMod val="50000"/>
                  </a:schemeClr>
                </a:solidFill>
              </a:rPr>
              <a:t>Tresos</a:t>
            </a:r>
            <a:r>
              <a:rPr lang="en-US" sz="1000" dirty="0" smtClean="0">
                <a:solidFill>
                  <a:schemeClr val="accent3">
                    <a:lumMod val="50000"/>
                  </a:schemeClr>
                </a:solidFill>
              </a:rPr>
              <a:t> Studio </a:t>
            </a:r>
            <a:r>
              <a:rPr lang="en-US" sz="1000" dirty="0" err="1" smtClean="0">
                <a:solidFill>
                  <a:schemeClr val="accent3">
                    <a:lumMod val="50000"/>
                  </a:schemeClr>
                </a:solidFill>
              </a:rPr>
              <a:t>plugin</a:t>
            </a:r>
            <a:r>
              <a:rPr lang="en-US" sz="1000" dirty="0" smtClean="0">
                <a:solidFill>
                  <a:schemeClr val="accent3">
                    <a:lumMod val="50000"/>
                  </a:schemeClr>
                </a:solidFill>
              </a:rPr>
              <a:t> schema file</a:t>
            </a:r>
          </a:p>
          <a:p>
            <a:pPr lvl="5">
              <a:buNone/>
            </a:pPr>
            <a:r>
              <a:rPr lang="en-US" sz="1000" dirty="0" smtClean="0">
                <a:solidFill>
                  <a:schemeClr val="accent3">
                    <a:lumMod val="50000"/>
                  </a:schemeClr>
                </a:solidFill>
              </a:rPr>
              <a:t>*   @details This file contains the schema configuration for and </a:t>
            </a:r>
            <a:r>
              <a:rPr lang="en-US" sz="1000" dirty="0" err="1" smtClean="0">
                <a:solidFill>
                  <a:schemeClr val="accent3">
                    <a:lumMod val="50000"/>
                  </a:schemeClr>
                </a:solidFill>
              </a:rPr>
              <a:t>Pwm</a:t>
            </a:r>
            <a:r>
              <a:rPr lang="en-US" sz="1000" dirty="0" smtClean="0">
                <a:solidFill>
                  <a:schemeClr val="accent3">
                    <a:lumMod val="50000"/>
                  </a:schemeClr>
                </a:solidFill>
              </a:rPr>
              <a:t> </a:t>
            </a:r>
            <a:r>
              <a:rPr lang="en-US" sz="1000" dirty="0" err="1" smtClean="0">
                <a:solidFill>
                  <a:schemeClr val="accent3">
                    <a:lumMod val="50000"/>
                  </a:schemeClr>
                </a:solidFill>
              </a:rPr>
              <a:t>Tresos</a:t>
            </a:r>
            <a:r>
              <a:rPr lang="en-US" sz="1000" dirty="0" smtClean="0">
                <a:solidFill>
                  <a:schemeClr val="accent3">
                    <a:lumMod val="50000"/>
                  </a:schemeClr>
                </a:solidFill>
              </a:rPr>
              <a:t> Studio </a:t>
            </a:r>
            <a:r>
              <a:rPr lang="en-US" sz="1000" dirty="0" err="1" smtClean="0">
                <a:solidFill>
                  <a:schemeClr val="accent3">
                    <a:lumMod val="50000"/>
                  </a:schemeClr>
                </a:solidFill>
              </a:rPr>
              <a:t>plugin</a:t>
            </a:r>
            <a:r>
              <a:rPr lang="en-US" sz="1000" dirty="0" smtClean="0">
                <a:solidFill>
                  <a:schemeClr val="accent3">
                    <a:lumMod val="50000"/>
                  </a:schemeClr>
                </a:solidFill>
              </a:rPr>
              <a:t>.</a:t>
            </a:r>
          </a:p>
          <a:p>
            <a:pPr lvl="5">
              <a:buNone/>
            </a:pPr>
            <a:r>
              <a:rPr lang="en-US" sz="1000" dirty="0" smtClean="0">
                <a:solidFill>
                  <a:schemeClr val="accent3">
                    <a:lumMod val="50000"/>
                  </a:schemeClr>
                </a:solidFill>
              </a:rPr>
              <a:t>--&gt;</a:t>
            </a:r>
          </a:p>
          <a:p>
            <a:pPr lvl="2">
              <a:buNone/>
            </a:pPr>
            <a:r>
              <a:rPr lang="en-US" sz="1200" dirty="0" smtClean="0">
                <a:solidFill>
                  <a:schemeClr val="accent3">
                    <a:lumMod val="50000"/>
                  </a:schemeClr>
                </a:solidFill>
              </a:rPr>
              <a:t>          </a:t>
            </a:r>
            <a:r>
              <a:rPr lang="en-US" sz="1200" dirty="0" smtClean="0"/>
              <a:t>This comments need to be copied just above  line:              </a:t>
            </a:r>
          </a:p>
          <a:p>
            <a:pPr lvl="2">
              <a:buNone/>
            </a:pPr>
            <a:r>
              <a:rPr lang="en-US" sz="1200" dirty="0" smtClean="0"/>
              <a:t>                       </a:t>
            </a:r>
            <a:r>
              <a:rPr lang="en-US" sz="1200" dirty="0" smtClean="0">
                <a:solidFill>
                  <a:schemeClr val="tx2"/>
                </a:solidFill>
              </a:rPr>
              <a:t>&lt;d:ctr type="AUTOSAR" factory="</a:t>
            </a:r>
            <a:r>
              <a:rPr lang="en-US" sz="1200" dirty="0" err="1" smtClean="0">
                <a:solidFill>
                  <a:schemeClr val="tx2"/>
                </a:solidFill>
              </a:rPr>
              <a:t>autosar</a:t>
            </a:r>
            <a:r>
              <a:rPr lang="en-US" sz="1200" dirty="0" smtClean="0">
                <a:solidFill>
                  <a:schemeClr val="tx2"/>
                </a:solidFill>
              </a:rPr>
              <a:t>" </a:t>
            </a:r>
          </a:p>
          <a:p>
            <a:pPr lvl="2">
              <a:buNone/>
            </a:pPr>
            <a:r>
              <a:rPr lang="en-US" sz="1200" dirty="0" smtClean="0"/>
              <a:t>Step 6.  Copy all other parameters from 4.0.3 </a:t>
            </a:r>
            <a:r>
              <a:rPr lang="en-US" sz="1200" dirty="0" err="1" smtClean="0"/>
              <a:t>xdm</a:t>
            </a:r>
            <a:r>
              <a:rPr lang="en-US" sz="1200" dirty="0" smtClean="0"/>
              <a:t> to 4.2 </a:t>
            </a:r>
            <a:r>
              <a:rPr lang="en-US" sz="1200" dirty="0" err="1" smtClean="0"/>
              <a:t>xdm</a:t>
            </a:r>
            <a:r>
              <a:rPr lang="en-US" sz="1200" dirty="0" smtClean="0"/>
              <a:t> (including comments) add the following line to the              </a:t>
            </a:r>
            <a:r>
              <a:rPr lang="en-US" sz="1200" i="1" dirty="0" smtClean="0"/>
              <a:t>IMPLEMENTATIONCONFIGCLASS </a:t>
            </a:r>
            <a:r>
              <a:rPr lang="en-US" sz="1200" dirty="0" smtClean="0"/>
              <a:t>attribute:</a:t>
            </a:r>
          </a:p>
          <a:p>
            <a:pPr lvl="2">
              <a:buNone/>
            </a:pPr>
            <a:r>
              <a:rPr lang="en-US" sz="1200" dirty="0" smtClean="0"/>
              <a:t>		</a:t>
            </a:r>
            <a:r>
              <a:rPr lang="en-US" sz="1200" dirty="0" smtClean="0">
                <a:solidFill>
                  <a:schemeClr val="tx2"/>
                </a:solidFill>
              </a:rPr>
              <a:t> &lt;</a:t>
            </a:r>
            <a:r>
              <a:rPr lang="en-US" sz="1200" dirty="0" err="1" smtClean="0">
                <a:solidFill>
                  <a:schemeClr val="tx2"/>
                </a:solidFill>
              </a:rPr>
              <a:t>icc:v</a:t>
            </a:r>
            <a:r>
              <a:rPr lang="en-US" sz="1200" dirty="0" smtClean="0">
                <a:solidFill>
                  <a:schemeClr val="tx2"/>
                </a:solidFill>
              </a:rPr>
              <a:t> class="</a:t>
            </a:r>
            <a:r>
              <a:rPr lang="en-US" sz="1200" dirty="0" err="1" smtClean="0">
                <a:solidFill>
                  <a:schemeClr val="tx2"/>
                </a:solidFill>
              </a:rPr>
              <a:t>PostBuildSelectable</a:t>
            </a:r>
            <a:r>
              <a:rPr lang="en-US" sz="1200" dirty="0" smtClean="0">
                <a:solidFill>
                  <a:schemeClr val="tx2"/>
                </a:solidFill>
              </a:rPr>
              <a:t>"&gt;</a:t>
            </a:r>
            <a:r>
              <a:rPr lang="en-US" sz="1200" dirty="0" err="1" smtClean="0">
                <a:solidFill>
                  <a:schemeClr val="tx2"/>
                </a:solidFill>
              </a:rPr>
              <a:t>VariantPostBuildSelectable</a:t>
            </a:r>
            <a:r>
              <a:rPr lang="en-US" sz="1200" dirty="0" smtClean="0">
                <a:solidFill>
                  <a:schemeClr val="tx2"/>
                </a:solidFill>
              </a:rPr>
              <a:t>&lt;/</a:t>
            </a:r>
            <a:r>
              <a:rPr lang="en-US" sz="1200" dirty="0" err="1" smtClean="0">
                <a:solidFill>
                  <a:schemeClr val="tx2"/>
                </a:solidFill>
              </a:rPr>
              <a:t>icc:v</a:t>
            </a:r>
            <a:r>
              <a:rPr lang="en-US" sz="1200" dirty="0" smtClean="0">
                <a:solidFill>
                  <a:schemeClr val="tx2"/>
                </a:solidFill>
              </a:rPr>
              <a:t>&gt;</a:t>
            </a:r>
          </a:p>
          <a:p>
            <a:pPr lvl="2">
              <a:buNone/>
            </a:pPr>
            <a:r>
              <a:rPr lang="en-US" sz="1200" dirty="0" smtClean="0"/>
              <a:t>	This line will the used in the future development (currently all parameters will be treated as “Post Build Loadable”)</a:t>
            </a:r>
          </a:p>
          <a:p>
            <a:pPr lvl="2">
              <a:buNone/>
            </a:pPr>
            <a:r>
              <a:rPr lang="en-US" sz="1200" dirty="0" smtClean="0"/>
              <a:t>       </a:t>
            </a:r>
          </a:p>
          <a:p>
            <a:pPr lvl="2">
              <a:buNone/>
            </a:pPr>
            <a:r>
              <a:rPr lang="en-US" sz="1200" b="1" dirty="0" smtClean="0"/>
              <a:t>Note</a:t>
            </a:r>
            <a:r>
              <a:rPr lang="en-US" sz="1200" dirty="0" smtClean="0"/>
              <a:t>: This is only valid for parameters that have also “</a:t>
            </a:r>
            <a:r>
              <a:rPr lang="en-US" sz="1200" dirty="0" err="1" smtClean="0"/>
              <a:t>VariatPostBuild</a:t>
            </a:r>
            <a:r>
              <a:rPr lang="en-US" sz="1200" dirty="0" smtClean="0"/>
              <a:t>” as value and not just “</a:t>
            </a:r>
            <a:r>
              <a:rPr lang="en-US" sz="1200" dirty="0" err="1" smtClean="0"/>
              <a:t>VariantPreCompile</a:t>
            </a:r>
            <a:r>
              <a:rPr lang="en-US" sz="1200" dirty="0" smtClean="0"/>
              <a:t>” and   only for   parameters in “[Mod]</a:t>
            </a:r>
            <a:r>
              <a:rPr lang="en-US" sz="1200" dirty="0" err="1" smtClean="0"/>
              <a:t>ChannelConfigSet</a:t>
            </a:r>
            <a:r>
              <a:rPr lang="en-US" sz="1200" dirty="0" smtClean="0"/>
              <a:t>” container.</a:t>
            </a:r>
          </a:p>
          <a:p>
            <a:pPr lvl="2">
              <a:buNone/>
            </a:pPr>
            <a:endParaRPr lang="en-US" sz="1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ASR4.2 Implementation suggestions 2</a:t>
            </a:r>
            <a:endParaRPr lang="en-US" dirty="0"/>
          </a:p>
        </p:txBody>
      </p:sp>
      <p:sp>
        <p:nvSpPr>
          <p:cNvPr id="4" name="Content Placeholder 3"/>
          <p:cNvSpPr>
            <a:spLocks noGrp="1"/>
          </p:cNvSpPr>
          <p:nvPr>
            <p:ph sz="half" idx="2"/>
          </p:nvPr>
        </p:nvSpPr>
        <p:spPr>
          <a:xfrm>
            <a:off x="152400" y="1447800"/>
            <a:ext cx="8534400" cy="5029200"/>
          </a:xfrm>
        </p:spPr>
        <p:txBody>
          <a:bodyPr>
            <a:normAutofit fontScale="92500"/>
          </a:bodyPr>
          <a:lstStyle/>
          <a:p>
            <a:r>
              <a:rPr lang="en-US" sz="1600" dirty="0" smtClean="0"/>
              <a:t>Handling [Mod]</a:t>
            </a:r>
            <a:r>
              <a:rPr lang="en-US" sz="1600" dirty="0" err="1" smtClean="0"/>
              <a:t>ChannelConfigSet</a:t>
            </a:r>
            <a:r>
              <a:rPr lang="en-US" sz="1600" dirty="0" smtClean="0"/>
              <a:t>:</a:t>
            </a:r>
          </a:p>
          <a:p>
            <a:pPr lvl="1"/>
            <a:r>
              <a:rPr lang="en-US" sz="1400" dirty="0" smtClean="0"/>
              <a:t>Currently this container is defined as a list of containers. However ASR 4.2 changed this (due to different handling of the HW variants and only one such container should exist.        </a:t>
            </a:r>
          </a:p>
          <a:p>
            <a:pPr lvl="1">
              <a:buNone/>
            </a:pPr>
            <a:r>
              <a:rPr lang="en-US" sz="1400" dirty="0" smtClean="0"/>
              <a:t>        The 4.2 format removes the list of containers and thus the name of the container would appear just as it would be an other parameter under </a:t>
            </a:r>
            <a:r>
              <a:rPr lang="en-US" sz="1400" dirty="0" err="1" smtClean="0"/>
              <a:t>Tresos</a:t>
            </a:r>
            <a:r>
              <a:rPr lang="en-US" sz="1400" dirty="0" smtClean="0"/>
              <a:t>/General Tab. </a:t>
            </a:r>
          </a:p>
          <a:p>
            <a:pPr lvl="1"/>
            <a:r>
              <a:rPr lang="en-US" sz="1400" dirty="0" smtClean="0"/>
              <a:t>I would like to keep the tree-like structure that exist in xml files also in </a:t>
            </a:r>
            <a:r>
              <a:rPr lang="en-US" sz="1400" dirty="0" err="1" smtClean="0"/>
              <a:t>Tresos</a:t>
            </a:r>
            <a:r>
              <a:rPr lang="en-US" sz="1400" dirty="0" smtClean="0"/>
              <a:t> interface, so a workaround is needed.</a:t>
            </a:r>
          </a:p>
          <a:p>
            <a:pPr lvl="1">
              <a:buNone/>
            </a:pPr>
            <a:r>
              <a:rPr lang="en-US" sz="1400" dirty="0" smtClean="0"/>
              <a:t>        Add instructions for defining a list with one element around the [mod]</a:t>
            </a:r>
            <a:r>
              <a:rPr lang="en-US" sz="1400" dirty="0" err="1" smtClean="0"/>
              <a:t>ChannelConfigSet</a:t>
            </a:r>
            <a:r>
              <a:rPr lang="en-US" sz="1400" dirty="0" smtClean="0"/>
              <a:t> container definition  (see example bellow)</a:t>
            </a:r>
          </a:p>
          <a:p>
            <a:pPr lvl="2">
              <a:buNone/>
            </a:pPr>
            <a:r>
              <a:rPr lang="en-US" sz="1100" dirty="0" smtClean="0">
                <a:solidFill>
                  <a:schemeClr val="tx2"/>
                </a:solidFill>
              </a:rPr>
              <a:t>           &lt;v:lst name="</a:t>
            </a:r>
            <a:r>
              <a:rPr lang="en-US" sz="1100" dirty="0" err="1" smtClean="0">
                <a:solidFill>
                  <a:schemeClr val="tx2"/>
                </a:solidFill>
              </a:rPr>
              <a:t>PwmChannelConfigSet</a:t>
            </a:r>
            <a:r>
              <a:rPr lang="en-US" sz="1100" dirty="0" smtClean="0">
                <a:solidFill>
                  <a:schemeClr val="tx2"/>
                </a:solidFill>
              </a:rPr>
              <a:t>" type="MAP"&gt;</a:t>
            </a:r>
          </a:p>
          <a:p>
            <a:pPr lvl="2">
              <a:buNone/>
            </a:pPr>
            <a:r>
              <a:rPr lang="en-US" sz="1100" dirty="0" smtClean="0">
                <a:solidFill>
                  <a:schemeClr val="tx2"/>
                </a:solidFill>
              </a:rPr>
              <a:t>              &lt;a:da name="MIN" value="1"/&gt;</a:t>
            </a:r>
          </a:p>
          <a:p>
            <a:pPr lvl="2">
              <a:buNone/>
            </a:pPr>
            <a:r>
              <a:rPr lang="en-US" sz="1100" dirty="0" smtClean="0">
                <a:solidFill>
                  <a:schemeClr val="tx2"/>
                </a:solidFill>
              </a:rPr>
              <a:t>               &lt;a:da name="MAX" value="1"/&gt; </a:t>
            </a:r>
          </a:p>
          <a:p>
            <a:pPr lvl="2">
              <a:buNone/>
            </a:pPr>
            <a:r>
              <a:rPr lang="en-US" sz="1100" dirty="0" smtClean="0">
                <a:solidFill>
                  <a:schemeClr val="tx2"/>
                </a:solidFill>
              </a:rPr>
              <a:t>    </a:t>
            </a:r>
          </a:p>
          <a:p>
            <a:pPr lvl="2">
              <a:buNone/>
            </a:pPr>
            <a:r>
              <a:rPr lang="en-US" sz="1100" dirty="0" smtClean="0">
                <a:solidFill>
                  <a:schemeClr val="tx2"/>
                </a:solidFill>
              </a:rPr>
              <a:t>               &lt;!-- @implements </a:t>
            </a:r>
            <a:r>
              <a:rPr lang="en-US" sz="1100" dirty="0" err="1" smtClean="0">
                <a:solidFill>
                  <a:schemeClr val="tx2"/>
                </a:solidFill>
              </a:rPr>
              <a:t>PwmChannelConfigSet_Object</a:t>
            </a:r>
            <a:r>
              <a:rPr lang="en-US" sz="1100" dirty="0" smtClean="0">
                <a:solidFill>
                  <a:schemeClr val="tx2"/>
                </a:solidFill>
              </a:rPr>
              <a:t> --&gt;</a:t>
            </a:r>
          </a:p>
          <a:p>
            <a:pPr lvl="2">
              <a:buNone/>
            </a:pPr>
            <a:r>
              <a:rPr lang="en-US" sz="1100" dirty="0" smtClean="0">
                <a:solidFill>
                  <a:schemeClr val="tx2"/>
                </a:solidFill>
              </a:rPr>
              <a:t>               &lt;v:ctr name="</a:t>
            </a:r>
            <a:r>
              <a:rPr lang="en-US" sz="1100" dirty="0" err="1" smtClean="0">
                <a:solidFill>
                  <a:schemeClr val="tx2"/>
                </a:solidFill>
              </a:rPr>
              <a:t>PwmChannelConfigSet</a:t>
            </a:r>
            <a:r>
              <a:rPr lang="en-US" sz="1100" dirty="0" smtClean="0">
                <a:solidFill>
                  <a:schemeClr val="tx2"/>
                </a:solidFill>
              </a:rPr>
              <a:t>" type="IDENTIFIABLE"&gt;</a:t>
            </a:r>
          </a:p>
          <a:p>
            <a:pPr lvl="2">
              <a:buNone/>
            </a:pPr>
            <a:r>
              <a:rPr lang="en-US" sz="1100" dirty="0" smtClean="0">
                <a:solidFill>
                  <a:schemeClr val="tx2"/>
                </a:solidFill>
              </a:rPr>
              <a:t>                &lt;!--  </a:t>
            </a:r>
            <a:r>
              <a:rPr lang="en-US" sz="1100" dirty="0" err="1" smtClean="0">
                <a:solidFill>
                  <a:schemeClr val="tx2"/>
                </a:solidFill>
              </a:rPr>
              <a:t>PwmChannelConfig</a:t>
            </a:r>
            <a:r>
              <a:rPr lang="en-US" sz="1100" dirty="0" smtClean="0">
                <a:solidFill>
                  <a:schemeClr val="tx2"/>
                </a:solidFill>
              </a:rPr>
              <a:t> Set definition starts here…. All  run-time </a:t>
            </a:r>
            <a:r>
              <a:rPr lang="en-US" sz="1100" dirty="0" err="1" smtClean="0">
                <a:solidFill>
                  <a:schemeClr val="tx2"/>
                </a:solidFill>
              </a:rPr>
              <a:t>config</a:t>
            </a:r>
            <a:r>
              <a:rPr lang="en-US" sz="1100" dirty="0" smtClean="0">
                <a:solidFill>
                  <a:schemeClr val="tx2"/>
                </a:solidFill>
              </a:rPr>
              <a:t> parameters  are bellow --&gt;</a:t>
            </a:r>
          </a:p>
          <a:p>
            <a:pPr lvl="2">
              <a:buNone/>
            </a:pPr>
            <a:r>
              <a:rPr lang="en-US" sz="1100" dirty="0" smtClean="0">
                <a:solidFill>
                  <a:schemeClr val="tx2"/>
                </a:solidFill>
              </a:rPr>
              <a:t>                 &lt;/v:ctr&gt;</a:t>
            </a:r>
          </a:p>
          <a:p>
            <a:pPr lvl="2">
              <a:buNone/>
            </a:pPr>
            <a:r>
              <a:rPr lang="en-US" sz="1100" dirty="0" smtClean="0">
                <a:solidFill>
                  <a:schemeClr val="tx2"/>
                </a:solidFill>
              </a:rPr>
              <a:t>             &lt;/v:lst&gt; </a:t>
            </a:r>
          </a:p>
          <a:p>
            <a:pPr lvl="2">
              <a:buNone/>
            </a:pPr>
            <a:endParaRPr lang="en-US" sz="800" dirty="0" smtClean="0">
              <a:solidFill>
                <a:schemeClr val="tx2"/>
              </a:solidFill>
            </a:endParaRPr>
          </a:p>
          <a:p>
            <a:r>
              <a:rPr lang="en-US" sz="1600" dirty="0" smtClean="0"/>
              <a:t>Fixing </a:t>
            </a:r>
            <a:r>
              <a:rPr lang="en-US" sz="1600" dirty="0" err="1" smtClean="0"/>
              <a:t>xPath</a:t>
            </a:r>
            <a:r>
              <a:rPr lang="en-US" sz="1600" dirty="0" smtClean="0"/>
              <a:t> </a:t>
            </a:r>
            <a:r>
              <a:rPr lang="en-US" sz="1600" dirty="0" err="1" smtClean="0"/>
              <a:t>expresions</a:t>
            </a:r>
            <a:r>
              <a:rPr lang="en-US" sz="1600" dirty="0" smtClean="0"/>
              <a:t>. </a:t>
            </a:r>
          </a:p>
          <a:p>
            <a:pPr lvl="1"/>
            <a:r>
              <a:rPr lang="en-US" sz="1200" dirty="0" smtClean="0"/>
              <a:t>The XDM implementation for ASR4.2 changes the way some parameters are defined. For instance the [Mod] </a:t>
            </a:r>
            <a:r>
              <a:rPr lang="en-US" sz="1200" dirty="0" smtClean="0">
                <a:solidFill>
                  <a:schemeClr val="tx2"/>
                </a:solidFill>
              </a:rPr>
              <a:t>Notification</a:t>
            </a:r>
            <a:r>
              <a:rPr lang="en-US" sz="1200" dirty="0" smtClean="0"/>
              <a:t> parameters are now defined as a list of parameters  and these changes transformed  path to these parameters so the </a:t>
            </a:r>
            <a:r>
              <a:rPr lang="en-US" sz="1200" dirty="0" err="1" smtClean="0"/>
              <a:t>xPath</a:t>
            </a:r>
            <a:r>
              <a:rPr lang="en-US" sz="1200" dirty="0" smtClean="0"/>
              <a:t> expression used for validating values for these parameters will no longer work.  To fix this issue it may be needed to add   one “</a:t>
            </a:r>
            <a:r>
              <a:rPr lang="en-US" sz="1200" dirty="0" smtClean="0">
                <a:solidFill>
                  <a:srgbClr val="C00000"/>
                </a:solidFill>
              </a:rPr>
              <a:t>../</a:t>
            </a:r>
            <a:r>
              <a:rPr lang="en-US" sz="1200" dirty="0" smtClean="0"/>
              <a:t>” to the expression path.</a:t>
            </a:r>
          </a:p>
          <a:p>
            <a:pPr lvl="1"/>
            <a:endParaRPr lang="en-US" sz="1200" dirty="0" smtClean="0"/>
          </a:p>
          <a:p>
            <a:pPr lvl="2">
              <a:buNone/>
            </a:pPr>
            <a:r>
              <a:rPr lang="en-US" sz="800" dirty="0" smtClean="0">
                <a:solidFill>
                  <a:schemeClr val="tx2"/>
                </a:solidFill>
              </a:rPr>
              <a:t> </a:t>
            </a:r>
            <a:endParaRPr lang="en-US" sz="600" dirty="0" smtClean="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ASR4.2 Implementation suggestions 3</a:t>
            </a:r>
            <a:endParaRPr lang="en-US" dirty="0"/>
          </a:p>
        </p:txBody>
      </p:sp>
      <p:sp>
        <p:nvSpPr>
          <p:cNvPr id="4" name="Content Placeholder 3"/>
          <p:cNvSpPr>
            <a:spLocks noGrp="1"/>
          </p:cNvSpPr>
          <p:nvPr>
            <p:ph sz="half" idx="2"/>
          </p:nvPr>
        </p:nvSpPr>
        <p:spPr>
          <a:xfrm>
            <a:off x="152400" y="1295401"/>
            <a:ext cx="8534400" cy="2971800"/>
          </a:xfrm>
        </p:spPr>
        <p:txBody>
          <a:bodyPr>
            <a:normAutofit fontScale="92500" lnSpcReduction="10000"/>
          </a:bodyPr>
          <a:lstStyle/>
          <a:p>
            <a:pPr lvl="2">
              <a:buNone/>
            </a:pPr>
            <a:endParaRPr lang="en-US" sz="800" dirty="0" smtClean="0">
              <a:solidFill>
                <a:schemeClr val="tx2"/>
              </a:solidFill>
            </a:endParaRPr>
          </a:p>
          <a:p>
            <a:r>
              <a:rPr lang="en-US" sz="1600" dirty="0" smtClean="0"/>
              <a:t>Handling [Mod]_</a:t>
            </a:r>
            <a:r>
              <a:rPr lang="en-US" sz="1600" dirty="0" err="1" smtClean="0"/>
              <a:t>Cfg.h</a:t>
            </a:r>
            <a:r>
              <a:rPr lang="en-US" sz="1600" dirty="0" smtClean="0"/>
              <a:t>, [Mod]_</a:t>
            </a:r>
            <a:r>
              <a:rPr lang="en-US" sz="1600" dirty="0" err="1" smtClean="0"/>
              <a:t>PBcfg.h</a:t>
            </a:r>
            <a:r>
              <a:rPr lang="en-US" sz="1600" dirty="0" smtClean="0"/>
              <a:t> and Macro files.</a:t>
            </a:r>
          </a:p>
          <a:p>
            <a:pPr lvl="1"/>
            <a:r>
              <a:rPr lang="en-US" sz="1300" dirty="0" smtClean="0"/>
              <a:t>The first implementation of 4.2 will support ONLY ONE  HW Variant as </a:t>
            </a:r>
            <a:r>
              <a:rPr lang="en-US" sz="1300" dirty="0" err="1" smtClean="0"/>
              <a:t>Tresos</a:t>
            </a:r>
            <a:r>
              <a:rPr lang="en-US" sz="1300" dirty="0" smtClean="0"/>
              <a:t> version 17.0 only does not yet offer support for multiple HW variants. Because of this issue is may be possible that the following implementation proposal will not be valid once EB provide a tool capable of handling several variants.</a:t>
            </a:r>
          </a:p>
          <a:p>
            <a:pPr lvl="1"/>
            <a:r>
              <a:rPr lang="en-US" sz="1300" dirty="0" smtClean="0"/>
              <a:t>As [Mod]</a:t>
            </a:r>
            <a:r>
              <a:rPr lang="en-US" sz="1300" dirty="0" err="1" smtClean="0"/>
              <a:t>ChannelConfigSet</a:t>
            </a:r>
            <a:r>
              <a:rPr lang="en-US" sz="1300" dirty="0" smtClean="0"/>
              <a:t> was changed from a list of containers to a single container (see previous page), any LOOP instructions searching inside </a:t>
            </a:r>
            <a:r>
              <a:rPr lang="en-US" sz="1300" dirty="0" err="1" smtClean="0"/>
              <a:t>Config</a:t>
            </a:r>
            <a:r>
              <a:rPr lang="en-US" sz="1300" dirty="0" smtClean="0"/>
              <a:t> Set containers are obsolete. </a:t>
            </a:r>
          </a:p>
          <a:p>
            <a:pPr lvl="1"/>
            <a:r>
              <a:rPr lang="en-US" sz="1300" dirty="0" smtClean="0"/>
              <a:t>The XDM implementation for ASR4.2 changes the way some parameters are defined. For instance the [Mod] </a:t>
            </a:r>
            <a:r>
              <a:rPr lang="en-US" sz="1300" dirty="0" smtClean="0">
                <a:solidFill>
                  <a:schemeClr val="tx2"/>
                </a:solidFill>
              </a:rPr>
              <a:t>Notification</a:t>
            </a:r>
            <a:r>
              <a:rPr lang="en-US" sz="1300" dirty="0" smtClean="0"/>
              <a:t> parameters are now defined as a list of parameters  and these changes transformed  path to these parameters so the </a:t>
            </a:r>
            <a:r>
              <a:rPr lang="en-US" sz="1300" dirty="0" err="1" smtClean="0"/>
              <a:t>xPath</a:t>
            </a:r>
            <a:r>
              <a:rPr lang="en-US" sz="1300" dirty="0" smtClean="0"/>
              <a:t> expression used for validating values for these parameters will no longer work.  To fix this issue it may be needed to add   one “</a:t>
            </a:r>
            <a:r>
              <a:rPr lang="en-US" sz="1300" dirty="0" smtClean="0">
                <a:solidFill>
                  <a:srgbClr val="C00000"/>
                </a:solidFill>
              </a:rPr>
              <a:t>../</a:t>
            </a:r>
            <a:r>
              <a:rPr lang="en-US" sz="1300" dirty="0" smtClean="0"/>
              <a:t>” to the expression path.</a:t>
            </a:r>
          </a:p>
          <a:p>
            <a:pPr lvl="1"/>
            <a:r>
              <a:rPr lang="en-US" sz="1300" dirty="0" smtClean="0"/>
              <a:t>To get the values from the Parameters defined as “list of values” we will need to get the value of the first element in that list. (see reason above)</a:t>
            </a:r>
          </a:p>
          <a:p>
            <a:pPr lvl="1"/>
            <a:endParaRPr lang="en-US" sz="1200" dirty="0" smtClean="0"/>
          </a:p>
          <a:p>
            <a:pPr lvl="1">
              <a:buNone/>
            </a:pPr>
            <a:r>
              <a:rPr lang="en-US" sz="1200" dirty="0" smtClean="0">
                <a:solidFill>
                  <a:schemeClr val="tx2"/>
                </a:solidFill>
              </a:rPr>
              <a:t>         </a:t>
            </a:r>
            <a:r>
              <a:rPr lang="en-US" sz="1200" dirty="0" smtClean="0"/>
              <a:t>So in case of </a:t>
            </a:r>
            <a:r>
              <a:rPr lang="en-US" sz="1200" dirty="0" err="1" smtClean="0"/>
              <a:t>Pwm</a:t>
            </a:r>
            <a:r>
              <a:rPr lang="en-US" sz="1200" dirty="0" smtClean="0"/>
              <a:t>, the following transformation has occurred: </a:t>
            </a:r>
          </a:p>
        </p:txBody>
      </p:sp>
      <p:sp>
        <p:nvSpPr>
          <p:cNvPr id="6" name="TextBox 5"/>
          <p:cNvSpPr txBox="1"/>
          <p:nvPr/>
        </p:nvSpPr>
        <p:spPr>
          <a:xfrm>
            <a:off x="228600" y="5867400"/>
            <a:ext cx="8686800" cy="923330"/>
          </a:xfrm>
          <a:prstGeom prst="rect">
            <a:avLst/>
          </a:prstGeom>
          <a:noFill/>
        </p:spPr>
        <p:txBody>
          <a:bodyPr wrap="square" rtlCol="0">
            <a:spAutoFit/>
          </a:bodyPr>
          <a:lstStyle/>
          <a:p>
            <a:pPr lvl="1">
              <a:buNone/>
            </a:pPr>
            <a:r>
              <a:rPr lang="en-US" sz="1200" dirty="0" smtClean="0">
                <a:solidFill>
                  <a:schemeClr val="tx2"/>
                </a:solidFill>
              </a:rPr>
              <a:t>Note: In the future there will be one value for each HW variant but for now only one value will be used and/or defined. </a:t>
            </a:r>
          </a:p>
          <a:p>
            <a:pPr lvl="1">
              <a:buNone/>
            </a:pPr>
            <a:r>
              <a:rPr lang="en-US" sz="1200" dirty="0" smtClean="0">
                <a:solidFill>
                  <a:schemeClr val="tx2"/>
                </a:solidFill>
              </a:rPr>
              <a:t>           I would expect that there will be some </a:t>
            </a:r>
            <a:r>
              <a:rPr lang="en-US" sz="1200" dirty="0" err="1" smtClean="0">
                <a:solidFill>
                  <a:schemeClr val="tx2"/>
                </a:solidFill>
              </a:rPr>
              <a:t>Tresos</a:t>
            </a:r>
            <a:r>
              <a:rPr lang="en-US" sz="1200" dirty="0" smtClean="0">
                <a:solidFill>
                  <a:schemeClr val="tx2"/>
                </a:solidFill>
              </a:rPr>
              <a:t> provided function that will allow us to get the values of the parameters that  belong to a certain HW variant.</a:t>
            </a:r>
            <a:endParaRPr lang="en-US" sz="1000" dirty="0" smtClean="0">
              <a:solidFill>
                <a:schemeClr val="tx2"/>
              </a:solidFill>
            </a:endParaRPr>
          </a:p>
          <a:p>
            <a:endParaRPr lang="en-US" dirty="0"/>
          </a:p>
        </p:txBody>
      </p:sp>
      <p:sp>
        <p:nvSpPr>
          <p:cNvPr id="7" name="TextBox 6"/>
          <p:cNvSpPr txBox="1"/>
          <p:nvPr/>
        </p:nvSpPr>
        <p:spPr>
          <a:xfrm>
            <a:off x="1066800" y="4114800"/>
            <a:ext cx="3810000" cy="1600438"/>
          </a:xfrm>
          <a:prstGeom prst="rect">
            <a:avLst/>
          </a:prstGeom>
          <a:noFill/>
        </p:spPr>
        <p:txBody>
          <a:bodyPr wrap="square" rtlCol="0">
            <a:spAutoFit/>
          </a:bodyPr>
          <a:lstStyle/>
          <a:p>
            <a:r>
              <a:rPr lang="en-US" sz="700" dirty="0" smtClean="0">
                <a:solidFill>
                  <a:srgbClr val="C00000"/>
                </a:solidFill>
              </a:rPr>
              <a:t>/*ASR 4.0.3*/</a:t>
            </a:r>
          </a:p>
          <a:p>
            <a:r>
              <a:rPr lang="en-US" sz="700" dirty="0" smtClean="0"/>
              <a:t>#if (PWM_NOTIFICATION_SUPPORTED == STD_ON)</a:t>
            </a:r>
          </a:p>
          <a:p>
            <a:r>
              <a:rPr lang="en-US" sz="700" dirty="0" smtClean="0"/>
              <a:t>        /** @brief </a:t>
            </a:r>
            <a:r>
              <a:rPr lang="en-US" sz="700" dirty="0" err="1" smtClean="0"/>
              <a:t>Pwm</a:t>
            </a:r>
            <a:r>
              <a:rPr lang="en-US" sz="700" dirty="0" smtClean="0"/>
              <a:t> notification function */</a:t>
            </a:r>
          </a:p>
          <a:p>
            <a:r>
              <a:rPr lang="en-US" sz="700" dirty="0" smtClean="0"/>
              <a:t>    [!IF "</a:t>
            </a:r>
            <a:r>
              <a:rPr lang="en-US" sz="700" dirty="0" err="1" smtClean="0"/>
              <a:t>node:exists</a:t>
            </a:r>
            <a:r>
              <a:rPr lang="en-US" sz="700" dirty="0" smtClean="0"/>
              <a:t>(</a:t>
            </a:r>
            <a:r>
              <a:rPr lang="en-US" sz="700" dirty="0" smtClean="0">
                <a:solidFill>
                  <a:srgbClr val="C00000"/>
                </a:solidFill>
              </a:rPr>
              <a:t>'</a:t>
            </a:r>
            <a:r>
              <a:rPr lang="en-US" sz="700" dirty="0" err="1" smtClean="0">
                <a:solidFill>
                  <a:srgbClr val="C00000"/>
                </a:solidFill>
              </a:rPr>
              <a:t>PwmNotification</a:t>
            </a:r>
            <a:r>
              <a:rPr lang="en-US" sz="700" dirty="0" smtClean="0"/>
              <a:t>')"!]</a:t>
            </a:r>
          </a:p>
          <a:p>
            <a:r>
              <a:rPr lang="en-US" sz="700" dirty="0" smtClean="0"/>
              <a:t>      [!IF "(</a:t>
            </a:r>
            <a:r>
              <a:rPr lang="en-US" sz="700" dirty="0" err="1" smtClean="0">
                <a:solidFill>
                  <a:srgbClr val="C00000"/>
                </a:solidFill>
              </a:rPr>
              <a:t>PwmNotification</a:t>
            </a:r>
            <a:r>
              <a:rPr lang="en-US" sz="700" dirty="0" smtClean="0"/>
              <a:t> = '') or (</a:t>
            </a:r>
            <a:r>
              <a:rPr lang="en-US" sz="700" dirty="0" err="1" smtClean="0">
                <a:solidFill>
                  <a:srgbClr val="C00000"/>
                </a:solidFill>
              </a:rPr>
              <a:t>PwmNotification</a:t>
            </a:r>
            <a:r>
              <a:rPr lang="en-US" sz="700" dirty="0" smtClean="0"/>
              <a:t> = 'NULL_PTR') or (</a:t>
            </a:r>
            <a:r>
              <a:rPr lang="en-US" sz="700" dirty="0" err="1" smtClean="0">
                <a:solidFill>
                  <a:srgbClr val="C00000"/>
                </a:solidFill>
              </a:rPr>
              <a:t>PwmNotification</a:t>
            </a:r>
            <a:r>
              <a:rPr lang="en-US" sz="700" dirty="0" smtClean="0"/>
              <a:t> = 'NULL')"!]</a:t>
            </a:r>
          </a:p>
          <a:p>
            <a:r>
              <a:rPr lang="en-US" sz="700" dirty="0" smtClean="0"/>
              <a:t>        NULL_PTR</a:t>
            </a:r>
          </a:p>
          <a:p>
            <a:r>
              <a:rPr lang="en-US" sz="700" dirty="0" smtClean="0"/>
              <a:t>     [!ELSE!]</a:t>
            </a:r>
          </a:p>
          <a:p>
            <a:r>
              <a:rPr lang="en-US" sz="700" dirty="0" smtClean="0"/>
              <a:t>        /* @violates @ref Pwm_PBcfg_C_REF_5 Callback definition */</a:t>
            </a:r>
          </a:p>
          <a:p>
            <a:r>
              <a:rPr lang="en-US" sz="700" dirty="0" smtClean="0"/>
              <a:t>        [!"</a:t>
            </a:r>
            <a:r>
              <a:rPr lang="en-US" sz="700" dirty="0" err="1" smtClean="0">
                <a:solidFill>
                  <a:srgbClr val="C00000"/>
                </a:solidFill>
              </a:rPr>
              <a:t>PwmNotification</a:t>
            </a:r>
            <a:r>
              <a:rPr lang="en-US" sz="700" dirty="0" smtClean="0"/>
              <a:t>"!],</a:t>
            </a:r>
          </a:p>
          <a:p>
            <a:r>
              <a:rPr lang="en-US" sz="700" dirty="0" smtClean="0"/>
              <a:t>      [!ENDIF!]</a:t>
            </a:r>
          </a:p>
          <a:p>
            <a:r>
              <a:rPr lang="en-US" sz="700" dirty="0" smtClean="0"/>
              <a:t>    [!ELSE!]</a:t>
            </a:r>
          </a:p>
          <a:p>
            <a:r>
              <a:rPr lang="en-US" sz="700" dirty="0" smtClean="0"/>
              <a:t>        NULL_PTR,</a:t>
            </a:r>
          </a:p>
          <a:p>
            <a:r>
              <a:rPr lang="en-US" sz="700" dirty="0" smtClean="0"/>
              <a:t>    [!ENDIF!]</a:t>
            </a:r>
          </a:p>
          <a:p>
            <a:r>
              <a:rPr lang="en-US" sz="700" dirty="0" smtClean="0"/>
              <a:t>#</a:t>
            </a:r>
            <a:r>
              <a:rPr lang="en-US" sz="700" dirty="0" err="1" smtClean="0"/>
              <a:t>endif</a:t>
            </a:r>
            <a:endParaRPr lang="en-US" sz="700" dirty="0"/>
          </a:p>
        </p:txBody>
      </p:sp>
      <p:sp>
        <p:nvSpPr>
          <p:cNvPr id="8" name="TextBox 7"/>
          <p:cNvSpPr txBox="1"/>
          <p:nvPr/>
        </p:nvSpPr>
        <p:spPr>
          <a:xfrm>
            <a:off x="4800600" y="4114800"/>
            <a:ext cx="4495800" cy="1600438"/>
          </a:xfrm>
          <a:prstGeom prst="rect">
            <a:avLst/>
          </a:prstGeom>
          <a:noFill/>
        </p:spPr>
        <p:txBody>
          <a:bodyPr wrap="square" rtlCol="0">
            <a:spAutoFit/>
          </a:bodyPr>
          <a:lstStyle/>
          <a:p>
            <a:r>
              <a:rPr lang="en-US" sz="700" dirty="0" smtClean="0">
                <a:solidFill>
                  <a:srgbClr val="C00000"/>
                </a:solidFill>
              </a:rPr>
              <a:t>/*ASR 4.2*/</a:t>
            </a:r>
          </a:p>
          <a:p>
            <a:r>
              <a:rPr lang="en-US" sz="700" dirty="0" smtClean="0"/>
              <a:t>#if (PWM_NOTIFICATION_SUPPORTED == STD_ON)</a:t>
            </a:r>
          </a:p>
          <a:p>
            <a:r>
              <a:rPr lang="en-US" sz="700" dirty="0" smtClean="0"/>
              <a:t>        /** @brief </a:t>
            </a:r>
            <a:r>
              <a:rPr lang="en-US" sz="700" dirty="0" err="1" smtClean="0"/>
              <a:t>Pwm</a:t>
            </a:r>
            <a:r>
              <a:rPr lang="en-US" sz="700" dirty="0" smtClean="0"/>
              <a:t> notification function */</a:t>
            </a:r>
          </a:p>
          <a:p>
            <a:r>
              <a:rPr lang="en-US" sz="700" dirty="0" smtClean="0"/>
              <a:t>    [!IF "</a:t>
            </a:r>
            <a:r>
              <a:rPr lang="en-US" sz="700" dirty="0" err="1" smtClean="0"/>
              <a:t>node:exists</a:t>
            </a:r>
            <a:r>
              <a:rPr lang="en-US" sz="700" dirty="0" smtClean="0"/>
              <a:t>(‘</a:t>
            </a:r>
            <a:r>
              <a:rPr lang="en-US" sz="700" dirty="0" err="1" smtClean="0">
                <a:solidFill>
                  <a:srgbClr val="C00000"/>
                </a:solidFill>
              </a:rPr>
              <a:t>PwmNotification</a:t>
            </a:r>
            <a:r>
              <a:rPr lang="en-US" sz="700" dirty="0" smtClean="0">
                <a:solidFill>
                  <a:srgbClr val="C00000"/>
                </a:solidFill>
              </a:rPr>
              <a:t>/*[1]</a:t>
            </a:r>
            <a:r>
              <a:rPr lang="en-US" sz="700" dirty="0" smtClean="0"/>
              <a:t>')"!]</a:t>
            </a:r>
          </a:p>
          <a:p>
            <a:r>
              <a:rPr lang="en-US" sz="700" dirty="0" smtClean="0"/>
              <a:t>      [!IF "(</a:t>
            </a:r>
            <a:r>
              <a:rPr lang="en-US" sz="700" dirty="0" err="1" smtClean="0">
                <a:solidFill>
                  <a:srgbClr val="C00000"/>
                </a:solidFill>
              </a:rPr>
              <a:t>PwmNotification</a:t>
            </a:r>
            <a:r>
              <a:rPr lang="en-US" sz="700" dirty="0" smtClean="0">
                <a:solidFill>
                  <a:srgbClr val="C00000"/>
                </a:solidFill>
              </a:rPr>
              <a:t>/*[1] </a:t>
            </a:r>
            <a:r>
              <a:rPr lang="en-US" sz="700" dirty="0" smtClean="0"/>
              <a:t>= '') or (</a:t>
            </a:r>
            <a:r>
              <a:rPr lang="en-US" sz="700" dirty="0" err="1" smtClean="0">
                <a:solidFill>
                  <a:srgbClr val="C00000"/>
                </a:solidFill>
              </a:rPr>
              <a:t>PwmNotification</a:t>
            </a:r>
            <a:r>
              <a:rPr lang="en-US" sz="700" dirty="0" smtClean="0">
                <a:solidFill>
                  <a:srgbClr val="C00000"/>
                </a:solidFill>
              </a:rPr>
              <a:t>/*[1] </a:t>
            </a:r>
            <a:r>
              <a:rPr lang="en-US" sz="700" dirty="0" smtClean="0"/>
              <a:t>= 'NULL_PTR') or (</a:t>
            </a:r>
            <a:r>
              <a:rPr lang="en-US" sz="700" dirty="0" err="1" smtClean="0">
                <a:solidFill>
                  <a:srgbClr val="C00000"/>
                </a:solidFill>
              </a:rPr>
              <a:t>PwmNotification</a:t>
            </a:r>
            <a:r>
              <a:rPr lang="en-US" sz="700" dirty="0" smtClean="0">
                <a:solidFill>
                  <a:srgbClr val="C00000"/>
                </a:solidFill>
              </a:rPr>
              <a:t>/*[1] </a:t>
            </a:r>
            <a:r>
              <a:rPr lang="en-US" sz="700" dirty="0" smtClean="0"/>
              <a:t>= 'NULL')"!]</a:t>
            </a:r>
          </a:p>
          <a:p>
            <a:r>
              <a:rPr lang="en-US" sz="700" dirty="0" smtClean="0"/>
              <a:t>        NULL_PTR</a:t>
            </a:r>
          </a:p>
          <a:p>
            <a:r>
              <a:rPr lang="en-US" sz="700" dirty="0" smtClean="0"/>
              <a:t>     [!ELSE!]</a:t>
            </a:r>
          </a:p>
          <a:p>
            <a:r>
              <a:rPr lang="en-US" sz="700" dirty="0" smtClean="0"/>
              <a:t>        /* @violates @ref Pwm_PBcfg_C_REF_5 Callback definition */</a:t>
            </a:r>
          </a:p>
          <a:p>
            <a:r>
              <a:rPr lang="en-US" sz="700" dirty="0" smtClean="0"/>
              <a:t>        [!"</a:t>
            </a:r>
            <a:r>
              <a:rPr lang="en-US" sz="700" dirty="0" err="1" smtClean="0">
                <a:solidFill>
                  <a:srgbClr val="C00000"/>
                </a:solidFill>
              </a:rPr>
              <a:t>PwmNotification</a:t>
            </a:r>
            <a:r>
              <a:rPr lang="en-US" sz="700" dirty="0" smtClean="0">
                <a:solidFill>
                  <a:srgbClr val="C00000"/>
                </a:solidFill>
              </a:rPr>
              <a:t>/*[1]</a:t>
            </a:r>
            <a:r>
              <a:rPr lang="en-US" sz="700" dirty="0" smtClean="0"/>
              <a:t>"!],</a:t>
            </a:r>
          </a:p>
          <a:p>
            <a:r>
              <a:rPr lang="en-US" sz="700" dirty="0" smtClean="0"/>
              <a:t>      [!ENDIF!]</a:t>
            </a:r>
          </a:p>
          <a:p>
            <a:r>
              <a:rPr lang="en-US" sz="700" dirty="0" smtClean="0"/>
              <a:t>    [!ELSE!]</a:t>
            </a:r>
          </a:p>
          <a:p>
            <a:r>
              <a:rPr lang="en-US" sz="700" dirty="0" smtClean="0"/>
              <a:t>        NULL_PTR,</a:t>
            </a:r>
          </a:p>
          <a:p>
            <a:r>
              <a:rPr lang="en-US" sz="700" dirty="0" smtClean="0"/>
              <a:t>    [!ENDIF!]</a:t>
            </a:r>
          </a:p>
          <a:p>
            <a:r>
              <a:rPr lang="en-US" sz="700" dirty="0" smtClean="0"/>
              <a:t>#</a:t>
            </a:r>
            <a:r>
              <a:rPr lang="en-US" sz="700" dirty="0" err="1" smtClean="0"/>
              <a:t>endif</a:t>
            </a:r>
            <a:endParaRPr lang="en-US" sz="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ASR4.2 Implementation suggestions 4</a:t>
            </a:r>
            <a:endParaRPr lang="en-US" dirty="0"/>
          </a:p>
        </p:txBody>
      </p:sp>
      <p:sp>
        <p:nvSpPr>
          <p:cNvPr id="4" name="Content Placeholder 3"/>
          <p:cNvSpPr>
            <a:spLocks noGrp="1"/>
          </p:cNvSpPr>
          <p:nvPr>
            <p:ph sz="half" idx="2"/>
          </p:nvPr>
        </p:nvSpPr>
        <p:spPr>
          <a:xfrm>
            <a:off x="152400" y="1295400"/>
            <a:ext cx="8534400" cy="4038600"/>
          </a:xfrm>
        </p:spPr>
        <p:txBody>
          <a:bodyPr>
            <a:normAutofit fontScale="92500" lnSpcReduction="10000"/>
          </a:bodyPr>
          <a:lstStyle/>
          <a:p>
            <a:pPr lvl="2">
              <a:buNone/>
            </a:pPr>
            <a:endParaRPr lang="en-US" sz="800" dirty="0" smtClean="0">
              <a:solidFill>
                <a:schemeClr val="tx2"/>
              </a:solidFill>
            </a:endParaRPr>
          </a:p>
          <a:p>
            <a:r>
              <a:rPr lang="en-US" sz="1600" dirty="0" smtClean="0"/>
              <a:t>Handling [Mod].</a:t>
            </a:r>
            <a:r>
              <a:rPr lang="en-US" sz="1600" dirty="0" err="1" smtClean="0"/>
              <a:t>mak</a:t>
            </a:r>
            <a:r>
              <a:rPr lang="en-US" sz="1600" dirty="0" smtClean="0"/>
              <a:t> files</a:t>
            </a:r>
          </a:p>
          <a:p>
            <a:pPr>
              <a:buNone/>
            </a:pPr>
            <a:r>
              <a:rPr lang="en-US" sz="1300" dirty="0" smtClean="0"/>
              <a:t>           Make files for all modules will require updates in order to avoid having a “doubled” configuration. Handling will be somewhat different from how the AUTOSAR  version is handled in the code as the text inclusion/exclusion command (</a:t>
            </a:r>
            <a:r>
              <a:rPr lang="en-US" sz="1300" i="1" dirty="0" err="1" smtClean="0"/>
              <a:t>ifelse</a:t>
            </a:r>
            <a:r>
              <a:rPr lang="en-US" sz="1300" i="1" dirty="0" smtClean="0"/>
              <a:t>(M4_SRC_AR_RELEASE_REVISION,`ASR_REL_4_2_REV_0001',`dnl</a:t>
            </a:r>
            <a:r>
              <a:rPr lang="en-US" sz="1300" dirty="0" smtClean="0"/>
              <a:t>) will not work in make files. In this case standard make files conditions should be used for defining the Source files. For example for </a:t>
            </a:r>
            <a:r>
              <a:rPr lang="en-US" sz="1300" dirty="0" err="1" smtClean="0"/>
              <a:t>Pwm</a:t>
            </a:r>
            <a:r>
              <a:rPr lang="en-US" sz="1300" dirty="0" smtClean="0"/>
              <a:t> the following make file lines were used:</a:t>
            </a:r>
          </a:p>
          <a:p>
            <a:pPr>
              <a:buNone/>
            </a:pPr>
            <a:endParaRPr lang="en-US" sz="800" dirty="0" smtClean="0"/>
          </a:p>
          <a:p>
            <a:pPr lvl="2">
              <a:buNone/>
            </a:pPr>
            <a:r>
              <a:rPr lang="en-US" sz="900" b="1" dirty="0" err="1" smtClean="0"/>
              <a:t>ifeq</a:t>
            </a:r>
            <a:r>
              <a:rPr lang="en-US" sz="900" dirty="0" smtClean="0"/>
              <a:t> ($(AR_RELEASE_REVISION),ASR_REL_4_2_REV_0001)</a:t>
            </a:r>
          </a:p>
          <a:p>
            <a:pPr lvl="2">
              <a:buNone/>
            </a:pPr>
            <a:r>
              <a:rPr lang="en-US" sz="900" dirty="0" smtClean="0"/>
              <a:t>SRC_FILES +=   $(MODULE_PATH)/specific/generate/include/Pwm_Cfg_42.h@mergefile=</a:t>
            </a:r>
            <a:r>
              <a:rPr lang="en-US" sz="900" dirty="0" err="1" smtClean="0"/>
              <a:t>generate_PC</a:t>
            </a:r>
            <a:r>
              <a:rPr lang="en-US" sz="900" dirty="0" smtClean="0"/>
              <a:t>/</a:t>
            </a:r>
            <a:r>
              <a:rPr lang="en-US" sz="900" dirty="0" err="1" smtClean="0"/>
              <a:t>src</a:t>
            </a:r>
            <a:r>
              <a:rPr lang="en-US" sz="900" dirty="0" smtClean="0"/>
              <a:t>/</a:t>
            </a:r>
            <a:r>
              <a:rPr lang="en-US" sz="900" dirty="0" err="1" smtClean="0"/>
              <a:t>Pwm_Cfg.h</a:t>
            </a:r>
            <a:r>
              <a:rPr lang="en-US" sz="900" dirty="0" smtClean="0"/>
              <a:t>\</a:t>
            </a:r>
          </a:p>
          <a:p>
            <a:pPr lvl="2">
              <a:buNone/>
            </a:pPr>
            <a:r>
              <a:rPr lang="en-US" sz="900" dirty="0" smtClean="0"/>
              <a:t>        $(MODULE_PATH)/specific/generate/</a:t>
            </a:r>
            <a:r>
              <a:rPr lang="en-US" sz="900" dirty="0" err="1" smtClean="0"/>
              <a:t>src</a:t>
            </a:r>
            <a:r>
              <a:rPr lang="en-US" sz="900" dirty="0" smtClean="0"/>
              <a:t>/Pwm_Cfg_42.c@mergefile=</a:t>
            </a:r>
            <a:r>
              <a:rPr lang="en-US" sz="900" dirty="0" err="1" smtClean="0"/>
              <a:t>generate_PC</a:t>
            </a:r>
            <a:r>
              <a:rPr lang="en-US" sz="900" dirty="0" smtClean="0"/>
              <a:t>/</a:t>
            </a:r>
            <a:r>
              <a:rPr lang="en-US" sz="900" dirty="0" err="1" smtClean="0"/>
              <a:t>src</a:t>
            </a:r>
            <a:r>
              <a:rPr lang="en-US" sz="900" dirty="0" smtClean="0"/>
              <a:t>/</a:t>
            </a:r>
            <a:r>
              <a:rPr lang="en-US" sz="900" dirty="0" err="1" smtClean="0"/>
              <a:t>Pwm_Cfg.c</a:t>
            </a:r>
            <a:r>
              <a:rPr lang="en-US" sz="900" dirty="0" smtClean="0"/>
              <a:t>\</a:t>
            </a:r>
          </a:p>
          <a:p>
            <a:pPr lvl="2">
              <a:buNone/>
            </a:pPr>
            <a:r>
              <a:rPr lang="en-US" sz="900" dirty="0" smtClean="0"/>
              <a:t>        $(MODULE_PATH)/specific/generate/</a:t>
            </a:r>
            <a:r>
              <a:rPr lang="en-US" sz="900" dirty="0" err="1" smtClean="0"/>
              <a:t>src</a:t>
            </a:r>
            <a:r>
              <a:rPr lang="en-US" sz="900" dirty="0" smtClean="0"/>
              <a:t>/Pwm_PBcfg_42.c@mergefile=</a:t>
            </a:r>
            <a:r>
              <a:rPr lang="en-US" sz="900" dirty="0" err="1" smtClean="0"/>
              <a:t>generate_PB</a:t>
            </a:r>
            <a:r>
              <a:rPr lang="en-US" sz="900" dirty="0" smtClean="0"/>
              <a:t>/</a:t>
            </a:r>
            <a:r>
              <a:rPr lang="en-US" sz="900" dirty="0" err="1" smtClean="0"/>
              <a:t>src</a:t>
            </a:r>
            <a:r>
              <a:rPr lang="en-US" sz="900" dirty="0" smtClean="0"/>
              <a:t>/</a:t>
            </a:r>
            <a:r>
              <a:rPr lang="en-US" sz="900" dirty="0" err="1" smtClean="0"/>
              <a:t>Pwm_PBcfg.c</a:t>
            </a:r>
            <a:r>
              <a:rPr lang="en-US" sz="900" dirty="0" smtClean="0"/>
              <a:t>\</a:t>
            </a:r>
          </a:p>
          <a:p>
            <a:pPr lvl="2">
              <a:buNone/>
            </a:pPr>
            <a:r>
              <a:rPr lang="en-US" sz="900" dirty="0" smtClean="0"/>
              <a:t>        $(MODULE_PATH)/specific/generate/Pwm_NotifyCheck_Src_42.m@mergefile=</a:t>
            </a:r>
            <a:r>
              <a:rPr lang="en-US" sz="900" dirty="0" err="1" smtClean="0"/>
              <a:t>generate_PC</a:t>
            </a:r>
            <a:r>
              <a:rPr lang="en-US" sz="900" dirty="0" smtClean="0"/>
              <a:t>/</a:t>
            </a:r>
            <a:r>
              <a:rPr lang="en-US" sz="900" dirty="0" err="1" smtClean="0"/>
              <a:t>Pwm_NotifyCheck_Src.m</a:t>
            </a:r>
            <a:r>
              <a:rPr lang="en-US" sz="900" dirty="0" smtClean="0"/>
              <a:t> \</a:t>
            </a:r>
          </a:p>
          <a:p>
            <a:pPr lvl="2">
              <a:buNone/>
            </a:pPr>
            <a:r>
              <a:rPr lang="en-US" sz="900" dirty="0" smtClean="0"/>
              <a:t>		$(MODULE_PATH)/specific/</a:t>
            </a:r>
            <a:r>
              <a:rPr lang="en-US" sz="900" dirty="0" err="1" smtClean="0"/>
              <a:t>config</a:t>
            </a:r>
            <a:r>
              <a:rPr lang="en-US" sz="900" dirty="0" smtClean="0"/>
              <a:t>/Pwm_42.xdm@mergefile=</a:t>
            </a:r>
            <a:r>
              <a:rPr lang="en-US" sz="900" dirty="0" err="1" smtClean="0"/>
              <a:t>config</a:t>
            </a:r>
            <a:r>
              <a:rPr lang="en-US" sz="900" dirty="0" smtClean="0"/>
              <a:t>/Pwm.xdm \</a:t>
            </a:r>
          </a:p>
          <a:p>
            <a:pPr lvl="2">
              <a:buNone/>
            </a:pPr>
            <a:r>
              <a:rPr lang="en-US" sz="900" dirty="0" smtClean="0"/>
              <a:t>		$(</a:t>
            </a:r>
            <a:r>
              <a:rPr lang="en-US" sz="900" dirty="0" err="1" smtClean="0"/>
              <a:t>foreach</a:t>
            </a:r>
            <a:r>
              <a:rPr lang="en-US" sz="900" dirty="0" smtClean="0"/>
              <a:t> ECU_RES_SUBDERIVATIVE,$(ECU_RES_SUBDERIVATIVES), $(MODULE_PATH)/specific/</a:t>
            </a:r>
            <a:r>
              <a:rPr lang="en-US" sz="900" dirty="0" err="1" smtClean="0"/>
              <a:t>config</a:t>
            </a:r>
            <a:r>
              <a:rPr lang="en-US" sz="900" dirty="0" smtClean="0"/>
              <a:t>/Pwm_42.xdm@epdfile=$(ECU_EPD_FILE).</a:t>
            </a:r>
            <a:r>
              <a:rPr lang="en-US" sz="900" dirty="0" err="1" smtClean="0"/>
              <a:t>epd,resfile</a:t>
            </a:r>
            <a:r>
              <a:rPr lang="en-US" sz="900" dirty="0" smtClean="0"/>
              <a:t>=$(ECU_RES_FILE))</a:t>
            </a:r>
          </a:p>
          <a:p>
            <a:pPr lvl="2">
              <a:buNone/>
            </a:pPr>
            <a:r>
              <a:rPr lang="en-US" sz="900" dirty="0" smtClean="0"/>
              <a:t>else</a:t>
            </a:r>
          </a:p>
          <a:p>
            <a:pPr lvl="2">
              <a:buNone/>
            </a:pPr>
            <a:r>
              <a:rPr lang="en-US" sz="900" dirty="0" smtClean="0"/>
              <a:t>SRC_FILES +=   $(MODULE_PATH)/specific/generate/include/</a:t>
            </a:r>
            <a:r>
              <a:rPr lang="en-US" sz="900" dirty="0" err="1" smtClean="0"/>
              <a:t>Pwm_Cfg.h@mergefile</a:t>
            </a:r>
            <a:r>
              <a:rPr lang="en-US" sz="900" dirty="0" smtClean="0"/>
              <a:t>=</a:t>
            </a:r>
            <a:r>
              <a:rPr lang="en-US" sz="900" dirty="0" err="1" smtClean="0"/>
              <a:t>generate_PC</a:t>
            </a:r>
            <a:r>
              <a:rPr lang="en-US" sz="900" dirty="0" smtClean="0"/>
              <a:t>/</a:t>
            </a:r>
            <a:r>
              <a:rPr lang="en-US" sz="900" dirty="0" err="1" smtClean="0"/>
              <a:t>src</a:t>
            </a:r>
            <a:r>
              <a:rPr lang="en-US" sz="900" dirty="0" smtClean="0"/>
              <a:t>/</a:t>
            </a:r>
            <a:r>
              <a:rPr lang="en-US" sz="900" dirty="0" err="1" smtClean="0"/>
              <a:t>Pwm_Cfg.h</a:t>
            </a:r>
            <a:r>
              <a:rPr lang="en-US" sz="900" dirty="0" smtClean="0"/>
              <a:t>\</a:t>
            </a:r>
          </a:p>
          <a:p>
            <a:pPr lvl="2">
              <a:buNone/>
            </a:pPr>
            <a:r>
              <a:rPr lang="en-US" sz="900" dirty="0" smtClean="0"/>
              <a:t>        $(MODULE_PATH)/specific/generate/</a:t>
            </a:r>
            <a:r>
              <a:rPr lang="en-US" sz="900" dirty="0" err="1" smtClean="0"/>
              <a:t>src</a:t>
            </a:r>
            <a:r>
              <a:rPr lang="en-US" sz="900" dirty="0" smtClean="0"/>
              <a:t>/</a:t>
            </a:r>
            <a:r>
              <a:rPr lang="en-US" sz="900" dirty="0" err="1" smtClean="0"/>
              <a:t>Pwm_Cfg.c@mergefile</a:t>
            </a:r>
            <a:r>
              <a:rPr lang="en-US" sz="900" dirty="0" smtClean="0"/>
              <a:t>=</a:t>
            </a:r>
            <a:r>
              <a:rPr lang="en-US" sz="900" dirty="0" err="1" smtClean="0"/>
              <a:t>generate_PC</a:t>
            </a:r>
            <a:r>
              <a:rPr lang="en-US" sz="900" dirty="0" smtClean="0"/>
              <a:t>/</a:t>
            </a:r>
            <a:r>
              <a:rPr lang="en-US" sz="900" dirty="0" err="1" smtClean="0"/>
              <a:t>src</a:t>
            </a:r>
            <a:r>
              <a:rPr lang="en-US" sz="900" dirty="0" smtClean="0"/>
              <a:t>/</a:t>
            </a:r>
            <a:r>
              <a:rPr lang="en-US" sz="900" dirty="0" err="1" smtClean="0"/>
              <a:t>Pwm_Cfg.c</a:t>
            </a:r>
            <a:r>
              <a:rPr lang="en-US" sz="900" dirty="0" smtClean="0"/>
              <a:t>\</a:t>
            </a:r>
          </a:p>
          <a:p>
            <a:pPr lvl="2">
              <a:buNone/>
            </a:pPr>
            <a:r>
              <a:rPr lang="en-US" sz="900" dirty="0" smtClean="0"/>
              <a:t>        $(MODULE_PATH)/specific/generate/</a:t>
            </a:r>
            <a:r>
              <a:rPr lang="en-US" sz="900" dirty="0" err="1" smtClean="0"/>
              <a:t>src</a:t>
            </a:r>
            <a:r>
              <a:rPr lang="en-US" sz="900" dirty="0" smtClean="0"/>
              <a:t>/</a:t>
            </a:r>
            <a:r>
              <a:rPr lang="en-US" sz="900" dirty="0" err="1" smtClean="0"/>
              <a:t>Pwm_PBcfg.c@mergefile</a:t>
            </a:r>
            <a:r>
              <a:rPr lang="en-US" sz="900" dirty="0" smtClean="0"/>
              <a:t>=</a:t>
            </a:r>
            <a:r>
              <a:rPr lang="en-US" sz="900" dirty="0" err="1" smtClean="0"/>
              <a:t>generate_PB</a:t>
            </a:r>
            <a:r>
              <a:rPr lang="en-US" sz="900" dirty="0" smtClean="0"/>
              <a:t>/</a:t>
            </a:r>
            <a:r>
              <a:rPr lang="en-US" sz="900" dirty="0" err="1" smtClean="0"/>
              <a:t>src</a:t>
            </a:r>
            <a:r>
              <a:rPr lang="en-US" sz="900" dirty="0" smtClean="0"/>
              <a:t>/</a:t>
            </a:r>
            <a:r>
              <a:rPr lang="en-US" sz="900" dirty="0" err="1" smtClean="0"/>
              <a:t>Pwm_PBcfg.c</a:t>
            </a:r>
            <a:r>
              <a:rPr lang="en-US" sz="900" dirty="0" smtClean="0"/>
              <a:t>\</a:t>
            </a:r>
          </a:p>
          <a:p>
            <a:pPr lvl="2">
              <a:buNone/>
            </a:pPr>
            <a:r>
              <a:rPr lang="en-US" sz="900" dirty="0" smtClean="0"/>
              <a:t>        $(MODULE_PATH)/specific/generate/</a:t>
            </a:r>
            <a:r>
              <a:rPr lang="en-US" sz="900" dirty="0" err="1" smtClean="0"/>
              <a:t>Pwm_NotifyCheck_Src.m@mergefile</a:t>
            </a:r>
            <a:r>
              <a:rPr lang="en-US" sz="900" dirty="0" smtClean="0"/>
              <a:t>=</a:t>
            </a:r>
            <a:r>
              <a:rPr lang="en-US" sz="900" dirty="0" err="1" smtClean="0"/>
              <a:t>generate_PC</a:t>
            </a:r>
            <a:r>
              <a:rPr lang="en-US" sz="900" dirty="0" smtClean="0"/>
              <a:t>/</a:t>
            </a:r>
            <a:r>
              <a:rPr lang="en-US" sz="900" dirty="0" err="1" smtClean="0"/>
              <a:t>Pwm_NotifyCheck_Src.m</a:t>
            </a:r>
            <a:r>
              <a:rPr lang="en-US" sz="900" dirty="0" smtClean="0"/>
              <a:t> \</a:t>
            </a:r>
          </a:p>
          <a:p>
            <a:pPr lvl="2">
              <a:buNone/>
            </a:pPr>
            <a:r>
              <a:rPr lang="en-US" sz="900" dirty="0" smtClean="0"/>
              <a:t>		$(MODULE_PATH)/specific/</a:t>
            </a:r>
            <a:r>
              <a:rPr lang="en-US" sz="900" dirty="0" err="1" smtClean="0"/>
              <a:t>config</a:t>
            </a:r>
            <a:r>
              <a:rPr lang="en-US" sz="900" dirty="0" smtClean="0"/>
              <a:t>/Pwm.xdm \</a:t>
            </a:r>
          </a:p>
          <a:p>
            <a:pPr lvl="2">
              <a:buNone/>
            </a:pPr>
            <a:r>
              <a:rPr lang="en-US" sz="900" dirty="0" smtClean="0"/>
              <a:t>		$(</a:t>
            </a:r>
            <a:r>
              <a:rPr lang="en-US" sz="900" dirty="0" err="1" smtClean="0"/>
              <a:t>foreach</a:t>
            </a:r>
            <a:r>
              <a:rPr lang="en-US" sz="900" dirty="0" smtClean="0"/>
              <a:t> ECU_RES_SUBDERIVATIVE,$(ECU_RES_SUBDERIVATIVES), $(MODULE_PATH)/specific/</a:t>
            </a:r>
            <a:r>
              <a:rPr lang="en-US" sz="900" dirty="0" err="1" smtClean="0"/>
              <a:t>config</a:t>
            </a:r>
            <a:r>
              <a:rPr lang="en-US" sz="900" dirty="0" smtClean="0"/>
              <a:t>/</a:t>
            </a:r>
            <a:r>
              <a:rPr lang="en-US" sz="900" dirty="0" err="1" smtClean="0"/>
              <a:t>Pwm.xdm@epdfile</a:t>
            </a:r>
            <a:r>
              <a:rPr lang="en-US" sz="900" dirty="0" smtClean="0"/>
              <a:t>=$(ECU_EPD_FILE).</a:t>
            </a:r>
            <a:r>
              <a:rPr lang="en-US" sz="900" dirty="0" err="1" smtClean="0"/>
              <a:t>epd,resfile</a:t>
            </a:r>
            <a:r>
              <a:rPr lang="en-US" sz="900" dirty="0" smtClean="0"/>
              <a:t>=$(ECU_RES_FILE))	</a:t>
            </a:r>
          </a:p>
          <a:p>
            <a:pPr lvl="2">
              <a:buNone/>
            </a:pPr>
            <a:r>
              <a:rPr lang="en-US" sz="900" dirty="0" err="1" smtClean="0"/>
              <a:t>Endif</a:t>
            </a:r>
            <a:endParaRPr lang="en-US" sz="900" dirty="0" smtClean="0"/>
          </a:p>
          <a:p>
            <a:pPr lvl="2">
              <a:buNone/>
            </a:pPr>
            <a:endParaRPr lang="en-US" sz="800" dirty="0" smtClean="0"/>
          </a:p>
          <a:p>
            <a:pPr lvl="1">
              <a:buNone/>
            </a:pPr>
            <a:r>
              <a:rPr lang="en-US" sz="1300" dirty="0" smtClean="0"/>
              <a:t>Note:  Same logic should apply for the definition of the signed files (SIGN_FILES)</a:t>
            </a:r>
          </a:p>
          <a:p>
            <a:pPr lvl="1">
              <a:buNone/>
            </a:pPr>
            <a:r>
              <a:rPr lang="en-US" sz="1200" dirty="0" smtClean="0"/>
              <a:t>            </a:t>
            </a:r>
          </a:p>
        </p:txBody>
      </p:sp>
      <p:sp>
        <p:nvSpPr>
          <p:cNvPr id="9" name="Rectangle 8"/>
          <p:cNvSpPr/>
          <p:nvPr/>
        </p:nvSpPr>
        <p:spPr>
          <a:xfrm>
            <a:off x="609600" y="5029200"/>
            <a:ext cx="7162800" cy="1384995"/>
          </a:xfrm>
          <a:prstGeom prst="rect">
            <a:avLst/>
          </a:prstGeom>
        </p:spPr>
        <p:txBody>
          <a:bodyPr wrap="square">
            <a:spAutoFit/>
          </a:bodyPr>
          <a:lstStyle/>
          <a:p>
            <a:r>
              <a:rPr lang="en-US" sz="1200" dirty="0" smtClean="0"/>
              <a:t>For ASR4.2 duplicate XDM files are </a:t>
            </a:r>
            <a:r>
              <a:rPr lang="en-US" sz="1200" dirty="0" smtClean="0"/>
              <a:t>created </a:t>
            </a:r>
            <a:r>
              <a:rPr lang="en-US" sz="1200" dirty="0" smtClean="0"/>
              <a:t>and these files need to be removed:</a:t>
            </a:r>
            <a:endParaRPr lang="en-US" sz="1200" b="1" dirty="0" smtClean="0"/>
          </a:p>
          <a:p>
            <a:endParaRPr lang="en-US" sz="800" b="1" dirty="0" smtClean="0"/>
          </a:p>
          <a:p>
            <a:pPr lvl="1"/>
            <a:r>
              <a:rPr lang="en-US" sz="800" b="1" dirty="0" err="1" smtClean="0"/>
              <a:t>ifeq</a:t>
            </a:r>
            <a:r>
              <a:rPr lang="en-US" sz="800" dirty="0" smtClean="0"/>
              <a:t> ($(AR_RELEASE_REVISION),ASR_REL_4_2_REV_0001)</a:t>
            </a:r>
          </a:p>
          <a:p>
            <a:pPr lvl="1"/>
            <a:r>
              <a:rPr lang="en-US" sz="800" dirty="0" smtClean="0"/>
              <a:t>EXCL_FILES = $(</a:t>
            </a:r>
            <a:r>
              <a:rPr lang="en-US" sz="800" dirty="0" err="1" smtClean="0"/>
              <a:t>foreach</a:t>
            </a:r>
            <a:r>
              <a:rPr lang="en-US" sz="800" dirty="0" smtClean="0"/>
              <a:t> ECU_RES_SUBDERIVATIVE,$(ECU_RES_SUBDERIVATIVES), \</a:t>
            </a:r>
          </a:p>
          <a:p>
            <a:pPr lvl="1"/>
            <a:r>
              <a:rPr lang="en-US" sz="800" dirty="0" smtClean="0"/>
              <a:t>                         $(ECU_EPD_FILE).</a:t>
            </a:r>
            <a:r>
              <a:rPr lang="en-US" sz="800" dirty="0" err="1" smtClean="0"/>
              <a:t>xdm</a:t>
            </a:r>
            <a:r>
              <a:rPr lang="en-US" sz="800" dirty="0" smtClean="0"/>
              <a:t>) \</a:t>
            </a:r>
          </a:p>
          <a:p>
            <a:pPr lvl="1"/>
            <a:r>
              <a:rPr lang="en-US" sz="800" dirty="0" smtClean="0"/>
              <a:t>                         </a:t>
            </a:r>
            <a:r>
              <a:rPr lang="en-US" sz="800" dirty="0" err="1" smtClean="0"/>
              <a:t>config</a:t>
            </a:r>
            <a:r>
              <a:rPr lang="en-US" sz="800" dirty="0" smtClean="0"/>
              <a:t>/Pwm_42.xdm</a:t>
            </a:r>
          </a:p>
          <a:p>
            <a:pPr lvl="1"/>
            <a:r>
              <a:rPr lang="en-US" sz="800" b="1" dirty="0" smtClean="0"/>
              <a:t>else</a:t>
            </a:r>
            <a:r>
              <a:rPr lang="en-US" sz="800" dirty="0" smtClean="0"/>
              <a:t>	</a:t>
            </a:r>
          </a:p>
          <a:p>
            <a:pPr lvl="1"/>
            <a:r>
              <a:rPr lang="en-US" sz="800" dirty="0" smtClean="0"/>
              <a:t>EXCL_FILES = $(</a:t>
            </a:r>
            <a:r>
              <a:rPr lang="en-US" sz="800" dirty="0" err="1" smtClean="0"/>
              <a:t>foreach</a:t>
            </a:r>
            <a:r>
              <a:rPr lang="en-US" sz="800" dirty="0" smtClean="0"/>
              <a:t> ECU_RES_SUBDERIVATIVE,$(ECU_RES_SUBDERIVATIVES), \</a:t>
            </a:r>
          </a:p>
          <a:p>
            <a:pPr lvl="1"/>
            <a:r>
              <a:rPr lang="en-US" sz="800" dirty="0" smtClean="0"/>
              <a:t>               $(ECU_EPD_FILE).</a:t>
            </a:r>
            <a:r>
              <a:rPr lang="en-US" sz="800" dirty="0" err="1" smtClean="0"/>
              <a:t>xdm</a:t>
            </a:r>
            <a:r>
              <a:rPr lang="en-US" sz="800" dirty="0" smtClean="0"/>
              <a:t>)</a:t>
            </a:r>
          </a:p>
          <a:p>
            <a:pPr lvl="1"/>
            <a:r>
              <a:rPr lang="en-US" sz="800" b="1" dirty="0" err="1" smtClean="0"/>
              <a:t>endif</a:t>
            </a:r>
            <a:endParaRPr lang="en-US" sz="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ASR4.2 Implementation suggestions 5</a:t>
            </a:r>
            <a:endParaRPr lang="en-US" dirty="0"/>
          </a:p>
        </p:txBody>
      </p:sp>
      <p:sp>
        <p:nvSpPr>
          <p:cNvPr id="3" name="Content Placeholder 2"/>
          <p:cNvSpPr>
            <a:spLocks noGrp="1"/>
          </p:cNvSpPr>
          <p:nvPr>
            <p:ph sz="half" idx="1"/>
          </p:nvPr>
        </p:nvSpPr>
        <p:spPr>
          <a:xfrm>
            <a:off x="457200" y="1600200"/>
            <a:ext cx="8458200" cy="4525963"/>
          </a:xfrm>
        </p:spPr>
        <p:txBody>
          <a:bodyPr/>
          <a:lstStyle/>
          <a:p>
            <a:r>
              <a:rPr lang="en-US" dirty="0" smtClean="0"/>
              <a:t>Final Observations:</a:t>
            </a:r>
          </a:p>
          <a:p>
            <a:pPr lvl="1"/>
            <a:r>
              <a:rPr lang="en-US" sz="1600" dirty="0" smtClean="0"/>
              <a:t>Some XDM parameters names may have been changed  from ASR4.0 to ASR4.2:</a:t>
            </a:r>
          </a:p>
          <a:p>
            <a:pPr lvl="2"/>
            <a:r>
              <a:rPr lang="en-US" sz="1200" dirty="0" err="1" smtClean="0"/>
              <a:t>PwmDevErorDetect</a:t>
            </a:r>
            <a:r>
              <a:rPr lang="en-US" sz="1200" dirty="0" smtClean="0"/>
              <a:t> </a:t>
            </a:r>
            <a:r>
              <a:rPr lang="en-US" sz="1200" dirty="0" smtClean="0">
                <a:sym typeface="Wingdings" pitchFamily="2" charset="2"/>
              </a:rPr>
              <a:t></a:t>
            </a:r>
            <a:r>
              <a:rPr lang="en-US" sz="1200" dirty="0" smtClean="0"/>
              <a:t> </a:t>
            </a:r>
            <a:r>
              <a:rPr lang="en-US" sz="1200" dirty="0" err="1" smtClean="0"/>
              <a:t>PwmDevEr</a:t>
            </a:r>
            <a:r>
              <a:rPr lang="en-US" sz="1200" b="1" dirty="0" err="1" smtClean="0">
                <a:solidFill>
                  <a:srgbClr val="FF0000"/>
                </a:solidFill>
              </a:rPr>
              <a:t>r</a:t>
            </a:r>
            <a:r>
              <a:rPr lang="en-US" sz="1200" dirty="0" err="1" smtClean="0"/>
              <a:t>orDetect</a:t>
            </a:r>
            <a:endParaRPr lang="en-US" sz="1200" dirty="0" smtClean="0"/>
          </a:p>
          <a:p>
            <a:pPr lvl="2"/>
            <a:r>
              <a:rPr lang="en-US" sz="1200" dirty="0" err="1" smtClean="0"/>
              <a:t>PwmClockRef</a:t>
            </a:r>
            <a:r>
              <a:rPr lang="en-US" sz="1200" dirty="0" smtClean="0"/>
              <a:t> </a:t>
            </a:r>
            <a:r>
              <a:rPr lang="en-US" sz="1200" dirty="0" smtClean="0">
                <a:sym typeface="Wingdings" pitchFamily="2" charset="2"/>
              </a:rPr>
              <a:t>  </a:t>
            </a:r>
            <a:r>
              <a:rPr lang="en-US" sz="1200" dirty="0" err="1" smtClean="0">
                <a:sym typeface="Wingdings" pitchFamily="2" charset="2"/>
              </a:rPr>
              <a:t>PwmMcuClockReferencePoint</a:t>
            </a:r>
            <a:endParaRPr lang="en-US" sz="1200" dirty="0" smtClean="0">
              <a:sym typeface="Wingdings" pitchFamily="2" charset="2"/>
            </a:endParaRPr>
          </a:p>
          <a:p>
            <a:pPr lvl="2"/>
            <a:r>
              <a:rPr lang="en-US" sz="1200" dirty="0" smtClean="0">
                <a:sym typeface="Wingdings" pitchFamily="2" charset="2"/>
              </a:rPr>
              <a:t>VSMD (</a:t>
            </a:r>
            <a:r>
              <a:rPr lang="en-US" sz="1200" dirty="0" err="1" smtClean="0">
                <a:sym typeface="Wingdings" pitchFamily="2" charset="2"/>
              </a:rPr>
              <a:t>Amdc</a:t>
            </a:r>
            <a:r>
              <a:rPr lang="en-US" sz="1200" dirty="0" smtClean="0">
                <a:sym typeface="Wingdings" pitchFamily="2" charset="2"/>
              </a:rPr>
              <a:t>) checking requires that the AUTOSAR mandatory parameters will be placed exactly in the required containers.</a:t>
            </a:r>
          </a:p>
          <a:p>
            <a:pPr lvl="2">
              <a:buNone/>
            </a:pPr>
            <a:r>
              <a:rPr lang="en-US" sz="1200" dirty="0" smtClean="0">
                <a:sym typeface="Wingdings" pitchFamily="2" charset="2"/>
              </a:rPr>
              <a:t>       In case of </a:t>
            </a:r>
            <a:r>
              <a:rPr lang="en-US" sz="1200" dirty="0" err="1" smtClean="0">
                <a:sym typeface="Wingdings" pitchFamily="2" charset="2"/>
              </a:rPr>
              <a:t>Pwm</a:t>
            </a:r>
            <a:r>
              <a:rPr lang="en-US" sz="1200" dirty="0" smtClean="0">
                <a:sym typeface="Wingdings" pitchFamily="2" charset="2"/>
              </a:rPr>
              <a:t> </a:t>
            </a:r>
            <a:r>
              <a:rPr lang="en-US" sz="1200" dirty="0" err="1" smtClean="0">
                <a:sym typeface="Wingdings" pitchFamily="2" charset="2"/>
              </a:rPr>
              <a:t>PwmMcuClockReferencePoint</a:t>
            </a:r>
            <a:r>
              <a:rPr lang="en-US" sz="1200" dirty="0" smtClean="0">
                <a:sym typeface="Wingdings" pitchFamily="2" charset="2"/>
              </a:rPr>
              <a:t> was initially placed in </a:t>
            </a:r>
            <a:r>
              <a:rPr lang="en-US" sz="1200" dirty="0" err="1" smtClean="0"/>
              <a:t>PwmeMios</a:t>
            </a:r>
            <a:r>
              <a:rPr lang="en-US" sz="1200" dirty="0" smtClean="0"/>
              <a:t> container (for ASR4.0) but this led to error A202 in VSMD check as this parameter was not placed in </a:t>
            </a:r>
            <a:r>
              <a:rPr lang="en-US" sz="1200" dirty="0" err="1" smtClean="0"/>
              <a:t>PwmChannel</a:t>
            </a:r>
            <a:r>
              <a:rPr lang="en-US" sz="1200" dirty="0" smtClean="0"/>
              <a:t> container as required by ASR4.2.</a:t>
            </a:r>
            <a:endParaRPr lang="en-US" sz="1200" dirty="0" smtClean="0">
              <a:sym typeface="Wingdings" pitchFamily="2" charset="2"/>
            </a:endParaRPr>
          </a:p>
          <a:p>
            <a:pPr lvl="2">
              <a:buNone/>
            </a:pPr>
            <a:endParaRPr lang="en-US" sz="1200" dirty="0" smtClean="0">
              <a:sym typeface="Wingdings" pitchFamily="2" charset="2"/>
            </a:endParaRPr>
          </a:p>
          <a:p>
            <a:pPr lvl="1"/>
            <a:r>
              <a:rPr lang="en-US" sz="1600" dirty="0" smtClean="0"/>
              <a:t>There will be two versions of the configuration files (one for each ASR versions)</a:t>
            </a:r>
          </a:p>
          <a:p>
            <a:pPr lvl="2"/>
            <a:r>
              <a:rPr lang="en-US" sz="1200" dirty="0" smtClean="0"/>
              <a:t>XDM file:</a:t>
            </a:r>
          </a:p>
          <a:p>
            <a:pPr lvl="3"/>
            <a:r>
              <a:rPr lang="en-US" sz="1000" dirty="0" smtClean="0"/>
              <a:t>Pwm.xdm (for ASR4.0.3 the file will stay the same)</a:t>
            </a:r>
          </a:p>
          <a:p>
            <a:pPr lvl="3"/>
            <a:r>
              <a:rPr lang="en-US" sz="1000" dirty="0" smtClean="0"/>
              <a:t>Pwm_42.xdm (for ASR4.2  there will be an other file with the given name)</a:t>
            </a:r>
          </a:p>
          <a:p>
            <a:pPr lvl="2"/>
            <a:r>
              <a:rPr lang="en-US" sz="1200" dirty="0" err="1" smtClean="0"/>
              <a:t>Plugin</a:t>
            </a:r>
            <a:r>
              <a:rPr lang="en-US" sz="1200" dirty="0" smtClean="0"/>
              <a:t> </a:t>
            </a:r>
            <a:r>
              <a:rPr lang="en-US" sz="1200" dirty="0" err="1" smtClean="0"/>
              <a:t>config</a:t>
            </a:r>
            <a:r>
              <a:rPr lang="en-US" sz="1200" dirty="0" smtClean="0"/>
              <a:t> files</a:t>
            </a:r>
          </a:p>
          <a:p>
            <a:pPr lvl="3"/>
            <a:r>
              <a:rPr lang="en-US" sz="1000" dirty="0" err="1" smtClean="0"/>
              <a:t>Pwm_Cfg.x</a:t>
            </a:r>
            <a:r>
              <a:rPr lang="en-US" sz="1000" dirty="0" smtClean="0"/>
              <a:t> and </a:t>
            </a:r>
            <a:r>
              <a:rPr lang="en-US" sz="1000" dirty="0" err="1" smtClean="0"/>
              <a:t>Pwm_PBcfg.c</a:t>
            </a:r>
            <a:r>
              <a:rPr lang="en-US" sz="1000" dirty="0" smtClean="0"/>
              <a:t> (for ASR4.0.3 the files will stay the same)</a:t>
            </a:r>
          </a:p>
          <a:p>
            <a:pPr lvl="3"/>
            <a:r>
              <a:rPr lang="en-US" sz="1000" dirty="0" smtClean="0"/>
              <a:t>Pwm_Cfg_42.x and Pwm_PBcfg_42.c (for ASR4.2  there will be other files with the given name)</a:t>
            </a:r>
          </a:p>
          <a:p>
            <a:pPr lvl="2"/>
            <a:r>
              <a:rPr lang="en-US" sz="1200" dirty="0" smtClean="0"/>
              <a:t>Since  the configuration </a:t>
            </a:r>
            <a:r>
              <a:rPr lang="en-US" sz="1200" dirty="0" err="1" smtClean="0"/>
              <a:t>plugin</a:t>
            </a:r>
            <a:r>
              <a:rPr lang="en-US" sz="1200" dirty="0" smtClean="0"/>
              <a:t> requires that files have “standard” names for that to happen the make file needs to be “updated” to change the ASR4.2 name  to ASR4.0 name (i.e. Pwm_42.xdm to Pwm.xdm)</a:t>
            </a:r>
          </a:p>
          <a:p>
            <a:pPr lvl="2">
              <a:buNone/>
            </a:pPr>
            <a:r>
              <a:rPr lang="en-US" sz="1200" dirty="0" smtClean="0"/>
              <a:t>        </a:t>
            </a:r>
          </a:p>
          <a:p>
            <a:pPr lvl="2">
              <a:buFontTx/>
              <a:buChar char="-"/>
            </a:pPr>
            <a:endParaRPr lang="en-US" sz="1200" dirty="0" smtClean="0"/>
          </a:p>
          <a:p>
            <a:pPr lvl="2">
              <a:buFontTx/>
              <a:buChar char="-"/>
            </a:pP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ASR4.2 Implementation suggestions 6</a:t>
            </a:r>
            <a:endParaRPr lang="en-US" dirty="0"/>
          </a:p>
        </p:txBody>
      </p:sp>
      <p:sp>
        <p:nvSpPr>
          <p:cNvPr id="3" name="Content Placeholder 2"/>
          <p:cNvSpPr>
            <a:spLocks noGrp="1"/>
          </p:cNvSpPr>
          <p:nvPr>
            <p:ph sz="half" idx="1"/>
          </p:nvPr>
        </p:nvSpPr>
        <p:spPr>
          <a:xfrm>
            <a:off x="457200" y="1600200"/>
            <a:ext cx="8458200" cy="4525963"/>
          </a:xfrm>
        </p:spPr>
        <p:txBody>
          <a:bodyPr/>
          <a:lstStyle/>
          <a:p>
            <a:r>
              <a:rPr lang="en-US" dirty="0" smtClean="0"/>
              <a:t>Final Observations:</a:t>
            </a:r>
          </a:p>
          <a:p>
            <a:pPr lvl="1"/>
            <a:r>
              <a:rPr lang="en-US" sz="1600" dirty="0" err="1" smtClean="0"/>
              <a:t>MemMap</a:t>
            </a:r>
            <a:r>
              <a:rPr lang="en-US" sz="1600" dirty="0" smtClean="0"/>
              <a:t> includes changes for ASR4.2</a:t>
            </a:r>
          </a:p>
          <a:p>
            <a:pPr lvl="1">
              <a:buNone/>
            </a:pPr>
            <a:r>
              <a:rPr lang="en-US" sz="1200" dirty="0" smtClean="0"/>
              <a:t>        </a:t>
            </a:r>
          </a:p>
          <a:p>
            <a:pPr lvl="1">
              <a:buNone/>
            </a:pPr>
            <a:r>
              <a:rPr lang="en-US" sz="1200" dirty="0" smtClean="0"/>
              <a:t>        All files except configuration files ([Mod]_</a:t>
            </a:r>
            <a:r>
              <a:rPr lang="en-US" sz="1200" dirty="0" err="1" smtClean="0"/>
              <a:t>Cfg.x</a:t>
            </a:r>
            <a:r>
              <a:rPr lang="en-US" sz="1200" dirty="0" smtClean="0"/>
              <a:t>; [Mod]_</a:t>
            </a:r>
            <a:r>
              <a:rPr lang="en-US" sz="1200" dirty="0" err="1" smtClean="0"/>
              <a:t>PBcfg.c</a:t>
            </a:r>
            <a:r>
              <a:rPr lang="en-US" sz="1200" dirty="0" smtClean="0"/>
              <a:t>) shall have the following modification of the Memory Mapping inclusion, in order to comply with ASR4.2 standard (since only configuration files will be ASR version specific while all other </a:t>
            </a:r>
            <a:r>
              <a:rPr lang="en-US" sz="1200" dirty="0" err="1" smtClean="0"/>
              <a:t>filel</a:t>
            </a:r>
            <a:r>
              <a:rPr lang="en-US" sz="1200" dirty="0" smtClean="0"/>
              <a:t> should work on both versions)</a:t>
            </a:r>
          </a:p>
          <a:p>
            <a:pPr lvl="2">
              <a:buNone/>
            </a:pPr>
            <a:endParaRPr lang="en-US" sz="800" dirty="0" smtClean="0"/>
          </a:p>
          <a:p>
            <a:pPr lvl="2">
              <a:buNone/>
            </a:pPr>
            <a:r>
              <a:rPr lang="en-US" sz="1000" i="1" dirty="0" smtClean="0"/>
              <a:t>	</a:t>
            </a:r>
            <a:r>
              <a:rPr lang="en-US" sz="1000" i="1" dirty="0" err="1" smtClean="0"/>
              <a:t>ifelse</a:t>
            </a:r>
            <a:r>
              <a:rPr lang="en-US" sz="1000" i="1" dirty="0" smtClean="0"/>
              <a:t>(M4_SRC_AR_RELEASE_REVISION,`ASR_REL_4_2_REV_0001',`dnl</a:t>
            </a:r>
          </a:p>
          <a:p>
            <a:pPr lvl="2">
              <a:buNone/>
            </a:pPr>
            <a:r>
              <a:rPr lang="en-US" sz="1000" i="1" dirty="0" smtClean="0"/>
              <a:t>	#include “[Mod]_</a:t>
            </a:r>
            <a:r>
              <a:rPr lang="en-US" sz="1000" i="1" dirty="0" err="1" smtClean="0"/>
              <a:t>MemMap.h</a:t>
            </a:r>
            <a:r>
              <a:rPr lang="en-US" sz="1000" i="1" dirty="0" smtClean="0"/>
              <a:t>"</a:t>
            </a:r>
          </a:p>
          <a:p>
            <a:pPr lvl="2">
              <a:buNone/>
            </a:pPr>
            <a:r>
              <a:rPr lang="en-US" sz="1000" i="1" dirty="0" smtClean="0"/>
              <a:t>	‘,`</a:t>
            </a:r>
            <a:r>
              <a:rPr lang="en-US" sz="1000" i="1" dirty="0" err="1" smtClean="0"/>
              <a:t>dnl</a:t>
            </a:r>
            <a:endParaRPr lang="en-US" sz="1000" i="1" dirty="0" smtClean="0"/>
          </a:p>
          <a:p>
            <a:pPr lvl="2">
              <a:buNone/>
            </a:pPr>
            <a:r>
              <a:rPr lang="en-US" sz="1000" i="1" dirty="0" smtClean="0"/>
              <a:t>	#include "</a:t>
            </a:r>
            <a:r>
              <a:rPr lang="en-US" sz="1000" i="1" dirty="0" err="1" smtClean="0"/>
              <a:t>MemMap.h</a:t>
            </a:r>
            <a:r>
              <a:rPr lang="en-US" sz="1000" i="1" dirty="0" smtClean="0"/>
              <a:t>"</a:t>
            </a:r>
          </a:p>
          <a:p>
            <a:pPr lvl="2">
              <a:buNone/>
            </a:pPr>
            <a:r>
              <a:rPr lang="en-US" sz="1000" i="1" dirty="0" smtClean="0"/>
              <a:t>	')</a:t>
            </a:r>
            <a:r>
              <a:rPr lang="en-US" sz="1000" i="1" dirty="0" err="1" smtClean="0"/>
              <a:t>dnl</a:t>
            </a:r>
            <a:endParaRPr lang="en-US" sz="1000" dirty="0" smtClean="0"/>
          </a:p>
          <a:p>
            <a:pPr lvl="1">
              <a:buNone/>
            </a:pPr>
            <a:r>
              <a:rPr lang="en-US" sz="1000" dirty="0" smtClean="0"/>
              <a:t>       Configuration </a:t>
            </a:r>
            <a:r>
              <a:rPr lang="en-US" sz="1200" dirty="0" smtClean="0"/>
              <a:t>files ([Mod]_</a:t>
            </a:r>
            <a:r>
              <a:rPr lang="en-US" sz="1200" dirty="0" err="1" smtClean="0"/>
              <a:t>Cfg.x</a:t>
            </a:r>
            <a:r>
              <a:rPr lang="en-US" sz="1200" dirty="0" smtClean="0"/>
              <a:t>; [Mod]_</a:t>
            </a:r>
            <a:r>
              <a:rPr lang="en-US" sz="1200" dirty="0" err="1" smtClean="0"/>
              <a:t>PBcfg.c</a:t>
            </a:r>
            <a:r>
              <a:rPr lang="en-US" sz="1200" dirty="0" smtClean="0"/>
              <a:t>) shall have the following modification of the Memory Mapping inclusion: </a:t>
            </a:r>
          </a:p>
          <a:p>
            <a:pPr lvl="1">
              <a:buNone/>
            </a:pPr>
            <a:r>
              <a:rPr lang="en-US" sz="1200" dirty="0" smtClean="0"/>
              <a:t>       		</a:t>
            </a:r>
            <a:r>
              <a:rPr lang="en-US" sz="1000" dirty="0" smtClean="0"/>
              <a:t>       </a:t>
            </a:r>
            <a:r>
              <a:rPr lang="en-US" sz="1000" i="1" dirty="0" smtClean="0"/>
              <a:t>#include “[Mod]_</a:t>
            </a:r>
            <a:r>
              <a:rPr lang="en-US" sz="1000" i="1" dirty="0" err="1" smtClean="0"/>
              <a:t>MemMap.h</a:t>
            </a:r>
            <a:r>
              <a:rPr lang="en-US" sz="1000" i="1" dirty="0" smtClean="0"/>
              <a:t>“</a:t>
            </a:r>
          </a:p>
          <a:p>
            <a:pPr lvl="1">
              <a:buNone/>
            </a:pPr>
            <a:r>
              <a:rPr lang="en-US" sz="1200" i="1" dirty="0" smtClean="0"/>
              <a:t>          where [Mod] = </a:t>
            </a:r>
            <a:r>
              <a:rPr lang="en-US" sz="1200" i="1" dirty="0" err="1" smtClean="0"/>
              <a:t>Pwm</a:t>
            </a:r>
            <a:r>
              <a:rPr lang="en-US" sz="1200" i="1" dirty="0" smtClean="0"/>
              <a:t> or </a:t>
            </a:r>
            <a:r>
              <a:rPr lang="en-US" sz="1200" i="1" dirty="0" err="1" smtClean="0"/>
              <a:t>Ocu</a:t>
            </a:r>
            <a:r>
              <a:rPr lang="en-US" sz="1200" i="1" dirty="0" smtClean="0"/>
              <a:t> or </a:t>
            </a:r>
            <a:r>
              <a:rPr lang="en-US" sz="1200" i="1" dirty="0" err="1" smtClean="0"/>
              <a:t>Icu</a:t>
            </a:r>
            <a:r>
              <a:rPr lang="en-US" sz="1200" i="1" dirty="0" smtClean="0"/>
              <a:t> or </a:t>
            </a:r>
            <a:r>
              <a:rPr lang="en-US" sz="1200" i="1" dirty="0" err="1" smtClean="0"/>
              <a:t>Gpt</a:t>
            </a:r>
            <a:r>
              <a:rPr lang="en-US" sz="1200" i="1" dirty="0" smtClean="0"/>
              <a:t>.</a:t>
            </a:r>
          </a:p>
          <a:p>
            <a:pPr lvl="1">
              <a:buNone/>
            </a:pPr>
            <a:r>
              <a:rPr lang="en-US" sz="1200" i="1" dirty="0" smtClean="0"/>
              <a:t>       </a:t>
            </a:r>
            <a:endParaRPr lang="en-US" sz="12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2096</TotalTime>
  <Words>1747</Words>
  <Application>Microsoft Office PowerPoint</Application>
  <PresentationFormat>On-screen Show (4:3)</PresentationFormat>
  <Paragraphs>174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ASR4.2 handling of HW variants analysis</vt:lpstr>
      <vt:lpstr>ASR4.2 Expected Changes</vt:lpstr>
      <vt:lpstr>ASR4.2 Implementation suggestions 1</vt:lpstr>
      <vt:lpstr>ASR4.2 Implementation suggestions 2</vt:lpstr>
      <vt:lpstr>ASR4.2 Implementation suggestions 3</vt:lpstr>
      <vt:lpstr>ASR4.2 Implementation suggestions 4</vt:lpstr>
      <vt:lpstr>ASR4.2 Implementation suggestions 5</vt:lpstr>
      <vt:lpstr>ASR4.2 Implementation suggestions 6</vt:lpstr>
    </vt:vector>
  </TitlesOfParts>
  <Company>Freescale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analysis – Data flow Anomalies (1)</dc:title>
  <dc:creator>Alexandra Amarandei</dc:creator>
  <cp:lastModifiedBy>Le Sy Cuong (FGA.S16)</cp:lastModifiedBy>
  <cp:revision>20</cp:revision>
  <dcterms:created xsi:type="dcterms:W3CDTF">2014-09-29T11:41:46Z</dcterms:created>
  <dcterms:modified xsi:type="dcterms:W3CDTF">2017-10-17T02:48:15Z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FSOFT.FPT.VN\CuongLS1</vt:lpwstr>
  </property>
  <property fmtid="{D5CDD505-2E9C-101B-9397-08002B2CF9AE}" pid="4" name="DLPManualFileClassificationLastModificationDate">
    <vt:lpwstr>1507532261</vt:lpwstr>
  </property>
  <property fmtid="{D5CDD505-2E9C-101B-9397-08002B2CF9AE}" pid="5" name="DLPManualFileClassificationVersion">
    <vt:lpwstr>10.0.260.4</vt:lpwstr>
  </property>
</Properties>
</file>