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71" r:id="rId10"/>
    <p:sldId id="263" r:id="rId11"/>
    <p:sldId id="270" r:id="rId12"/>
    <p:sldId id="264" r:id="rId13"/>
    <p:sldId id="269" r:id="rId14"/>
    <p:sldId id="28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72" r:id="rId23"/>
    <p:sldId id="266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F6CBA-5FF2-4BA1-A776-094FD39C6F5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11.05435" TargetMode="External"/><Relationship Id="rId2" Type="http://schemas.openxmlformats.org/officeDocument/2006/relationships/hyperlink" Target="https://ieeexplore.ieee.org/document/1051175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10621550" TargetMode="External"/><Relationship Id="rId4" Type="http://schemas.openxmlformats.org/officeDocument/2006/relationships/hyperlink" Target="https://arxiv.org/abs/2203.11287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07794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2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HEALTH DIAGNOSTICS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Category: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4169664"/>
            <a:ext cx="11676888" cy="1828800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Details:                                                                               Student Details:</a:t>
            </a:r>
          </a:p>
          <a:p>
            <a:pPr algn="l">
              <a:lnSpc>
                <a:spcPct val="12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B.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Arunsundar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CH.S.K.Gowtham-RA221102701049</a:t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                                                                        S. Sai Charani-RA2211027010186</a:t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of  DSBS</a:t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RM Institute of Science and Technology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86" y="71919"/>
            <a:ext cx="1661019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618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80DAB-673B-01B3-23D9-B16661AE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232" y="1511752"/>
            <a:ext cx="3560064" cy="49811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5BAFA-0409-79FD-7CFB-D2E1752F9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6B8C-C523-6B76-D98B-34638964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Flow/Block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11150-C79F-1E4F-0615-5818EAFD5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056" y="1443800"/>
            <a:ext cx="3904488" cy="51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2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SDG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aligns with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Sustainable Development Goal (SDG) 3: Good Health and Well-Being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promoting early disease detection and preventive healthcare. It supports: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3.4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premature mortality from non-communicable diseases through early diagnosis and intervention.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3.8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accessibility to essential healthcare services via a scalable, AI-driven health assessment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3.D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Strengthening early warning and risk reduction through machine learning-based disease prediction.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76" y="97491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of Action (Timeline)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F3F30-5D47-C876-2CD8-8A9198018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544" y="1423054"/>
            <a:ext cx="7297168" cy="51823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8F767-1D92-8241-3DEC-8E96FC582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6E6E-9F94-01FD-F121-F6FC5B0F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" y="97491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Planner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EAC7A-54C3-FFDA-7E68-88B0B6BE7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84" y="1197350"/>
            <a:ext cx="10162032" cy="51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72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C819D-4577-40C4-9110-AB122FAE9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83F7-4D53-1F54-B1B0-93F8CC14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57A78C-2311-0BB0-D266-68055C19D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2374421"/>
            <a:ext cx="11661648" cy="231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7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936D6-262C-BE7A-669F-3003482E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B8CB3D-4C1B-BDCE-C18D-36A1EC27EB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0"/>
          <a:stretch/>
        </p:blipFill>
        <p:spPr>
          <a:xfrm>
            <a:off x="3163824" y="748439"/>
            <a:ext cx="4754880" cy="59308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D5A6CC-0EA4-1A0C-9B62-27E29F6CBC1A}"/>
              </a:ext>
            </a:extLst>
          </p:cNvPr>
          <p:cNvSpPr txBox="1"/>
          <p:nvPr/>
        </p:nvSpPr>
        <p:spPr>
          <a:xfrm>
            <a:off x="3745611" y="251832"/>
            <a:ext cx="35913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Handling the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174309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8C57A-CD6B-2912-D30F-2B7A70B20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7B83B0-E346-F480-BD7F-354200B21F72}"/>
              </a:ext>
            </a:extLst>
          </p:cNvPr>
          <p:cNvSpPr txBox="1"/>
          <p:nvPr/>
        </p:nvSpPr>
        <p:spPr>
          <a:xfrm>
            <a:off x="4376547" y="932193"/>
            <a:ext cx="35913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Training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B5CAED-4F46-0108-84B8-F04D7D53A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1644171"/>
            <a:ext cx="11625072" cy="38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3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409C-C84C-E3D8-CFDB-455860CE0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1B7846D-BA44-E329-0F21-04296DE4CF40}"/>
              </a:ext>
            </a:extLst>
          </p:cNvPr>
          <p:cNvSpPr txBox="1"/>
          <p:nvPr/>
        </p:nvSpPr>
        <p:spPr>
          <a:xfrm>
            <a:off x="4065651" y="219456"/>
            <a:ext cx="35913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Random Forest Classifier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708F8-E70F-712D-F0FA-26FB773EF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251" y="757694"/>
            <a:ext cx="6309674" cy="597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46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7CC55-8E1A-EE38-8313-676EFFB4B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E996DF-B236-41B1-6C19-D01C1403C39D}"/>
              </a:ext>
            </a:extLst>
          </p:cNvPr>
          <p:cNvSpPr txBox="1"/>
          <p:nvPr/>
        </p:nvSpPr>
        <p:spPr>
          <a:xfrm>
            <a:off x="2706624" y="310896"/>
            <a:ext cx="55869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(Random Forest Classifier)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6236B-EA2A-FE5C-75E8-051E2B78F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1002736"/>
            <a:ext cx="7699248" cy="526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9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6746A-1833-B798-3FEB-F6AAB1DA1A6A}"/>
              </a:ext>
            </a:extLst>
          </p:cNvPr>
          <p:cNvSpPr txBox="1"/>
          <p:nvPr/>
        </p:nvSpPr>
        <p:spPr>
          <a:xfrm>
            <a:off x="838200" y="1229896"/>
            <a:ext cx="107045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research-based exploration of using machine learning for predicting diseases based on symptoms.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find an accurate and reliable method to support early disease diagnosis using symptom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dataset containing symptoms, disease names, and precautionary advice was used for model training and testing.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classification algorithms were evaluated, including Logistic Regression, Decision Tree, SVM, Naïve Bayes, and Random Forest.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comparing results, the Random Forest algorithm performed best, achieving 89% accuracy and 92% precision.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contributes to the field of AI in healthcare, with the potential to support future systems for accessible and efficient diagnostics.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D1592-5505-2347-C645-2C11A7D4F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AE1DA4-D0A2-0945-DF7D-DC6275BD22EE}"/>
              </a:ext>
            </a:extLst>
          </p:cNvPr>
          <p:cNvSpPr txBox="1"/>
          <p:nvPr/>
        </p:nvSpPr>
        <p:spPr>
          <a:xfrm>
            <a:off x="4640515" y="279134"/>
            <a:ext cx="55869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79572-53DA-2577-8321-5256D31D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171" y="818307"/>
            <a:ext cx="4969829" cy="554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4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C24BD-8548-B521-0951-25A1E2D46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4624DB4-4D8F-E168-B246-9F872D52A1FE}"/>
              </a:ext>
            </a:extLst>
          </p:cNvPr>
          <p:cNvSpPr txBox="1"/>
          <p:nvPr/>
        </p:nvSpPr>
        <p:spPr>
          <a:xfrm>
            <a:off x="3881563" y="152365"/>
            <a:ext cx="55869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Feature Importance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24A0EA-E9F0-7F20-FDF6-F9CDD3ADA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52" y="710021"/>
            <a:ext cx="7208527" cy="578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94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9D047-8ED8-575B-8FB2-47A8A8536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30A1-4265-980F-AFF3-BECB19E3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Retrospective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AEED3-E7EA-7BB4-3E03-51A4C9C3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" y="2100723"/>
            <a:ext cx="11771376" cy="322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71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[1] B. Sahithya, G. Prasad M. S., B. Sahithi, M. Krishna K., A. C.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Devarlla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and Y. T. R., "Empowering Healthcare with AI: Advancements in Medical Image Analysis, Electronic Health Records Analysis, and AI-Driven Chatbots," 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2024 3rd Int. Conf. on Intelligent Cybernetics Technology &amp; Applications (ICTA)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2024. [Online]. Available: </a:t>
            </a: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2"/>
              </a:rPr>
              <a:t>https://ieeexplore.ieee.org/document/10511753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[2] M. A. Sayed et al., “Parkinson's Disease Detection through Vocal Biomarkers and Advanced Machine Learning Algorithms,” </a:t>
            </a:r>
            <a:r>
              <a:rPr lang="en-IN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arXiv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preprint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arXiv:2311.05435, 2023. [Online]. Available: </a:t>
            </a: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3"/>
              </a:rPr>
              <a:t>https://arxiv.org/abs/2311.05435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[3] I. Gupta, V. Sharma, S. Kaur, and A. K. Singh, “PCA-RF: An Efficient Parkinson's Disease Prediction Model based on Random Forest Classification,” </a:t>
            </a:r>
            <a:r>
              <a:rPr lang="en-IN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arXiv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preprint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arXiv:2203.11287, 2022. [Online]. Available: </a:t>
            </a: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4"/>
              </a:rPr>
              <a:t>https://arxiv.org/abs/2203.11287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[4]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Junhak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Lee,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Chungwhan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Hwang,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Jaehyun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Park, and Tae Rim Park, “Explainable AI-Based Clinical Decision Support System for Disease Diagnosis,” 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2024 International Conference on Artificial Intelligence in Information and Communication (ICAIIC)</a:t>
            </a:r>
            <a:r>
              <a:rPr lang="en-I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[Online]. Available: </a:t>
            </a:r>
            <a:r>
              <a:rPr lang="en-I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5"/>
              </a:rPr>
              <a:t>https://ieeexplore.ieee.org/document/10621550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08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27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BD220E-E280-8FB4-3448-1BE610E5CC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199" y="1389888"/>
            <a:ext cx="11292841" cy="4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 research-based study focused on using machine learning for predicting diseases based on symptoms.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explores how AI algorithms can assist in early disease detection without requiring clinical tests or physical checkups.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trained using a dataset containing symptoms, disease labels, and precautionary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machine learning models are tested and compared to find the most accurate one for symptom-based disease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improve healthcare accessibility and enable faster, data-driven diagnosis in areas with limited medical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can serve as a foundation for future development of intelligent health support tools and deeper medical AI studies.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228" y="-14693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535594-C67B-71AD-DBFD-46451AFDD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294107"/>
              </p:ext>
            </p:extLst>
          </p:nvPr>
        </p:nvGraphicFramePr>
        <p:xfrm>
          <a:off x="320040" y="1014984"/>
          <a:ext cx="11402568" cy="5197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208922629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542127640"/>
                    </a:ext>
                  </a:extLst>
                </a:gridCol>
                <a:gridCol w="4107942">
                  <a:extLst>
                    <a:ext uri="{9D8B030D-6E8A-4147-A177-3AD203B41FA5}">
                      <a16:colId xmlns:a16="http://schemas.microsoft.com/office/drawing/2014/main" val="4029210711"/>
                    </a:ext>
                  </a:extLst>
                </a:gridCol>
                <a:gridCol w="2850642">
                  <a:extLst>
                    <a:ext uri="{9D8B030D-6E8A-4147-A177-3AD203B41FA5}">
                      <a16:colId xmlns:a16="http://schemas.microsoft.com/office/drawing/2014/main" val="4135049898"/>
                    </a:ext>
                  </a:extLst>
                </a:gridCol>
              </a:tblGrid>
              <a:tr h="1734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0" kern="100" dirty="0">
                          <a:effectLst/>
                        </a:rPr>
                        <a:t>S. No</a:t>
                      </a:r>
                      <a:endParaRPr lang="en-IN" sz="12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" marR="5723" marT="5723" marB="572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0" kern="100" dirty="0">
                          <a:effectLst/>
                        </a:rPr>
                        <a:t>                                           Title</a:t>
                      </a:r>
                      <a:endParaRPr lang="en-IN" sz="12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" marR="5723" marT="5723" marB="572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0" kern="100" dirty="0">
                          <a:effectLst/>
                        </a:rPr>
                        <a:t>                                        Methodology</a:t>
                      </a:r>
                      <a:endParaRPr lang="en-IN" sz="12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" marR="5723" marT="5723" marB="572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0" kern="100" dirty="0">
                          <a:effectLst/>
                        </a:rPr>
                        <a:t>    Identification of Gaps and Limitations</a:t>
                      </a:r>
                      <a:endParaRPr lang="en-IN" sz="12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" marR="5723" marT="5723" marB="5723" anchor="ctr"/>
                </a:tc>
                <a:extLst>
                  <a:ext uri="{0D108BD9-81ED-4DB2-BD59-A6C34878D82A}">
                    <a16:rowId xmlns:a16="http://schemas.microsoft.com/office/drawing/2014/main" val="1941786002"/>
                  </a:ext>
                </a:extLst>
              </a:tr>
              <a:tr h="10357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0" kern="100" dirty="0">
                          <a:effectLst/>
                        </a:rPr>
                        <a:t>       1</a:t>
                      </a:r>
                      <a:endParaRPr lang="en-IN" sz="12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" marR="5723" marT="5723" marB="572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0" kern="100" dirty="0" err="1">
                          <a:effectLst/>
                        </a:rPr>
                        <a:t>Rajkomar</a:t>
                      </a:r>
                      <a:r>
                        <a:rPr lang="en-IN" sz="1200" b="0" kern="100" dirty="0">
                          <a:effectLst/>
                        </a:rPr>
                        <a:t>, A. et al. (2018). Scalable and accurate deep learning with electronic health records, </a:t>
                      </a:r>
                      <a:r>
                        <a:rPr lang="en-IN" sz="1200" b="0" kern="100" dirty="0" err="1">
                          <a:effectLst/>
                        </a:rPr>
                        <a:t>npj</a:t>
                      </a:r>
                      <a:r>
                        <a:rPr lang="en-IN" sz="1200" b="0" kern="100" dirty="0">
                          <a:effectLst/>
                        </a:rPr>
                        <a:t> Digital Medicine, 1(1), 1–10.</a:t>
                      </a:r>
                      <a:endParaRPr lang="en-IN" sz="12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" marR="5723" marT="5723" marB="572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0" kern="100">
                          <a:effectLst/>
                        </a:rPr>
                        <a:t>- Implemented deep learning models on large-scale EHR datasets. </a:t>
                      </a:r>
                      <a:br>
                        <a:rPr lang="en-IN" sz="1200" b="0" kern="100">
                          <a:effectLst/>
                        </a:rPr>
                      </a:br>
                      <a:r>
                        <a:rPr lang="en-IN" sz="1200" b="0" kern="100">
                          <a:effectLst/>
                        </a:rPr>
                        <a:t>- Used TensorFlow-based neural networks for disease prediction. </a:t>
                      </a:r>
                      <a:br>
                        <a:rPr lang="en-IN" sz="1200" b="0" kern="100">
                          <a:effectLst/>
                        </a:rPr>
                      </a:br>
                      <a:r>
                        <a:rPr lang="en-IN" sz="1200" b="0" kern="100">
                          <a:effectLst/>
                        </a:rPr>
                        <a:t>- Emphasized scalability and transferability across institutions.</a:t>
                      </a:r>
                      <a:endParaRPr lang="en-IN" sz="12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" marR="5723" marT="5723" marB="572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0" kern="100">
                          <a:effectLst/>
                        </a:rPr>
                        <a:t>- Requires large, high-quality EHR data. </a:t>
                      </a:r>
                      <a:br>
                        <a:rPr lang="en-IN" sz="1200" b="0" kern="100">
                          <a:effectLst/>
                        </a:rPr>
                      </a:br>
                      <a:r>
                        <a:rPr lang="en-IN" sz="1200" b="0" kern="100">
                          <a:effectLst/>
                        </a:rPr>
                        <a:t>- Limited interpretability. </a:t>
                      </a:r>
                      <a:br>
                        <a:rPr lang="en-IN" sz="1200" b="0" kern="100">
                          <a:effectLst/>
                        </a:rPr>
                      </a:br>
                      <a:r>
                        <a:rPr lang="en-IN" sz="1200" b="0" kern="100">
                          <a:effectLst/>
                        </a:rPr>
                        <a:t>- High computational cost for real-time use.</a:t>
                      </a:r>
                      <a:endParaRPr lang="en-IN" sz="12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" marR="5723" marT="5723" marB="5723" anchor="ctr"/>
                </a:tc>
                <a:extLst>
                  <a:ext uri="{0D108BD9-81ED-4DB2-BD59-A6C34878D82A}">
                    <a16:rowId xmlns:a16="http://schemas.microsoft.com/office/drawing/2014/main" val="993819229"/>
                  </a:ext>
                </a:extLst>
              </a:tr>
              <a:tr h="10357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0" kern="100" dirty="0">
                          <a:effectLst/>
                        </a:rPr>
                        <a:t>       2</a:t>
                      </a:r>
                      <a:endParaRPr lang="en-IN" sz="12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" marR="5723" marT="5723" marB="572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0" kern="100" dirty="0">
                          <a:effectLst/>
                        </a:rPr>
                        <a:t>Sahithya, B. et al. (2024). Empowering Healthcare with AI, ICTA 2024.</a:t>
                      </a:r>
                      <a:endParaRPr lang="en-IN" sz="12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" marR="5723" marT="5723" marB="572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0" kern="100">
                          <a:effectLst/>
                        </a:rPr>
                        <a:t>- Focused on AI applications: medical imaging, EHR analysis, and chatbots. </a:t>
                      </a:r>
                      <a:br>
                        <a:rPr lang="en-IN" sz="1200" b="0" kern="100">
                          <a:effectLst/>
                        </a:rPr>
                      </a:br>
                      <a:r>
                        <a:rPr lang="en-IN" sz="1200" b="0" kern="100">
                          <a:effectLst/>
                        </a:rPr>
                        <a:t>- Used various ML and DL frameworks across healthcare domains. </a:t>
                      </a:r>
                      <a:br>
                        <a:rPr lang="en-IN" sz="1200" b="0" kern="100">
                          <a:effectLst/>
                        </a:rPr>
                      </a:br>
                      <a:r>
                        <a:rPr lang="en-IN" sz="1200" b="0" kern="100">
                          <a:effectLst/>
                        </a:rPr>
                        <a:t>- Integrated multi-source data for improved decision-making.</a:t>
                      </a:r>
                      <a:endParaRPr lang="en-IN" sz="12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" marR="5723" marT="5723" marB="572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0" kern="100">
                          <a:effectLst/>
                        </a:rPr>
                        <a:t>- Broad scope, lacks disease-specific insights. </a:t>
                      </a:r>
                      <a:br>
                        <a:rPr lang="en-IN" sz="1200" b="0" kern="100">
                          <a:effectLst/>
                        </a:rPr>
                      </a:br>
                      <a:r>
                        <a:rPr lang="en-IN" sz="1200" b="0" kern="100">
                          <a:effectLst/>
                        </a:rPr>
                        <a:t>- Minimal focus on structured symptom-based disease prediction. </a:t>
                      </a:r>
                      <a:br>
                        <a:rPr lang="en-IN" sz="1200" b="0" kern="100">
                          <a:effectLst/>
                        </a:rPr>
                      </a:br>
                      <a:r>
                        <a:rPr lang="en-IN" sz="1200" b="0" kern="100">
                          <a:effectLst/>
                        </a:rPr>
                        <a:t>- Limited evaluation metrics presented.</a:t>
                      </a:r>
                      <a:endParaRPr lang="en-IN" sz="12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" marR="5723" marT="5723" marB="5723" anchor="ctr"/>
                </a:tc>
                <a:extLst>
                  <a:ext uri="{0D108BD9-81ED-4DB2-BD59-A6C34878D82A}">
                    <a16:rowId xmlns:a16="http://schemas.microsoft.com/office/drawing/2014/main" val="2688899315"/>
                  </a:ext>
                </a:extLst>
              </a:tr>
              <a:tr h="9108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0" kern="100" dirty="0">
                          <a:effectLst/>
                        </a:rPr>
                        <a:t>        3</a:t>
                      </a:r>
                      <a:endParaRPr lang="en-IN" sz="12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" marR="5723" marT="5723" marB="572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0" kern="100" dirty="0">
                          <a:effectLst/>
                        </a:rPr>
                        <a:t>Sayed, M. A. et al. (2023). Parkinson's Disease Detection through Vocal Biomarkers, arXiv:2311.05435.</a:t>
                      </a:r>
                      <a:endParaRPr lang="en-IN" sz="12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" marR="5723" marT="5723" marB="572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0" kern="100" dirty="0">
                          <a:effectLst/>
                        </a:rPr>
                        <a:t>- </a:t>
                      </a:r>
                      <a:r>
                        <a:rPr lang="en-IN" sz="1200" b="0" kern="100" dirty="0" err="1">
                          <a:effectLst/>
                        </a:rPr>
                        <a:t>Analyzed</a:t>
                      </a:r>
                      <a:r>
                        <a:rPr lang="en-IN" sz="1200" b="0" kern="100" dirty="0">
                          <a:effectLst/>
                        </a:rPr>
                        <a:t> voice data using ML algorithms for early Parkinson’s detection. </a:t>
                      </a:r>
                      <a:br>
                        <a:rPr lang="en-IN" sz="1200" b="0" kern="100" dirty="0">
                          <a:effectLst/>
                        </a:rPr>
                      </a:br>
                      <a:r>
                        <a:rPr lang="en-IN" sz="1200" b="0" kern="100" dirty="0">
                          <a:effectLst/>
                        </a:rPr>
                        <a:t>- Extracted acoustic features and trained classifiers like SVM and </a:t>
                      </a:r>
                      <a:r>
                        <a:rPr lang="en-IN" sz="1200" b="0" kern="100" dirty="0" err="1">
                          <a:effectLst/>
                        </a:rPr>
                        <a:t>XGBoost</a:t>
                      </a:r>
                      <a:r>
                        <a:rPr lang="en-IN" sz="1200" b="0" kern="100" dirty="0">
                          <a:effectLst/>
                        </a:rPr>
                        <a:t>.</a:t>
                      </a:r>
                      <a:endParaRPr lang="en-IN" sz="12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" marR="5723" marT="5723" marB="572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0" kern="100">
                          <a:effectLst/>
                        </a:rPr>
                        <a:t>- Focused only on one disease. </a:t>
                      </a:r>
                      <a:br>
                        <a:rPr lang="en-IN" sz="1200" b="0" kern="100">
                          <a:effectLst/>
                        </a:rPr>
                      </a:br>
                      <a:r>
                        <a:rPr lang="en-IN" sz="1200" b="0" kern="100">
                          <a:effectLst/>
                        </a:rPr>
                        <a:t>- Relies heavily on audio data availability and quality. </a:t>
                      </a:r>
                      <a:br>
                        <a:rPr lang="en-IN" sz="1200" b="0" kern="100">
                          <a:effectLst/>
                        </a:rPr>
                      </a:br>
                      <a:r>
                        <a:rPr lang="en-IN" sz="1200" b="0" kern="100">
                          <a:effectLst/>
                        </a:rPr>
                        <a:t>- Not generalizable to other conditions.</a:t>
                      </a:r>
                      <a:endParaRPr lang="en-IN" sz="12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" marR="5723" marT="5723" marB="5723" anchor="ctr"/>
                </a:tc>
                <a:extLst>
                  <a:ext uri="{0D108BD9-81ED-4DB2-BD59-A6C34878D82A}">
                    <a16:rowId xmlns:a16="http://schemas.microsoft.com/office/drawing/2014/main" val="3318520184"/>
                  </a:ext>
                </a:extLst>
              </a:tr>
              <a:tr h="10357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0" kern="100" dirty="0">
                          <a:effectLst/>
                        </a:rPr>
                        <a:t>       4</a:t>
                      </a:r>
                      <a:endParaRPr lang="en-IN" sz="12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" marR="5723" marT="5723" marB="572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0" kern="100">
                          <a:effectLst/>
                        </a:rPr>
                        <a:t>Gupta, I. et al. (2022). PCA-RF: Parkinson's Disease Prediction using Random Forest, arXiv:2203.11287.</a:t>
                      </a:r>
                      <a:endParaRPr lang="en-IN" sz="12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" marR="5723" marT="5723" marB="572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0" kern="100" dirty="0">
                          <a:effectLst/>
                        </a:rPr>
                        <a:t>- Applied PCA for dimensionality reduction and RF for classification. </a:t>
                      </a:r>
                      <a:br>
                        <a:rPr lang="en-IN" sz="1200" b="0" kern="100" dirty="0">
                          <a:effectLst/>
                        </a:rPr>
                      </a:br>
                      <a:r>
                        <a:rPr lang="en-IN" sz="1200" b="0" kern="100" dirty="0">
                          <a:effectLst/>
                        </a:rPr>
                        <a:t>- Achieved high accuracy on Parkinson’s dataset. </a:t>
                      </a:r>
                      <a:br>
                        <a:rPr lang="en-IN" sz="1200" b="0" kern="100" dirty="0">
                          <a:effectLst/>
                        </a:rPr>
                      </a:br>
                      <a:r>
                        <a:rPr lang="en-IN" sz="1200" b="0" kern="100" dirty="0">
                          <a:effectLst/>
                        </a:rPr>
                        <a:t>- Compared performance with other classifiers.</a:t>
                      </a:r>
                      <a:endParaRPr lang="en-IN" sz="12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" marR="5723" marT="5723" marB="572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0" kern="100">
                          <a:effectLst/>
                        </a:rPr>
                        <a:t>- Targeted a single disease. </a:t>
                      </a:r>
                      <a:br>
                        <a:rPr lang="en-IN" sz="1200" b="0" kern="100">
                          <a:effectLst/>
                        </a:rPr>
                      </a:br>
                      <a:r>
                        <a:rPr lang="en-IN" sz="1200" b="0" kern="100">
                          <a:effectLst/>
                        </a:rPr>
                        <a:t>- Lacks symptom-level analysis. </a:t>
                      </a:r>
                      <a:br>
                        <a:rPr lang="en-IN" sz="1200" b="0" kern="100">
                          <a:effectLst/>
                        </a:rPr>
                      </a:br>
                      <a:r>
                        <a:rPr lang="en-IN" sz="1200" b="0" kern="100">
                          <a:effectLst/>
                        </a:rPr>
                        <a:t>- No integration of patient demographics or precautions.</a:t>
                      </a:r>
                      <a:endParaRPr lang="en-IN" sz="12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" marR="5723" marT="5723" marB="5723" anchor="ctr"/>
                </a:tc>
                <a:extLst>
                  <a:ext uri="{0D108BD9-81ED-4DB2-BD59-A6C34878D82A}">
                    <a16:rowId xmlns:a16="http://schemas.microsoft.com/office/drawing/2014/main" val="3250732016"/>
                  </a:ext>
                </a:extLst>
              </a:tr>
              <a:tr h="9108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0" kern="100" dirty="0">
                          <a:effectLst/>
                        </a:rPr>
                        <a:t>       5</a:t>
                      </a:r>
                      <a:endParaRPr lang="en-IN" sz="12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" marR="5723" marT="5723" marB="572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0" kern="100">
                          <a:effectLst/>
                        </a:rPr>
                        <a:t>Lee, J. et al. (2024). Explainable AI-Based Clinical Decision Support System, ICAIIC 2024.</a:t>
                      </a:r>
                      <a:endParaRPr lang="en-IN" sz="12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" marR="5723" marT="5723" marB="572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0" kern="100">
                          <a:effectLst/>
                        </a:rPr>
                        <a:t>- Built an explainable ML model using SHAP values for clinical diagnosis. </a:t>
                      </a:r>
                      <a:br>
                        <a:rPr lang="en-IN" sz="1200" b="0" kern="100">
                          <a:effectLst/>
                        </a:rPr>
                      </a:br>
                      <a:r>
                        <a:rPr lang="en-IN" sz="1200" b="0" kern="100">
                          <a:effectLst/>
                        </a:rPr>
                        <a:t>- Emphasized transparency and trust in decision support. </a:t>
                      </a:r>
                      <a:br>
                        <a:rPr lang="en-IN" sz="1200" b="0" kern="100">
                          <a:effectLst/>
                        </a:rPr>
                      </a:br>
                      <a:r>
                        <a:rPr lang="en-IN" sz="1200" b="0" kern="100">
                          <a:effectLst/>
                        </a:rPr>
                        <a:t>- Tested on real-world medical datasets.</a:t>
                      </a:r>
                      <a:endParaRPr lang="en-IN" sz="12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" marR="5723" marT="5723" marB="572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0" kern="100" dirty="0">
                          <a:effectLst/>
                        </a:rPr>
                        <a:t>- Complexity may hinder real-time deployment. </a:t>
                      </a:r>
                      <a:br>
                        <a:rPr lang="en-IN" sz="1200" b="0" kern="100" dirty="0">
                          <a:effectLst/>
                        </a:rPr>
                      </a:br>
                      <a:r>
                        <a:rPr lang="en-IN" sz="1200" b="0" kern="100" dirty="0">
                          <a:effectLst/>
                        </a:rPr>
                        <a:t>- Requires technical understanding by medical staff. </a:t>
                      </a:r>
                      <a:br>
                        <a:rPr lang="en-IN" sz="1200" b="0" kern="100" dirty="0">
                          <a:effectLst/>
                        </a:rPr>
                      </a:br>
                      <a:r>
                        <a:rPr lang="en-IN" sz="1200" b="0" kern="100" dirty="0">
                          <a:effectLst/>
                        </a:rPr>
                        <a:t>- Limited to diseases in the training data.</a:t>
                      </a:r>
                      <a:endParaRPr lang="en-IN" sz="12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3" marR="5723" marT="5723" marB="5723" anchor="ctr"/>
                </a:tc>
                <a:extLst>
                  <a:ext uri="{0D108BD9-81ED-4DB2-BD59-A6C34878D82A}">
                    <a16:rowId xmlns:a16="http://schemas.microsoft.com/office/drawing/2014/main" val="38779965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380" y="16757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( Research Gaps)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CA7F8A-8716-3BE9-BFA0-B55FA239A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4561" y="1579728"/>
            <a:ext cx="10879237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Dataset Size and Diversity: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dataset, though custom-built, may not cover all demographic variations or rare diseases, potentially limiting the model’s generalizability to broader populations.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Temporal Information: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does not consider the progression or duration of symptoms, which can be critical for accurate diagnosis.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Integration of Medical History: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Important patient factors such as medical history, lifestyle, or genetic background were not included, which may affect prediction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Precaution Suggestions Are Static: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four precautions per disease are not dynamically tailored to patient-specific factors, which limits their usefulness in real-time clinical applications.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94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7BD984-4ACB-983D-42CF-7097CE188F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3099" y="1714072"/>
            <a:ext cx="1167885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machine learning model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capable of predicting diseases based on symptoms and patient information such as age,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gender,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ever,fatigue,cough,difficulty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breathing, blood pressure, and cholesterol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build and preprocess a custom healthcare dataset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includes 116 unique diseases, their symptoms, and precautionary measures, ensuring it is suitable for training classification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compare the performance of different classification models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—Logistic Regression, Naive Bayes, Support Vector Machine (SVM), and Random Forest—using evaluation metrics like accuracy, precision, ROC-AUC score, and confusion 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most influential features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affecting disease prediction through feature importance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suggest precautionary steps for each disease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enhancing the practical usefulness of the model for both patients and healthcare professionals.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Backlogs- Researcher Perspective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9E6261-5FAD-B069-E9A2-725C4159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84" y="1690689"/>
            <a:ext cx="10863980" cy="40334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to implement the objectives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70580B-A605-CCCD-3250-8B836AE215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3004" y="1478755"/>
            <a:ext cx="1035355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Preparation: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 a custom dataset manually containing 116 diseases, associated symptoms, and precautions.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Collected patient-related features like age, gender, blood pressure, and cholesterol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using appropriate imputation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Converted key symptoms (e.g., fever, cough, fatigue, breathing difficulty) into binary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one-hot encoding for categorical variables such as gender, blood pressure, and cholesterol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Normalized or encoded data where required to make it suitable for machine learning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 and Training: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training (80%) and testing (20%)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multiple classification algorithms: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7CE43-F090-4948-8219-1634F20D1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1A1355-325E-17F1-ED97-4045B2F0900B}"/>
              </a:ext>
            </a:extLst>
          </p:cNvPr>
          <p:cNvSpPr txBox="1"/>
          <p:nvPr/>
        </p:nvSpPr>
        <p:spPr>
          <a:xfrm>
            <a:off x="439839" y="127321"/>
            <a:ext cx="10810754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libraries such 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model implementation and evaluation.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Assessed models using key performance metrics: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 Score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visually compare model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Analysis: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Random Forest’s built-in feature importance scores to rank the most influential features in disease prediction.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feature importance using bar plots.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Precaution Mapping: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four static precautions with each disease to offer basic health guidance alongside prediction results.</a:t>
            </a:r>
          </a:p>
        </p:txBody>
      </p:sp>
    </p:spTree>
    <p:extLst>
      <p:ext uri="{BB962C8B-B14F-4D97-AF65-F5344CB8AC3E}">
        <p14:creationId xmlns:p14="http://schemas.microsoft.com/office/powerpoint/2010/main" val="4357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1564</Words>
  <Application>Microsoft Office PowerPoint</Application>
  <PresentationFormat>Widescreen</PresentationFormat>
  <Paragraphs>109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 Review 2 AI-POWERED HEALTH DIAGNOSTICS Project Category: RESEARCH</vt:lpstr>
      <vt:lpstr>Abstract</vt:lpstr>
      <vt:lpstr>Introduction</vt:lpstr>
      <vt:lpstr>Literature Survey</vt:lpstr>
      <vt:lpstr>Limitations ( Research Gaps)</vt:lpstr>
      <vt:lpstr>Research objectives</vt:lpstr>
      <vt:lpstr>Product Backlogs- Researcher Perspective</vt:lpstr>
      <vt:lpstr>Technique to implement the objectives</vt:lpstr>
      <vt:lpstr>PowerPoint Presentation</vt:lpstr>
      <vt:lpstr>System Architecture</vt:lpstr>
      <vt:lpstr>Flow/Block Diagram</vt:lpstr>
      <vt:lpstr>Project SDG</vt:lpstr>
      <vt:lpstr>Plan of Action (Timeline)</vt:lpstr>
      <vt:lpstr>MS Planner</vt:lpstr>
      <vt:lpstr>Results and Discussions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Sprint Retrospective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senthil kumar</dc:creator>
  <cp:lastModifiedBy>Sai Charani Sannapureddy</cp:lastModifiedBy>
  <cp:revision>10</cp:revision>
  <dcterms:created xsi:type="dcterms:W3CDTF">2024-07-15T07:58:00Z</dcterms:created>
  <dcterms:modified xsi:type="dcterms:W3CDTF">2025-04-14T15:26:09Z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BCC656F6E134468FA26059D6ED09D6EC_13</vt:lpwstr>
  </property>
  <property fmtid="{D5CDD505-2E9C-101B-9397-08002B2CF9AE}" pid="3" name="KSOProductBuildVer">
    <vt:lpwstr>1033-12.2.0.19805</vt:lpwstr>
  </property>
</Properties>
</file>