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68" d="100"/>
          <a:sy n="68" d="100"/>
        </p:scale>
        <p:origin x="816" y="72"/>
      </p:cViewPr>
      <p:guideLst/>
    </p:cSldViewPr>
  </p:slideViewPr>
  <p:outlineViewPr>
    <p:cViewPr>
      <p:scale>
        <a:sx n="33" d="100"/>
        <a:sy n="33" d="100"/>
      </p:scale>
      <p:origin x="0" y="-436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43641-5C6A-4B2C-8599-21CF29559A20}" type="datetimeFigureOut">
              <a:rPr lang="en-US" smtClean="0"/>
              <a:t>03-Aug-17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1D30E-15B8-4279-99E9-20AB0BF2E4D1}" type="slidenum">
              <a:rPr lang="en-US" smtClean="0"/>
              <a:t>‹#›</a:t>
            </a:fld>
            <a:endParaRPr lang="en-US" dirty="0"/>
          </a:p>
        </p:txBody>
      </p:sp>
    </p:spTree>
    <p:extLst>
      <p:ext uri="{BB962C8B-B14F-4D97-AF65-F5344CB8AC3E}">
        <p14:creationId xmlns:p14="http://schemas.microsoft.com/office/powerpoint/2010/main" val="188040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1D30E-15B8-4279-99E9-20AB0BF2E4D1}" type="slidenum">
              <a:rPr lang="en-US" smtClean="0"/>
              <a:t>5</a:t>
            </a:fld>
            <a:endParaRPr lang="en-US" dirty="0"/>
          </a:p>
        </p:txBody>
      </p:sp>
    </p:spTree>
    <p:extLst>
      <p:ext uri="{BB962C8B-B14F-4D97-AF65-F5344CB8AC3E}">
        <p14:creationId xmlns:p14="http://schemas.microsoft.com/office/powerpoint/2010/main" val="256605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03-Aug-17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03-Aug-17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03-Aug-17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03-Aug-17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03-Aug-17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03-Aug-17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03-Aug-17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03-Aug-17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03-Aug-17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03-Aug-17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03-Aug-17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03-Aug-17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astcompany.com/3037915/the-problem-with-sentiment-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512F-8374-4705-80FF-127A99B5262F}"/>
              </a:ext>
            </a:extLst>
          </p:cNvPr>
          <p:cNvSpPr>
            <a:spLocks noGrp="1"/>
          </p:cNvSpPr>
          <p:nvPr>
            <p:ph type="ctrTitle"/>
          </p:nvPr>
        </p:nvSpPr>
        <p:spPr>
          <a:xfrm>
            <a:off x="1777829" y="1422521"/>
            <a:ext cx="8361229" cy="2098226"/>
          </a:xfrm>
        </p:spPr>
        <p:txBody>
          <a:bodyPr/>
          <a:lstStyle/>
          <a:p>
            <a:r>
              <a:rPr lang="en-US" dirty="0"/>
              <a:t>Sentimental Analysis</a:t>
            </a:r>
          </a:p>
        </p:txBody>
      </p:sp>
      <p:sp>
        <p:nvSpPr>
          <p:cNvPr id="3" name="Subtitle 2">
            <a:extLst>
              <a:ext uri="{FF2B5EF4-FFF2-40B4-BE49-F238E27FC236}">
                <a16:creationId xmlns:a16="http://schemas.microsoft.com/office/drawing/2014/main" id="{605AA567-97C5-4D4B-AC94-819C12B8603F}"/>
              </a:ext>
            </a:extLst>
          </p:cNvPr>
          <p:cNvSpPr>
            <a:spLocks noGrp="1"/>
          </p:cNvSpPr>
          <p:nvPr>
            <p:ph type="subTitle" idx="1"/>
          </p:nvPr>
        </p:nvSpPr>
        <p:spPr>
          <a:xfrm>
            <a:off x="2542608" y="3520747"/>
            <a:ext cx="6831673" cy="1086237"/>
          </a:xfrm>
        </p:spPr>
        <p:txBody>
          <a:bodyPr>
            <a:normAutofit/>
          </a:bodyPr>
          <a:lstStyle/>
          <a:p>
            <a:r>
              <a:rPr lang="en-US" sz="2800" dirty="0"/>
              <a:t>On Images using AI Technique</a:t>
            </a:r>
          </a:p>
        </p:txBody>
      </p:sp>
      <p:pic>
        <p:nvPicPr>
          <p:cNvPr id="15" name="Picture 14">
            <a:extLst>
              <a:ext uri="{FF2B5EF4-FFF2-40B4-BE49-F238E27FC236}">
                <a16:creationId xmlns:a16="http://schemas.microsoft.com/office/drawing/2014/main" id="{6091056A-2511-41C4-991C-7A2ECBA8E195}"/>
              </a:ext>
            </a:extLst>
          </p:cNvPr>
          <p:cNvPicPr>
            <a:picLocks noChangeAspect="1"/>
          </p:cNvPicPr>
          <p:nvPr/>
        </p:nvPicPr>
        <p:blipFill>
          <a:blip r:embed="rId2"/>
          <a:stretch>
            <a:fillRect/>
          </a:stretch>
        </p:blipFill>
        <p:spPr>
          <a:xfrm>
            <a:off x="2349116" y="5497313"/>
            <a:ext cx="1103243" cy="1103243"/>
          </a:xfrm>
          <a:prstGeom prst="rect">
            <a:avLst/>
          </a:prstGeom>
        </p:spPr>
      </p:pic>
      <p:pic>
        <p:nvPicPr>
          <p:cNvPr id="17" name="Picture 16">
            <a:extLst>
              <a:ext uri="{FF2B5EF4-FFF2-40B4-BE49-F238E27FC236}">
                <a16:creationId xmlns:a16="http://schemas.microsoft.com/office/drawing/2014/main" id="{512ACD58-C5A0-4FA1-8279-FA41F76146BB}"/>
              </a:ext>
            </a:extLst>
          </p:cNvPr>
          <p:cNvPicPr>
            <a:picLocks noChangeAspect="1"/>
          </p:cNvPicPr>
          <p:nvPr/>
        </p:nvPicPr>
        <p:blipFill>
          <a:blip r:embed="rId3"/>
          <a:stretch>
            <a:fillRect/>
          </a:stretch>
        </p:blipFill>
        <p:spPr>
          <a:xfrm>
            <a:off x="6753423" y="5537070"/>
            <a:ext cx="1099102" cy="1099102"/>
          </a:xfrm>
          <a:prstGeom prst="rect">
            <a:avLst/>
          </a:prstGeom>
        </p:spPr>
      </p:pic>
      <p:pic>
        <p:nvPicPr>
          <p:cNvPr id="19" name="Picture 18">
            <a:extLst>
              <a:ext uri="{FF2B5EF4-FFF2-40B4-BE49-F238E27FC236}">
                <a16:creationId xmlns:a16="http://schemas.microsoft.com/office/drawing/2014/main" id="{AC8A8E6A-74FB-47F5-B0C0-F56D64B1ED15}"/>
              </a:ext>
            </a:extLst>
          </p:cNvPr>
          <p:cNvPicPr>
            <a:picLocks noChangeAspect="1"/>
          </p:cNvPicPr>
          <p:nvPr/>
        </p:nvPicPr>
        <p:blipFill>
          <a:blip r:embed="rId4"/>
          <a:stretch>
            <a:fillRect/>
          </a:stretch>
        </p:blipFill>
        <p:spPr>
          <a:xfrm>
            <a:off x="5389016" y="5497313"/>
            <a:ext cx="1138859" cy="1138859"/>
          </a:xfrm>
          <a:prstGeom prst="rect">
            <a:avLst/>
          </a:prstGeom>
        </p:spPr>
      </p:pic>
      <p:pic>
        <p:nvPicPr>
          <p:cNvPr id="21" name="Picture 20">
            <a:extLst>
              <a:ext uri="{FF2B5EF4-FFF2-40B4-BE49-F238E27FC236}">
                <a16:creationId xmlns:a16="http://schemas.microsoft.com/office/drawing/2014/main" id="{E5F67D9B-218F-44CD-8C18-FB3EBC44F700}"/>
              </a:ext>
            </a:extLst>
          </p:cNvPr>
          <p:cNvPicPr>
            <a:picLocks noChangeAspect="1"/>
          </p:cNvPicPr>
          <p:nvPr/>
        </p:nvPicPr>
        <p:blipFill>
          <a:blip r:embed="rId5"/>
          <a:stretch>
            <a:fillRect/>
          </a:stretch>
        </p:blipFill>
        <p:spPr>
          <a:xfrm>
            <a:off x="857866" y="5457557"/>
            <a:ext cx="1069454" cy="1069454"/>
          </a:xfrm>
          <a:prstGeom prst="rect">
            <a:avLst/>
          </a:prstGeom>
        </p:spPr>
      </p:pic>
      <p:pic>
        <p:nvPicPr>
          <p:cNvPr id="23" name="Picture 22">
            <a:extLst>
              <a:ext uri="{FF2B5EF4-FFF2-40B4-BE49-F238E27FC236}">
                <a16:creationId xmlns:a16="http://schemas.microsoft.com/office/drawing/2014/main" id="{CB994D58-FA5A-45E2-ABB1-C75A8C426ED5}"/>
              </a:ext>
            </a:extLst>
          </p:cNvPr>
          <p:cNvPicPr>
            <a:picLocks noChangeAspect="1"/>
          </p:cNvPicPr>
          <p:nvPr/>
        </p:nvPicPr>
        <p:blipFill>
          <a:blip r:embed="rId6"/>
          <a:stretch>
            <a:fillRect/>
          </a:stretch>
        </p:blipFill>
        <p:spPr>
          <a:xfrm>
            <a:off x="3831380" y="5457557"/>
            <a:ext cx="1178615" cy="1178615"/>
          </a:xfrm>
          <a:prstGeom prst="rect">
            <a:avLst/>
          </a:prstGeom>
        </p:spPr>
      </p:pic>
      <p:sp>
        <p:nvSpPr>
          <p:cNvPr id="9" name="Subtitle 2">
            <a:extLst>
              <a:ext uri="{FF2B5EF4-FFF2-40B4-BE49-F238E27FC236}">
                <a16:creationId xmlns:a16="http://schemas.microsoft.com/office/drawing/2014/main" id="{7289656D-3947-433B-9C8E-6C5EAF6A7EB6}"/>
              </a:ext>
            </a:extLst>
          </p:cNvPr>
          <p:cNvSpPr txBox="1">
            <a:spLocks/>
          </p:cNvSpPr>
          <p:nvPr/>
        </p:nvSpPr>
        <p:spPr>
          <a:xfrm>
            <a:off x="1392593" y="4237471"/>
            <a:ext cx="6831673" cy="10862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marL="342900" indent="-342900" algn="l">
              <a:buFontTx/>
              <a:buChar char="-"/>
            </a:pPr>
            <a:r>
              <a:rPr lang="en-US" i="1" dirty="0"/>
              <a:t>Mishra Suraj</a:t>
            </a:r>
          </a:p>
          <a:p>
            <a:pPr marL="342900" indent="-342900" algn="l">
              <a:buFontTx/>
              <a:buChar char="-"/>
            </a:pPr>
            <a:r>
              <a:rPr lang="en-US" i="1" dirty="0"/>
              <a:t>Panpatil Abhijeet</a:t>
            </a:r>
          </a:p>
          <a:p>
            <a:pPr marL="342900" indent="-342900" algn="l">
              <a:buFontTx/>
              <a:buChar char="-"/>
            </a:pPr>
            <a:r>
              <a:rPr lang="en-US" i="1" dirty="0"/>
              <a:t>Shaikh Afrid</a:t>
            </a:r>
          </a:p>
        </p:txBody>
      </p:sp>
    </p:spTree>
    <p:extLst>
      <p:ext uri="{BB962C8B-B14F-4D97-AF65-F5344CB8AC3E}">
        <p14:creationId xmlns:p14="http://schemas.microsoft.com/office/powerpoint/2010/main" val="420461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14E-AB19-4859-95DA-AF6E878981BB}"/>
              </a:ext>
            </a:extLst>
          </p:cNvPr>
          <p:cNvSpPr>
            <a:spLocks noGrp="1"/>
          </p:cNvSpPr>
          <p:nvPr>
            <p:ph type="title"/>
          </p:nvPr>
        </p:nvSpPr>
        <p:spPr>
          <a:xfrm>
            <a:off x="1066800" y="341243"/>
            <a:ext cx="9601200" cy="1485900"/>
          </a:xfrm>
        </p:spPr>
        <p:txBody>
          <a:bodyPr/>
          <a:lstStyle/>
          <a:p>
            <a:r>
              <a:rPr lang="en-US" dirty="0"/>
              <a:t>SVM (Support Vector Machine)</a:t>
            </a:r>
          </a:p>
        </p:txBody>
      </p:sp>
      <p:pic>
        <p:nvPicPr>
          <p:cNvPr id="7" name="Content Placeholder 6">
            <a:extLst>
              <a:ext uri="{FF2B5EF4-FFF2-40B4-BE49-F238E27FC236}">
                <a16:creationId xmlns:a16="http://schemas.microsoft.com/office/drawing/2014/main" id="{4A04643F-F2B6-4764-AA35-B53EC7C6AD7A}"/>
              </a:ext>
            </a:extLst>
          </p:cNvPr>
          <p:cNvPicPr>
            <a:picLocks noGrp="1" noChangeAspect="1"/>
          </p:cNvPicPr>
          <p:nvPr>
            <p:ph idx="1"/>
          </p:nvPr>
        </p:nvPicPr>
        <p:blipFill>
          <a:blip r:embed="rId2"/>
          <a:stretch>
            <a:fillRect/>
          </a:stretch>
        </p:blipFill>
        <p:spPr>
          <a:xfrm>
            <a:off x="1955409" y="1364566"/>
            <a:ext cx="8820443" cy="5493434"/>
          </a:xfrm>
        </p:spPr>
      </p:pic>
    </p:spTree>
    <p:extLst>
      <p:ext uri="{BB962C8B-B14F-4D97-AF65-F5344CB8AC3E}">
        <p14:creationId xmlns:p14="http://schemas.microsoft.com/office/powerpoint/2010/main" val="142962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B746-BA4A-4E80-AFB7-FBB800BE30DA}"/>
              </a:ext>
            </a:extLst>
          </p:cNvPr>
          <p:cNvSpPr>
            <a:spLocks noGrp="1"/>
          </p:cNvSpPr>
          <p:nvPr>
            <p:ph type="title"/>
          </p:nvPr>
        </p:nvSpPr>
        <p:spPr>
          <a:xfrm>
            <a:off x="715617" y="314738"/>
            <a:ext cx="9601200" cy="1485900"/>
          </a:xfrm>
        </p:spPr>
        <p:txBody>
          <a:bodyPr/>
          <a:lstStyle/>
          <a:p>
            <a:r>
              <a:rPr lang="en-US" dirty="0"/>
              <a:t>CNN (Convolution Neural Network)</a:t>
            </a:r>
          </a:p>
        </p:txBody>
      </p:sp>
      <p:pic>
        <p:nvPicPr>
          <p:cNvPr id="7" name="Content Placeholder 6">
            <a:extLst>
              <a:ext uri="{FF2B5EF4-FFF2-40B4-BE49-F238E27FC236}">
                <a16:creationId xmlns:a16="http://schemas.microsoft.com/office/drawing/2014/main" id="{6041C197-E904-4063-9E10-5651E0057DD7}"/>
              </a:ext>
            </a:extLst>
          </p:cNvPr>
          <p:cNvPicPr>
            <a:picLocks noGrp="1" noChangeAspect="1"/>
          </p:cNvPicPr>
          <p:nvPr>
            <p:ph idx="1"/>
          </p:nvPr>
        </p:nvPicPr>
        <p:blipFill>
          <a:blip r:embed="rId2"/>
          <a:stretch>
            <a:fillRect/>
          </a:stretch>
        </p:blipFill>
        <p:spPr>
          <a:xfrm>
            <a:off x="940904" y="1298713"/>
            <a:ext cx="11025809" cy="4717774"/>
          </a:xfrm>
        </p:spPr>
      </p:pic>
    </p:spTree>
    <p:extLst>
      <p:ext uri="{BB962C8B-B14F-4D97-AF65-F5344CB8AC3E}">
        <p14:creationId xmlns:p14="http://schemas.microsoft.com/office/powerpoint/2010/main" val="334131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E712-7ECF-488D-8151-E16B4ECEADE4}"/>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5178689E-8D3B-4974-B527-BAE8E4B4487A}"/>
              </a:ext>
            </a:extLst>
          </p:cNvPr>
          <p:cNvSpPr>
            <a:spLocks noGrp="1"/>
          </p:cNvSpPr>
          <p:nvPr>
            <p:ph idx="1"/>
          </p:nvPr>
        </p:nvSpPr>
        <p:spPr/>
        <p:txBody>
          <a:bodyPr>
            <a:normAutofit/>
          </a:bodyPr>
          <a:lstStyle/>
          <a:p>
            <a:pPr marL="0" indent="0" algn="ctr">
              <a:buNone/>
            </a:pPr>
            <a:r>
              <a:rPr lang="en-US" sz="2800" dirty="0"/>
              <a:t>Any Questions?</a:t>
            </a:r>
          </a:p>
        </p:txBody>
      </p:sp>
    </p:spTree>
    <p:extLst>
      <p:ext uri="{BB962C8B-B14F-4D97-AF65-F5344CB8AC3E}">
        <p14:creationId xmlns:p14="http://schemas.microsoft.com/office/powerpoint/2010/main" val="260936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5C28-6463-4DC7-A55E-14F1D875413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678FBFF-1A74-46D5-8D27-DF8DEB640EC8}"/>
              </a:ext>
            </a:extLst>
          </p:cNvPr>
          <p:cNvSpPr>
            <a:spLocks noGrp="1"/>
          </p:cNvSpPr>
          <p:nvPr>
            <p:ph idx="1"/>
          </p:nvPr>
        </p:nvSpPr>
        <p:spPr/>
        <p:txBody>
          <a:bodyPr/>
          <a:lstStyle/>
          <a:p>
            <a:r>
              <a:rPr lang="en-US" dirty="0"/>
              <a:t> Researchers have largely relied on textual sentiment analysis.</a:t>
            </a:r>
          </a:p>
          <a:p>
            <a:r>
              <a:rPr lang="en-US" dirty="0"/>
              <a:t>Recently, social media users are increasingly using </a:t>
            </a:r>
            <a:r>
              <a:rPr lang="en-US" b="1" dirty="0"/>
              <a:t>images</a:t>
            </a:r>
            <a:r>
              <a:rPr lang="en-US" dirty="0"/>
              <a:t> and </a:t>
            </a:r>
            <a:r>
              <a:rPr lang="en-US" b="1" dirty="0"/>
              <a:t>videos to express their opinions</a:t>
            </a:r>
            <a:r>
              <a:rPr lang="en-US" dirty="0"/>
              <a:t> and share their experiences.</a:t>
            </a:r>
          </a:p>
          <a:p>
            <a:r>
              <a:rPr lang="en-US" dirty="0"/>
              <a:t> Sentiment analysis of such </a:t>
            </a:r>
            <a:r>
              <a:rPr lang="en-US" b="1" dirty="0"/>
              <a:t>large scale visual content </a:t>
            </a:r>
            <a:r>
              <a:rPr lang="en-US" dirty="0"/>
              <a:t>can help better extract user sentiments toward events or topics, such as those in image.</a:t>
            </a:r>
          </a:p>
          <a:p>
            <a:r>
              <a:rPr lang="en-US" dirty="0"/>
              <a:t>In this project, we will make use of images which will be fed to machine learning/ AI model responsible for predicting emotion of user.</a:t>
            </a:r>
          </a:p>
        </p:txBody>
      </p:sp>
    </p:spTree>
    <p:extLst>
      <p:ext uri="{BB962C8B-B14F-4D97-AF65-F5344CB8AC3E}">
        <p14:creationId xmlns:p14="http://schemas.microsoft.com/office/powerpoint/2010/main" val="404791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6534-8EEE-4FDB-A2DB-7E0EDB176586}"/>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65F91426-060C-484B-99B4-9E4CEF58B50C}"/>
              </a:ext>
            </a:extLst>
          </p:cNvPr>
          <p:cNvSpPr>
            <a:spLocks noGrp="1"/>
          </p:cNvSpPr>
          <p:nvPr>
            <p:ph idx="1"/>
          </p:nvPr>
        </p:nvSpPr>
        <p:spPr>
          <a:xfrm>
            <a:off x="1371600" y="1280160"/>
            <a:ext cx="9601200" cy="5577840"/>
          </a:xfrm>
        </p:spPr>
        <p:txBody>
          <a:bodyPr>
            <a:normAutofit fontScale="92500" lnSpcReduction="20000"/>
          </a:bodyPr>
          <a:lstStyle/>
          <a:p>
            <a:r>
              <a:rPr lang="en-US" sz="2200" dirty="0"/>
              <a:t>During the </a:t>
            </a:r>
            <a:r>
              <a:rPr lang="en-US" sz="2200" b="1" dirty="0"/>
              <a:t>2012 presidential election</a:t>
            </a:r>
            <a:r>
              <a:rPr lang="en-US" sz="2200" dirty="0"/>
              <a:t>, </a:t>
            </a:r>
            <a:r>
              <a:rPr lang="en-US" sz="2200" i="1" dirty="0"/>
              <a:t>USA Today</a:t>
            </a:r>
            <a:r>
              <a:rPr lang="en-US" sz="2200" dirty="0"/>
              <a:t> ran a daily feature in which its technology partner, Topsy (since acquired by Apple), provided a sentiment score for each candidate. On May 1st, the first day the feature ran, for instance, Barack Obama scored 34 and Mitt Romeny scored 26. On November 7th, the day after the election, Obama scored 85 and Romney scored 57.</a:t>
            </a:r>
          </a:p>
          <a:p>
            <a:pPr marL="530352" lvl="1" indent="0" algn="r">
              <a:buNone/>
            </a:pPr>
            <a:r>
              <a:rPr lang="en-US" dirty="0"/>
              <a:t>- [Online] Available: </a:t>
            </a:r>
            <a:r>
              <a:rPr lang="en-US" dirty="0">
                <a:hlinkClick r:id="rId2"/>
              </a:rPr>
              <a:t>https://www.fastcompany.com/3037915/the-problem-with-sentiment-analysis</a:t>
            </a:r>
            <a:endParaRPr lang="en-US" dirty="0"/>
          </a:p>
          <a:p>
            <a:pPr marL="0" indent="0">
              <a:buNone/>
            </a:pPr>
            <a:endParaRPr lang="en-US" dirty="0"/>
          </a:p>
          <a:p>
            <a:r>
              <a:rPr lang="en-US" sz="2200" dirty="0"/>
              <a:t>If we search for a tag "love" on Flickr, we get a wide variety of images: roses, a mother holding her baby, images with hearts, etc. These images are very different from one another and yet depict the same emotion of “love” in them. In this project, we explore the possibility of using deep learning to predict the emotion depicted by an image. Our results look promising and indicate that neural nets are indeed capable of learning the emotion essayed by an image.</a:t>
            </a:r>
          </a:p>
          <a:p>
            <a:pPr marL="0" indent="0" algn="r">
              <a:buNone/>
            </a:pPr>
            <a:r>
              <a:rPr lang="en-US" dirty="0"/>
              <a:t>	- “[Vasavi Gajarla, Aditi Gupta] : Emotion Detection and Sentiment Analysis of Images”</a:t>
            </a:r>
          </a:p>
          <a:p>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66041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4B4E5-B23D-4995-B663-15B4D15C691C}"/>
              </a:ext>
            </a:extLst>
          </p:cNvPr>
          <p:cNvSpPr>
            <a:spLocks noGrp="1"/>
          </p:cNvSpPr>
          <p:nvPr>
            <p:ph idx="1"/>
          </p:nvPr>
        </p:nvSpPr>
        <p:spPr>
          <a:xfrm>
            <a:off x="1371600" y="583096"/>
            <a:ext cx="9601200" cy="5632174"/>
          </a:xfrm>
        </p:spPr>
        <p:txBody>
          <a:bodyPr/>
          <a:lstStyle/>
          <a:p>
            <a:r>
              <a:rPr lang="en-US" dirty="0"/>
              <a:t>Significant </a:t>
            </a:r>
            <a:r>
              <a:rPr lang="en-US" b="1" dirty="0"/>
              <a:t>relationships between personality traits </a:t>
            </a:r>
            <a:r>
              <a:rPr lang="en-US" dirty="0"/>
              <a:t>and various </a:t>
            </a:r>
            <a:r>
              <a:rPr lang="en-US" b="1" dirty="0"/>
              <a:t>features of images </a:t>
            </a:r>
            <a:r>
              <a:rPr lang="en-US" dirty="0"/>
              <a:t>posted on social media.</a:t>
            </a:r>
          </a:p>
          <a:p>
            <a:pPr lvl="1" algn="r"/>
            <a:r>
              <a:rPr lang="en-US" sz="1900" dirty="0"/>
              <a:t>“[Yoram Bachrach, Michal Kosinski, Thore Graepel, Pushmeet Kohli, David Stillwell] : Personality and Patterns of Facebook Usage”</a:t>
            </a:r>
          </a:p>
          <a:p>
            <a:endParaRPr lang="en-US" sz="1900" dirty="0"/>
          </a:p>
          <a:p>
            <a:r>
              <a:rPr lang="en-US" dirty="0"/>
              <a:t>Social media users are increasingly using images and videos to express their opinions and share their experiences. Sentiment analysis of such </a:t>
            </a:r>
            <a:r>
              <a:rPr lang="en-US" b="1" dirty="0"/>
              <a:t>large scale visual content</a:t>
            </a:r>
            <a:r>
              <a:rPr lang="en-US" dirty="0"/>
              <a:t> can help better </a:t>
            </a:r>
            <a:r>
              <a:rPr lang="en-US" b="1" dirty="0"/>
              <a:t>extract user sentiments</a:t>
            </a:r>
            <a:r>
              <a:rPr lang="en-US" dirty="0"/>
              <a:t> toward events or topics, such as those in image tweets, so that prediction of sentiment from visual content is complementary to textual sentiment analysis.</a:t>
            </a:r>
          </a:p>
          <a:p>
            <a:pPr lvl="1" algn="r"/>
            <a:r>
              <a:rPr lang="en-US" sz="1900" dirty="0"/>
              <a:t>“[Stuti Jindal and Sanjay Singh](</a:t>
            </a:r>
            <a:r>
              <a:rPr lang="en-US" sz="1900" i="0" dirty="0"/>
              <a:t>2015 International Conference on Information Processing (ICIP) IEEE</a:t>
            </a:r>
            <a:r>
              <a:rPr lang="en-US" sz="1900" dirty="0"/>
              <a:t>) : Image Sentiment Analysis using Deep Convolutional Neural Networks with Domain Specific Fine Tuning ”</a:t>
            </a:r>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21282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3555-859D-49EC-A015-55827FBE706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B9F5E0C-8D66-4654-B02E-D742DAB57E08}"/>
              </a:ext>
            </a:extLst>
          </p:cNvPr>
          <p:cNvSpPr>
            <a:spLocks noGrp="1"/>
          </p:cNvSpPr>
          <p:nvPr>
            <p:ph idx="1"/>
          </p:nvPr>
        </p:nvSpPr>
        <p:spPr/>
        <p:txBody>
          <a:bodyPr/>
          <a:lstStyle/>
          <a:p>
            <a:pPr>
              <a:buFont typeface="Arial" panose="020B0604020202020204" pitchFamily="34" charset="0"/>
              <a:buChar char="•"/>
            </a:pPr>
            <a:r>
              <a:rPr lang="en-US" b="1" dirty="0"/>
              <a:t>Emotions</a:t>
            </a:r>
            <a:r>
              <a:rPr lang="en-US" dirty="0"/>
              <a:t> can’t be </a:t>
            </a:r>
            <a:r>
              <a:rPr lang="en-US" b="1" dirty="0"/>
              <a:t>faked</a:t>
            </a:r>
          </a:p>
          <a:p>
            <a:pPr>
              <a:buFont typeface="Arial" panose="020B0604020202020204" pitchFamily="34" charset="0"/>
              <a:buChar char="•"/>
            </a:pPr>
            <a:r>
              <a:rPr lang="en-US" dirty="0"/>
              <a:t>Millions of images posted on social media</a:t>
            </a:r>
          </a:p>
          <a:p>
            <a:pPr>
              <a:buFont typeface="Arial" panose="020B0604020202020204" pitchFamily="34" charset="0"/>
              <a:buChar char="•"/>
            </a:pPr>
            <a:r>
              <a:rPr lang="en-US" dirty="0"/>
              <a:t>Written </a:t>
            </a:r>
            <a:r>
              <a:rPr lang="en-US" b="1" dirty="0"/>
              <a:t>reviews</a:t>
            </a:r>
            <a:r>
              <a:rPr lang="en-US" dirty="0"/>
              <a:t> taken these days </a:t>
            </a:r>
            <a:r>
              <a:rPr lang="en-US" b="1" dirty="0"/>
              <a:t>aren’t legitimate</a:t>
            </a:r>
            <a:r>
              <a:rPr lang="en-US" dirty="0"/>
              <a:t> these days.</a:t>
            </a:r>
          </a:p>
          <a:p>
            <a:pPr>
              <a:buFont typeface="Arial" panose="020B0604020202020204" pitchFamily="34" charset="0"/>
              <a:buChar char="•"/>
            </a:pPr>
            <a:r>
              <a:rPr lang="en-US" dirty="0"/>
              <a:t>Emotions are quick reply to events that can’t be faked and provides </a:t>
            </a:r>
            <a:r>
              <a:rPr lang="en-US" b="1" dirty="0"/>
              <a:t>true feedback</a:t>
            </a:r>
          </a:p>
          <a:p>
            <a:pPr>
              <a:buFont typeface="Arial" panose="020B0604020202020204" pitchFamily="34" charset="0"/>
              <a:buChar char="•"/>
            </a:pPr>
            <a:r>
              <a:rPr lang="en-US" dirty="0"/>
              <a:t>Model can be built to analysis images to </a:t>
            </a:r>
            <a:r>
              <a:rPr lang="en-US" b="1" dirty="0"/>
              <a:t>predict emotion</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0541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F1AB-211D-402F-ABCD-A85FF8DD206C}"/>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4D6F1998-B517-4C2D-B19F-3CF17407C44C}"/>
              </a:ext>
            </a:extLst>
          </p:cNvPr>
          <p:cNvSpPr>
            <a:spLocks noGrp="1"/>
          </p:cNvSpPr>
          <p:nvPr>
            <p:ph idx="1"/>
          </p:nvPr>
        </p:nvSpPr>
        <p:spPr/>
        <p:txBody>
          <a:bodyPr/>
          <a:lstStyle/>
          <a:p>
            <a:r>
              <a:rPr lang="en-US" dirty="0"/>
              <a:t>A machine learning/AI model will be responsible for taking images and giving emotion as output.</a:t>
            </a:r>
          </a:p>
          <a:p>
            <a:r>
              <a:rPr lang="en-US" dirty="0"/>
              <a:t>Images can be scraped from various websites.</a:t>
            </a:r>
          </a:p>
          <a:p>
            <a:r>
              <a:rPr lang="en-US" dirty="0"/>
              <a:t>Various machine learning models can  be used like KNN(K nearest neighbors), SVM(Support vector machine), </a:t>
            </a:r>
            <a:r>
              <a:rPr lang="en-US" b="1" dirty="0"/>
              <a:t>CNN (Convolutional neural network)</a:t>
            </a:r>
            <a:r>
              <a:rPr lang="en-US" dirty="0"/>
              <a:t>.</a:t>
            </a:r>
          </a:p>
          <a:p>
            <a:r>
              <a:rPr lang="en-US" dirty="0"/>
              <a:t>Various images of workforce can be taken to analyze interest of individual employee towards assigned work.</a:t>
            </a:r>
          </a:p>
        </p:txBody>
      </p:sp>
    </p:spTree>
    <p:extLst>
      <p:ext uri="{BB962C8B-B14F-4D97-AF65-F5344CB8AC3E}">
        <p14:creationId xmlns:p14="http://schemas.microsoft.com/office/powerpoint/2010/main" val="398235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1FF7-A307-4B85-87C1-224464D6FB0E}"/>
              </a:ext>
            </a:extLst>
          </p:cNvPr>
          <p:cNvSpPr>
            <a:spLocks noGrp="1"/>
          </p:cNvSpPr>
          <p:nvPr>
            <p:ph idx="1"/>
          </p:nvPr>
        </p:nvSpPr>
        <p:spPr>
          <a:xfrm>
            <a:off x="1371600" y="583096"/>
            <a:ext cx="9601200" cy="5685182"/>
          </a:xfrm>
        </p:spPr>
        <p:txBody>
          <a:bodyPr/>
          <a:lstStyle/>
          <a:p>
            <a:r>
              <a:rPr lang="en-US" sz="2200" dirty="0"/>
              <a:t>Data collection and Data preprocessing</a:t>
            </a:r>
          </a:p>
          <a:p>
            <a:pPr lvl="1"/>
            <a:r>
              <a:rPr lang="en-US" sz="2100" i="0" dirty="0"/>
              <a:t>Labeling images based on emotions</a:t>
            </a:r>
          </a:p>
          <a:p>
            <a:pPr lvl="1"/>
            <a:r>
              <a:rPr lang="en-US" sz="2100" i="0" dirty="0"/>
              <a:t>Image processing</a:t>
            </a:r>
          </a:p>
          <a:p>
            <a:pPr lvl="2"/>
            <a:r>
              <a:rPr lang="en-US" sz="2000" dirty="0"/>
              <a:t>Cropping images (human faces).</a:t>
            </a:r>
          </a:p>
          <a:p>
            <a:pPr lvl="2"/>
            <a:r>
              <a:rPr lang="en-US" sz="2000" dirty="0"/>
              <a:t>Gray scaling of images</a:t>
            </a:r>
          </a:p>
        </p:txBody>
      </p:sp>
    </p:spTree>
    <p:extLst>
      <p:ext uri="{BB962C8B-B14F-4D97-AF65-F5344CB8AC3E}">
        <p14:creationId xmlns:p14="http://schemas.microsoft.com/office/powerpoint/2010/main" val="111687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4009BB-4196-41F8-9B92-8A4B4F31A7BC}"/>
              </a:ext>
            </a:extLst>
          </p:cNvPr>
          <p:cNvPicPr>
            <a:picLocks noGrp="1" noChangeAspect="1"/>
          </p:cNvPicPr>
          <p:nvPr>
            <p:ph idx="1"/>
          </p:nvPr>
        </p:nvPicPr>
        <p:blipFill>
          <a:blip r:embed="rId2"/>
          <a:stretch>
            <a:fillRect/>
          </a:stretch>
        </p:blipFill>
        <p:spPr>
          <a:xfrm>
            <a:off x="1550504" y="158750"/>
            <a:ext cx="9607826" cy="6520346"/>
          </a:xfrm>
        </p:spPr>
      </p:pic>
    </p:spTree>
    <p:extLst>
      <p:ext uri="{BB962C8B-B14F-4D97-AF65-F5344CB8AC3E}">
        <p14:creationId xmlns:p14="http://schemas.microsoft.com/office/powerpoint/2010/main" val="69293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11EEDD-F840-4779-9290-BC489949F626}"/>
              </a:ext>
            </a:extLst>
          </p:cNvPr>
          <p:cNvSpPr>
            <a:spLocks noGrp="1"/>
          </p:cNvSpPr>
          <p:nvPr>
            <p:ph type="title"/>
          </p:nvPr>
        </p:nvSpPr>
        <p:spPr/>
        <p:txBody>
          <a:bodyPr/>
          <a:lstStyle/>
          <a:p>
            <a:r>
              <a:rPr lang="en-US" dirty="0"/>
              <a:t>K-NN(K Nearest Neighbor)</a:t>
            </a:r>
          </a:p>
        </p:txBody>
      </p:sp>
      <p:pic>
        <p:nvPicPr>
          <p:cNvPr id="4" name="Content Placeholder 3">
            <a:extLst>
              <a:ext uri="{FF2B5EF4-FFF2-40B4-BE49-F238E27FC236}">
                <a16:creationId xmlns:a16="http://schemas.microsoft.com/office/drawing/2014/main" id="{63CF34AE-2C7F-4F86-B183-72C6C0D27E58}"/>
              </a:ext>
            </a:extLst>
          </p:cNvPr>
          <p:cNvPicPr>
            <a:picLocks noGrp="1" noChangeAspect="1"/>
          </p:cNvPicPr>
          <p:nvPr>
            <p:ph idx="1"/>
          </p:nvPr>
        </p:nvPicPr>
        <p:blipFill>
          <a:blip r:embed="rId2"/>
          <a:stretch>
            <a:fillRect/>
          </a:stretch>
        </p:blipFill>
        <p:spPr>
          <a:xfrm>
            <a:off x="1237958" y="1536439"/>
            <a:ext cx="9833316" cy="4737752"/>
          </a:xfrm>
        </p:spPr>
      </p:pic>
    </p:spTree>
    <p:extLst>
      <p:ext uri="{BB962C8B-B14F-4D97-AF65-F5344CB8AC3E}">
        <p14:creationId xmlns:p14="http://schemas.microsoft.com/office/powerpoint/2010/main" val="126982092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564</TotalTime>
  <Words>319</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Franklin Gothic Book</vt:lpstr>
      <vt:lpstr>Crop</vt:lpstr>
      <vt:lpstr>Sentimental Analysis</vt:lpstr>
      <vt:lpstr>Abstract</vt:lpstr>
      <vt:lpstr>Literature Survey</vt:lpstr>
      <vt:lpstr>PowerPoint Presentation</vt:lpstr>
      <vt:lpstr>Problem Statement</vt:lpstr>
      <vt:lpstr>Proposed System</vt:lpstr>
      <vt:lpstr>PowerPoint Presentation</vt:lpstr>
      <vt:lpstr>PowerPoint Presentation</vt:lpstr>
      <vt:lpstr>K-NN(K Nearest Neighbor)</vt:lpstr>
      <vt:lpstr>SVM (Support Vector Machine)</vt:lpstr>
      <vt:lpstr>CNN (Convolution Neural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dc:title>
  <dc:creator>Afrid Shaikh</dc:creator>
  <cp:lastModifiedBy>Afrid Shaikh</cp:lastModifiedBy>
  <cp:revision>81</cp:revision>
  <dcterms:created xsi:type="dcterms:W3CDTF">2017-08-02T09:27:21Z</dcterms:created>
  <dcterms:modified xsi:type="dcterms:W3CDTF">2017-08-03T17:34:09Z</dcterms:modified>
</cp:coreProperties>
</file>