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208155abc_1_2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208155abc_1_2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208155abc_1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208155abc_1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208155abc_1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208155abc_1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208155abc_1_1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208155abc_1_1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208155abc_1_1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208155abc_1_1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208155abc_1_1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208155abc_1_1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208155abc_1_2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208155abc_1_2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208155abc_1_2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208155abc_1_2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208155abc_1_2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208155abc_1_2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5" name="Shape 55"/>
        <p:cNvGrpSpPr/>
        <p:nvPr/>
      </p:nvGrpSpPr>
      <p:grpSpPr>
        <a:xfrm>
          <a:off x="0" y="0"/>
          <a:ext cx="0" cy="0"/>
          <a:chOff x="0" y="0"/>
          <a:chExt cx="0" cy="0"/>
        </a:xfrm>
      </p:grpSpPr>
      <p:sp>
        <p:nvSpPr>
          <p:cNvPr id="56" name="Google Shape;56;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3"/>
          <p:cNvGrpSpPr/>
          <p:nvPr/>
        </p:nvGrpSpPr>
        <p:grpSpPr>
          <a:xfrm>
            <a:off x="595613" y="2538080"/>
            <a:ext cx="7952774" cy="64502"/>
            <a:chOff x="595675" y="2820050"/>
            <a:chExt cx="7952774" cy="64502"/>
          </a:xfrm>
        </p:grpSpPr>
        <p:sp>
          <p:nvSpPr>
            <p:cNvPr id="58" name="Google Shape;58;p13"/>
            <p:cNvSpPr/>
            <p:nvPr/>
          </p:nvSpPr>
          <p:spPr>
            <a:xfrm>
              <a:off x="2186208" y="2820050"/>
              <a:ext cx="1620000" cy="64500"/>
            </a:xfrm>
            <a:prstGeom prst="rect">
              <a:avLst/>
            </a:prstGeom>
            <a:solidFill>
              <a:srgbClr val="D6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3776784" y="2820050"/>
              <a:ext cx="1620000" cy="64500"/>
            </a:xfrm>
            <a:prstGeom prst="rect">
              <a:avLst/>
            </a:prstGeom>
            <a:solidFill>
              <a:srgbClr val="F77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5373056" y="2820052"/>
              <a:ext cx="1596300" cy="64500"/>
            </a:xfrm>
            <a:prstGeom prst="rect">
              <a:avLst/>
            </a:prstGeom>
            <a:solidFill>
              <a:srgbClr val="FCBF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95675" y="2820050"/>
              <a:ext cx="1590600" cy="64500"/>
            </a:xfrm>
            <a:prstGeom prst="rect">
              <a:avLst/>
            </a:prstGeom>
            <a:solidFill>
              <a:srgbClr val="0030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6957849" y="2820050"/>
              <a:ext cx="1590600" cy="64500"/>
            </a:xfrm>
            <a:prstGeom prst="rect">
              <a:avLst/>
            </a:prstGeom>
            <a:solidFill>
              <a:srgbClr val="EAE2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13"/>
          <p:cNvSpPr txBox="1"/>
          <p:nvPr>
            <p:ph type="title"/>
          </p:nvPr>
        </p:nvSpPr>
        <p:spPr>
          <a:xfrm>
            <a:off x="505475" y="1375100"/>
            <a:ext cx="8043000" cy="10869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p:txBody>
      </p:sp>
      <p:sp>
        <p:nvSpPr>
          <p:cNvPr id="64" name="Google Shape;64;p13"/>
          <p:cNvSpPr txBox="1"/>
          <p:nvPr>
            <p:ph idx="1" type="subTitle"/>
          </p:nvPr>
        </p:nvSpPr>
        <p:spPr>
          <a:xfrm>
            <a:off x="505475" y="2759992"/>
            <a:ext cx="4862400" cy="3624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666666"/>
              </a:buClr>
              <a:buSzPts val="1200"/>
              <a:buNone/>
              <a:defRPr sz="1200">
                <a:solidFill>
                  <a:srgbClr val="666666"/>
                </a:solidFill>
              </a:defRPr>
            </a:lvl1pPr>
            <a:lvl2pPr lvl="1" algn="l">
              <a:lnSpc>
                <a:spcPct val="100000"/>
              </a:lnSpc>
              <a:spcBef>
                <a:spcPts val="0"/>
              </a:spcBef>
              <a:spcAft>
                <a:spcPts val="0"/>
              </a:spcAft>
              <a:buClr>
                <a:srgbClr val="666666"/>
              </a:buClr>
              <a:buSzPts val="1200"/>
              <a:buNone/>
              <a:defRPr sz="1200">
                <a:solidFill>
                  <a:srgbClr val="666666"/>
                </a:solidFill>
              </a:defRPr>
            </a:lvl2pPr>
            <a:lvl3pPr lvl="2" algn="l">
              <a:lnSpc>
                <a:spcPct val="100000"/>
              </a:lnSpc>
              <a:spcBef>
                <a:spcPts val="0"/>
              </a:spcBef>
              <a:spcAft>
                <a:spcPts val="0"/>
              </a:spcAft>
              <a:buClr>
                <a:srgbClr val="666666"/>
              </a:buClr>
              <a:buSzPts val="1200"/>
              <a:buNone/>
              <a:defRPr sz="1200">
                <a:solidFill>
                  <a:srgbClr val="666666"/>
                </a:solidFill>
              </a:defRPr>
            </a:lvl3pPr>
            <a:lvl4pPr lvl="3" algn="l">
              <a:lnSpc>
                <a:spcPct val="100000"/>
              </a:lnSpc>
              <a:spcBef>
                <a:spcPts val="0"/>
              </a:spcBef>
              <a:spcAft>
                <a:spcPts val="0"/>
              </a:spcAft>
              <a:buClr>
                <a:srgbClr val="666666"/>
              </a:buClr>
              <a:buSzPts val="1200"/>
              <a:buNone/>
              <a:defRPr sz="1200">
                <a:solidFill>
                  <a:srgbClr val="666666"/>
                </a:solidFill>
              </a:defRPr>
            </a:lvl4pPr>
            <a:lvl5pPr lvl="4" algn="l">
              <a:lnSpc>
                <a:spcPct val="100000"/>
              </a:lnSpc>
              <a:spcBef>
                <a:spcPts val="0"/>
              </a:spcBef>
              <a:spcAft>
                <a:spcPts val="0"/>
              </a:spcAft>
              <a:buClr>
                <a:srgbClr val="666666"/>
              </a:buClr>
              <a:buSzPts val="1200"/>
              <a:buNone/>
              <a:defRPr sz="1200">
                <a:solidFill>
                  <a:srgbClr val="666666"/>
                </a:solidFill>
              </a:defRPr>
            </a:lvl5pPr>
            <a:lvl6pPr lvl="5" algn="l">
              <a:lnSpc>
                <a:spcPct val="100000"/>
              </a:lnSpc>
              <a:spcBef>
                <a:spcPts val="0"/>
              </a:spcBef>
              <a:spcAft>
                <a:spcPts val="0"/>
              </a:spcAft>
              <a:buClr>
                <a:srgbClr val="666666"/>
              </a:buClr>
              <a:buSzPts val="1200"/>
              <a:buNone/>
              <a:defRPr sz="1200">
                <a:solidFill>
                  <a:srgbClr val="666666"/>
                </a:solidFill>
              </a:defRPr>
            </a:lvl6pPr>
            <a:lvl7pPr lvl="6" algn="l">
              <a:lnSpc>
                <a:spcPct val="100000"/>
              </a:lnSpc>
              <a:spcBef>
                <a:spcPts val="0"/>
              </a:spcBef>
              <a:spcAft>
                <a:spcPts val="0"/>
              </a:spcAft>
              <a:buClr>
                <a:srgbClr val="666666"/>
              </a:buClr>
              <a:buSzPts val="1200"/>
              <a:buNone/>
              <a:defRPr sz="1200">
                <a:solidFill>
                  <a:srgbClr val="666666"/>
                </a:solidFill>
              </a:defRPr>
            </a:lvl7pPr>
            <a:lvl8pPr lvl="7" algn="l">
              <a:lnSpc>
                <a:spcPct val="100000"/>
              </a:lnSpc>
              <a:spcBef>
                <a:spcPts val="0"/>
              </a:spcBef>
              <a:spcAft>
                <a:spcPts val="0"/>
              </a:spcAft>
              <a:buClr>
                <a:srgbClr val="666666"/>
              </a:buClr>
              <a:buSzPts val="1200"/>
              <a:buNone/>
              <a:defRPr sz="1200">
                <a:solidFill>
                  <a:srgbClr val="666666"/>
                </a:solidFill>
              </a:defRPr>
            </a:lvl8pPr>
            <a:lvl9pPr lvl="8" algn="l">
              <a:lnSpc>
                <a:spcPct val="100000"/>
              </a:lnSpc>
              <a:spcBef>
                <a:spcPts val="0"/>
              </a:spcBef>
              <a:spcAft>
                <a:spcPts val="0"/>
              </a:spcAft>
              <a:buClr>
                <a:srgbClr val="666666"/>
              </a:buClr>
              <a:buSzPts val="1200"/>
              <a:buNone/>
              <a:defRPr sz="1200">
                <a:solidFill>
                  <a:srgbClr val="666666"/>
                </a:solidFill>
              </a:defRPr>
            </a:lvl9pPr>
          </a:lstStyle>
          <a:p/>
        </p:txBody>
      </p:sp>
      <p:sp>
        <p:nvSpPr>
          <p:cNvPr id="65" name="Google Shape;65;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505475" y="1375100"/>
            <a:ext cx="8043000" cy="108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Survey on Medical Image Segmentation using Supervised Deep Learning Approaches</a:t>
            </a:r>
            <a:endParaRPr/>
          </a:p>
        </p:txBody>
      </p:sp>
      <p:sp>
        <p:nvSpPr>
          <p:cNvPr id="71" name="Google Shape;71;p14"/>
          <p:cNvSpPr txBox="1"/>
          <p:nvPr>
            <p:ph idx="1" type="subTitle"/>
          </p:nvPr>
        </p:nvSpPr>
        <p:spPr>
          <a:xfrm>
            <a:off x="505475" y="2759992"/>
            <a:ext cx="4862400" cy="36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 : Chinmay Vadgama ( ID : 014551407 )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Thank You.</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Medical Imaging</a:t>
            </a:r>
            <a:endParaRPr/>
          </a:p>
        </p:txBody>
      </p:sp>
      <p:sp>
        <p:nvSpPr>
          <p:cNvPr id="77" name="Google Shape;7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292929"/>
              </a:buClr>
              <a:buSzPts val="1600"/>
              <a:buChar char="●"/>
            </a:pPr>
            <a:r>
              <a:rPr lang="en" sz="1600">
                <a:solidFill>
                  <a:srgbClr val="292929"/>
                </a:solidFill>
                <a:highlight>
                  <a:srgbClr val="FFFFFF"/>
                </a:highlight>
              </a:rPr>
              <a:t>One of the oldest life sciences applications for vision based systems is Medical Imaging. </a:t>
            </a:r>
            <a:endParaRPr sz="1600">
              <a:solidFill>
                <a:srgbClr val="292929"/>
              </a:solidFill>
              <a:highlight>
                <a:srgbClr val="FFFFFF"/>
              </a:highlight>
            </a:endParaRPr>
          </a:p>
          <a:p>
            <a:pPr indent="-330200" lvl="0" marL="457200" rtl="0" algn="l">
              <a:spcBef>
                <a:spcPts val="0"/>
              </a:spcBef>
              <a:spcAft>
                <a:spcPts val="0"/>
              </a:spcAft>
              <a:buClr>
                <a:srgbClr val="292929"/>
              </a:buClr>
              <a:buSzPts val="1600"/>
              <a:buChar char="●"/>
            </a:pPr>
            <a:r>
              <a:rPr lang="en" sz="1600">
                <a:solidFill>
                  <a:srgbClr val="292929"/>
                </a:solidFill>
                <a:highlight>
                  <a:srgbClr val="FFFFFF"/>
                </a:highlight>
              </a:rPr>
              <a:t>Medical Image segmentation can be used to help researchers, physicians, and surgeons identify specific details on medical images. </a:t>
            </a:r>
            <a:endParaRPr sz="1600">
              <a:solidFill>
                <a:srgbClr val="292929"/>
              </a:solidFill>
              <a:highlight>
                <a:srgbClr val="FFFFFF"/>
              </a:highlight>
            </a:endParaRPr>
          </a:p>
          <a:p>
            <a:pPr indent="-330200" lvl="0" marL="457200" rtl="0" algn="l">
              <a:spcBef>
                <a:spcPts val="0"/>
              </a:spcBef>
              <a:spcAft>
                <a:spcPts val="0"/>
              </a:spcAft>
              <a:buClr>
                <a:srgbClr val="292929"/>
              </a:buClr>
              <a:buSzPts val="1600"/>
              <a:buChar char="●"/>
            </a:pPr>
            <a:r>
              <a:rPr lang="en" sz="1600">
                <a:solidFill>
                  <a:srgbClr val="292929"/>
                </a:solidFill>
                <a:highlight>
                  <a:srgbClr val="FFFFFF"/>
                </a:highlight>
              </a:rPr>
              <a:t>Image segmentation involves dividing the CT scans, MRIs, and X-ray images, for example, into multiple parts to identify relevant information that is then used to diagnose, provide therapy, and perform surgery.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 and Medical Image Segmentation	</a:t>
            </a:r>
            <a:endParaRPr/>
          </a:p>
        </p:txBody>
      </p:sp>
      <p:sp>
        <p:nvSpPr>
          <p:cNvPr id="83" name="Google Shape;8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Medical Image segmentation has been in radar of computer vision and medical experts for years.</a:t>
            </a:r>
            <a:endParaRPr/>
          </a:p>
          <a:p>
            <a:pPr indent="-342900" lvl="0" marL="457200" rtl="0" algn="l">
              <a:spcBef>
                <a:spcPts val="0"/>
              </a:spcBef>
              <a:spcAft>
                <a:spcPts val="0"/>
              </a:spcAft>
              <a:buSzPts val="1800"/>
              <a:buChar char="●"/>
            </a:pPr>
            <a:r>
              <a:rPr lang="en"/>
              <a:t>Earlier in  Medical Image Segmentation was researched using traditional image processing techniques.</a:t>
            </a:r>
            <a:endParaRPr/>
          </a:p>
          <a:p>
            <a:pPr indent="-342900" lvl="0" marL="457200" rtl="0" algn="l">
              <a:spcBef>
                <a:spcPts val="0"/>
              </a:spcBef>
              <a:spcAft>
                <a:spcPts val="0"/>
              </a:spcAft>
              <a:buSzPts val="1800"/>
              <a:buChar char="●"/>
            </a:pPr>
            <a:r>
              <a:rPr lang="en"/>
              <a:t>Traditional approaches took lot of effort and time in devising proper feature set for the task.</a:t>
            </a:r>
            <a:endParaRPr/>
          </a:p>
          <a:p>
            <a:pPr indent="-342900" lvl="0" marL="457200" rtl="0" algn="l">
              <a:spcBef>
                <a:spcPts val="0"/>
              </a:spcBef>
              <a:spcAft>
                <a:spcPts val="0"/>
              </a:spcAft>
              <a:buSzPts val="1800"/>
              <a:buChar char="●"/>
            </a:pPr>
            <a:r>
              <a:rPr lang="en"/>
              <a:t>After inception of deep learning techniques it became easier to model the task as deep learning architectures learned feature sets inherently. </a:t>
            </a:r>
            <a:endParaRPr/>
          </a:p>
          <a:p>
            <a:pPr indent="-342900" lvl="0" marL="457200" rtl="0" algn="l">
              <a:spcBef>
                <a:spcPts val="0"/>
              </a:spcBef>
              <a:spcAft>
                <a:spcPts val="0"/>
              </a:spcAft>
              <a:buSzPts val="1800"/>
              <a:buChar char="●"/>
            </a:pPr>
            <a:r>
              <a:rPr lang="en"/>
              <a:t>There has been lot of research paper in medical image segmentation in recent years and tracking them all is hard task.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with Medical Image Segmentation Task</a:t>
            </a:r>
            <a:endParaRPr/>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600">
                <a:solidFill>
                  <a:srgbClr val="292929"/>
                </a:solidFill>
                <a:highlight>
                  <a:srgbClr val="FFFFFF"/>
                </a:highlight>
              </a:rPr>
              <a:t>Image segmentation is still one of the most challenging topics in the field of computer vision due to the difficulty of feature representation.</a:t>
            </a:r>
            <a:endParaRPr sz="1600">
              <a:solidFill>
                <a:srgbClr val="292929"/>
              </a:solidFill>
              <a:highlight>
                <a:srgbClr val="FFFFFF"/>
              </a:highlight>
            </a:endParaRPr>
          </a:p>
          <a:p>
            <a:pPr indent="-330200" lvl="0" marL="457200" rtl="0" algn="l">
              <a:lnSpc>
                <a:spcPct val="115000"/>
              </a:lnSpc>
              <a:spcBef>
                <a:spcPts val="0"/>
              </a:spcBef>
              <a:spcAft>
                <a:spcPts val="0"/>
              </a:spcAft>
              <a:buClr>
                <a:srgbClr val="292929"/>
              </a:buClr>
              <a:buSzPts val="1600"/>
              <a:buChar char="●"/>
            </a:pPr>
            <a:r>
              <a:rPr lang="en" sz="1600">
                <a:solidFill>
                  <a:srgbClr val="292929"/>
                </a:solidFill>
                <a:highlight>
                  <a:srgbClr val="FFFFFF"/>
                </a:highlight>
              </a:rPr>
              <a:t>In particular, it is more difficult to extract discriminating features from medical images than normal RGB images since the former often suffers from problems of blur, noise, low contrast, etc.</a:t>
            </a:r>
            <a:endParaRPr sz="1600">
              <a:solidFill>
                <a:srgbClr val="292929"/>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 Approaches</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Right now supervised and weakly supervised approaches are popular for medical image segmentation task. </a:t>
            </a:r>
            <a:endParaRPr/>
          </a:p>
          <a:p>
            <a:pPr indent="0" lvl="0" marL="0" rtl="0" algn="l">
              <a:spcBef>
                <a:spcPts val="1600"/>
              </a:spcBef>
              <a:spcAft>
                <a:spcPts val="0"/>
              </a:spcAft>
              <a:buNone/>
            </a:pPr>
            <a:r>
              <a:rPr lang="en"/>
              <a:t>There has been lot of research in unsupervised learning side as well but those are not that popular or widely accepted.</a:t>
            </a:r>
            <a:endParaRPr/>
          </a:p>
          <a:p>
            <a:pPr indent="0" lvl="0" marL="0" rtl="0" algn="l">
              <a:spcBef>
                <a:spcPts val="1600"/>
              </a:spcBef>
              <a:spcAft>
                <a:spcPts val="0"/>
              </a:spcAft>
              <a:buNone/>
            </a:pPr>
            <a:r>
              <a:rPr lang="en"/>
              <a:t>Supervised model architecture can be evaluated in following ways : </a:t>
            </a:r>
            <a:endParaRPr/>
          </a:p>
          <a:p>
            <a:pPr indent="-342900" lvl="0" marL="457200" rtl="0" algn="l">
              <a:spcBef>
                <a:spcPts val="1600"/>
              </a:spcBef>
              <a:spcAft>
                <a:spcPts val="0"/>
              </a:spcAft>
              <a:buSzPts val="1800"/>
              <a:buChar char="●"/>
            </a:pPr>
            <a:r>
              <a:rPr lang="en"/>
              <a:t>Backbone networks</a:t>
            </a:r>
            <a:endParaRPr/>
          </a:p>
          <a:p>
            <a:pPr indent="-342900" lvl="0" marL="457200" rtl="0" algn="l">
              <a:spcBef>
                <a:spcPts val="0"/>
              </a:spcBef>
              <a:spcAft>
                <a:spcPts val="0"/>
              </a:spcAft>
              <a:buSzPts val="1800"/>
              <a:buChar char="●"/>
            </a:pPr>
            <a:r>
              <a:rPr lang="en"/>
              <a:t>Network blocks</a:t>
            </a:r>
            <a:endParaRPr/>
          </a:p>
          <a:p>
            <a:pPr indent="-342900" lvl="0" marL="457200" rtl="0" algn="l">
              <a:spcBef>
                <a:spcPts val="0"/>
              </a:spcBef>
              <a:spcAft>
                <a:spcPts val="0"/>
              </a:spcAft>
              <a:buSzPts val="1800"/>
              <a:buChar char="●"/>
            </a:pPr>
            <a:r>
              <a:rPr lang="en"/>
              <a:t>Different loss functions</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Backbone Architectures / Feature Extractor Network</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600">
                <a:solidFill>
                  <a:srgbClr val="292929"/>
                </a:solidFill>
                <a:highlight>
                  <a:srgbClr val="FFFFFF"/>
                </a:highlight>
                <a:latin typeface="Georgia"/>
                <a:ea typeface="Georgia"/>
                <a:cs typeface="Georgia"/>
                <a:sym typeface="Georgia"/>
              </a:rPr>
              <a:t>Semantic segmentation of an image aims to achieve pixel classification.</a:t>
            </a:r>
            <a:endParaRPr sz="1600">
              <a:solidFill>
                <a:srgbClr val="292929"/>
              </a:solidFill>
              <a:highlight>
                <a:srgbClr val="FFFFFF"/>
              </a:highlight>
              <a:latin typeface="Georgia"/>
              <a:ea typeface="Georgia"/>
              <a:cs typeface="Georgia"/>
              <a:sym typeface="Georgia"/>
            </a:endParaRPr>
          </a:p>
          <a:p>
            <a:pPr indent="-330200" lvl="0" marL="457200" rtl="0" algn="l">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For this purpose researchers employed encoder-decoder architecture which can provide better feature representation. </a:t>
            </a:r>
            <a:endParaRPr sz="1600">
              <a:solidFill>
                <a:srgbClr val="292929"/>
              </a:solidFill>
              <a:highlight>
                <a:srgbClr val="FFFFFF"/>
              </a:highlight>
              <a:latin typeface="Georgia"/>
              <a:ea typeface="Georgia"/>
              <a:cs typeface="Georgia"/>
              <a:sym typeface="Georgia"/>
            </a:endParaRPr>
          </a:p>
          <a:p>
            <a:pPr indent="-330200" lvl="0" marL="457200" rtl="0" algn="l">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Generally deeper network achieves higher accuracy.</a:t>
            </a:r>
            <a:endParaRPr sz="1600">
              <a:solidFill>
                <a:srgbClr val="292929"/>
              </a:solidFill>
              <a:highlight>
                <a:srgbClr val="FFFFFF"/>
              </a:highlight>
              <a:latin typeface="Georgia"/>
              <a:ea typeface="Georgia"/>
              <a:cs typeface="Georgia"/>
              <a:sym typeface="Georgia"/>
            </a:endParaRPr>
          </a:p>
          <a:p>
            <a:pPr indent="-330200" lvl="0" marL="457200" rtl="0" algn="l">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There are several different network architectures as backbone architectures:</a:t>
            </a:r>
            <a:endParaRPr sz="1600">
              <a:solidFill>
                <a:srgbClr val="292929"/>
              </a:solidFill>
              <a:highlight>
                <a:srgbClr val="FFFFFF"/>
              </a:highlight>
              <a:latin typeface="Georgia"/>
              <a:ea typeface="Georgia"/>
              <a:cs typeface="Georgia"/>
              <a:sym typeface="Georgia"/>
            </a:endParaRPr>
          </a:p>
          <a:p>
            <a:pPr indent="-330200" lvl="1" marL="914400" rtl="0" algn="l">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3D Nets</a:t>
            </a:r>
            <a:endParaRPr sz="1600">
              <a:solidFill>
                <a:srgbClr val="292929"/>
              </a:solidFill>
              <a:highlight>
                <a:srgbClr val="FFFFFF"/>
              </a:highlight>
              <a:latin typeface="Georgia"/>
              <a:ea typeface="Georgia"/>
              <a:cs typeface="Georgia"/>
              <a:sym typeface="Georgia"/>
            </a:endParaRPr>
          </a:p>
          <a:p>
            <a:pPr indent="-330200" lvl="1" marL="914400" rtl="0" algn="l">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RNN &amp; LSTM time/sequence dependent networks</a:t>
            </a:r>
            <a:endParaRPr sz="1600">
              <a:solidFill>
                <a:srgbClr val="292929"/>
              </a:solidFill>
              <a:highlight>
                <a:srgbClr val="FFFFFF"/>
              </a:highlight>
              <a:latin typeface="Georgia"/>
              <a:ea typeface="Georgia"/>
              <a:cs typeface="Georgia"/>
              <a:sym typeface="Georgia"/>
            </a:endParaRPr>
          </a:p>
          <a:p>
            <a:pPr indent="-330200" lvl="1" marL="914400" rtl="0" algn="l">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Skip connection based networks</a:t>
            </a:r>
            <a:endParaRPr sz="1600">
              <a:solidFill>
                <a:srgbClr val="292929"/>
              </a:solidFill>
              <a:highlight>
                <a:srgbClr val="FFFFFF"/>
              </a:highlight>
              <a:latin typeface="Georgia"/>
              <a:ea typeface="Georgia"/>
              <a:cs typeface="Georgia"/>
              <a:sym typeface="Georgia"/>
            </a:endParaRPr>
          </a:p>
          <a:p>
            <a:pPr indent="-330200" lvl="1" marL="914400" rtl="0" algn="l">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Cascade</a:t>
            </a:r>
            <a:endParaRPr sz="1600">
              <a:solidFill>
                <a:srgbClr val="292929"/>
              </a:solidFill>
              <a:highlight>
                <a:srgbClr val="FFFFFF"/>
              </a:highlight>
              <a:latin typeface="Georgia"/>
              <a:ea typeface="Georgia"/>
              <a:cs typeface="Georgia"/>
              <a:sym typeface="Georgia"/>
            </a:endParaRPr>
          </a:p>
          <a:p>
            <a:pPr indent="-330200" lvl="1" marL="914400" rtl="0" algn="l">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Generative </a:t>
            </a:r>
            <a:r>
              <a:rPr lang="en" sz="1600">
                <a:solidFill>
                  <a:srgbClr val="292929"/>
                </a:solidFill>
                <a:highlight>
                  <a:srgbClr val="FFFFFF"/>
                </a:highlight>
                <a:latin typeface="Georgia"/>
                <a:ea typeface="Georgia"/>
                <a:cs typeface="Georgia"/>
                <a:sym typeface="Georgia"/>
              </a:rPr>
              <a:t>adversarial</a:t>
            </a:r>
            <a:r>
              <a:rPr lang="en" sz="1600">
                <a:solidFill>
                  <a:srgbClr val="292929"/>
                </a:solidFill>
                <a:highlight>
                  <a:srgbClr val="FFFFFF"/>
                </a:highlight>
                <a:latin typeface="Georgia"/>
                <a:ea typeface="Georgia"/>
                <a:cs typeface="Georgia"/>
                <a:sym typeface="Georgia"/>
              </a:rPr>
              <a:t> methods : GAN based models</a:t>
            </a:r>
            <a:endParaRPr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Blocks</a:t>
            </a:r>
            <a:endParaRPr/>
          </a:p>
        </p:txBody>
      </p:sp>
      <p:sp>
        <p:nvSpPr>
          <p:cNvPr id="107" name="Google Shape;107;p20"/>
          <p:cNvSpPr txBox="1"/>
          <p:nvPr>
            <p:ph idx="1" type="body"/>
          </p:nvPr>
        </p:nvSpPr>
        <p:spPr>
          <a:xfrm>
            <a:off x="311700" y="1152475"/>
            <a:ext cx="8606400" cy="3758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Dense Connection Layers</a:t>
            </a:r>
            <a:endParaRPr/>
          </a:p>
          <a:p>
            <a:pPr indent="-342900" lvl="0" marL="457200" rtl="0" algn="l">
              <a:spcBef>
                <a:spcPts val="0"/>
              </a:spcBef>
              <a:spcAft>
                <a:spcPts val="0"/>
              </a:spcAft>
              <a:buSzPts val="1800"/>
              <a:buChar char="●"/>
            </a:pPr>
            <a:r>
              <a:rPr lang="en"/>
              <a:t>Inception : </a:t>
            </a:r>
            <a:endParaRPr/>
          </a:p>
          <a:p>
            <a:pPr indent="-317500" lvl="1" marL="914400" rtl="0" algn="l">
              <a:spcBef>
                <a:spcPts val="0"/>
              </a:spcBef>
              <a:spcAft>
                <a:spcPts val="0"/>
              </a:spcAft>
              <a:buSzPts val="1400"/>
              <a:buChar char="○"/>
            </a:pPr>
            <a:r>
              <a:rPr lang="en" sz="1600">
                <a:solidFill>
                  <a:srgbClr val="292929"/>
                </a:solidFill>
                <a:highlight>
                  <a:srgbClr val="FFFFFF"/>
                </a:highlight>
              </a:rPr>
              <a:t>For CNNs, deep networks often give better performances than shallow ones, but they encounter some new problems such as vanishing gradient, the difficulty of network convergence, the requirement of large memory usage, etc.</a:t>
            </a:r>
            <a:endParaRPr sz="1600">
              <a:solidFill>
                <a:srgbClr val="292929"/>
              </a:solidFill>
              <a:highlight>
                <a:srgbClr val="FFFFFF"/>
              </a:highlight>
            </a:endParaRPr>
          </a:p>
          <a:p>
            <a:pPr indent="-330200" lvl="1" marL="914400" rtl="0" algn="l">
              <a:spcBef>
                <a:spcPts val="0"/>
              </a:spcBef>
              <a:spcAft>
                <a:spcPts val="0"/>
              </a:spcAft>
              <a:buClr>
                <a:srgbClr val="292929"/>
              </a:buClr>
              <a:buSzPts val="1600"/>
              <a:buChar char="○"/>
            </a:pPr>
            <a:r>
              <a:rPr lang="en" sz="1600">
                <a:solidFill>
                  <a:srgbClr val="292929"/>
                </a:solidFill>
                <a:highlight>
                  <a:srgbClr val="FFFFFF"/>
                </a:highlight>
              </a:rPr>
              <a:t>The inception structure overcomes these problems. It gives better performance by merging convolution kernels in parallel without increasing the depth of networks.</a:t>
            </a:r>
            <a:endParaRPr sz="1600">
              <a:solidFill>
                <a:srgbClr val="292929"/>
              </a:solidFill>
              <a:highlight>
                <a:srgbClr val="FFFFFF"/>
              </a:highlight>
            </a:endParaRPr>
          </a:p>
          <a:p>
            <a:pPr indent="-330200" lvl="0" marL="457200" rtl="0" algn="l">
              <a:spcBef>
                <a:spcPts val="0"/>
              </a:spcBef>
              <a:spcAft>
                <a:spcPts val="0"/>
              </a:spcAft>
              <a:buClr>
                <a:srgbClr val="292929"/>
              </a:buClr>
              <a:buSzPts val="1600"/>
              <a:buChar char="●"/>
            </a:pPr>
            <a:r>
              <a:rPr lang="en" sz="1600">
                <a:solidFill>
                  <a:srgbClr val="292929"/>
                </a:solidFill>
                <a:highlight>
                  <a:srgbClr val="FFFFFF"/>
                </a:highlight>
              </a:rPr>
              <a:t>Attention Mechanism</a:t>
            </a:r>
            <a:endParaRPr sz="1600">
              <a:solidFill>
                <a:srgbClr val="292929"/>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4" name="Google Shape;114;p21"/>
          <p:cNvPicPr preferRelativeResize="0"/>
          <p:nvPr/>
        </p:nvPicPr>
        <p:blipFill>
          <a:blip r:embed="rId3">
            <a:alphaModFix/>
          </a:blip>
          <a:stretch>
            <a:fillRect/>
          </a:stretch>
        </p:blipFill>
        <p:spPr>
          <a:xfrm>
            <a:off x="1254684" y="-79025"/>
            <a:ext cx="6250783"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 Functions</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Cross Entropy Loss</a:t>
            </a:r>
            <a:endParaRPr/>
          </a:p>
          <a:p>
            <a:pPr indent="-342900" lvl="0" marL="457200" rtl="0" algn="l">
              <a:spcBef>
                <a:spcPts val="0"/>
              </a:spcBef>
              <a:spcAft>
                <a:spcPts val="0"/>
              </a:spcAft>
              <a:buSzPts val="1800"/>
              <a:buChar char="●"/>
            </a:pPr>
            <a:r>
              <a:rPr lang="en"/>
              <a:t>Weighted Cross Entropy Loss</a:t>
            </a:r>
            <a:endParaRPr/>
          </a:p>
          <a:p>
            <a:pPr indent="-317500" lvl="1" marL="914400" rtl="0" algn="l">
              <a:spcBef>
                <a:spcPts val="0"/>
              </a:spcBef>
              <a:spcAft>
                <a:spcPts val="0"/>
              </a:spcAft>
              <a:buSzPts val="1400"/>
              <a:buChar char="○"/>
            </a:pPr>
            <a:r>
              <a:rPr lang="en"/>
              <a:t>a</a:t>
            </a:r>
            <a:r>
              <a:rPr lang="en"/>
              <a:t>ddresses </a:t>
            </a:r>
            <a:r>
              <a:rPr lang="en"/>
              <a:t>challenge</a:t>
            </a:r>
            <a:r>
              <a:rPr lang="en"/>
              <a:t> of class imbalancing which occurs in cross entropy loss</a:t>
            </a:r>
            <a:endParaRPr/>
          </a:p>
          <a:p>
            <a:pPr indent="-317500" lvl="1" marL="914400" rtl="0" algn="l">
              <a:spcBef>
                <a:spcPts val="0"/>
              </a:spcBef>
              <a:spcAft>
                <a:spcPts val="0"/>
              </a:spcAft>
              <a:buSzPts val="1400"/>
              <a:buChar char="○"/>
            </a:pPr>
            <a:r>
              <a:rPr lang="en"/>
              <a:t>Overcomes </a:t>
            </a:r>
            <a:r>
              <a:rPr lang="en"/>
              <a:t>fallacies</a:t>
            </a:r>
            <a:r>
              <a:rPr lang="en"/>
              <a:t> of cross entropy loss which considers all pixels of an image and averages out all at the end.</a:t>
            </a:r>
            <a:endParaRPr/>
          </a:p>
          <a:p>
            <a:pPr indent="-342900" lvl="0" marL="457200" rtl="0" algn="l">
              <a:spcBef>
                <a:spcPts val="0"/>
              </a:spcBef>
              <a:spcAft>
                <a:spcPts val="0"/>
              </a:spcAft>
              <a:buSzPts val="1800"/>
              <a:buChar char="●"/>
            </a:pPr>
            <a:r>
              <a:rPr lang="en"/>
              <a:t>Dice loss</a:t>
            </a:r>
            <a:endParaRPr/>
          </a:p>
          <a:p>
            <a:pPr indent="-317500" lvl="1" marL="914400" rtl="0" algn="l">
              <a:spcBef>
                <a:spcPts val="0"/>
              </a:spcBef>
              <a:spcAft>
                <a:spcPts val="0"/>
              </a:spcAft>
              <a:buSzPts val="1400"/>
              <a:buChar char="○"/>
            </a:pPr>
            <a:r>
              <a:rPr lang="en"/>
              <a:t>Measures overlap between segmentation and original ground truth value.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