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9097399-6239-416A-BD34-7212271497A9}">
  <a:tblStyle styleId="{E9097399-6239-416A-BD34-7212271497A9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Gcc is better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GB"/>
              <a:t>•Objectives</a:t>
            </a:r>
            <a:r>
              <a:rPr lang="en-GB"/>
              <a:t> •What are the processor power and memory power?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•What power management abilities are available on Knights Landing?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•What should we use Knights Landing for different applications?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GB"/>
              <a:t>•Method</a:t>
            </a:r>
            <a:r>
              <a:rPr lang="en-GB"/>
              <a:t> •Benchmarking/stress tests •Empirical analysis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Lu linear equation ran iteratively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5458" y="11219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Initial experimental results on Xeon Phi Knights Landing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06100" y="3653046"/>
            <a:ext cx="8222100" cy="74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By Dhruv Jain and Chinmay Joshi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Likwid - </a:t>
            </a:r>
            <a:r>
              <a:rPr lang="en-GB"/>
              <a:t>Performance monitoring and benchmarking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wermeter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837" y="1364537"/>
            <a:ext cx="53435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75" y="3439325"/>
            <a:ext cx="4711130" cy="17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299" y="-22400"/>
            <a:ext cx="4811831" cy="17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6549" y="1658300"/>
            <a:ext cx="4623875" cy="18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0"/>
            <a:ext cx="4960920" cy="25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525" y="2493175"/>
            <a:ext cx="5279231" cy="26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5" y="1060150"/>
            <a:ext cx="4355425" cy="337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325" y="951225"/>
            <a:ext cx="4687474" cy="34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96" y="732062"/>
            <a:ext cx="4360506" cy="367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54850" y="1139525"/>
            <a:ext cx="4238400" cy="3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Compiler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Compiler Flags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Runtime Environment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Energy consumption is increasing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Power Management 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we learned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850" y="1779725"/>
            <a:ext cx="39624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l_xeon_logo copy.jp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16374"/>
            <a:ext cx="6029775" cy="45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28675"/>
            <a:ext cx="462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Study energy/power in KNL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Compiler differences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Large scale use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GB" sz="2400"/>
              <a:t>Cloud Computing and Data Centers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Always “on”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Added Demand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GB" sz="2400"/>
              <a:t>IT/Comm - 14% by 2020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000" y="1474925"/>
            <a:ext cx="3903600" cy="260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l-xeon-phi-processor-flat-full-chasis.jpg.bdba8d607faaa408368e52e712efafae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35662" y="1402562"/>
            <a:ext cx="4199900" cy="27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KNL Architecture</a:t>
            </a:r>
          </a:p>
        </p:txBody>
      </p:sp>
      <p:pic>
        <p:nvPicPr>
          <p:cNvPr descr="architecture.pn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87" y="1387525"/>
            <a:ext cx="509122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Work	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Researching various power/energy benchmarks available for KNL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SPEC-OMP SPEC-HPC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PARSEC - Princeton Application Repository for Shared-Memory Computers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Intel Vtune Amplifier XE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TAU-PAPI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NAS Parallel Benchmarks (NPB)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LIKWID Benchmark Suite - RAPL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RAPL Values measurements using LIKWID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77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Intel Xeon Phi KNL family (x200) processors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2" name="Shape 82"/>
          <p:cNvGraphicFramePr/>
          <p:nvPr/>
        </p:nvGraphicFramePr>
        <p:xfrm>
          <a:off x="350275" y="17311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{E9097399-6239-416A-BD34-7212271497A9}</a:tableStyleId>
              </a:tblPr>
              <a:tblGrid>
                <a:gridCol w="940575"/>
                <a:gridCol w="1372550"/>
                <a:gridCol w="1372550"/>
              </a:tblGrid>
              <a:tr h="60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Counter name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Event name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PWR0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PWR_PKG_ENERGY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PROCESSOR DIE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8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PWR1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PWR_PP0_ENERGY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PROCESSOR CORE SUBSYSTEM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19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PWR3*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PWR_DRAM_ENERGY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DIRECTLY ATTACHED DRAM</a:t>
                      </a: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975" y="1883500"/>
            <a:ext cx="4762374" cy="27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LIKWID TOOL-KIT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8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Likwid-perfctr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Likwid </a:t>
            </a:r>
            <a:r>
              <a:rPr lang="en-GB"/>
              <a:t>Group - ENERGY: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930800" y="2258200"/>
            <a:ext cx="7253700" cy="220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387350"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-GB" sz="1800" u="sng">
                <a:solidFill>
                  <a:schemeClr val="dk2"/>
                </a:solidFill>
              </a:rPr>
              <a:t>Formula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Power = PWR_PKG_ENERGY / time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Power PP0 = PWR_PP0_ENERGY / time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Power DRAM = PWR_DRAM_ENERGY /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Average CPU Utilization (%)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top -b -n2 -p 1 | fgrep "Cpu(s)" | tail -1 | awk -F'id,' -v prefix="$prefix" '{ split($1, vs, ","); v=vs[length(vs)]; sub("%", "", v); printf "%s%.1f%%\n", prefix, 100 - v }'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NASA Parallel Benchmarks (NPB)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IS - Integer Sort, random memory access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EP - Embarrassingly Parallel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CG - Conjugate Gradient, irregular memory access and communication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MG - Multi-Grid on a sequence of meshes, long- and short-distance communication, memory intensive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FT - discrete 3D fast Fourier Transform, all-to-all communication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BT - Block Tri-diagonal solver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SP - Scalar Penta-diagonal solver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LU - Lower-Upper Gauss-Seidel solver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76200" y="364525"/>
            <a:ext cx="8556000" cy="53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Results - Compiler Comparison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11700" y="1197650"/>
            <a:ext cx="85206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b="1" lang="en-GB">
                <a:solidFill>
                  <a:schemeClr val="dk2"/>
                </a:solidFill>
              </a:rPr>
              <a:t>gcc</a:t>
            </a:r>
            <a:r>
              <a:rPr lang="en-GB">
                <a:solidFill>
                  <a:schemeClr val="dk2"/>
                </a:solidFill>
              </a:rPr>
              <a:t> version 4.8.5 20150623 (Red Hat 4.8.5-11)</a:t>
            </a:r>
          </a:p>
          <a:p>
            <a:pPr indent="-228600" lvl="1" marL="914400" rtl="0">
              <a:spcBef>
                <a:spcPts val="0"/>
              </a:spcBef>
              <a:buClr>
                <a:schemeClr val="dk2"/>
              </a:buClr>
              <a:buChar char="○"/>
            </a:pPr>
            <a:r>
              <a:rPr lang="en-GB">
                <a:solidFill>
                  <a:schemeClr val="dk2"/>
                </a:solidFill>
              </a:rPr>
              <a:t>Using -fopenmp -O3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b="1" lang="en-GB">
                <a:solidFill>
                  <a:schemeClr val="dk2"/>
                </a:solidFill>
              </a:rPr>
              <a:t>icc</a:t>
            </a:r>
            <a:r>
              <a:rPr lang="en-GB">
                <a:solidFill>
                  <a:schemeClr val="dk2"/>
                </a:solidFill>
              </a:rPr>
              <a:t> version 17.0.2 (gcc version 4.8.5 compatibility)</a:t>
            </a:r>
          </a:p>
          <a:p>
            <a:pPr indent="-228600" lvl="1" marL="914400" rtl="0">
              <a:spcBef>
                <a:spcPts val="0"/>
              </a:spcBef>
              <a:buClr>
                <a:schemeClr val="dk2"/>
              </a:buClr>
              <a:buChar char="○"/>
            </a:pPr>
            <a:r>
              <a:rPr lang="en-GB">
                <a:solidFill>
                  <a:schemeClr val="dk2"/>
                </a:solidFill>
              </a:rPr>
              <a:t>Using -qopenmp -O3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b="1" lang="en-GB">
                <a:solidFill>
                  <a:schemeClr val="dk2"/>
                </a:solidFill>
              </a:rPr>
              <a:t>icc</a:t>
            </a:r>
            <a:r>
              <a:rPr lang="en-GB">
                <a:solidFill>
                  <a:schemeClr val="dk2"/>
                </a:solidFill>
              </a:rPr>
              <a:t> version 17.0.2 (gcc version 4.8.5 compatibility)</a:t>
            </a:r>
          </a:p>
          <a:p>
            <a:pPr indent="-228600" lvl="1" marL="914400" rtl="0">
              <a:spcBef>
                <a:spcPts val="0"/>
              </a:spcBef>
              <a:buClr>
                <a:schemeClr val="dk2"/>
              </a:buClr>
              <a:buChar char="○"/>
            </a:pPr>
            <a:r>
              <a:rPr lang="en-GB">
                <a:solidFill>
                  <a:schemeClr val="dk2"/>
                </a:solidFill>
              </a:rPr>
              <a:t>Using -qopenmp -O3 -xmic-avx512</a:t>
            </a:r>
          </a:p>
        </p:txBody>
      </p:sp>
      <p:pic>
        <p:nvPicPr>
          <p:cNvPr id="109" name="Shape 10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00" y="2485875"/>
            <a:ext cx="8099750" cy="259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