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C49B827-8CF7-4578-B7CE-6F619A0DA537}">
  <a:tblStyle styleId="{8C49B827-8CF7-4578-B7CE-6F619A0DA5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9c45342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9c45342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e9f8a6f8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1e9f8a6f8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3ac9591c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3ac9591c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3ac9591c0e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3ac9591c0e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ac9591c0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3ac9591c0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3ac9591c0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3ac9591c0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3ac9591c0e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3ac9591c0e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3ac9591c0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3ac9591c0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1eb09aede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1eb09aede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1e9f8a6f8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1e9f8a6f8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3ac9591c0e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3ac9591c0e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9090756a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9090756a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BFI, preference for acoustic and psychological features, lyrics extraction: correlations between each other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3ae32d9f49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3ae32d9f49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1e9f8a6f8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1e9f8a6f8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3ac9591c0e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3ac9591c0e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e9f8a6f8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e9f8a6f8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e9f8a6f8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1e9f8a6f8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1e9f8a6f8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1e9f8a6f8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1e9f8a6f8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1e9f8a6f8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1e9f8a6f8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1e9f8a6f8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839275"/>
            <a:ext cx="8222100" cy="127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Music, Mind and Technology:</a:t>
            </a:r>
            <a:br>
              <a:rPr lang="en" sz="3700"/>
            </a:br>
            <a:r>
              <a:rPr lang="en" sz="3700"/>
              <a:t>Project—Lyrics and Personality</a:t>
            </a:r>
            <a:endParaRPr sz="37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529987"/>
            <a:ext cx="8222100" cy="14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Team Opus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Chinmay Deshpande (2020102069)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Atharva Gogate (2020112001)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Amal Sunny (</a:t>
            </a:r>
            <a:r>
              <a:rPr lang="en"/>
              <a:t>2021121011)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Significant Correlations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471900" y="1919075"/>
            <a:ext cx="4100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Positive Correlations:</a:t>
            </a:r>
            <a:endParaRPr b="1" sz="14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Heavy &amp; Yelling vs Agreeableness: 0.37*</a:t>
            </a:r>
            <a:br>
              <a:rPr lang="en" sz="1200"/>
            </a:b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Piano &amp; Synth </a:t>
            </a:r>
            <a:r>
              <a:rPr lang="en" sz="1200"/>
              <a:t>vs Neuroticism: 0.51**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Aggressive vs Heavy &amp; Yelling: 0.77**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Lyrics Melody vs Loud, Dense, Raspy: 0.44* (Lyrics)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Lyrics Melody vs Easy Listening: 0.4* (Lyrics)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26" name="Google Shape;126;p22"/>
          <p:cNvSpPr txBox="1"/>
          <p:nvPr/>
        </p:nvSpPr>
        <p:spPr>
          <a:xfrm>
            <a:off x="4572000" y="1919075"/>
            <a:ext cx="4100100" cy="17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Negative Correlations: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Loud, Dense, Raspy vs Neuroticism: -0.39*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Piano &amp; Synth vs Openness : -0.36*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Lyrics Melody vs Heavy &amp; Yelling: -0.42* (Melody)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LIWC and Psychological Features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Lyrics and Personality - Any Link?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471900" y="1919075"/>
            <a:ext cx="8222100" cy="28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/>
              <a:buChar char="●"/>
            </a:pPr>
            <a:r>
              <a:rPr lang="en"/>
              <a:t>We  can gauge people’s responses to music by obtaining data regarding the </a:t>
            </a:r>
            <a:r>
              <a:rPr b="1" lang="en"/>
              <a:t>likes and dislikes</a:t>
            </a:r>
            <a:r>
              <a:rPr lang="en"/>
              <a:t> of people in terms of songs.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/>
              <a:buChar char="●"/>
            </a:pPr>
            <a:r>
              <a:rPr lang="en"/>
              <a:t>By examining </a:t>
            </a:r>
            <a:r>
              <a:rPr b="1" lang="en"/>
              <a:t>recurrent themes</a:t>
            </a:r>
            <a:r>
              <a:rPr lang="en"/>
              <a:t> in a subject’s likes or dislikes, we can obtain a </a:t>
            </a:r>
            <a:r>
              <a:rPr b="1" lang="en"/>
              <a:t>generalized correlation</a:t>
            </a:r>
            <a:r>
              <a:rPr lang="en"/>
              <a:t> between their musical preference and their personality traits.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Chosen Approach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471900" y="1919075"/>
            <a:ext cx="8222100" cy="28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LIWC is used to obtain </a:t>
            </a:r>
            <a:r>
              <a:rPr b="1" lang="en" sz="1600"/>
              <a:t>lyrical features</a:t>
            </a:r>
            <a:r>
              <a:rPr lang="en" sz="1600"/>
              <a:t> of the songs. </a:t>
            </a:r>
            <a:r>
              <a:rPr lang="en" sz="1600"/>
              <a:t>The name and LIWC features of each song are stored in a </a:t>
            </a:r>
            <a:r>
              <a:rPr b="1" lang="en" sz="1600"/>
              <a:t>lookup table</a:t>
            </a:r>
            <a:r>
              <a:rPr lang="en" sz="1600"/>
              <a:t>.</a:t>
            </a:r>
            <a:br>
              <a:rPr lang="en" sz="1600"/>
            </a:b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Likes and dislikes for each user are stored separately, with 5 songs per user.</a:t>
            </a:r>
            <a:br>
              <a:rPr lang="en" sz="1600"/>
            </a:b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Feature-wise average</a:t>
            </a:r>
            <a:r>
              <a:rPr lang="en" sz="1600"/>
              <a:t> of the data rows is calculated–gives a single vector that is taken to be the representation of the user’s likes or dislikes.</a:t>
            </a:r>
            <a:br>
              <a:rPr lang="en" sz="1600"/>
            </a:b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can use this setup for various correlations, as will be shown in subsequent slides.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Correlations Drawn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471900" y="1919075"/>
            <a:ext cx="8222100" cy="31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Pearson</a:t>
            </a:r>
            <a:r>
              <a:rPr lang="en"/>
              <a:t> correlation: </a:t>
            </a:r>
            <a:r>
              <a:rPr i="1" lang="en"/>
              <a:t>word frequencies from LIWC</a:t>
            </a:r>
            <a:r>
              <a:rPr lang="en"/>
              <a:t> vs </a:t>
            </a:r>
            <a:r>
              <a:rPr i="1" lang="en"/>
              <a:t>BFI scores</a:t>
            </a:r>
            <a:r>
              <a:rPr lang="en"/>
              <a:t> of all users.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did this s</a:t>
            </a:r>
            <a:r>
              <a:rPr lang="en"/>
              <a:t>eparately for liked and disliked songs, as we felt it would give us a better picture of how lyrical features influence likes and dislikes.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also drew </a:t>
            </a:r>
            <a:r>
              <a:rPr b="1" lang="en"/>
              <a:t>partial correlations</a:t>
            </a:r>
            <a:r>
              <a:rPr lang="en"/>
              <a:t> for statistically related values in lyrical features and personality, with acoustic and psychological features as the covariates.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Observed Correlations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liked songs</a:t>
            </a:r>
            <a:r>
              <a:rPr lang="en"/>
              <a:t>, </a:t>
            </a:r>
            <a:r>
              <a:rPr b="1" lang="en"/>
              <a:t>agreeable</a:t>
            </a:r>
            <a:r>
              <a:rPr b="1" lang="en"/>
              <a:t>ness</a:t>
            </a:r>
            <a:r>
              <a:rPr lang="en"/>
              <a:t> appeared to be linked with </a:t>
            </a:r>
            <a:r>
              <a:rPr b="1" lang="en"/>
              <a:t>moralization</a:t>
            </a:r>
            <a:r>
              <a:rPr lang="en"/>
              <a:t> in the lyrics.</a:t>
            </a:r>
            <a:br>
              <a:rPr lang="en"/>
            </a:br>
            <a:r>
              <a:rPr lang="en"/>
              <a:t>Correlation coefficient: </a:t>
            </a:r>
            <a:r>
              <a:rPr b="1" lang="en"/>
              <a:t>0.47</a:t>
            </a:r>
            <a:r>
              <a:rPr lang="en"/>
              <a:t>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disliked songs, </a:t>
            </a:r>
            <a:r>
              <a:rPr b="1" lang="en"/>
              <a:t>conscientiousness</a:t>
            </a:r>
            <a:r>
              <a:rPr lang="en"/>
              <a:t> appeared to be linked to </a:t>
            </a:r>
            <a:r>
              <a:rPr b="1" lang="en"/>
              <a:t>self-referential words (I-words)</a:t>
            </a:r>
            <a:r>
              <a:rPr lang="en"/>
              <a:t> and </a:t>
            </a:r>
            <a:r>
              <a:rPr b="1" lang="en"/>
              <a:t>authenticity of lyrics</a:t>
            </a:r>
            <a:r>
              <a:rPr lang="en"/>
              <a:t>.</a:t>
            </a:r>
            <a:br>
              <a:rPr lang="en"/>
            </a:br>
            <a:r>
              <a:rPr lang="en"/>
              <a:t>The correlation coefficients are </a:t>
            </a:r>
            <a:r>
              <a:rPr b="1" lang="en"/>
              <a:t>0.41</a:t>
            </a:r>
            <a:r>
              <a:rPr lang="en"/>
              <a:t> and </a:t>
            </a:r>
            <a:r>
              <a:rPr b="1" lang="en"/>
              <a:t>0.41</a:t>
            </a:r>
            <a:r>
              <a:rPr lang="en"/>
              <a:t>, respectively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Partial Correlations</a:t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471900" y="1919075"/>
            <a:ext cx="4100100" cy="30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Covariates: Acoustic features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Agreeableness, Moralization (liked)</a:t>
            </a:r>
            <a:br>
              <a:rPr lang="en" sz="1600"/>
            </a:br>
            <a:r>
              <a:rPr lang="en" sz="1600"/>
              <a:t>r = 0.477, p = 0.021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Conscientiousness, I-word (disliked)</a:t>
            </a:r>
            <a:br>
              <a:rPr lang="en" sz="1600"/>
            </a:br>
            <a:r>
              <a:rPr lang="en" sz="1600"/>
              <a:t>r = 0.476, p = 0.026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Conscientiousness, Authenticity (disliked)</a:t>
            </a:r>
            <a:br>
              <a:rPr lang="en" sz="1600"/>
            </a:br>
            <a:r>
              <a:rPr lang="en" sz="1600"/>
              <a:t>r = 0.419, p = 0.066</a:t>
            </a:r>
            <a:endParaRPr sz="1600"/>
          </a:p>
        </p:txBody>
      </p:sp>
      <p:sp>
        <p:nvSpPr>
          <p:cNvPr id="162" name="Google Shape;162;p28"/>
          <p:cNvSpPr txBox="1"/>
          <p:nvPr/>
        </p:nvSpPr>
        <p:spPr>
          <a:xfrm>
            <a:off x="4572000" y="1919075"/>
            <a:ext cx="40941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Covariates: Psychological features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Agreeableness, Moralization (liked)</a:t>
            </a:r>
            <a:b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 = 0.522, p = 0.006</a:t>
            </a:r>
            <a:b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Conscientiousness, I-words (disliked)</a:t>
            </a:r>
            <a:b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 = 0.516, p = 0.02</a:t>
            </a:r>
            <a:b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Conscientiousness, Authenticity (disliked)</a:t>
            </a:r>
            <a:b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 = 0.445, p = 0.033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 Test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T-test (Liked and Disliked songs)</a:t>
            </a:r>
            <a:endParaRPr/>
          </a:p>
        </p:txBody>
      </p:sp>
      <p:graphicFrame>
        <p:nvGraphicFramePr>
          <p:cNvPr id="173" name="Google Shape;173;p30"/>
          <p:cNvGraphicFramePr/>
          <p:nvPr/>
        </p:nvGraphicFramePr>
        <p:xfrm>
          <a:off x="1089300" y="100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{8C49B827-8CF7-4578-B7CE-6F619A0DA537}</a:tableStyleId>
              </a:tblPr>
              <a:tblGrid>
                <a:gridCol w="2281500"/>
                <a:gridCol w="2281500"/>
                <a:gridCol w="2281500"/>
              </a:tblGrid>
              <a:tr h="35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Measure</a:t>
                      </a:r>
                      <a:endParaRPr b="1" sz="12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t-Statistic</a:t>
                      </a:r>
                      <a:endParaRPr b="1" sz="12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p-value</a:t>
                      </a:r>
                      <a:endParaRPr b="1" sz="12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5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 Words, (I, me, my)</a:t>
                      </a:r>
                      <a:endParaRPr sz="12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2.28</a:t>
                      </a:r>
                      <a:endParaRPr sz="12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0.031*</a:t>
                      </a:r>
                      <a:endParaRPr sz="12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5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Positive tone</a:t>
                      </a:r>
                      <a:endParaRPr sz="12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2.78</a:t>
                      </a:r>
                      <a:endParaRPr sz="12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0.009**</a:t>
                      </a:r>
                      <a:endParaRPr sz="12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5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Negative Tone</a:t>
                      </a:r>
                      <a:endParaRPr sz="12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2.37</a:t>
                      </a:r>
                      <a:endParaRPr sz="12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0.025*</a:t>
                      </a:r>
                      <a:endParaRPr sz="12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5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Social Words</a:t>
                      </a:r>
                      <a:endParaRPr sz="12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2.27</a:t>
                      </a:r>
                      <a:endParaRPr sz="12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0.031*</a:t>
                      </a:r>
                      <a:endParaRPr sz="12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5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Cognitive Processes</a:t>
                      </a:r>
                      <a:endParaRPr sz="12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7.90</a:t>
                      </a:r>
                      <a:endParaRPr sz="12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&lt;0.001***</a:t>
                      </a:r>
                      <a:endParaRPr sz="12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5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Allure</a:t>
                      </a:r>
                      <a:endParaRPr sz="12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6.02</a:t>
                      </a:r>
                      <a:endParaRPr sz="12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&lt;0.001***</a:t>
                      </a:r>
                      <a:endParaRPr sz="12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5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Moralization</a:t>
                      </a:r>
                      <a:endParaRPr sz="12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0.35</a:t>
                      </a:r>
                      <a:endParaRPr sz="12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0.728</a:t>
                      </a:r>
                      <a:endParaRPr sz="12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5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Analytical</a:t>
                      </a:r>
                      <a:endParaRPr sz="12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1.03</a:t>
                      </a:r>
                      <a:endParaRPr sz="12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0.312</a:t>
                      </a:r>
                      <a:endParaRPr sz="12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5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Authentic</a:t>
                      </a:r>
                      <a:endParaRPr sz="12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6.61</a:t>
                      </a:r>
                      <a:endParaRPr sz="12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&lt;0.001***</a:t>
                      </a:r>
                      <a:endParaRPr sz="12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5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Mean</a:t>
                      </a:r>
                      <a:endParaRPr sz="12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6.18</a:t>
                      </a:r>
                      <a:endParaRPr sz="12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&lt;0.001***</a:t>
                      </a:r>
                      <a:endParaRPr sz="12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Caveats</a:t>
            </a:r>
            <a:endParaRPr/>
          </a:p>
        </p:txBody>
      </p:sp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analysis results are not exactly consistent with the research paper results, since we used a </a:t>
            </a:r>
            <a:r>
              <a:rPr lang="en"/>
              <a:t>different</a:t>
            </a:r>
            <a:r>
              <a:rPr lang="en"/>
              <a:t> set of psychological features for music. Moreover, the LIWC output for the research paper has 42 word frequency </a:t>
            </a:r>
            <a:r>
              <a:rPr lang="en"/>
              <a:t>categories</a:t>
            </a:r>
            <a:r>
              <a:rPr lang="en"/>
              <a:t>, while we only had access to 8.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sample size we had (n=30) is much smaller than what the original paper had (n=124) making it harder to get </a:t>
            </a:r>
            <a:r>
              <a:rPr lang="en"/>
              <a:t>significant</a:t>
            </a:r>
            <a:r>
              <a:rPr lang="en"/>
              <a:t> results as per the original paper.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/>
          <p:cNvPicPr preferRelativeResize="0"/>
          <p:nvPr/>
        </p:nvPicPr>
        <p:blipFill rotWithShape="1">
          <a:blip r:embed="rId3">
            <a:alphaModFix/>
          </a:blip>
          <a:srcRect b="0" l="7783" r="0" t="0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479775" y="1183050"/>
            <a:ext cx="6227100" cy="277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"/>
              <a:buChar char="●"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Personality</a:t>
            </a: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: “the enduring characteristics and behaviour that comprise a person’s unique adjustment to life”.</a:t>
            </a:r>
            <a:br>
              <a:rPr lang="en" sz="1500">
                <a:latin typeface="Open Sans"/>
                <a:ea typeface="Open Sans"/>
                <a:cs typeface="Open Sans"/>
                <a:sym typeface="Open Sans"/>
              </a:rPr>
            </a:b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"/>
              <a:buChar char="●"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Musical taste</a:t>
            </a: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: “the overall patterning of an individual’s preferences for music over “longer” time periods”.</a:t>
            </a:r>
            <a:br>
              <a:rPr lang="en" sz="1500">
                <a:latin typeface="Open Sans"/>
                <a:ea typeface="Open Sans"/>
                <a:cs typeface="Open Sans"/>
                <a:sym typeface="Open Sans"/>
              </a:rPr>
            </a:b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"/>
              <a:buChar char="●"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Can one explain the other?</a:t>
            </a:r>
            <a:endParaRPr sz="1500"/>
          </a:p>
        </p:txBody>
      </p:sp>
      <p:sp>
        <p:nvSpPr>
          <p:cNvPr id="75" name="Google Shape;75;p14"/>
          <p:cNvSpPr txBox="1"/>
          <p:nvPr/>
        </p:nvSpPr>
        <p:spPr>
          <a:xfrm>
            <a:off x="1071175" y="327450"/>
            <a:ext cx="35601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Problem Definition</a:t>
            </a:r>
            <a:endParaRPr sz="3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/>
        </p:nvSpPr>
        <p:spPr>
          <a:xfrm>
            <a:off x="1994850" y="1925250"/>
            <a:ext cx="5154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sz="7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collection was done through a form consisting of questions on the user’s </a:t>
            </a:r>
            <a:r>
              <a:rPr b="1" lang="en"/>
              <a:t>musical preference</a:t>
            </a:r>
            <a:r>
              <a:rPr lang="en"/>
              <a:t>, </a:t>
            </a:r>
            <a:r>
              <a:rPr b="1" lang="en"/>
              <a:t>acoustic and psychological preferences,</a:t>
            </a:r>
            <a:r>
              <a:rPr lang="en"/>
              <a:t> and </a:t>
            </a:r>
            <a:r>
              <a:rPr b="1" lang="en"/>
              <a:t>personality traits</a:t>
            </a:r>
            <a:r>
              <a:rPr lang="en"/>
              <a:t>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 liked, 5 disliked songs–a </a:t>
            </a:r>
            <a:r>
              <a:rPr b="1" lang="en"/>
              <a:t>more well-rounded perspective</a:t>
            </a:r>
            <a:r>
              <a:rPr lang="en"/>
              <a:t> on the link between music preference and personality.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(Continued)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Acoustic features</a:t>
            </a:r>
            <a:r>
              <a:rPr lang="en"/>
              <a:t>: </a:t>
            </a:r>
            <a:r>
              <a:rPr b="1" lang="en"/>
              <a:t>14 questions</a:t>
            </a:r>
            <a:r>
              <a:rPr lang="en"/>
              <a:t> (loud, percussive, synthesiser, etc.)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Psychological features</a:t>
            </a:r>
            <a:r>
              <a:rPr lang="en"/>
              <a:t>: </a:t>
            </a:r>
            <a:r>
              <a:rPr b="1" lang="en"/>
              <a:t>7 questions</a:t>
            </a:r>
            <a:r>
              <a:rPr lang="en"/>
              <a:t> (aggressive, relaxing, romantic, etc.)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Big Five Inventory (BFI)</a:t>
            </a:r>
            <a:r>
              <a:rPr lang="en"/>
              <a:t>:</a:t>
            </a:r>
            <a:r>
              <a:rPr b="1" lang="en"/>
              <a:t> 20-question version</a:t>
            </a:r>
            <a:r>
              <a:rPr lang="en"/>
              <a:t>–scores for Openness, Conscientiousness, Neuroticism, Agreeableness, Extraversion are obtained.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Reduction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Acoustic Attributes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Scree plot: Number of features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6 factors selected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Loadings per factor are shown</a:t>
            </a:r>
            <a:br>
              <a:rPr lang="en"/>
            </a:br>
            <a:r>
              <a:rPr lang="en"/>
              <a:t> (&gt;0.5)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5900" y="157025"/>
            <a:ext cx="3009126" cy="241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3925" y="2895175"/>
            <a:ext cx="3873065" cy="201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Psychological</a:t>
            </a:r>
            <a:r>
              <a:rPr lang="en"/>
              <a:t> Attributes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3 factors selected</a:t>
            </a:r>
            <a:br>
              <a:rPr lang="en"/>
            </a:b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0725" y="137750"/>
            <a:ext cx="3206400" cy="253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029100"/>
            <a:ext cx="36576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Five Inventory, Acoustic and Psychological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Matrix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2075" y="803175"/>
            <a:ext cx="4665424" cy="39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