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32CD9D-7895-FD89-3663-F78E7E25AA76}" v="317" dt="2025-02-23T07:02:14.171"/>
    <p1510:client id="{8F346518-D562-E958-F1FE-691B30940A7E}" v="162" dt="2025-02-23T08:14:05.067"/>
    <p1510:client id="{A87FA858-DCCC-2548-5EC9-943CAD350CE7}" v="4" dt="2025-02-23T08:26:35.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hinmay2390/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855526" y="4283903"/>
            <a:ext cx="10356032"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a:cs typeface="Arial"/>
              </a:rPr>
              <a:t>Presented By: Chinmay Nilesh Kamlaskar</a:t>
            </a:r>
            <a:endParaRPr lang="en-US" sz="2000" b="1" dirty="0">
              <a:solidFill>
                <a:schemeClr val="accent1">
                  <a:lumMod val="75000"/>
                </a:schemeClr>
              </a:solidFill>
              <a:latin typeface="Arial" pitchFamily="34" charset="0"/>
              <a:cs typeface="Arial" pitchFamily="34" charset="0"/>
            </a:endParaRPr>
          </a:p>
          <a:p>
            <a:pPr algn="ctr"/>
            <a:r>
              <a:rPr lang="en-US" sz="2000" b="1" dirty="0">
                <a:solidFill>
                  <a:schemeClr val="accent1">
                    <a:lumMod val="75000"/>
                  </a:schemeClr>
                </a:solidFill>
                <a:latin typeface="Arial"/>
                <a:cs typeface="Arial"/>
              </a:rPr>
              <a:t>College Name : Dr. D. Y. Patil Institute Of Engineering, Management And Research</a:t>
            </a:r>
          </a:p>
          <a:p>
            <a:pPr algn="ctr"/>
            <a:r>
              <a:rPr lang="en-US" sz="2000" b="1" dirty="0">
                <a:solidFill>
                  <a:schemeClr val="accent1">
                    <a:lumMod val="75000"/>
                  </a:schemeClr>
                </a:solidFill>
                <a:latin typeface="Arial"/>
                <a:cs typeface="Arial"/>
              </a:rPr>
              <a:t>Department :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lnSpc>
                <a:spcPct val="90000"/>
              </a:lnSpc>
            </a:pPr>
            <a:r>
              <a:rPr lang="en-US" sz="2700" dirty="0">
                <a:solidFill>
                  <a:srgbClr val="0F0F0F"/>
                </a:solidFill>
                <a:ea typeface="+mn-lt"/>
                <a:cs typeface="+mn-lt"/>
              </a:rPr>
              <a:t>Enhanced Encryption: Integrate stronger encryption algorithms along with steganography for added security.</a:t>
            </a:r>
          </a:p>
          <a:p>
            <a:pPr>
              <a:lnSpc>
                <a:spcPct val="90000"/>
              </a:lnSpc>
            </a:pPr>
            <a:r>
              <a:rPr lang="en-US" sz="2700" dirty="0">
                <a:solidFill>
                  <a:srgbClr val="0F0F0F"/>
                </a:solidFill>
                <a:ea typeface="+mn-lt"/>
                <a:cs typeface="+mn-lt"/>
              </a:rPr>
              <a:t>Multiple File Formats: Expand support to hide messages in audio, video, and document files.</a:t>
            </a:r>
          </a:p>
          <a:p>
            <a:pPr>
              <a:lnSpc>
                <a:spcPct val="90000"/>
              </a:lnSpc>
            </a:pPr>
            <a:r>
              <a:rPr lang="en-US" sz="2700" dirty="0">
                <a:solidFill>
                  <a:srgbClr val="0F0F0F"/>
                </a:solidFill>
                <a:ea typeface="+mn-lt"/>
                <a:cs typeface="+mn-lt"/>
              </a:rPr>
              <a:t>AI-Based Detection Prevention: Implement AI techniques to make hidden messages even more undetectable.</a:t>
            </a:r>
          </a:p>
          <a:p>
            <a:pPr>
              <a:lnSpc>
                <a:spcPct val="90000"/>
              </a:lnSpc>
            </a:pPr>
            <a:r>
              <a:rPr lang="en-US" sz="2700" dirty="0">
                <a:solidFill>
                  <a:srgbClr val="0F0F0F"/>
                </a:solidFill>
                <a:ea typeface="+mn-lt"/>
                <a:cs typeface="+mn-lt"/>
              </a:rPr>
              <a:t>Cloud &amp; Mobile Integration: Develop a web or mobile app for easy and secure message hiding and retrieval.</a:t>
            </a:r>
          </a:p>
          <a:p>
            <a:pPr>
              <a:lnSpc>
                <a:spcPct val="90000"/>
              </a:lnSpc>
            </a:pPr>
            <a:r>
              <a:rPr lang="en-US" sz="2700" dirty="0">
                <a:solidFill>
                  <a:srgbClr val="0F0F0F"/>
                </a:solidFill>
                <a:ea typeface="+mn-lt"/>
                <a:cs typeface="+mn-lt"/>
              </a:rPr>
              <a:t>Increased Storage Capacity: Optimize algorithms to store larger messages without affecting image quality.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Traditional encryption methods make data protection obvious, increasing the risk of interception. This project uses image steganography to hide secret messages within images using Least Significant Bit (LSB) encoding. The message remains invisible, ensuring secure and discreet communication. This approach enhances data security without attracting unwanted attention.</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56080"/>
            <a:ext cx="11613485" cy="4324711"/>
          </a:xfrm>
        </p:spPr>
        <p:txBody>
          <a:bodyPr vert="horz" lIns="91440" tIns="45720" rIns="91440" bIns="45720" rtlCol="0" anchor="ctr">
            <a:noAutofit/>
          </a:bodyPr>
          <a:lstStyle/>
          <a:p>
            <a:r>
              <a:rPr lang="en-IN" sz="3200" dirty="0">
                <a:solidFill>
                  <a:srgbClr val="0F0F0F"/>
                </a:solidFill>
                <a:ea typeface="+mn-lt"/>
                <a:cs typeface="+mn-lt"/>
              </a:rPr>
              <a:t>Programming Language: Python</a:t>
            </a:r>
          </a:p>
          <a:p>
            <a:r>
              <a:rPr lang="en-IN" sz="3200" dirty="0">
                <a:solidFill>
                  <a:srgbClr val="0F0F0F"/>
                </a:solidFill>
                <a:ea typeface="+mn-lt"/>
                <a:cs typeface="+mn-lt"/>
              </a:rPr>
              <a:t>Libraries: OpenCV (cv2) for image processing, OS for file handling</a:t>
            </a:r>
          </a:p>
          <a:p>
            <a:r>
              <a:rPr lang="en-IN" sz="3200" dirty="0">
                <a:solidFill>
                  <a:srgbClr val="0F0F0F"/>
                </a:solidFill>
                <a:ea typeface="+mn-lt"/>
                <a:cs typeface="+mn-lt"/>
              </a:rPr>
              <a:t>Algorithm: Least Significant Bit (LSB) encoding for steganography</a:t>
            </a:r>
          </a:p>
          <a:p>
            <a:r>
              <a:rPr lang="en-IN" sz="3200" dirty="0">
                <a:solidFill>
                  <a:srgbClr val="0F0F0F"/>
                </a:solidFill>
                <a:ea typeface="+mn-lt"/>
                <a:cs typeface="+mn-lt"/>
              </a:rPr>
              <a:t>Platform: Windows</a:t>
            </a:r>
          </a:p>
          <a:p>
            <a:r>
              <a:rPr lang="en-IN" sz="3200" dirty="0">
                <a:solidFill>
                  <a:srgbClr val="0F0F0F"/>
                </a:solidFill>
                <a:ea typeface="+mn-lt"/>
                <a:cs typeface="+mn-lt"/>
              </a:rPr>
              <a:t>Output Format: Encrypted image (JPG) with hidden message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34812"/>
            <a:ext cx="11029615" cy="4673324"/>
          </a:xfrm>
        </p:spPr>
        <p:txBody>
          <a:bodyPr>
            <a:normAutofit fontScale="85000" lnSpcReduction="20000"/>
          </a:bodyPr>
          <a:lstStyle/>
          <a:p>
            <a:r>
              <a:rPr lang="en-IN" sz="3200" dirty="0">
                <a:solidFill>
                  <a:srgbClr val="0F0F0F"/>
                </a:solidFill>
                <a:ea typeface="+mn-lt"/>
                <a:cs typeface="+mn-lt"/>
              </a:rPr>
              <a:t>Invisible Encryption: Hides messages within images without altering their visible appearance.</a:t>
            </a:r>
          </a:p>
          <a:p>
            <a:r>
              <a:rPr lang="en-IN" sz="3200" dirty="0">
                <a:solidFill>
                  <a:srgbClr val="0F0F0F"/>
                </a:solidFill>
                <a:ea typeface="+mn-lt"/>
                <a:cs typeface="+mn-lt"/>
              </a:rPr>
              <a:t>Dual Security: Uses both steganography and password protection for enhanced security.</a:t>
            </a:r>
          </a:p>
          <a:p>
            <a:r>
              <a:rPr lang="en-IN" sz="3200" dirty="0">
                <a:solidFill>
                  <a:srgbClr val="0F0F0F"/>
                </a:solidFill>
                <a:ea typeface="+mn-lt"/>
                <a:cs typeface="+mn-lt"/>
              </a:rPr>
              <a:t>Lightweight &amp; Fast: Minimal processing time with no need for large encryption keys.</a:t>
            </a:r>
          </a:p>
          <a:p>
            <a:r>
              <a:rPr lang="en-IN" sz="3200" dirty="0">
                <a:solidFill>
                  <a:srgbClr val="0F0F0F"/>
                </a:solidFill>
                <a:ea typeface="+mn-lt"/>
                <a:cs typeface="+mn-lt"/>
              </a:rPr>
              <a:t>Easy &amp; Accessible: Works on any standard image, making secret communication effortless.</a:t>
            </a:r>
          </a:p>
          <a:p>
            <a:r>
              <a:rPr lang="en-IN" sz="3200" dirty="0">
                <a:solidFill>
                  <a:srgbClr val="0F0F0F"/>
                </a:solidFill>
                <a:ea typeface="+mn-lt"/>
                <a:cs typeface="+mn-lt"/>
              </a:rPr>
              <a:t>No Suspicion: Unlike traditional encryption, it doesn’t attract attention or look suspicious.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nSpc>
                <a:spcPct val="90000"/>
              </a:lnSpc>
            </a:pPr>
            <a:r>
              <a:rPr lang="en-IN" sz="2700" dirty="0">
                <a:solidFill>
                  <a:srgbClr val="0F0F0F"/>
                </a:solidFill>
                <a:ea typeface="+mn-lt"/>
                <a:cs typeface="+mn-lt"/>
              </a:rPr>
              <a:t>Cybersecurity Professionals – For secure and discreet communication.</a:t>
            </a:r>
          </a:p>
          <a:p>
            <a:pPr>
              <a:lnSpc>
                <a:spcPct val="90000"/>
              </a:lnSpc>
            </a:pPr>
            <a:r>
              <a:rPr lang="en-IN" sz="2700" dirty="0">
                <a:solidFill>
                  <a:srgbClr val="0F0F0F"/>
                </a:solidFill>
                <a:ea typeface="+mn-lt"/>
                <a:cs typeface="+mn-lt"/>
              </a:rPr>
              <a:t>Journalists &amp; Activists – To share sensitive information without detection.</a:t>
            </a:r>
          </a:p>
          <a:p>
            <a:pPr>
              <a:lnSpc>
                <a:spcPct val="90000"/>
              </a:lnSpc>
            </a:pPr>
            <a:r>
              <a:rPr lang="en-IN" sz="2700" dirty="0">
                <a:solidFill>
                  <a:srgbClr val="0F0F0F"/>
                </a:solidFill>
                <a:ea typeface="+mn-lt"/>
                <a:cs typeface="+mn-lt"/>
              </a:rPr>
              <a:t>Government &amp; Military – For covert communication and intelligence sharing.</a:t>
            </a:r>
          </a:p>
          <a:p>
            <a:pPr>
              <a:lnSpc>
                <a:spcPct val="90000"/>
              </a:lnSpc>
            </a:pPr>
            <a:r>
              <a:rPr lang="en-IN" sz="2700" dirty="0">
                <a:solidFill>
                  <a:srgbClr val="0F0F0F"/>
                </a:solidFill>
                <a:ea typeface="+mn-lt"/>
                <a:cs typeface="+mn-lt"/>
              </a:rPr>
              <a:t>Businesses &amp; Corporations – To protect confidential data from competitors.</a:t>
            </a:r>
          </a:p>
          <a:p>
            <a:pPr>
              <a:lnSpc>
                <a:spcPct val="90000"/>
              </a:lnSpc>
            </a:pPr>
            <a:r>
              <a:rPr lang="en-IN" sz="2700" dirty="0">
                <a:solidFill>
                  <a:srgbClr val="0F0F0F"/>
                </a:solidFill>
                <a:ea typeface="+mn-lt"/>
                <a:cs typeface="+mn-lt"/>
              </a:rPr>
              <a:t>General Users – Anyone needing a private and secure way to exchange messages.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177F6DC6-BA4D-D7FF-AC91-EB000F94255B}"/>
              </a:ext>
            </a:extLst>
          </p:cNvPr>
          <p:cNvPicPr>
            <a:picLocks noGrp="1" noChangeAspect="1"/>
          </p:cNvPicPr>
          <p:nvPr>
            <p:ph idx="1"/>
          </p:nvPr>
        </p:nvPicPr>
        <p:blipFill>
          <a:blip r:embed="rId2"/>
          <a:stretch>
            <a:fillRect/>
          </a:stretch>
        </p:blipFill>
        <p:spPr>
          <a:xfrm>
            <a:off x="661359" y="1249289"/>
            <a:ext cx="4385095" cy="2349026"/>
          </a:xfrm>
        </p:spPr>
      </p:pic>
      <p:pic>
        <p:nvPicPr>
          <p:cNvPr id="4" name="Picture 3" descr="A screenshot of a computer&#10;&#10;AI-generated content may be incorrect.">
            <a:extLst>
              <a:ext uri="{FF2B5EF4-FFF2-40B4-BE49-F238E27FC236}">
                <a16:creationId xmlns:a16="http://schemas.microsoft.com/office/drawing/2014/main" id="{F10AAFB9-39A5-1BDB-375A-E945BEBC9F01}"/>
              </a:ext>
            </a:extLst>
          </p:cNvPr>
          <p:cNvPicPr>
            <a:picLocks noChangeAspect="1"/>
          </p:cNvPicPr>
          <p:nvPr/>
        </p:nvPicPr>
        <p:blipFill>
          <a:blip r:embed="rId3"/>
          <a:srcRect l="-2361" r="-4250" b="-2586"/>
          <a:stretch/>
        </p:blipFill>
        <p:spPr>
          <a:xfrm>
            <a:off x="6282905" y="993711"/>
            <a:ext cx="5680083" cy="286246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CDE6BCAD-5739-F814-FE1B-31020A241FCA}"/>
              </a:ext>
            </a:extLst>
          </p:cNvPr>
          <p:cNvPicPr>
            <a:picLocks noChangeAspect="1"/>
          </p:cNvPicPr>
          <p:nvPr/>
        </p:nvPicPr>
        <p:blipFill>
          <a:blip r:embed="rId4"/>
          <a:stretch>
            <a:fillRect/>
          </a:stretch>
        </p:blipFill>
        <p:spPr>
          <a:xfrm>
            <a:off x="244415" y="3854805"/>
            <a:ext cx="5218981" cy="2843370"/>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E0CF9235-006C-5D73-5C53-BD5AAAAAE776}"/>
              </a:ext>
            </a:extLst>
          </p:cNvPr>
          <p:cNvPicPr>
            <a:picLocks noChangeAspect="1"/>
          </p:cNvPicPr>
          <p:nvPr/>
        </p:nvPicPr>
        <p:blipFill>
          <a:blip r:embed="rId5"/>
          <a:stretch>
            <a:fillRect/>
          </a:stretch>
        </p:blipFill>
        <p:spPr>
          <a:xfrm>
            <a:off x="6771736" y="3854805"/>
            <a:ext cx="5190227" cy="284337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77500" lnSpcReduction="20000"/>
          </a:bodyPr>
          <a:lstStyle/>
          <a:p>
            <a:pPr marL="0" indent="0" algn="just">
              <a:buNone/>
            </a:pPr>
            <a:r>
              <a:rPr lang="en-IN" sz="3200" dirty="0">
                <a:solidFill>
                  <a:srgbClr val="0F0F0F"/>
                </a:solidFill>
                <a:ea typeface="+mn-lt"/>
                <a:cs typeface="+mn-lt"/>
              </a:rPr>
              <a:t>In an era where data security is a major concern, this project presents an innovative and discreet method for secure communication. By leveraging image steganography with Least Significant Bit (LSB) encoding, it allows users to hide messages within images without altering their visual appearance. Unlike traditional encryption methods, this approach ensures that sensitive information remains unnoticed, reducing the risk of interception.</a:t>
            </a:r>
            <a:endParaRPr lang="en-US" sz="3200" dirty="0">
              <a:solidFill>
                <a:srgbClr val="0F0F0F"/>
              </a:solidFill>
              <a:ea typeface="+mn-lt"/>
              <a:cs typeface="+mn-lt"/>
            </a:endParaRPr>
          </a:p>
          <a:p>
            <a:pPr marL="0" indent="0">
              <a:buNone/>
            </a:pPr>
            <a:endParaRPr lang="en-IN" sz="3200" dirty="0">
              <a:solidFill>
                <a:srgbClr val="0F0F0F"/>
              </a:solidFill>
              <a:ea typeface="+mn-lt"/>
              <a:cs typeface="+mn-lt"/>
            </a:endParaRPr>
          </a:p>
          <a:p>
            <a:pPr marL="0" indent="0" algn="just">
              <a:buNone/>
            </a:pPr>
            <a:r>
              <a:rPr lang="en-IN" sz="3200" dirty="0">
                <a:solidFill>
                  <a:srgbClr val="0F0F0F"/>
                </a:solidFill>
                <a:ea typeface="+mn-lt"/>
                <a:cs typeface="+mn-lt"/>
              </a:rPr>
              <a:t>Additionally, password protection enhances security, ensuring only authorized users can decrypt the hidden message. This technique is highly useful for cybersecurity professionals, journalists, businesses, and individuals who require a safe, efficient, and undetectable way to share confidential data.</a:t>
            </a:r>
          </a:p>
        </p:txBody>
      </p:sp>
      <p:sp>
        <p:nvSpPr>
          <p:cNvPr id="4" name="TextBox 3">
            <a:extLst>
              <a:ext uri="{FF2B5EF4-FFF2-40B4-BE49-F238E27FC236}">
                <a16:creationId xmlns:a16="http://schemas.microsoft.com/office/drawing/2014/main" id="{35741132-8519-AE6E-26E8-C623D99ED175}"/>
              </a:ext>
            </a:extLst>
          </p:cNvPr>
          <p:cNvSpPr txBox="1"/>
          <p:nvPr/>
        </p:nvSpPr>
        <p:spPr>
          <a:xfrm>
            <a:off x="3042249" y="2797834"/>
            <a:ext cx="2743200" cy="122802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quality.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TextBox 3">
            <a:extLst>
              <a:ext uri="{FF2B5EF4-FFF2-40B4-BE49-F238E27FC236}">
                <a16:creationId xmlns:a16="http://schemas.microsoft.com/office/drawing/2014/main" id="{6022F804-F65A-24D8-A91B-388BF9CE607D}"/>
              </a:ext>
            </a:extLst>
          </p:cNvPr>
          <p:cNvSpPr txBox="1"/>
          <p:nvPr/>
        </p:nvSpPr>
        <p:spPr>
          <a:xfrm>
            <a:off x="581192" y="1826116"/>
            <a:ext cx="107082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2"/>
              </a:rPr>
              <a:t>https://github.com/Chinmay2390/steganography</a:t>
            </a:r>
            <a:endParaRPr lang="en-US"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36</TotalTime>
  <Words>507</Words>
  <Application>Microsoft Office PowerPoint</Application>
  <PresentationFormat>Widescreen</PresentationFormat>
  <Paragraphs>94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Chinmay Kamlaskar</cp:lastModifiedBy>
  <cp:revision>175</cp:revision>
  <dcterms:created xsi:type="dcterms:W3CDTF">2021-05-26T16:50:10Z</dcterms:created>
  <dcterms:modified xsi:type="dcterms:W3CDTF">2025-03-01T09:12:21Z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