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70" r:id="rId10"/>
    <p:sldId id="274" r:id="rId11"/>
    <p:sldId id="272" r:id="rId12"/>
    <p:sldId id="273" r:id="rId13"/>
    <p:sldId id="263" r:id="rId14"/>
    <p:sldId id="266" r:id="rId15"/>
    <p:sldId id="26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Lane </a:t>
            </a:r>
            <a:r>
              <a:rPr lang="en-IN" dirty="0"/>
              <a:t>following mobile robot</a:t>
            </a:r>
          </a:p>
        </p:txBody>
      </p:sp>
      <p:sp>
        <p:nvSpPr>
          <p:cNvPr id="3" name="Subtitle 2"/>
          <p:cNvSpPr>
            <a:spLocks noGrp="1"/>
          </p:cNvSpPr>
          <p:nvPr>
            <p:ph type="subTitle" idx="1"/>
          </p:nvPr>
        </p:nvSpPr>
        <p:spPr/>
        <p:txBody>
          <a:bodyPr>
            <a:normAutofit fontScale="77500" lnSpcReduction="20000"/>
          </a:bodyPr>
          <a:lstStyle/>
          <a:p>
            <a:pPr algn="r"/>
            <a:r>
              <a:rPr lang="en-IN" sz="6400" dirty="0"/>
              <a:t>Group no. </a:t>
            </a:r>
            <a:r>
              <a:rPr lang="en-IN" sz="6400" dirty="0" smtClean="0"/>
              <a:t>7</a:t>
            </a:r>
            <a:endParaRPr lang="en-IN" dirty="0"/>
          </a:p>
        </p:txBody>
      </p:sp>
    </p:spTree>
    <p:extLst>
      <p:ext uri="{BB962C8B-B14F-4D97-AF65-F5344CB8AC3E}">
        <p14:creationId xmlns:p14="http://schemas.microsoft.com/office/powerpoint/2010/main" val="418439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Region of interest</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60" y="2015732"/>
            <a:ext cx="8543111" cy="4530226"/>
          </a:xfrm>
          <a:prstGeom prst="rect">
            <a:avLst/>
          </a:prstGeom>
        </p:spPr>
      </p:pic>
    </p:spTree>
    <p:extLst>
      <p:ext uri="{BB962C8B-B14F-4D97-AF65-F5344CB8AC3E}">
        <p14:creationId xmlns:p14="http://schemas.microsoft.com/office/powerpoint/2010/main" val="105904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Perspective view</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88" t="902" r="-744" b="-339"/>
          <a:stretch/>
        </p:blipFill>
        <p:spPr>
          <a:xfrm>
            <a:off x="1293223" y="2076994"/>
            <a:ext cx="9849394" cy="3827417"/>
          </a:xfrm>
        </p:spPr>
      </p:pic>
    </p:spTree>
    <p:extLst>
      <p:ext uri="{BB962C8B-B14F-4D97-AF65-F5344CB8AC3E}">
        <p14:creationId xmlns:p14="http://schemas.microsoft.com/office/powerpoint/2010/main" val="155484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Grayscale image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882"/>
          <a:stretch/>
        </p:blipFill>
        <p:spPr>
          <a:xfrm>
            <a:off x="1402666" y="1989999"/>
            <a:ext cx="9701099" cy="3862161"/>
          </a:xfrm>
        </p:spPr>
      </p:pic>
    </p:spTree>
    <p:extLst>
      <p:ext uri="{BB962C8B-B14F-4D97-AF65-F5344CB8AC3E}">
        <p14:creationId xmlns:p14="http://schemas.microsoft.com/office/powerpoint/2010/main" val="93516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75657"/>
            <a:ext cx="9603275" cy="678097"/>
          </a:xfrm>
        </p:spPr>
        <p:txBody>
          <a:bodyPr/>
          <a:lstStyle/>
          <a:p>
            <a:r>
              <a:rPr lang="en-IN" dirty="0" smtClean="0"/>
              <a:t>Components </a:t>
            </a:r>
            <a:r>
              <a:rPr lang="en-IN" dirty="0" smtClean="0"/>
              <a:t>requirements</a:t>
            </a:r>
            <a:endParaRPr lang="en-IN" dirty="0"/>
          </a:p>
        </p:txBody>
      </p:sp>
      <p:sp>
        <p:nvSpPr>
          <p:cNvPr id="3" name="Content Placeholder 2"/>
          <p:cNvSpPr>
            <a:spLocks noGrp="1"/>
          </p:cNvSpPr>
          <p:nvPr>
            <p:ph idx="1"/>
          </p:nvPr>
        </p:nvSpPr>
        <p:spPr/>
        <p:txBody>
          <a:bodyPr/>
          <a:lstStyle/>
          <a:p>
            <a:r>
              <a:rPr lang="en-IN" dirty="0" smtClean="0"/>
              <a:t>HARDWARES </a:t>
            </a:r>
            <a:r>
              <a:rPr lang="en-IN" dirty="0" smtClean="0"/>
              <a:t>REQUIREMENTS</a:t>
            </a:r>
            <a:r>
              <a:rPr lang="en-IN" dirty="0" smtClean="0"/>
              <a:t>:</a:t>
            </a:r>
            <a:endParaRPr lang="en-IN" dirty="0" smtClean="0"/>
          </a:p>
          <a:p>
            <a:pPr marL="514350" indent="-514350">
              <a:spcBef>
                <a:spcPts val="400"/>
              </a:spcBef>
              <a:buFont typeface="+mj-lt"/>
              <a:buAutoNum type="romanLcPeriod"/>
            </a:pPr>
            <a:r>
              <a:rPr lang="en-IN" dirty="0" smtClean="0"/>
              <a:t>Raspberry Pi</a:t>
            </a:r>
          </a:p>
          <a:p>
            <a:pPr marL="514350" indent="-514350">
              <a:spcBef>
                <a:spcPts val="400"/>
              </a:spcBef>
              <a:buFont typeface="+mj-lt"/>
              <a:buAutoNum type="romanLcPeriod"/>
            </a:pPr>
            <a:r>
              <a:rPr lang="en-IN" dirty="0" smtClean="0"/>
              <a:t>Arduino </a:t>
            </a:r>
            <a:r>
              <a:rPr lang="en-IN" dirty="0" smtClean="0"/>
              <a:t>UNO</a:t>
            </a:r>
          </a:p>
          <a:p>
            <a:pPr marL="514350" indent="-514350">
              <a:spcBef>
                <a:spcPts val="400"/>
              </a:spcBef>
              <a:buFont typeface="+mj-lt"/>
              <a:buAutoNum type="romanLcPeriod"/>
            </a:pPr>
            <a:r>
              <a:rPr lang="en-IN" dirty="0" smtClean="0"/>
              <a:t>DC Motor </a:t>
            </a:r>
            <a:r>
              <a:rPr lang="en-IN" dirty="0" smtClean="0"/>
              <a:t>driver</a:t>
            </a:r>
          </a:p>
          <a:p>
            <a:pPr marL="514350" indent="-514350">
              <a:spcBef>
                <a:spcPts val="400"/>
              </a:spcBef>
              <a:buFont typeface="+mj-lt"/>
              <a:buAutoNum type="romanLcPeriod"/>
            </a:pPr>
            <a:r>
              <a:rPr lang="en-IN" dirty="0" smtClean="0"/>
              <a:t>DC Motor</a:t>
            </a:r>
            <a:endParaRPr lang="en-IN" dirty="0" smtClean="0"/>
          </a:p>
          <a:p>
            <a:r>
              <a:rPr lang="en-IN" dirty="0" smtClean="0"/>
              <a:t>SOFTWARE </a:t>
            </a:r>
            <a:r>
              <a:rPr lang="en-IN" dirty="0" smtClean="0"/>
              <a:t>REQUIREMENTS:</a:t>
            </a:r>
            <a:endParaRPr lang="en-IN" dirty="0" smtClean="0"/>
          </a:p>
          <a:p>
            <a:pPr marL="0" indent="0">
              <a:buNone/>
            </a:pPr>
            <a:r>
              <a:rPr lang="en-IN" dirty="0"/>
              <a:t> </a:t>
            </a:r>
            <a:r>
              <a:rPr lang="en-IN" dirty="0" smtClean="0"/>
              <a:t>  C++</a:t>
            </a:r>
          </a:p>
        </p:txBody>
      </p:sp>
    </p:spTree>
    <p:extLst>
      <p:ext uri="{BB962C8B-B14F-4D97-AF65-F5344CB8AC3E}">
        <p14:creationId xmlns:p14="http://schemas.microsoft.com/office/powerpoint/2010/main" val="114429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1783"/>
            <a:ext cx="9603275" cy="651971"/>
          </a:xfrm>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pPr lvl="0"/>
            <a:r>
              <a:rPr lang="en-US" dirty="0"/>
              <a:t>Industrial automated equipment carriers.</a:t>
            </a:r>
            <a:endParaRPr lang="en-IN" dirty="0"/>
          </a:p>
          <a:p>
            <a:pPr lvl="0"/>
            <a:r>
              <a:rPr lang="en-US" dirty="0"/>
              <a:t>Entertainment and small household applications.</a:t>
            </a:r>
            <a:endParaRPr lang="en-IN" dirty="0"/>
          </a:p>
          <a:p>
            <a:pPr lvl="0"/>
            <a:r>
              <a:rPr lang="en-US" dirty="0"/>
              <a:t>Tour guides in museums and other similar applications</a:t>
            </a:r>
            <a:r>
              <a:rPr lang="en-US" dirty="0" smtClean="0"/>
              <a:t>.</a:t>
            </a:r>
            <a:endParaRPr lang="en-IN" dirty="0"/>
          </a:p>
        </p:txBody>
      </p:sp>
    </p:spTree>
    <p:extLst>
      <p:ext uri="{BB962C8B-B14F-4D97-AF65-F5344CB8AC3E}">
        <p14:creationId xmlns:p14="http://schemas.microsoft.com/office/powerpoint/2010/main" val="32206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62594"/>
            <a:ext cx="9603275" cy="691160"/>
          </a:xfrm>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lgn="just">
              <a:buNone/>
            </a:pPr>
            <a:r>
              <a:rPr lang="en-US" dirty="0"/>
              <a:t>	</a:t>
            </a:r>
            <a:r>
              <a:rPr lang="en-US" dirty="0" smtClean="0"/>
              <a:t>This proposed project is </a:t>
            </a:r>
            <a:r>
              <a:rPr lang="en-US" dirty="0"/>
              <a:t>a very cost-efficient autonomous robot where we used Perspective Transformation and Canny Edge Detection Algorithms to detect lane. The position information was fed from the Raspberry Pi to Arduino</a:t>
            </a:r>
            <a:r>
              <a:rPr lang="en-US" dirty="0" smtClean="0"/>
              <a:t>, which controlled </a:t>
            </a:r>
            <a:r>
              <a:rPr lang="en-US" dirty="0"/>
              <a:t>the motors speed and turns.</a:t>
            </a:r>
            <a:endParaRPr lang="en-IN" dirty="0"/>
          </a:p>
        </p:txBody>
      </p:sp>
    </p:spTree>
    <p:extLst>
      <p:ext uri="{BB962C8B-B14F-4D97-AF65-F5344CB8AC3E}">
        <p14:creationId xmlns:p14="http://schemas.microsoft.com/office/powerpoint/2010/main" val="59823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75657"/>
            <a:ext cx="9603275" cy="678097"/>
          </a:xfrm>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85000" lnSpcReduction="20000"/>
          </a:bodyPr>
          <a:lstStyle/>
          <a:p>
            <a:r>
              <a:rPr lang="en-US" i="1" dirty="0" smtClean="0"/>
              <a:t>A </a:t>
            </a:r>
            <a:r>
              <a:rPr lang="en-US" i="1" dirty="0"/>
              <a:t>Lane Following Mobile Robot Navigation System Using Mono </a:t>
            </a:r>
            <a:r>
              <a:rPr lang="en-US" i="1" dirty="0" smtClean="0"/>
              <a:t>Camera</a:t>
            </a:r>
            <a:endParaRPr lang="en-IN" dirty="0"/>
          </a:p>
          <a:p>
            <a:pPr marL="0" indent="0">
              <a:buNone/>
            </a:pPr>
            <a:r>
              <a:rPr lang="en-IN" i="1" dirty="0" smtClean="0"/>
              <a:t>Author</a:t>
            </a:r>
            <a:r>
              <a:rPr lang="en-IN" i="1" dirty="0"/>
              <a:t>: </a:t>
            </a:r>
            <a:r>
              <a:rPr lang="en-IN" i="1" dirty="0" err="1"/>
              <a:t>Yeongcheol</a:t>
            </a:r>
            <a:r>
              <a:rPr lang="en-IN" i="1" dirty="0"/>
              <a:t> </a:t>
            </a:r>
            <a:r>
              <a:rPr lang="en-IN" i="1" dirty="0" smtClean="0"/>
              <a:t>Cho</a:t>
            </a:r>
          </a:p>
          <a:p>
            <a:pPr marL="0" indent="0">
              <a:buNone/>
            </a:pPr>
            <a:r>
              <a:rPr lang="en-IN" i="1" dirty="0" smtClean="0"/>
              <a:t>Published</a:t>
            </a:r>
            <a:r>
              <a:rPr lang="en-IN" i="1" dirty="0"/>
              <a:t>: </a:t>
            </a:r>
            <a:r>
              <a:rPr lang="en-US" i="1" dirty="0" smtClean="0"/>
              <a:t>2017</a:t>
            </a:r>
            <a:endParaRPr lang="en-IN" dirty="0" smtClean="0"/>
          </a:p>
          <a:p>
            <a:r>
              <a:rPr lang="en-US" i="1" dirty="0" smtClean="0"/>
              <a:t>Real-Time </a:t>
            </a:r>
            <a:r>
              <a:rPr lang="en-US" i="1" dirty="0"/>
              <a:t>Road Lane Detection in Urban Areas Using LiDAR Data</a:t>
            </a:r>
            <a:endParaRPr lang="en-IN" dirty="0"/>
          </a:p>
          <a:p>
            <a:pPr marL="0" indent="0">
              <a:buNone/>
            </a:pPr>
            <a:r>
              <a:rPr lang="en-US" i="1" dirty="0"/>
              <a:t>Author: </a:t>
            </a:r>
            <a:r>
              <a:rPr lang="en-US" i="1" dirty="0" err="1"/>
              <a:t>Jiyoung</a:t>
            </a:r>
            <a:r>
              <a:rPr lang="en-US" i="1" dirty="0"/>
              <a:t> Jung ID and Sung-Ho </a:t>
            </a:r>
            <a:r>
              <a:rPr lang="en-US" i="1" dirty="0" smtClean="0"/>
              <a:t>Bae</a:t>
            </a:r>
            <a:endParaRPr lang="en-IN" dirty="0"/>
          </a:p>
          <a:p>
            <a:pPr marL="0" indent="0">
              <a:buNone/>
            </a:pPr>
            <a:r>
              <a:rPr lang="en-US" i="1" dirty="0"/>
              <a:t>Published: </a:t>
            </a:r>
            <a:r>
              <a:rPr lang="en-US" i="1" dirty="0" smtClean="0"/>
              <a:t>2018</a:t>
            </a:r>
          </a:p>
          <a:p>
            <a:r>
              <a:rPr lang="en-US" i="1" dirty="0"/>
              <a:t>Lane Detection Algorithm Using LRF for Autonomous Navigation of Mobile </a:t>
            </a:r>
            <a:r>
              <a:rPr lang="en-US" i="1" dirty="0" smtClean="0"/>
              <a:t>Robot</a:t>
            </a:r>
          </a:p>
          <a:p>
            <a:pPr marL="0" indent="0">
              <a:buNone/>
            </a:pPr>
            <a:r>
              <a:rPr lang="en-US" i="1" dirty="0" smtClean="0"/>
              <a:t>Author</a:t>
            </a:r>
            <a:r>
              <a:rPr lang="en-US" i="1" dirty="0"/>
              <a:t>: Jong-Ho Han and Hyun-Woo Kim</a:t>
            </a:r>
            <a:endParaRPr lang="en-IN" dirty="0"/>
          </a:p>
          <a:p>
            <a:pPr marL="0" indent="0">
              <a:buNone/>
            </a:pPr>
            <a:r>
              <a:rPr lang="en-US" i="1" dirty="0"/>
              <a:t>Published: 2021 </a:t>
            </a:r>
            <a:endParaRPr lang="en-US" i="1" dirty="0" smtClean="0"/>
          </a:p>
          <a:p>
            <a:endParaRPr lang="en-IN" dirty="0"/>
          </a:p>
        </p:txBody>
      </p:sp>
    </p:spTree>
    <p:extLst>
      <p:ext uri="{BB962C8B-B14F-4D97-AF65-F5344CB8AC3E}">
        <p14:creationId xmlns:p14="http://schemas.microsoft.com/office/powerpoint/2010/main" val="2685942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rebuchet MS" panose="020B0603020202020204" pitchFamily="34" charset="0"/>
              </a:rPr>
              <a:t>Department of Electronics Engineering</a:t>
            </a:r>
            <a:r>
              <a:rPr lang="en-IN" dirty="0"/>
              <a:t/>
            </a:r>
            <a:br>
              <a:rPr lang="en-IN" dirty="0"/>
            </a:br>
            <a:r>
              <a:rPr lang="en-IN" b="1" dirty="0">
                <a:latin typeface="Trebuchet MS" panose="020B0603020202020204" pitchFamily="34" charset="0"/>
              </a:rPr>
              <a:t>Lane Following Mobile Robot</a:t>
            </a:r>
            <a:endParaRPr lang="en-IN" dirty="0"/>
          </a:p>
        </p:txBody>
      </p:sp>
      <p:sp>
        <p:nvSpPr>
          <p:cNvPr id="3" name="Content Placeholder 2"/>
          <p:cNvSpPr>
            <a:spLocks noGrp="1"/>
          </p:cNvSpPr>
          <p:nvPr>
            <p:ph idx="1"/>
          </p:nvPr>
        </p:nvSpPr>
        <p:spPr/>
        <p:txBody>
          <a:bodyPr>
            <a:normAutofit/>
          </a:bodyPr>
          <a:lstStyle/>
          <a:p>
            <a:pPr marL="0" indent="0" algn="ctr">
              <a:buNone/>
            </a:pPr>
            <a:r>
              <a:rPr lang="en-IN" dirty="0">
                <a:latin typeface="Trebuchet MS" panose="020B0603020202020204" pitchFamily="34" charset="0"/>
              </a:rPr>
              <a:t>Team Members </a:t>
            </a:r>
          </a:p>
          <a:p>
            <a:pPr marL="0" indent="0" algn="ctr">
              <a:buNone/>
            </a:pPr>
            <a:r>
              <a:rPr lang="en-IN" dirty="0" err="1">
                <a:latin typeface="Trebuchet MS" panose="020B0603020202020204" pitchFamily="34" charset="0"/>
              </a:rPr>
              <a:t>Chinmay</a:t>
            </a:r>
            <a:r>
              <a:rPr lang="en-IN" dirty="0">
                <a:latin typeface="Trebuchet MS" panose="020B0603020202020204" pitchFamily="34" charset="0"/>
              </a:rPr>
              <a:t> </a:t>
            </a:r>
            <a:r>
              <a:rPr lang="en-IN" dirty="0" err="1">
                <a:latin typeface="Trebuchet MS" panose="020B0603020202020204" pitchFamily="34" charset="0"/>
              </a:rPr>
              <a:t>Bhoir</a:t>
            </a:r>
            <a:r>
              <a:rPr lang="en-IN" dirty="0">
                <a:latin typeface="Trebuchet MS" panose="020B0603020202020204" pitchFamily="34" charset="0"/>
              </a:rPr>
              <a:t>             (TU1F1819006)</a:t>
            </a:r>
          </a:p>
          <a:p>
            <a:pPr marL="0" indent="0" algn="ctr">
              <a:buNone/>
            </a:pPr>
            <a:r>
              <a:rPr lang="en-IN" dirty="0" err="1">
                <a:latin typeface="Trebuchet MS" panose="020B0603020202020204" pitchFamily="34" charset="0"/>
              </a:rPr>
              <a:t>Mahendra</a:t>
            </a:r>
            <a:r>
              <a:rPr lang="en-IN" dirty="0">
                <a:latin typeface="Trebuchet MS" panose="020B0603020202020204" pitchFamily="34" charset="0"/>
              </a:rPr>
              <a:t> </a:t>
            </a:r>
            <a:r>
              <a:rPr lang="en-IN" dirty="0" err="1">
                <a:latin typeface="Trebuchet MS" panose="020B0603020202020204" pitchFamily="34" charset="0"/>
              </a:rPr>
              <a:t>Gudla</a:t>
            </a:r>
            <a:r>
              <a:rPr lang="en-IN" dirty="0">
                <a:latin typeface="Trebuchet MS" panose="020B0603020202020204" pitchFamily="34" charset="0"/>
              </a:rPr>
              <a:t>          (TU1F1819009)</a:t>
            </a:r>
          </a:p>
          <a:p>
            <a:pPr marL="0" indent="0" algn="ctr">
              <a:buNone/>
            </a:pPr>
            <a:r>
              <a:rPr lang="en-IN" dirty="0" err="1">
                <a:latin typeface="Trebuchet MS" panose="020B0603020202020204" pitchFamily="34" charset="0"/>
              </a:rPr>
              <a:t>Suchita</a:t>
            </a:r>
            <a:r>
              <a:rPr lang="en-IN" dirty="0">
                <a:latin typeface="Trebuchet MS" panose="020B0603020202020204" pitchFamily="34" charset="0"/>
              </a:rPr>
              <a:t> Boga               (TU1S1920004)</a:t>
            </a:r>
          </a:p>
          <a:p>
            <a:pPr marL="0" indent="0" algn="ctr">
              <a:spcAft>
                <a:spcPts val="1000"/>
              </a:spcAft>
              <a:buNone/>
            </a:pPr>
            <a:r>
              <a:rPr lang="en-IN" dirty="0">
                <a:latin typeface="Trebuchet MS" panose="020B0603020202020204" pitchFamily="34" charset="0"/>
              </a:rPr>
              <a:t>Sandhya Yadav            (TU1S1920008</a:t>
            </a:r>
            <a:r>
              <a:rPr lang="en-IN" dirty="0" smtClean="0">
                <a:latin typeface="Trebuchet MS" panose="020B0603020202020204" pitchFamily="34" charset="0"/>
              </a:rPr>
              <a:t>)</a:t>
            </a:r>
            <a:endParaRPr lang="en-IN" dirty="0">
              <a:latin typeface="Trebuchet MS" panose="020B0603020202020204" pitchFamily="34" charset="0"/>
            </a:endParaRPr>
          </a:p>
          <a:p>
            <a:pPr marL="0" indent="0" algn="ctr">
              <a:spcBef>
                <a:spcPts val="0"/>
              </a:spcBef>
              <a:buNone/>
            </a:pPr>
            <a:r>
              <a:rPr lang="en-IN" dirty="0">
                <a:latin typeface="Trebuchet MS" panose="020B0603020202020204" pitchFamily="34" charset="0"/>
              </a:rPr>
              <a:t>Project </a:t>
            </a:r>
            <a:r>
              <a:rPr lang="en-IN" dirty="0" smtClean="0">
                <a:latin typeface="Trebuchet MS" panose="020B0603020202020204" pitchFamily="34" charset="0"/>
              </a:rPr>
              <a:t>Guide:				Project Coordinator:</a:t>
            </a:r>
            <a:endParaRPr lang="en-IN" dirty="0">
              <a:latin typeface="Trebuchet MS" panose="020B0603020202020204" pitchFamily="34" charset="0"/>
            </a:endParaRPr>
          </a:p>
          <a:p>
            <a:pPr marL="0" indent="0" algn="ctr">
              <a:spcBef>
                <a:spcPts val="0"/>
              </a:spcBef>
              <a:buNone/>
            </a:pPr>
            <a:r>
              <a:rPr lang="en-IN" dirty="0" err="1" smtClean="0">
                <a:latin typeface="Trebuchet MS" panose="020B0603020202020204" pitchFamily="34" charset="0"/>
              </a:rPr>
              <a:t>Prof.</a:t>
            </a:r>
            <a:r>
              <a:rPr lang="en-IN" dirty="0" smtClean="0">
                <a:latin typeface="Trebuchet MS" panose="020B0603020202020204" pitchFamily="34" charset="0"/>
              </a:rPr>
              <a:t> </a:t>
            </a:r>
            <a:r>
              <a:rPr lang="en-IN" dirty="0" err="1">
                <a:latin typeface="Trebuchet MS" panose="020B0603020202020204" pitchFamily="34" charset="0"/>
              </a:rPr>
              <a:t>Vijaykumar</a:t>
            </a:r>
            <a:r>
              <a:rPr lang="en-IN" dirty="0">
                <a:latin typeface="Trebuchet MS" panose="020B0603020202020204" pitchFamily="34" charset="0"/>
              </a:rPr>
              <a:t> </a:t>
            </a:r>
            <a:r>
              <a:rPr lang="en-IN" dirty="0" err="1" smtClean="0">
                <a:latin typeface="Trebuchet MS" panose="020B0603020202020204" pitchFamily="34" charset="0"/>
              </a:rPr>
              <a:t>Chaudhari</a:t>
            </a:r>
            <a:r>
              <a:rPr lang="en-IN" dirty="0" smtClean="0">
                <a:latin typeface="Trebuchet MS" panose="020B0603020202020204" pitchFamily="34" charset="0"/>
              </a:rPr>
              <a:t>		</a:t>
            </a:r>
            <a:r>
              <a:rPr lang="en-IN" dirty="0" err="1" smtClean="0">
                <a:latin typeface="Trebuchet MS" panose="020B0603020202020204" pitchFamily="34" charset="0"/>
              </a:rPr>
              <a:t>Prof.</a:t>
            </a:r>
            <a:r>
              <a:rPr lang="en-IN" dirty="0" smtClean="0">
                <a:latin typeface="Trebuchet MS" panose="020B0603020202020204" pitchFamily="34" charset="0"/>
              </a:rPr>
              <a:t> </a:t>
            </a:r>
            <a:r>
              <a:rPr lang="en-IN" dirty="0" err="1">
                <a:latin typeface="Trebuchet MS" panose="020B0603020202020204" pitchFamily="34" charset="0"/>
              </a:rPr>
              <a:t>Renuka</a:t>
            </a:r>
            <a:r>
              <a:rPr lang="en-IN" dirty="0">
                <a:latin typeface="Trebuchet MS" panose="020B0603020202020204" pitchFamily="34" charset="0"/>
              </a:rPr>
              <a:t> </a:t>
            </a:r>
            <a:r>
              <a:rPr lang="en-IN" dirty="0" err="1" smtClean="0">
                <a:latin typeface="Trebuchet MS" panose="020B0603020202020204" pitchFamily="34" charset="0"/>
              </a:rPr>
              <a:t>Chimankare</a:t>
            </a:r>
            <a:endParaRPr lang="en-IN" dirty="0">
              <a:latin typeface="Trebuchet MS" panose="020B0603020202020204" pitchFamily="34" charset="0"/>
            </a:endParaRPr>
          </a:p>
        </p:txBody>
      </p:sp>
    </p:spTree>
    <p:extLst>
      <p:ext uri="{BB962C8B-B14F-4D97-AF65-F5344CB8AC3E}">
        <p14:creationId xmlns:p14="http://schemas.microsoft.com/office/powerpoint/2010/main" val="2832858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0971"/>
            <a:ext cx="9603275" cy="612783"/>
          </a:xfrm>
        </p:spPr>
        <p:txBody>
          <a:bodyPr/>
          <a:lstStyle/>
          <a:p>
            <a:r>
              <a:rPr lang="en-IN" dirty="0" smtClean="0"/>
              <a:t>contents</a:t>
            </a:r>
            <a:endParaRPr lang="en-IN" dirty="0"/>
          </a:p>
        </p:txBody>
      </p:sp>
      <p:sp>
        <p:nvSpPr>
          <p:cNvPr id="3" name="Content Placeholder 2"/>
          <p:cNvSpPr>
            <a:spLocks noGrp="1"/>
          </p:cNvSpPr>
          <p:nvPr>
            <p:ph idx="1"/>
          </p:nvPr>
        </p:nvSpPr>
        <p:spPr>
          <a:xfrm>
            <a:off x="1451579" y="2015732"/>
            <a:ext cx="9603275" cy="4084622"/>
          </a:xfrm>
        </p:spPr>
        <p:txBody>
          <a:bodyPr>
            <a:normAutofit fontScale="92500" lnSpcReduction="10000"/>
          </a:bodyPr>
          <a:lstStyle/>
          <a:p>
            <a:r>
              <a:rPr lang="en-US" dirty="0">
                <a:latin typeface="Trebuchet MS" panose="020B0603020202020204" pitchFamily="34" charset="0"/>
                <a:cs typeface="Times New Roman" pitchFamily="18" charset="0"/>
              </a:rPr>
              <a:t>Abstract</a:t>
            </a:r>
          </a:p>
          <a:p>
            <a:r>
              <a:rPr lang="en-US" dirty="0">
                <a:latin typeface="Trebuchet MS" panose="020B0603020202020204" pitchFamily="34" charset="0"/>
                <a:cs typeface="Times New Roman" pitchFamily="18" charset="0"/>
              </a:rPr>
              <a:t>Introduction</a:t>
            </a:r>
          </a:p>
          <a:p>
            <a:r>
              <a:rPr lang="en-US" dirty="0">
                <a:latin typeface="Trebuchet MS" panose="020B0603020202020204" pitchFamily="34" charset="0"/>
                <a:cs typeface="Times New Roman" pitchFamily="18" charset="0"/>
              </a:rPr>
              <a:t>Literature Review</a:t>
            </a:r>
          </a:p>
          <a:p>
            <a:r>
              <a:rPr lang="en-US" dirty="0">
                <a:latin typeface="Trebuchet MS" panose="020B0603020202020204" pitchFamily="34" charset="0"/>
              </a:rPr>
              <a:t>Problem </a:t>
            </a:r>
            <a:r>
              <a:rPr lang="en-US" dirty="0" smtClean="0">
                <a:latin typeface="Trebuchet MS" panose="020B0603020202020204" pitchFamily="34" charset="0"/>
              </a:rPr>
              <a:t>Definition</a:t>
            </a:r>
          </a:p>
          <a:p>
            <a:r>
              <a:rPr lang="en-US" dirty="0" smtClean="0">
                <a:latin typeface="Trebuchet MS" panose="020B0603020202020204" pitchFamily="34" charset="0"/>
              </a:rPr>
              <a:t>Methodology</a:t>
            </a:r>
            <a:endParaRPr lang="en-US" dirty="0" smtClean="0">
              <a:latin typeface="Trebuchet MS" panose="020B0603020202020204" pitchFamily="34" charset="0"/>
            </a:endParaRPr>
          </a:p>
          <a:p>
            <a:r>
              <a:rPr lang="en-US" dirty="0" smtClean="0">
                <a:latin typeface="Trebuchet MS" panose="020B0603020202020204" pitchFamily="34" charset="0"/>
                <a:cs typeface="Times New Roman" pitchFamily="18" charset="0"/>
              </a:rPr>
              <a:t>Hardware </a:t>
            </a:r>
            <a:r>
              <a:rPr lang="en-US" dirty="0">
                <a:latin typeface="Trebuchet MS" panose="020B0603020202020204" pitchFamily="34" charset="0"/>
                <a:cs typeface="Times New Roman" pitchFamily="18" charset="0"/>
              </a:rPr>
              <a:t>&amp; Software Requirements</a:t>
            </a:r>
          </a:p>
          <a:p>
            <a:r>
              <a:rPr lang="en-US" dirty="0" smtClean="0">
                <a:latin typeface="Trebuchet MS" panose="020B0603020202020204" pitchFamily="34" charset="0"/>
                <a:cs typeface="Times New Roman" pitchFamily="18" charset="0"/>
              </a:rPr>
              <a:t>Applications</a:t>
            </a:r>
            <a:endParaRPr lang="en-US" dirty="0">
              <a:latin typeface="Trebuchet MS" panose="020B0603020202020204" pitchFamily="34" charset="0"/>
              <a:cs typeface="Times New Roman" pitchFamily="18" charset="0"/>
            </a:endParaRPr>
          </a:p>
          <a:p>
            <a:r>
              <a:rPr lang="en-US" dirty="0">
                <a:latin typeface="Trebuchet MS" panose="020B0603020202020204" pitchFamily="34" charset="0"/>
                <a:cs typeface="Times New Roman" pitchFamily="18" charset="0"/>
              </a:rPr>
              <a:t>Conclusion</a:t>
            </a:r>
          </a:p>
          <a:p>
            <a:r>
              <a:rPr lang="en-US" dirty="0" smtClean="0">
                <a:latin typeface="Trebuchet MS" panose="020B0603020202020204" pitchFamily="34" charset="0"/>
                <a:cs typeface="Times New Roman" pitchFamily="18" charset="0"/>
              </a:rPr>
              <a:t>References</a:t>
            </a:r>
            <a:endParaRPr lang="en-US" dirty="0">
              <a:latin typeface="Trebuchet MS" panose="020B0603020202020204" pitchFamily="34" charset="0"/>
              <a:cs typeface="Times New Roman" pitchFamily="18" charset="0"/>
            </a:endParaRPr>
          </a:p>
        </p:txBody>
      </p:sp>
    </p:spTree>
    <p:extLst>
      <p:ext uri="{BB962C8B-B14F-4D97-AF65-F5344CB8AC3E}">
        <p14:creationId xmlns:p14="http://schemas.microsoft.com/office/powerpoint/2010/main" val="397872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1783"/>
            <a:ext cx="9603275" cy="651971"/>
          </a:xfrm>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Lane </a:t>
            </a:r>
            <a:r>
              <a:rPr lang="en-US" dirty="0"/>
              <a:t>Following is one of the most important aspects of robotics. A Lane Following Mobile Robot is an autonomous robot which is able to follow a lane that is drawn on the surface consisting of a contrasting color. It is designed to move automatically and follow the lane. </a:t>
            </a:r>
            <a:r>
              <a:rPr lang="en-US" dirty="0" smtClean="0"/>
              <a:t>The </a:t>
            </a:r>
            <a:r>
              <a:rPr lang="en-US" dirty="0"/>
              <a:t>robot uses Raspberry Pi Camera to identify the lane and thus assisting the robot to stay on the track. The robot is driven by DC gear motors to control the movement of the wheels. The Arduino Uno interface is used to perform and implement algorithms to control the speed of the motors and to control steering of the robot to travel along the lane. This project aims to implement the algorithm and control the movement of the robot by proper control parameters and thus achieving better performance. We will be applying a learned perspective transformation in addition to the fixed “birds-eye view” transformation. This ensures robust lane fitting even if the road plane changes. It can be used industrial automated equipment carriers, small household applications, tour guides in museums.</a:t>
            </a:r>
            <a:endParaRPr lang="en-IN" dirty="0"/>
          </a:p>
        </p:txBody>
      </p:sp>
    </p:spTree>
    <p:extLst>
      <p:ext uri="{BB962C8B-B14F-4D97-AF65-F5344CB8AC3E}">
        <p14:creationId xmlns:p14="http://schemas.microsoft.com/office/powerpoint/2010/main" val="2988482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88720"/>
            <a:ext cx="9603275" cy="665034"/>
          </a:xfrm>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lgn="just">
              <a:buNone/>
            </a:pPr>
            <a:r>
              <a:rPr lang="en-US" dirty="0" smtClean="0"/>
              <a:t>The </a:t>
            </a:r>
            <a:r>
              <a:rPr lang="en-US" dirty="0" smtClean="0"/>
              <a:t>Project Lane </a:t>
            </a:r>
            <a:r>
              <a:rPr lang="en-US" dirty="0"/>
              <a:t>Following Mobile Robot uses </a:t>
            </a:r>
            <a:r>
              <a:rPr lang="en-US" dirty="0" smtClean="0"/>
              <a:t>Camera sensors </a:t>
            </a:r>
            <a:r>
              <a:rPr lang="en-US" dirty="0"/>
              <a:t>and modules to determine the lane and follow the path. Lane following robot is a machine that can follow a path. The path can be visible like a white line </a:t>
            </a:r>
            <a:r>
              <a:rPr lang="en-US" dirty="0" smtClean="0"/>
              <a:t>and black surface</a:t>
            </a:r>
            <a:r>
              <a:rPr lang="en-US" dirty="0"/>
              <a:t>. </a:t>
            </a:r>
            <a:r>
              <a:rPr lang="en-US" dirty="0" smtClean="0"/>
              <a:t>Camera- </a:t>
            </a:r>
            <a:r>
              <a:rPr lang="en-US" dirty="0"/>
              <a:t>based lane detection is </a:t>
            </a:r>
            <a:r>
              <a:rPr lang="en-US" dirty="0" smtClean="0"/>
              <a:t>what </a:t>
            </a:r>
            <a:r>
              <a:rPr lang="en-US" dirty="0"/>
              <a:t>used to detect the lanes and position the robot in between the lanes properly and prevent the lane departure.</a:t>
            </a:r>
            <a:endParaRPr lang="en-IN" dirty="0"/>
          </a:p>
        </p:txBody>
      </p:sp>
    </p:spTree>
    <p:extLst>
      <p:ext uri="{BB962C8B-B14F-4D97-AF65-F5344CB8AC3E}">
        <p14:creationId xmlns:p14="http://schemas.microsoft.com/office/powerpoint/2010/main" val="1077584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264" y="365759"/>
            <a:ext cx="9603275" cy="586657"/>
          </a:xfrm>
        </p:spPr>
        <p:txBody>
          <a:bodyPr/>
          <a:lstStyle/>
          <a:p>
            <a:r>
              <a:rPr lang="en-IN" dirty="0" smtClean="0"/>
              <a:t>Literature review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5869161"/>
              </p:ext>
            </p:extLst>
          </p:nvPr>
        </p:nvGraphicFramePr>
        <p:xfrm>
          <a:off x="182879" y="1109170"/>
          <a:ext cx="11808822" cy="5616505"/>
        </p:xfrm>
        <a:graphic>
          <a:graphicData uri="http://schemas.openxmlformats.org/drawingml/2006/table">
            <a:tbl>
              <a:tblPr firstRow="1" bandRow="1">
                <a:tableStyleId>{8EC20E35-A176-4012-BC5E-935CFFF8708E}</a:tableStyleId>
              </a:tblPr>
              <a:tblGrid>
                <a:gridCol w="1501552">
                  <a:extLst>
                    <a:ext uri="{9D8B030D-6E8A-4147-A177-3AD203B41FA5}">
                      <a16:colId xmlns:a16="http://schemas.microsoft.com/office/drawing/2014/main" val="279756536"/>
                    </a:ext>
                  </a:extLst>
                </a:gridCol>
                <a:gridCol w="2482620">
                  <a:extLst>
                    <a:ext uri="{9D8B030D-6E8A-4147-A177-3AD203B41FA5}">
                      <a16:colId xmlns:a16="http://schemas.microsoft.com/office/drawing/2014/main" val="1286759627"/>
                    </a:ext>
                  </a:extLst>
                </a:gridCol>
                <a:gridCol w="1815737">
                  <a:extLst>
                    <a:ext uri="{9D8B030D-6E8A-4147-A177-3AD203B41FA5}">
                      <a16:colId xmlns:a16="http://schemas.microsoft.com/office/drawing/2014/main" val="3387690895"/>
                    </a:ext>
                  </a:extLst>
                </a:gridCol>
                <a:gridCol w="1449978">
                  <a:extLst>
                    <a:ext uri="{9D8B030D-6E8A-4147-A177-3AD203B41FA5}">
                      <a16:colId xmlns:a16="http://schemas.microsoft.com/office/drawing/2014/main" val="673725468"/>
                    </a:ext>
                  </a:extLst>
                </a:gridCol>
                <a:gridCol w="2168434">
                  <a:extLst>
                    <a:ext uri="{9D8B030D-6E8A-4147-A177-3AD203B41FA5}">
                      <a16:colId xmlns:a16="http://schemas.microsoft.com/office/drawing/2014/main" val="2346778668"/>
                    </a:ext>
                  </a:extLst>
                </a:gridCol>
                <a:gridCol w="2390501">
                  <a:extLst>
                    <a:ext uri="{9D8B030D-6E8A-4147-A177-3AD203B41FA5}">
                      <a16:colId xmlns:a16="http://schemas.microsoft.com/office/drawing/2014/main" val="3934346345"/>
                    </a:ext>
                  </a:extLst>
                </a:gridCol>
              </a:tblGrid>
              <a:tr h="560045">
                <a:tc>
                  <a:txBody>
                    <a:bodyPr/>
                    <a:lstStyle/>
                    <a:p>
                      <a:pPr algn="just"/>
                      <a:r>
                        <a:rPr lang="en-IN" sz="1600" dirty="0" smtClean="0"/>
                        <a:t>No.</a:t>
                      </a:r>
                      <a:r>
                        <a:rPr lang="en-IN" sz="1600" baseline="0" dirty="0" smtClean="0"/>
                        <a:t> of papers</a:t>
                      </a:r>
                      <a:endParaRPr lang="en-IN" sz="1600" dirty="0"/>
                    </a:p>
                  </a:txBody>
                  <a:tcPr/>
                </a:tc>
                <a:tc>
                  <a:txBody>
                    <a:bodyPr/>
                    <a:lstStyle/>
                    <a:p>
                      <a:pPr algn="just"/>
                      <a:r>
                        <a:rPr lang="en-IN" sz="1600" dirty="0" smtClean="0"/>
                        <a:t>Title</a:t>
                      </a:r>
                      <a:endParaRPr lang="en-IN" sz="1600" dirty="0"/>
                    </a:p>
                  </a:txBody>
                  <a:tcPr/>
                </a:tc>
                <a:tc>
                  <a:txBody>
                    <a:bodyPr/>
                    <a:lstStyle/>
                    <a:p>
                      <a:pPr algn="just"/>
                      <a:r>
                        <a:rPr lang="en-IN" sz="1600" dirty="0" smtClean="0"/>
                        <a:t>Authors</a:t>
                      </a:r>
                      <a:endParaRPr lang="en-IN" sz="1600" dirty="0"/>
                    </a:p>
                  </a:txBody>
                  <a:tcPr/>
                </a:tc>
                <a:tc>
                  <a:txBody>
                    <a:bodyPr/>
                    <a:lstStyle/>
                    <a:p>
                      <a:pPr algn="just"/>
                      <a:r>
                        <a:rPr lang="en-IN" sz="1600" dirty="0" smtClean="0"/>
                        <a:t>Year</a:t>
                      </a:r>
                      <a:r>
                        <a:rPr lang="en-IN" sz="1600" baseline="0" dirty="0" smtClean="0"/>
                        <a:t> </a:t>
                      </a:r>
                      <a:r>
                        <a:rPr lang="en-IN" sz="1600" dirty="0" smtClean="0"/>
                        <a:t>publish</a:t>
                      </a:r>
                      <a:endParaRPr lang="en-IN" sz="1600" dirty="0"/>
                    </a:p>
                  </a:txBody>
                  <a:tcPr/>
                </a:tc>
                <a:tc>
                  <a:txBody>
                    <a:bodyPr/>
                    <a:lstStyle/>
                    <a:p>
                      <a:pPr algn="just"/>
                      <a:r>
                        <a:rPr lang="en-IN" sz="1600" dirty="0" smtClean="0"/>
                        <a:t>Benefits </a:t>
                      </a:r>
                      <a:endParaRPr lang="en-IN" sz="1600" dirty="0"/>
                    </a:p>
                  </a:txBody>
                  <a:tcPr/>
                </a:tc>
                <a:tc>
                  <a:txBody>
                    <a:bodyPr/>
                    <a:lstStyle/>
                    <a:p>
                      <a:pPr algn="just"/>
                      <a:r>
                        <a:rPr lang="en-IN" sz="1600" dirty="0" smtClean="0"/>
                        <a:t>Limitations</a:t>
                      </a:r>
                      <a:endParaRPr lang="en-IN" sz="1600" dirty="0"/>
                    </a:p>
                  </a:txBody>
                  <a:tcPr/>
                </a:tc>
                <a:extLst>
                  <a:ext uri="{0D108BD9-81ED-4DB2-BD59-A6C34878D82A}">
                    <a16:rowId xmlns:a16="http://schemas.microsoft.com/office/drawing/2014/main" val="733033444"/>
                  </a:ext>
                </a:extLst>
              </a:tr>
              <a:tr h="1692488">
                <a:tc>
                  <a:txBody>
                    <a:bodyPr/>
                    <a:lstStyle/>
                    <a:p>
                      <a:pPr algn="just"/>
                      <a:r>
                        <a:rPr lang="en-IN" sz="1600" dirty="0" smtClean="0"/>
                        <a:t>Paper 1</a:t>
                      </a:r>
                      <a:endParaRPr lang="en-IN" sz="1600" dirty="0"/>
                    </a:p>
                  </a:txBody>
                  <a:tcPr/>
                </a:tc>
                <a:tc>
                  <a:txBody>
                    <a:bodyPr/>
                    <a:lstStyle/>
                    <a:p>
                      <a:pPr algn="just"/>
                      <a:r>
                        <a:rPr lang="en-US" sz="1600" dirty="0" smtClean="0"/>
                        <a:t>A Lane Following Mobile Robot Navigation System Using Mono Camera</a:t>
                      </a:r>
                      <a:endParaRPr lang="en-IN" sz="1600" dirty="0"/>
                    </a:p>
                  </a:txBody>
                  <a:tcPr/>
                </a:tc>
                <a:tc>
                  <a:txBody>
                    <a:bodyPr/>
                    <a:lstStyle/>
                    <a:p>
                      <a:pPr algn="just"/>
                      <a:r>
                        <a:rPr lang="en-IN" sz="1600" dirty="0" err="1" smtClean="0"/>
                        <a:t>Yeongcheol</a:t>
                      </a:r>
                      <a:r>
                        <a:rPr lang="en-IN" sz="1600" dirty="0" smtClean="0"/>
                        <a:t> Cho</a:t>
                      </a:r>
                      <a:endParaRPr lang="en-IN" sz="1600" dirty="0"/>
                    </a:p>
                  </a:txBody>
                  <a:tcPr/>
                </a:tc>
                <a:tc>
                  <a:txBody>
                    <a:bodyPr/>
                    <a:lstStyle/>
                    <a:p>
                      <a:pPr algn="just"/>
                      <a:r>
                        <a:rPr lang="en-IN" sz="1600" dirty="0" smtClean="0"/>
                        <a:t>2017</a:t>
                      </a:r>
                      <a:endParaRPr lang="en-IN" sz="1600" dirty="0"/>
                    </a:p>
                  </a:txBody>
                  <a:tcPr/>
                </a:tc>
                <a:tc>
                  <a:txBody>
                    <a:bodyPr/>
                    <a:lstStyle/>
                    <a:p>
                      <a:pPr marL="285750" lvl="0" indent="-285750" algn="just">
                        <a:buFont typeface="Arial" panose="020B0604020202020204" pitchFamily="34" charset="0"/>
                        <a:buChar char="•"/>
                      </a:pPr>
                      <a:r>
                        <a:rPr lang="en-US" sz="1600" kern="1200" dirty="0" smtClean="0">
                          <a:effectLst/>
                        </a:rPr>
                        <a:t>It has reduced computation complexity.</a:t>
                      </a:r>
                      <a:endParaRPr lang="en-IN" sz="1600" kern="1200" dirty="0" smtClean="0">
                        <a:effectLst/>
                      </a:endParaRPr>
                    </a:p>
                    <a:p>
                      <a:pPr marL="285750" lvl="0" indent="-285750" algn="just">
                        <a:buFont typeface="Arial" panose="020B0604020202020204" pitchFamily="34" charset="0"/>
                        <a:buChar char="•"/>
                      </a:pPr>
                      <a:r>
                        <a:rPr lang="en-US" sz="1600" kern="1200" dirty="0" smtClean="0">
                          <a:effectLst/>
                        </a:rPr>
                        <a:t>Gaussian filter is applied for removing the noise in image data.</a:t>
                      </a:r>
                      <a:endParaRPr lang="en-IN" sz="1600" kern="1200" dirty="0" smtClean="0">
                        <a:solidFill>
                          <a:schemeClr val="dk1"/>
                        </a:solidFill>
                        <a:effectLst/>
                        <a:latin typeface="+mn-lt"/>
                        <a:ea typeface="+mn-ea"/>
                        <a:cs typeface="+mn-cs"/>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smtClean="0">
                          <a:effectLst/>
                        </a:rPr>
                        <a:t>Cost increases because</a:t>
                      </a:r>
                      <a:r>
                        <a:rPr lang="en-IN" sz="1600" kern="1200" baseline="0" dirty="0" smtClean="0">
                          <a:effectLst/>
                        </a:rPr>
                        <a:t> there is the use of 2 sensors.</a:t>
                      </a:r>
                      <a:endParaRPr lang="en-IN" sz="16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3913786458"/>
                  </a:ext>
                </a:extLst>
              </a:tr>
              <a:tr h="1692488">
                <a:tc>
                  <a:txBody>
                    <a:bodyPr/>
                    <a:lstStyle/>
                    <a:p>
                      <a:pPr algn="just"/>
                      <a:r>
                        <a:rPr lang="en-IN" sz="1600" dirty="0" smtClean="0"/>
                        <a:t>Paper 2</a:t>
                      </a:r>
                    </a:p>
                  </a:txBody>
                  <a:tcPr/>
                </a:tc>
                <a:tc>
                  <a:txBody>
                    <a:bodyPr/>
                    <a:lstStyle/>
                    <a:p>
                      <a:pPr algn="just"/>
                      <a:r>
                        <a:rPr lang="en-US" sz="1600" dirty="0" smtClean="0"/>
                        <a:t>Real-Time Road Lane Detection in Urban Areas Using LiDAR Data</a:t>
                      </a:r>
                      <a:endParaRPr lang="en-IN" sz="1600" dirty="0"/>
                    </a:p>
                  </a:txBody>
                  <a:tcPr/>
                </a:tc>
                <a:tc>
                  <a:txBody>
                    <a:bodyPr/>
                    <a:lstStyle/>
                    <a:p>
                      <a:pPr algn="just"/>
                      <a:r>
                        <a:rPr lang="en-US" sz="1600" dirty="0" err="1" smtClean="0"/>
                        <a:t>Jiyoung</a:t>
                      </a:r>
                      <a:r>
                        <a:rPr lang="en-US" sz="1600" dirty="0" smtClean="0"/>
                        <a:t> Jung</a:t>
                      </a:r>
                      <a:r>
                        <a:rPr lang="en-US" sz="1600" baseline="0" dirty="0" smtClean="0"/>
                        <a:t> </a:t>
                      </a:r>
                      <a:r>
                        <a:rPr lang="en-US" sz="1600" dirty="0" smtClean="0"/>
                        <a:t>ID and Sung-Ho Bae</a:t>
                      </a:r>
                      <a:endParaRPr lang="en-IN" sz="1600" dirty="0"/>
                    </a:p>
                  </a:txBody>
                  <a:tcPr/>
                </a:tc>
                <a:tc>
                  <a:txBody>
                    <a:bodyPr/>
                    <a:lstStyle/>
                    <a:p>
                      <a:pPr algn="just"/>
                      <a:r>
                        <a:rPr lang="en-IN" sz="1600" dirty="0" smtClean="0"/>
                        <a:t>2018</a:t>
                      </a:r>
                      <a:endParaRPr lang="en-IN" sz="1600" dirty="0"/>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effectLst/>
                        </a:rPr>
                        <a:t>Using 3D Lidar point cloud, we categorized the points of the drivable region and distinguished the points of the road signs on the ground.</a:t>
                      </a:r>
                      <a:endParaRPr lang="en-IN" sz="1600" kern="1200" dirty="0" smtClean="0">
                        <a:solidFill>
                          <a:schemeClr val="dk1"/>
                        </a:solidFill>
                        <a:effectLst/>
                        <a:latin typeface="+mn-lt"/>
                        <a:ea typeface="+mn-ea"/>
                        <a:cs typeface="+mn-cs"/>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effectLst/>
                        </a:rPr>
                        <a:t>Roads with drastic slopes and severe curvatures in mountainous areas could be challenging.</a:t>
                      </a:r>
                      <a:endParaRPr lang="en-IN" sz="16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407061362"/>
                  </a:ext>
                </a:extLst>
              </a:tr>
              <a:tr h="1215980">
                <a:tc>
                  <a:txBody>
                    <a:bodyPr/>
                    <a:lstStyle/>
                    <a:p>
                      <a:pPr algn="just"/>
                      <a:r>
                        <a:rPr lang="en-IN" sz="1600" dirty="0" smtClean="0"/>
                        <a:t>Paper 3</a:t>
                      </a:r>
                    </a:p>
                  </a:txBody>
                  <a:tcPr/>
                </a:tc>
                <a:tc>
                  <a:txBody>
                    <a:bodyPr/>
                    <a:lstStyle/>
                    <a:p>
                      <a:pPr algn="just"/>
                      <a:r>
                        <a:rPr lang="en-US" sz="1600" dirty="0" smtClean="0"/>
                        <a:t>Lane Detection Algorithm Using LRF for Autonomous Navigation of Mobile Robot</a:t>
                      </a:r>
                      <a:endParaRPr lang="en-IN" sz="1600" dirty="0"/>
                    </a:p>
                  </a:txBody>
                  <a:tcPr/>
                </a:tc>
                <a:tc>
                  <a:txBody>
                    <a:bodyPr/>
                    <a:lstStyle/>
                    <a:p>
                      <a:pPr algn="just"/>
                      <a:r>
                        <a:rPr lang="en-IN" sz="1600" dirty="0" smtClean="0"/>
                        <a:t>Jong-</a:t>
                      </a:r>
                      <a:r>
                        <a:rPr lang="en-IN" sz="1600" dirty="0" err="1" smtClean="0"/>
                        <a:t>Ho</a:t>
                      </a:r>
                      <a:r>
                        <a:rPr lang="en-IN" sz="1600" dirty="0" smtClean="0"/>
                        <a:t> Han and Hyun-Woo Kim</a:t>
                      </a:r>
                      <a:endParaRPr lang="en-IN" sz="1600" dirty="0"/>
                    </a:p>
                  </a:txBody>
                  <a:tcPr/>
                </a:tc>
                <a:tc>
                  <a:txBody>
                    <a:bodyPr/>
                    <a:lstStyle/>
                    <a:p>
                      <a:pPr algn="just"/>
                      <a:r>
                        <a:rPr lang="en-IN" sz="1600" dirty="0" smtClean="0"/>
                        <a:t>2021</a:t>
                      </a:r>
                      <a:endParaRPr lang="en-IN" sz="1600" dirty="0"/>
                    </a:p>
                  </a:txBody>
                  <a:tcPr/>
                </a:tc>
                <a:tc>
                  <a:txBody>
                    <a:bodyPr/>
                    <a:lstStyle/>
                    <a:p>
                      <a:pPr marL="285750" indent="-285750" algn="just">
                        <a:buFont typeface="Arial" panose="020B0604020202020204" pitchFamily="34" charset="0"/>
                        <a:buChar char="•"/>
                      </a:pPr>
                      <a:r>
                        <a:rPr lang="en-US" sz="1600" dirty="0" smtClean="0"/>
                        <a:t>Ensures safe driving under unfavorable road conditions such as fog.</a:t>
                      </a:r>
                      <a:endParaRPr lang="en-IN" sz="1600" dirty="0"/>
                    </a:p>
                  </a:txBody>
                  <a:tcPr/>
                </a:tc>
                <a:tc>
                  <a:txBody>
                    <a:bodyPr/>
                    <a:lstStyle/>
                    <a:p>
                      <a:pPr marL="285750" indent="-285750" algn="just">
                        <a:buFont typeface="Arial" panose="020B0604020202020204" pitchFamily="34" charset="0"/>
                        <a:buChar char="•"/>
                      </a:pPr>
                      <a:r>
                        <a:rPr lang="en-US" sz="1600" kern="1200" dirty="0" smtClean="0">
                          <a:effectLst/>
                        </a:rPr>
                        <a:t>It is difficult to detect the road lines beneath the parked cars on the side.</a:t>
                      </a:r>
                      <a:endParaRPr lang="en-IN" sz="1600" dirty="0"/>
                    </a:p>
                  </a:txBody>
                  <a:tcPr/>
                </a:tc>
                <a:extLst>
                  <a:ext uri="{0D108BD9-81ED-4DB2-BD59-A6C34878D82A}">
                    <a16:rowId xmlns:a16="http://schemas.microsoft.com/office/drawing/2014/main" val="2838411583"/>
                  </a:ext>
                </a:extLst>
              </a:tr>
            </a:tbl>
          </a:graphicData>
        </a:graphic>
      </p:graphicFrame>
    </p:spTree>
    <p:extLst>
      <p:ext uri="{BB962C8B-B14F-4D97-AF65-F5344CB8AC3E}">
        <p14:creationId xmlns:p14="http://schemas.microsoft.com/office/powerpoint/2010/main" val="2726311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27909"/>
            <a:ext cx="9603275" cy="625845"/>
          </a:xfrm>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marL="0" indent="0" algn="just">
              <a:buNone/>
            </a:pPr>
            <a:r>
              <a:rPr lang="en-US" dirty="0"/>
              <a:t>In the industries, carriers are required to carry products from one point to another point which are usually in separate buildings or blocks. Conventionally, carts or trucks were used with human drivers. Unreliability and inefficiency in this part of the assembly line formed the weakest link. Our task is to build an autonomous car that can basically control or change the course of direction without any human input and using this system, we can properly reduce manpower and time delay.</a:t>
            </a:r>
            <a:endParaRPr lang="en-IN" dirty="0"/>
          </a:p>
        </p:txBody>
      </p:sp>
    </p:spTree>
    <p:extLst>
      <p:ext uri="{BB962C8B-B14F-4D97-AF65-F5344CB8AC3E}">
        <p14:creationId xmlns:p14="http://schemas.microsoft.com/office/powerpoint/2010/main" val="3343640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br>
              <a:rPr lang="en-IN" dirty="0" smtClean="0"/>
            </a:br>
            <a:r>
              <a:rPr lang="en-IN" sz="2000" dirty="0" smtClean="0"/>
              <a:t>System design</a:t>
            </a:r>
            <a:endParaRPr lang="en-IN" sz="2000"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9509" y="1985555"/>
            <a:ext cx="7354387" cy="4585062"/>
          </a:xfrm>
          <a:prstGeom prst="rect">
            <a:avLst/>
          </a:prstGeom>
          <a:noFill/>
          <a:ln>
            <a:noFill/>
          </a:ln>
        </p:spPr>
      </p:pic>
    </p:spTree>
    <p:extLst>
      <p:ext uri="{BB962C8B-B14F-4D97-AF65-F5344CB8AC3E}">
        <p14:creationId xmlns:p14="http://schemas.microsoft.com/office/powerpoint/2010/main" val="162538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80144"/>
          </a:xfrm>
        </p:spPr>
        <p:txBody>
          <a:bodyPr/>
          <a:lstStyle/>
          <a:p>
            <a:r>
              <a:rPr lang="en-IN" dirty="0" smtClean="0"/>
              <a:t>Lane detection </a:t>
            </a:r>
            <a:endParaRPr lang="en-IN" dirty="0"/>
          </a:p>
        </p:txBody>
      </p:sp>
      <p:sp>
        <p:nvSpPr>
          <p:cNvPr id="3" name="Content Placeholder 2"/>
          <p:cNvSpPr>
            <a:spLocks noGrp="1"/>
          </p:cNvSpPr>
          <p:nvPr>
            <p:ph idx="1"/>
          </p:nvPr>
        </p:nvSpPr>
        <p:spPr/>
        <p:txBody>
          <a:bodyPr/>
          <a:lstStyle/>
          <a:p>
            <a:pPr algn="just"/>
            <a:r>
              <a:rPr lang="en-US" dirty="0" smtClean="0"/>
              <a:t>Raspberry Pi camera will capture the image. </a:t>
            </a:r>
            <a:r>
              <a:rPr lang="en-US" dirty="0"/>
              <a:t>Every image </a:t>
            </a:r>
            <a:r>
              <a:rPr lang="en-US" dirty="0" smtClean="0"/>
              <a:t>in </a:t>
            </a:r>
            <a:r>
              <a:rPr lang="en-US" dirty="0" err="1" smtClean="0"/>
              <a:t>OpenCV</a:t>
            </a:r>
            <a:r>
              <a:rPr lang="en-US" dirty="0" smtClean="0"/>
              <a:t> library by default it is in RGB </a:t>
            </a:r>
            <a:r>
              <a:rPr lang="en-US" dirty="0" err="1" smtClean="0"/>
              <a:t>colour</a:t>
            </a:r>
            <a:r>
              <a:rPr lang="en-US" dirty="0" smtClean="0"/>
              <a:t> spaces, then </a:t>
            </a:r>
            <a:r>
              <a:rPr lang="en-US" dirty="0"/>
              <a:t>the image is </a:t>
            </a:r>
            <a:r>
              <a:rPr lang="en-US" dirty="0" smtClean="0"/>
              <a:t>converted </a:t>
            </a:r>
            <a:r>
              <a:rPr lang="en-US" dirty="0"/>
              <a:t>in RGB </a:t>
            </a:r>
            <a:r>
              <a:rPr lang="en-US" dirty="0" err="1" smtClean="0"/>
              <a:t>colour</a:t>
            </a:r>
            <a:r>
              <a:rPr lang="en-US" dirty="0" smtClean="0"/>
              <a:t> spaces. </a:t>
            </a:r>
            <a:r>
              <a:rPr lang="en-US" dirty="0"/>
              <a:t>With this RGB format, region of interest is processed. </a:t>
            </a:r>
            <a:endParaRPr lang="en-IN" dirty="0"/>
          </a:p>
          <a:p>
            <a:pPr algn="just"/>
            <a:r>
              <a:rPr lang="en-US" dirty="0"/>
              <a:t>Using region of interest, a perspective view is determined. The frame is then converted to grayscale image for detecting the edges and processing the two lines in the lane. Finally using the center of width of frame, the car follows with respective to the center and lines of frame.		</a:t>
            </a:r>
            <a:endParaRPr lang="en-IN" dirty="0"/>
          </a:p>
        </p:txBody>
      </p:sp>
    </p:spTree>
    <p:extLst>
      <p:ext uri="{BB962C8B-B14F-4D97-AF65-F5344CB8AC3E}">
        <p14:creationId xmlns:p14="http://schemas.microsoft.com/office/powerpoint/2010/main" val="33531660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351</TotalTime>
  <Words>847</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Times New Roman</vt:lpstr>
      <vt:lpstr>Trebuchet MS</vt:lpstr>
      <vt:lpstr>Gallery</vt:lpstr>
      <vt:lpstr>Lane following mobile robot</vt:lpstr>
      <vt:lpstr>Department of Electronics Engineering Lane Following Mobile Robot</vt:lpstr>
      <vt:lpstr>contents</vt:lpstr>
      <vt:lpstr>abstract</vt:lpstr>
      <vt:lpstr>introduction</vt:lpstr>
      <vt:lpstr>Literature review</vt:lpstr>
      <vt:lpstr>PROBLEM DEFINITION</vt:lpstr>
      <vt:lpstr>Methodology System design</vt:lpstr>
      <vt:lpstr>Lane detection </vt:lpstr>
      <vt:lpstr>Region of interest</vt:lpstr>
      <vt:lpstr>Perspective view</vt:lpstr>
      <vt:lpstr>Grayscale image</vt:lpstr>
      <vt:lpstr>Components requirements</vt:lpstr>
      <vt:lpstr>applications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7 Lane following mobile robot</dc:title>
  <dc:creator>Sumeet</dc:creator>
  <cp:lastModifiedBy>Sumeet</cp:lastModifiedBy>
  <cp:revision>36</cp:revision>
  <dcterms:created xsi:type="dcterms:W3CDTF">2021-10-25T20:41:38Z</dcterms:created>
  <dcterms:modified xsi:type="dcterms:W3CDTF">2021-10-26T07:38:25Z</dcterms:modified>
</cp:coreProperties>
</file>