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74" r:id="rId1"/>
  </p:sldMasterIdLst>
  <p:notesMasterIdLst>
    <p:notesMasterId r:id="rId24"/>
  </p:notesMasterIdLst>
  <p:sldIdLst>
    <p:sldId id="257" r:id="rId2"/>
    <p:sldId id="258" r:id="rId3"/>
    <p:sldId id="277" r:id="rId4"/>
    <p:sldId id="260" r:id="rId5"/>
    <p:sldId id="266" r:id="rId6"/>
    <p:sldId id="272" r:id="rId7"/>
    <p:sldId id="267" r:id="rId8"/>
    <p:sldId id="276" r:id="rId9"/>
    <p:sldId id="275" r:id="rId10"/>
    <p:sldId id="274" r:id="rId11"/>
    <p:sldId id="281" r:id="rId12"/>
    <p:sldId id="280" r:id="rId13"/>
    <p:sldId id="273" r:id="rId14"/>
    <p:sldId id="268" r:id="rId15"/>
    <p:sldId id="269" r:id="rId16"/>
    <p:sldId id="270" r:id="rId17"/>
    <p:sldId id="271" r:id="rId18"/>
    <p:sldId id="263" r:id="rId19"/>
    <p:sldId id="262" r:id="rId20"/>
    <p:sldId id="264" r:id="rId21"/>
    <p:sldId id="265"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purl.oclc.org/ooxml/drawingml/main" xmlns:r="http://purl.oclc.org/ooxml/officeDocument/relationships" xmlns:p="http://purl.oclc.org/ooxml/presentationml/main" lastView="sldThumbnailView">
  <p:normalViewPr horzBarState="maximized">
    <p:restoredLeft sz="17.04%" autoAdjust="0"/>
    <p:restoredTop sz="94.66%"/>
  </p:normalViewPr>
  <p:slideViewPr>
    <p:cSldViewPr snapToGrid="0">
      <p:cViewPr varScale="1">
        <p:scale>
          <a:sx n="85" d="100"/>
          <a:sy n="85" d="100"/>
        </p:scale>
        <p:origin x="49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slide" Target="slides/slide12.xml"/><Relationship Id="rId18" Type="http://purl.oclc.org/ooxml/officeDocument/relationships/slide" Target="slides/slide17.xml"/><Relationship Id="rId26" Type="http://purl.oclc.org/ooxml/officeDocument/relationships/viewProps" Target="viewProps.xml"/><Relationship Id="rId3" Type="http://purl.oclc.org/ooxml/officeDocument/relationships/slide" Target="slides/slide2.xml"/><Relationship Id="rId21" Type="http://purl.oclc.org/ooxml/officeDocument/relationships/slide" Target="slides/slide20.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5" Type="http://purl.oclc.org/ooxml/officeDocument/relationships/presProps" Target="presProps.xml"/><Relationship Id="rId2" Type="http://purl.oclc.org/ooxml/officeDocument/relationships/slide" Target="slides/slide1.xml"/><Relationship Id="rId16" Type="http://purl.oclc.org/ooxml/officeDocument/relationships/slide" Target="slides/slide15.xml"/><Relationship Id="rId20" Type="http://purl.oclc.org/ooxml/officeDocument/relationships/slide" Target="slides/slide19.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24" Type="http://purl.oclc.org/ooxml/officeDocument/relationships/notesMaster" Target="notesMasters/notesMaster1.xml"/><Relationship Id="rId5" Type="http://purl.oclc.org/ooxml/officeDocument/relationships/slide" Target="slides/slide4.xml"/><Relationship Id="rId15" Type="http://purl.oclc.org/ooxml/officeDocument/relationships/slide" Target="slides/slide14.xml"/><Relationship Id="rId23" Type="http://purl.oclc.org/ooxml/officeDocument/relationships/slide" Target="slides/slide22.xml"/><Relationship Id="rId28" Type="http://purl.oclc.org/ooxml/officeDocument/relationships/tableStyles" Target="tableStyles.xml"/><Relationship Id="rId10" Type="http://purl.oclc.org/ooxml/officeDocument/relationships/slide" Target="slides/slide9.xml"/><Relationship Id="rId19" Type="http://purl.oclc.org/ooxml/officeDocument/relationships/slide" Target="slides/slide18.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slide" Target="slides/slide21.xml"/><Relationship Id="rId27" Type="http://purl.oclc.org/ooxml/officeDocument/relationships/theme" Target="theme/theme1.xml"/></Relationships>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5F424-2EF0-4332-94EC-022B556CC99E}" type="datetimeFigureOut">
              <a:rPr lang="en-IN" smtClean="0"/>
              <a:t>29-04-2022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C3AF2-D11B-4411-9767-827B3DB5FA24}" type="slidenum">
              <a:rPr lang="en-IN" smtClean="0"/>
              <a:t>‹#›</a:t>
            </a:fld>
            <a:endParaRPr lang="en-IN"/>
          </a:p>
        </p:txBody>
      </p:sp>
    </p:spTree>
    <p:extLst>
      <p:ext uri="{BB962C8B-B14F-4D97-AF65-F5344CB8AC3E}">
        <p14:creationId xmlns:p14="http://schemas.microsoft.com/office/powerpoint/2010/main" val="1720127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C3D570F-1BC5-432B-A8BC-723514F5FAE4}" type="datetime1">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A24B-5395-4159-BB40-E2A5C564A387}" type="slidenum">
              <a:rPr lang="en-IN" smtClean="0"/>
              <a:t>‹#›</a:t>
            </a:fld>
            <a:endParaRPr lang="en-IN"/>
          </a:p>
        </p:txBody>
      </p:sp>
    </p:spTree>
    <p:extLst>
      <p:ext uri="{BB962C8B-B14F-4D97-AF65-F5344CB8AC3E}">
        <p14:creationId xmlns:p14="http://schemas.microsoft.com/office/powerpoint/2010/main" val="4093652499"/>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8CBA879-6DEC-4B96-872D-72EA8E8A894B}" type="datetime1">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A24B-5395-4159-BB40-E2A5C564A387}" type="slidenum">
              <a:rPr lang="en-IN" smtClean="0"/>
              <a:t>‹#›</a:t>
            </a:fld>
            <a:endParaRPr lang="en-IN"/>
          </a:p>
        </p:txBody>
      </p:sp>
    </p:spTree>
    <p:extLst>
      <p:ext uri="{BB962C8B-B14F-4D97-AF65-F5344CB8AC3E}">
        <p14:creationId xmlns:p14="http://schemas.microsoft.com/office/powerpoint/2010/main" val="1825990557"/>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D07CDD-78E7-452A-BAE8-64896B23C92E}" type="datetime1">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A24B-5395-4159-BB40-E2A5C564A387}" type="slidenum">
              <a:rPr lang="en-IN" smtClean="0"/>
              <a:t>‹#›</a:t>
            </a:fld>
            <a:endParaRPr lang="en-IN"/>
          </a:p>
        </p:txBody>
      </p:sp>
    </p:spTree>
    <p:extLst>
      <p:ext uri="{BB962C8B-B14F-4D97-AF65-F5344CB8AC3E}">
        <p14:creationId xmlns:p14="http://schemas.microsoft.com/office/powerpoint/2010/main" val="2090897269"/>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72672AC-7927-4A3E-B172-A3D61EAC8783}" type="datetime1">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A24B-5395-4159-BB40-E2A5C564A387}" type="slidenum">
              <a:rPr lang="en-IN" smtClean="0"/>
              <a:t>‹#›</a:t>
            </a:fld>
            <a:endParaRPr lang="en-IN"/>
          </a:p>
        </p:txBody>
      </p:sp>
    </p:spTree>
    <p:extLst>
      <p:ext uri="{BB962C8B-B14F-4D97-AF65-F5344CB8AC3E}">
        <p14:creationId xmlns:p14="http://schemas.microsoft.com/office/powerpoint/2010/main" val="2768395907"/>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54D42D-CE84-4256-8511-83EB1FDEBAF1}" type="datetime1">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A24B-5395-4159-BB40-E2A5C564A387}" type="slidenum">
              <a:rPr lang="en-IN" smtClean="0"/>
              <a:t>‹#›</a:t>
            </a:fld>
            <a:endParaRPr lang="en-IN"/>
          </a:p>
        </p:txBody>
      </p:sp>
    </p:spTree>
    <p:extLst>
      <p:ext uri="{BB962C8B-B14F-4D97-AF65-F5344CB8AC3E}">
        <p14:creationId xmlns:p14="http://schemas.microsoft.com/office/powerpoint/2010/main" val="1836503711"/>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F1436A7-4834-4EC2-8354-3D7D4AD92114}" type="datetime1">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45A24B-5395-4159-BB40-E2A5C564A387}" type="slidenum">
              <a:rPr lang="en-IN" smtClean="0"/>
              <a:t>‹#›</a:t>
            </a:fld>
            <a:endParaRPr lang="en-IN"/>
          </a:p>
        </p:txBody>
      </p:sp>
    </p:spTree>
    <p:extLst>
      <p:ext uri="{BB962C8B-B14F-4D97-AF65-F5344CB8AC3E}">
        <p14:creationId xmlns:p14="http://schemas.microsoft.com/office/powerpoint/2010/main" val="155040806"/>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2F14564-BEE7-4DCE-A6F3-7B19C9492FD5}" type="datetime1">
              <a:rPr lang="en-IN" smtClean="0"/>
              <a:t>29-04-2022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45A24B-5395-4159-BB40-E2A5C564A387}" type="slidenum">
              <a:rPr lang="en-IN" smtClean="0"/>
              <a:t>‹#›</a:t>
            </a:fld>
            <a:endParaRPr lang="en-IN"/>
          </a:p>
        </p:txBody>
      </p:sp>
    </p:spTree>
    <p:extLst>
      <p:ext uri="{BB962C8B-B14F-4D97-AF65-F5344CB8AC3E}">
        <p14:creationId xmlns:p14="http://schemas.microsoft.com/office/powerpoint/2010/main" val="113645656"/>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69BB027-09A6-4AB2-9EB7-3BC837C128A8}" type="datetime1">
              <a:rPr lang="en-IN" smtClean="0"/>
              <a:t>29-04-2022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45A24B-5395-4159-BB40-E2A5C564A387}" type="slidenum">
              <a:rPr lang="en-IN" smtClean="0"/>
              <a:t>‹#›</a:t>
            </a:fld>
            <a:endParaRPr lang="en-IN"/>
          </a:p>
        </p:txBody>
      </p:sp>
    </p:spTree>
    <p:extLst>
      <p:ext uri="{BB962C8B-B14F-4D97-AF65-F5344CB8AC3E}">
        <p14:creationId xmlns:p14="http://schemas.microsoft.com/office/powerpoint/2010/main" val="4192119451"/>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6BAD2-2CB1-4F57-8BE5-6A998BEAE126}" type="datetime1">
              <a:rPr lang="en-IN" smtClean="0"/>
              <a:t>29-04-2022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45A24B-5395-4159-BB40-E2A5C564A387}" type="slidenum">
              <a:rPr lang="en-IN" smtClean="0"/>
              <a:t>‹#›</a:t>
            </a:fld>
            <a:endParaRPr lang="en-IN"/>
          </a:p>
        </p:txBody>
      </p:sp>
    </p:spTree>
    <p:extLst>
      <p:ext uri="{BB962C8B-B14F-4D97-AF65-F5344CB8AC3E}">
        <p14:creationId xmlns:p14="http://schemas.microsoft.com/office/powerpoint/2010/main" val="2681798327"/>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D5FC50-BCDF-45FE-B3E3-026882DFA09B}" type="datetime1">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45A24B-5395-4159-BB40-E2A5C564A387}" type="slidenum">
              <a:rPr lang="en-IN" smtClean="0"/>
              <a:t>‹#›</a:t>
            </a:fld>
            <a:endParaRPr lang="en-IN"/>
          </a:p>
        </p:txBody>
      </p:sp>
    </p:spTree>
    <p:extLst>
      <p:ext uri="{BB962C8B-B14F-4D97-AF65-F5344CB8AC3E}">
        <p14:creationId xmlns:p14="http://schemas.microsoft.com/office/powerpoint/2010/main" val="2993906016"/>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A66DA1-6065-4D57-857D-DDF57D6F48C0}" type="datetime1">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45A24B-5395-4159-BB40-E2A5C564A387}" type="slidenum">
              <a:rPr lang="en-IN" smtClean="0"/>
              <a:t>‹#›</a:t>
            </a:fld>
            <a:endParaRPr lang="en-IN"/>
          </a:p>
        </p:txBody>
      </p:sp>
    </p:spTree>
    <p:extLst>
      <p:ext uri="{BB962C8B-B14F-4D97-AF65-F5344CB8AC3E}">
        <p14:creationId xmlns:p14="http://schemas.microsoft.com/office/powerpoint/2010/main" val="988203660"/>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22A68BE9-6F08-4E65-A0D2-A6A5C261389E}" type="datetime1">
              <a:rPr lang="en-IN" smtClean="0"/>
              <a:t>29-04-2022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6845A24B-5395-4159-BB40-E2A5C564A387}" type="slidenum">
              <a:rPr lang="en-IN" smtClean="0"/>
              <a:t>‹#›</a:t>
            </a:fld>
            <a:endParaRPr lang="en-IN"/>
          </a:p>
        </p:txBody>
      </p:sp>
    </p:spTree>
    <p:extLst>
      <p:ext uri="{BB962C8B-B14F-4D97-AF65-F5344CB8AC3E}">
        <p14:creationId xmlns:p14="http://schemas.microsoft.com/office/powerpoint/2010/main" val="3710248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fade thruBlk="1"/>
  </p:transition>
  <p:hf hdr="0" ftr="0" dt="0"/>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7.xml"/></Relationships>
</file>

<file path=ppt/slides/_rels/slide10.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image" Target="../media/image3.png"/><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image" Target="../media/image4.png"/><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image" Target="../media/image5.png"/><Relationship Id="rId1" Type="http://purl.oclc.org/ooxml/officeDocument/relationships/slideLayout" Target="../slideLayouts/slideLayout2.xml"/></Relationships>
</file>

<file path=ppt/slides/_rels/slide13.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image" Target="../media/image6.jpeg"/><Relationship Id="rId1" Type="http://purl.oclc.org/ooxml/officeDocument/relationships/slideLayout" Target="../slideLayouts/slideLayout2.xml"/></Relationships>
</file>

<file path=ppt/slides/_rels/slide14.xml.rels><?xml version="1.0" encoding="UTF-8" standalone="yes"?>
<Relationships xmlns="http://schemas.openxmlformats.org/package/2006/relationships"><Relationship Id="rId3" Type="http://purl.oclc.org/ooxml/officeDocument/relationships/image" Target="../media/image8.png"/><Relationship Id="rId2" Type="http://purl.oclc.org/ooxml/officeDocument/relationships/image" Target="../media/image7.png"/><Relationship Id="rId1" Type="http://purl.oclc.org/ooxml/officeDocument/relationships/slideLayout" Target="../slideLayouts/slideLayout2.xml"/><Relationship Id="rId4" Type="http://purl.oclc.org/ooxml/officeDocument/relationships/image" Target="../media/image1.png"/></Relationships>
</file>

<file path=ppt/slides/_rels/slide15.xml.rels><?xml version="1.0" encoding="UTF-8" standalone="yes"?>
<Relationships xmlns="http://schemas.openxmlformats.org/package/2006/relationships"><Relationship Id="rId3" Type="http://purl.oclc.org/ooxml/officeDocument/relationships/image" Target="../media/image10.jpeg"/><Relationship Id="rId2" Type="http://purl.oclc.org/ooxml/officeDocument/relationships/image" Target="../media/image9.jpeg"/><Relationship Id="rId1" Type="http://purl.oclc.org/ooxml/officeDocument/relationships/slideLayout" Target="../slideLayouts/slideLayout7.xml"/><Relationship Id="rId4" Type="http://purl.oclc.org/ooxml/officeDocument/relationships/image" Target="../media/image1.png"/></Relationships>
</file>

<file path=ppt/slides/_rels/slide16.xml.rels><?xml version="1.0" encoding="UTF-8" standalone="yes"?>
<Relationships xmlns="http://schemas.openxmlformats.org/package/2006/relationships"><Relationship Id="rId3" Type="http://purl.oclc.org/ooxml/officeDocument/relationships/image" Target="../media/image12.jpeg"/><Relationship Id="rId2" Type="http://purl.oclc.org/ooxml/officeDocument/relationships/image" Target="../media/image11.jpeg"/><Relationship Id="rId1" Type="http://purl.oclc.org/ooxml/officeDocument/relationships/slideLayout" Target="../slideLayouts/slideLayout7.xml"/><Relationship Id="rId4" Type="http://purl.oclc.org/ooxml/officeDocument/relationships/image" Target="../media/image1.png"/></Relationships>
</file>

<file path=ppt/slides/_rels/slide17.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image" Target="../media/image13.jpeg"/><Relationship Id="rId1" Type="http://purl.oclc.org/ooxml/officeDocument/relationships/slideLayout" Target="../slideLayouts/slideLayout7.xml"/></Relationships>
</file>

<file path=ppt/slides/_rels/slide18.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19.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0.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21.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hyperlink" Target="https://doi.org/10.3390/app11136229" TargetMode="External"/><Relationship Id="rId1" Type="http://purl.oclc.org/ooxml/officeDocument/relationships/slideLayout" Target="../slideLayouts/slideLayout2.xml"/></Relationships>
</file>

<file path=ppt/slides/_rels/slide22.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3.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5.xml"/></Relationships>
</file>

<file path=ppt/slides/_rels/slide9.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image" Target="../media/image2.png"/><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1026"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13101" y="433308"/>
            <a:ext cx="10640291" cy="5991384"/>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Presentation on</a:t>
            </a:r>
            <a:endParaRPr lang="en-IN" sz="2400" b="0" dirty="0">
              <a:effectLst/>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 LANE FOLLOWING MOBILE ROBOT”</a:t>
            </a:r>
            <a:endParaRPr lang="en-IN" sz="2400" b="0" dirty="0">
              <a:effectLst/>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By</a:t>
            </a:r>
            <a:endParaRPr lang="en-IN" sz="2400" b="0" dirty="0">
              <a:effectLst/>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 Group no. 7</a:t>
            </a:r>
            <a:endParaRPr lang="en-IN" sz="2400" b="0" dirty="0">
              <a:effectLst/>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Group members </a:t>
            </a:r>
          </a:p>
          <a:p>
            <a:pPr algn="ctr">
              <a:spcBef>
                <a:spcPts val="685"/>
              </a:spcBef>
              <a:tabLst>
                <a:tab pos="2141855" algn="l"/>
              </a:tabLst>
            </a:pPr>
            <a:r>
              <a:rPr lang="en-US" sz="2400" b="1" dirty="0">
                <a:effectLst/>
                <a:latin typeface="Times New Roman" panose="02020603050405020304" pitchFamily="18" charset="0"/>
                <a:ea typeface="Times New Roman" panose="02020603050405020304" pitchFamily="18" charset="0"/>
              </a:rPr>
              <a:t>CHINMAY BHOIR		TU1F1819006</a:t>
            </a:r>
            <a:endParaRPr lang="en-IN" sz="2400" dirty="0">
              <a:effectLst/>
              <a:latin typeface="Times New Roman" panose="02020603050405020304" pitchFamily="18" charset="0"/>
              <a:ea typeface="Times New Roman" panose="02020603050405020304" pitchFamily="18" charset="0"/>
            </a:endParaRPr>
          </a:p>
          <a:p>
            <a:pPr algn="ctr">
              <a:spcBef>
                <a:spcPts val="685"/>
              </a:spcBef>
              <a:tabLst>
                <a:tab pos="2141855" algn="l"/>
              </a:tabLst>
            </a:pPr>
            <a:r>
              <a:rPr lang="en-US" sz="2400" b="1" dirty="0">
                <a:effectLst/>
                <a:latin typeface="Times New Roman" panose="02020603050405020304" pitchFamily="18" charset="0"/>
                <a:ea typeface="Times New Roman" panose="02020603050405020304" pitchFamily="18" charset="0"/>
              </a:rPr>
              <a:t>MAHENDRA GUDLA	TU1F1819009</a:t>
            </a:r>
            <a:endParaRPr lang="en-IN" sz="2400" dirty="0">
              <a:effectLst/>
              <a:latin typeface="Times New Roman" panose="02020603050405020304" pitchFamily="18" charset="0"/>
              <a:ea typeface="Times New Roman" panose="02020603050405020304" pitchFamily="18" charset="0"/>
            </a:endParaRPr>
          </a:p>
          <a:p>
            <a:pPr algn="ctr">
              <a:spcBef>
                <a:spcPts val="685"/>
              </a:spcBef>
              <a:tabLst>
                <a:tab pos="2126615" algn="l"/>
              </a:tabLst>
            </a:pPr>
            <a:r>
              <a:rPr lang="en-US" sz="2400" b="1" dirty="0">
                <a:effectLst/>
                <a:latin typeface="Times New Roman" panose="02020603050405020304" pitchFamily="18" charset="0"/>
                <a:ea typeface="Times New Roman" panose="02020603050405020304" pitchFamily="18" charset="0"/>
              </a:rPr>
              <a:t>SUCHITA BOGA		TU1S1920004</a:t>
            </a:r>
            <a:endParaRPr lang="en-IN" sz="2400" dirty="0">
              <a:effectLst/>
              <a:latin typeface="Times New Roman" panose="02020603050405020304" pitchFamily="18" charset="0"/>
              <a:ea typeface="Times New Roman" panose="02020603050405020304" pitchFamily="18" charset="0"/>
            </a:endParaRPr>
          </a:p>
          <a:p>
            <a:pPr algn="ctr">
              <a:spcBef>
                <a:spcPts val="685"/>
              </a:spcBef>
              <a:tabLst>
                <a:tab pos="2141855" algn="l"/>
              </a:tabLst>
            </a:pPr>
            <a:r>
              <a:rPr lang="en-US" sz="2400" b="1" dirty="0">
                <a:effectLst/>
                <a:latin typeface="Times New Roman" panose="02020603050405020304" pitchFamily="18" charset="0"/>
                <a:ea typeface="Times New Roman" panose="02020603050405020304" pitchFamily="18" charset="0"/>
              </a:rPr>
              <a:t>SANDHYA YADAV		TU1S1920008</a:t>
            </a:r>
            <a:endParaRPr lang="en-IN" sz="2400" dirty="0">
              <a:effectLst/>
              <a:latin typeface="Times New Roman" panose="02020603050405020304" pitchFamily="18" charset="0"/>
              <a:ea typeface="Times New Roman" panose="02020603050405020304" pitchFamily="18" charset="0"/>
            </a:endParaRPr>
          </a:p>
          <a:p>
            <a:pPr algn="ctr"/>
            <a:br>
              <a:rPr lang="en-IN" sz="2400" b="0" dirty="0">
                <a:effectLst/>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Under the Guidance of</a:t>
            </a:r>
            <a:endParaRPr lang="en-IN" sz="2400" b="0" dirty="0">
              <a:effectLst/>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  Mr. </a:t>
            </a:r>
            <a:r>
              <a:rPr lang="en-IN" sz="2400" b="1" dirty="0" err="1">
                <a:latin typeface="Times New Roman" panose="02020603050405020304" pitchFamily="18" charset="0"/>
                <a:cs typeface="Times New Roman" panose="02020603050405020304" pitchFamily="18" charset="0"/>
              </a:rPr>
              <a:t>Vijaykumar</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Chaudhari</a:t>
            </a:r>
            <a:endParaRPr lang="en-IN" sz="2400" b="0" dirty="0">
              <a:effectLst/>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 </a:t>
            </a:r>
            <a:endParaRPr lang="en-IN" sz="2400" b="0" dirty="0">
              <a:effectLst/>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Department of Electronic Engineering</a:t>
            </a:r>
            <a:endParaRPr lang="en-IN" sz="2400" b="0" dirty="0">
              <a:effectLst/>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TERNA ENGINEERING COLLEGE</a:t>
            </a:r>
            <a:endParaRPr lang="en-IN" sz="2400" b="0" dirty="0">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076FA60-3FAA-4635-A696-98B2DE096554}"/>
              </a:ext>
            </a:extLst>
          </p:cNvPr>
          <p:cNvSpPr>
            <a:spLocks noGrp="1"/>
          </p:cNvSpPr>
          <p:nvPr>
            <p:ph type="sldNum" sz="quarter" idx="12"/>
          </p:nvPr>
        </p:nvSpPr>
        <p:spPr/>
        <p:txBody>
          <a:bodyPr/>
          <a:lstStyle/>
          <a:p>
            <a:fld id="{6845A24B-5395-4159-BB40-E2A5C564A387}" type="slidenum">
              <a:rPr lang="en-IN" smtClean="0"/>
              <a:t>1</a:t>
            </a:fld>
            <a:endParaRPr lang="en-IN"/>
          </a:p>
        </p:txBody>
      </p:sp>
    </p:spTree>
    <p:extLst>
      <p:ext uri="{BB962C8B-B14F-4D97-AF65-F5344CB8AC3E}">
        <p14:creationId xmlns:p14="http://schemas.microsoft.com/office/powerpoint/2010/main" val="3329045917"/>
      </p:ext>
    </p:extLst>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5"/>
            <a:ext cx="2559424" cy="1248521"/>
          </a:xfrm>
        </p:spPr>
        <p:txBody>
          <a:bodyPr>
            <a:noAutofit/>
          </a:bodyPr>
          <a:lstStyle/>
          <a:p>
            <a:r>
              <a:rPr lang="en-IN" b="1" dirty="0">
                <a:latin typeface="Times New Roman" panose="02020603050405020304" pitchFamily="18" charset="0"/>
                <a:cs typeface="Times New Roman" panose="02020603050405020304" pitchFamily="18" charset="0"/>
              </a:rPr>
              <a:t>Flow of Project</a:t>
            </a:r>
          </a:p>
        </p:txBody>
      </p:sp>
      <p:pic>
        <p:nvPicPr>
          <p:cNvPr id="4" name="Content Placeholder 3"/>
          <p:cNvPicPr>
            <a:picLocks noGrp="1" noChangeAspect="1"/>
          </p:cNvPicPr>
          <p:nvPr>
            <p:ph idx="1"/>
          </p:nvPr>
        </p:nvPicPr>
        <p:blipFill>
          <a:blip r:embed="rId2"/>
          <a:stretch>
            <a:fillRect/>
          </a:stretch>
        </p:blipFill>
        <p:spPr>
          <a:xfrm>
            <a:off x="4202910" y="156754"/>
            <a:ext cx="6073587" cy="6583169"/>
          </a:xfrm>
          <a:prstGeom prst="rect">
            <a:avLst/>
          </a:prstGeom>
        </p:spPr>
      </p:pic>
      <p:pic>
        <p:nvPicPr>
          <p:cNvPr id="5"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D9EF828-864C-4631-A983-0B6135AB4967}"/>
              </a:ext>
            </a:extLst>
          </p:cNvPr>
          <p:cNvSpPr>
            <a:spLocks noGrp="1"/>
          </p:cNvSpPr>
          <p:nvPr>
            <p:ph type="sldNum" sz="quarter" idx="12"/>
          </p:nvPr>
        </p:nvSpPr>
        <p:spPr/>
        <p:txBody>
          <a:bodyPr/>
          <a:lstStyle/>
          <a:p>
            <a:fld id="{6845A24B-5395-4159-BB40-E2A5C564A387}" type="slidenum">
              <a:rPr lang="en-IN" smtClean="0"/>
              <a:t>10</a:t>
            </a:fld>
            <a:endParaRPr lang="en-IN"/>
          </a:p>
        </p:txBody>
      </p:sp>
    </p:spTree>
    <p:extLst>
      <p:ext uri="{BB962C8B-B14F-4D97-AF65-F5344CB8AC3E}">
        <p14:creationId xmlns:p14="http://schemas.microsoft.com/office/powerpoint/2010/main" val="3819336615"/>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522694" cy="1087156"/>
          </a:xfrm>
        </p:spPr>
        <p:txBody>
          <a:bodyPr>
            <a:noAutofit/>
          </a:bodyPr>
          <a:lstStyle/>
          <a:p>
            <a:r>
              <a:rPr lang="en-US" b="1" dirty="0">
                <a:latin typeface="Times New Roman" panose="02020603050405020304" pitchFamily="18" charset="0"/>
                <a:ea typeface="Times New Roman" panose="02020603050405020304" pitchFamily="18" charset="0"/>
              </a:rPr>
              <a:t>Image Processing flowchart</a:t>
            </a:r>
            <a:endParaRPr lang="en-IN" b="1" dirty="0"/>
          </a:p>
        </p:txBody>
      </p:sp>
      <p:pic>
        <p:nvPicPr>
          <p:cNvPr id="4" name="Picture 3">
            <a:extLst>
              <a:ext uri="{FF2B5EF4-FFF2-40B4-BE49-F238E27FC236}">
                <a16:creationId xmlns:a16="http://schemas.microsoft.com/office/drawing/2014/main" id="{F00BF400-C08B-4018-B4A2-29E1C9EF3E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92245" y="152790"/>
            <a:ext cx="4048589" cy="6323057"/>
          </a:xfrm>
          <a:prstGeom prst="rect">
            <a:avLst/>
          </a:prstGeom>
          <a:noFill/>
          <a:ln>
            <a:noFill/>
          </a:ln>
        </p:spPr>
      </p:pic>
      <p:pic>
        <p:nvPicPr>
          <p:cNvPr id="5"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3DD3CB4-9D7D-4CE3-8572-DBB7C35C7CAA}"/>
              </a:ext>
            </a:extLst>
          </p:cNvPr>
          <p:cNvSpPr>
            <a:spLocks noGrp="1"/>
          </p:cNvSpPr>
          <p:nvPr>
            <p:ph type="sldNum" sz="quarter" idx="12"/>
          </p:nvPr>
        </p:nvSpPr>
        <p:spPr/>
        <p:txBody>
          <a:bodyPr/>
          <a:lstStyle/>
          <a:p>
            <a:fld id="{6845A24B-5395-4159-BB40-E2A5C564A387}" type="slidenum">
              <a:rPr lang="en-IN" smtClean="0"/>
              <a:t>11</a:t>
            </a:fld>
            <a:endParaRPr lang="en-IN"/>
          </a:p>
        </p:txBody>
      </p:sp>
    </p:spTree>
    <p:extLst>
      <p:ext uri="{BB962C8B-B14F-4D97-AF65-F5344CB8AC3E}">
        <p14:creationId xmlns:p14="http://schemas.microsoft.com/office/powerpoint/2010/main" val="2280602022"/>
      </p:ext>
    </p:extLst>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Autofit/>
          </a:bodyPr>
          <a:lstStyle/>
          <a:p>
            <a:r>
              <a:rPr lang="en-US" b="1" dirty="0">
                <a:latin typeface="Times New Roman" panose="02020603050405020304" pitchFamily="18" charset="0"/>
                <a:ea typeface="Times New Roman" panose="02020603050405020304" pitchFamily="18" charset="0"/>
              </a:rPr>
              <a:t>Motor Controller Flowchart</a:t>
            </a:r>
            <a:endParaRPr lang="en-IN" b="1" dirty="0"/>
          </a:p>
        </p:txBody>
      </p:sp>
      <p:pic>
        <p:nvPicPr>
          <p:cNvPr id="7" name="Content Placeholder 6">
            <a:extLst>
              <a:ext uri="{FF2B5EF4-FFF2-40B4-BE49-F238E27FC236}">
                <a16:creationId xmlns:a16="http://schemas.microsoft.com/office/drawing/2014/main" id="{9CB0C1CF-A942-4CC0-AE6F-7AA6B51A140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6630" y="845574"/>
            <a:ext cx="7602582" cy="5861213"/>
          </a:xfrm>
          <a:prstGeom prst="rect">
            <a:avLst/>
          </a:prstGeom>
          <a:noFill/>
          <a:ln>
            <a:noFill/>
          </a:ln>
        </p:spPr>
      </p:pic>
      <p:pic>
        <p:nvPicPr>
          <p:cNvPr id="8"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98DE75D-FA91-4B13-A76D-992DE473E159}"/>
              </a:ext>
            </a:extLst>
          </p:cNvPr>
          <p:cNvSpPr>
            <a:spLocks noGrp="1"/>
          </p:cNvSpPr>
          <p:nvPr>
            <p:ph type="sldNum" sz="quarter" idx="12"/>
          </p:nvPr>
        </p:nvSpPr>
        <p:spPr/>
        <p:txBody>
          <a:bodyPr/>
          <a:lstStyle/>
          <a:p>
            <a:fld id="{6845A24B-5395-4159-BB40-E2A5C564A387}" type="slidenum">
              <a:rPr lang="en-IN" smtClean="0"/>
              <a:t>12</a:t>
            </a:fld>
            <a:endParaRPr lang="en-IN"/>
          </a:p>
        </p:txBody>
      </p:sp>
    </p:spTree>
    <p:extLst>
      <p:ext uri="{BB962C8B-B14F-4D97-AF65-F5344CB8AC3E}">
        <p14:creationId xmlns:p14="http://schemas.microsoft.com/office/powerpoint/2010/main" val="2010646285"/>
      </p:ext>
    </p:extLst>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Autofit/>
          </a:bodyPr>
          <a:lstStyle/>
          <a:p>
            <a:r>
              <a:rPr lang="en-IN" b="1" dirty="0">
                <a:latin typeface="Times New Roman" panose="02020603050405020304" pitchFamily="18" charset="0"/>
                <a:cs typeface="Times New Roman" panose="02020603050405020304" pitchFamily="18" charset="0"/>
              </a:rPr>
              <a:t>Circuit Diagram</a:t>
            </a:r>
          </a:p>
        </p:txBody>
      </p:sp>
      <p:pic>
        <p:nvPicPr>
          <p:cNvPr id="4" name="Content Placeholder 3" descr="C:\Users\Sumeet\Downloads\right circuit diagram.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3303" y="1031966"/>
            <a:ext cx="8075023" cy="5499463"/>
          </a:xfrm>
          <a:prstGeom prst="rect">
            <a:avLst/>
          </a:prstGeom>
          <a:noFill/>
          <a:ln>
            <a:noFill/>
          </a:ln>
        </p:spPr>
      </p:pic>
      <p:pic>
        <p:nvPicPr>
          <p:cNvPr id="5"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B9B9EE0-42BA-4B76-B1E2-2C525CF71D5F}"/>
              </a:ext>
            </a:extLst>
          </p:cNvPr>
          <p:cNvSpPr>
            <a:spLocks noGrp="1"/>
          </p:cNvSpPr>
          <p:nvPr>
            <p:ph type="sldNum" sz="quarter" idx="12"/>
          </p:nvPr>
        </p:nvSpPr>
        <p:spPr/>
        <p:txBody>
          <a:bodyPr/>
          <a:lstStyle/>
          <a:p>
            <a:fld id="{6845A24B-5395-4159-BB40-E2A5C564A387}" type="slidenum">
              <a:rPr lang="en-IN" smtClean="0"/>
              <a:t>13</a:t>
            </a:fld>
            <a:endParaRPr lang="en-IN"/>
          </a:p>
        </p:txBody>
      </p:sp>
    </p:spTree>
    <p:extLst>
      <p:ext uri="{BB962C8B-B14F-4D97-AF65-F5344CB8AC3E}">
        <p14:creationId xmlns:p14="http://schemas.microsoft.com/office/powerpoint/2010/main" val="1675231455"/>
      </p:ext>
    </p:extLst>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r>
              <a:rPr lang="en-IN" b="1" dirty="0">
                <a:latin typeface="Times New Roman" panose="02020603050405020304" pitchFamily="18" charset="0"/>
                <a:cs typeface="Times New Roman" panose="02020603050405020304" pitchFamily="18" charset="0"/>
              </a:rPr>
              <a:t>Results </a:t>
            </a:r>
          </a:p>
        </p:txBody>
      </p:sp>
      <p:pic>
        <p:nvPicPr>
          <p:cNvPr id="4" name="Content Placeholder 3"/>
          <p:cNvPicPr>
            <a:picLocks noGrp="1" noChangeAspect="1"/>
          </p:cNvPicPr>
          <p:nvPr>
            <p:ph idx="1"/>
          </p:nvPr>
        </p:nvPicPr>
        <p:blipFill>
          <a:blip r:embed="rId2"/>
          <a:stretch>
            <a:fillRect/>
          </a:stretch>
        </p:blipFill>
        <p:spPr>
          <a:xfrm>
            <a:off x="942062" y="1337135"/>
            <a:ext cx="4012243" cy="4098626"/>
          </a:xfrm>
          <a:prstGeom prst="rect">
            <a:avLst/>
          </a:prstGeom>
        </p:spPr>
      </p:pic>
      <p:pic>
        <p:nvPicPr>
          <p:cNvPr id="5" name="Picture 4"/>
          <p:cNvPicPr>
            <a:picLocks noChangeAspect="1"/>
          </p:cNvPicPr>
          <p:nvPr/>
        </p:nvPicPr>
        <p:blipFill>
          <a:blip r:embed="rId3"/>
          <a:stretch>
            <a:fillRect/>
          </a:stretch>
        </p:blipFill>
        <p:spPr>
          <a:xfrm>
            <a:off x="5538652" y="1337135"/>
            <a:ext cx="6038882" cy="4098626"/>
          </a:xfrm>
          <a:prstGeom prst="rect">
            <a:avLst/>
          </a:prstGeom>
        </p:spPr>
      </p:pic>
      <p:sp>
        <p:nvSpPr>
          <p:cNvPr id="6" name="TextBox 5"/>
          <p:cNvSpPr txBox="1"/>
          <p:nvPr/>
        </p:nvSpPr>
        <p:spPr>
          <a:xfrm>
            <a:off x="598948" y="5556235"/>
            <a:ext cx="10994104"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Robot moving Forward Direction                Result showing Forward Direction</a:t>
            </a:r>
            <a:endParaRPr lang="en-IN" sz="2600" dirty="0">
              <a:latin typeface="Times New Roman" panose="02020603050405020304" pitchFamily="18" charset="0"/>
              <a:cs typeface="Times New Roman" panose="02020603050405020304" pitchFamily="18" charset="0"/>
            </a:endParaRPr>
          </a:p>
        </p:txBody>
      </p:sp>
      <p:pic>
        <p:nvPicPr>
          <p:cNvPr id="7"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600CCC7-54F0-4CF2-B8F7-9F051D6EC8B2}"/>
              </a:ext>
            </a:extLst>
          </p:cNvPr>
          <p:cNvSpPr>
            <a:spLocks noGrp="1"/>
          </p:cNvSpPr>
          <p:nvPr>
            <p:ph type="sldNum" sz="quarter" idx="12"/>
          </p:nvPr>
        </p:nvSpPr>
        <p:spPr/>
        <p:txBody>
          <a:bodyPr/>
          <a:lstStyle/>
          <a:p>
            <a:fld id="{6845A24B-5395-4159-BB40-E2A5C564A387}" type="slidenum">
              <a:rPr lang="en-IN" smtClean="0"/>
              <a:t>14</a:t>
            </a:fld>
            <a:endParaRPr lang="en-IN"/>
          </a:p>
        </p:txBody>
      </p:sp>
    </p:spTree>
    <p:extLst>
      <p:ext uri="{BB962C8B-B14F-4D97-AF65-F5344CB8AC3E}">
        <p14:creationId xmlns:p14="http://schemas.microsoft.com/office/powerpoint/2010/main" val="860508223"/>
      </p:ext>
    </p:extLst>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2" name="image23.jpeg"/>
          <p:cNvPicPr/>
          <p:nvPr/>
        </p:nvPicPr>
        <p:blipFill rotWithShape="1">
          <a:blip r:embed="rId2" cstate="print"/>
          <a:srcRect b="24.056%"/>
          <a:stretch/>
        </p:blipFill>
        <p:spPr bwMode="auto">
          <a:xfrm>
            <a:off x="784406" y="1181216"/>
            <a:ext cx="4340076" cy="4285063"/>
          </a:xfrm>
          <a:prstGeom prst="rect">
            <a:avLst/>
          </a:prstGeom>
          <a:ln>
            <a:noFill/>
          </a:ln>
          <a:extLst>
            <a:ext uri="{53640926-AAD7-44D8-BBD7-CCE9431645EC}">
              <a14:shadowObscured xmlns:a14="http://schemas.microsoft.com/office/drawing/2010/main"/>
            </a:ext>
          </a:extLst>
        </p:spPr>
      </p:pic>
      <p:pic>
        <p:nvPicPr>
          <p:cNvPr id="3" name="image22.jpeg"/>
          <p:cNvPicPr/>
          <p:nvPr/>
        </p:nvPicPr>
        <p:blipFill rotWithShape="1">
          <a:blip r:embed="rId3" cstate="print"/>
          <a:srcRect r="1.158%" b="9.358%"/>
          <a:stretch/>
        </p:blipFill>
        <p:spPr bwMode="auto">
          <a:xfrm>
            <a:off x="5763304" y="1261832"/>
            <a:ext cx="5605101" cy="4204447"/>
          </a:xfrm>
          <a:prstGeom prst="rect">
            <a:avLst/>
          </a:prstGeom>
          <a:ln>
            <a:noFill/>
          </a:ln>
          <a:extLst>
            <a:ext uri="{53640926-AAD7-44D8-BBD7-CCE9431645EC}">
              <a14:shadowObscured xmlns:a14="http://schemas.microsoft.com/office/drawing/2010/main"/>
            </a:ext>
          </a:extLst>
        </p:spPr>
      </p:pic>
      <p:sp>
        <p:nvSpPr>
          <p:cNvPr id="4" name="Rectangle 3"/>
          <p:cNvSpPr/>
          <p:nvPr/>
        </p:nvSpPr>
        <p:spPr>
          <a:xfrm>
            <a:off x="384622" y="5656663"/>
            <a:ext cx="11287426" cy="492443"/>
          </a:xfrm>
          <a:prstGeom prst="rect">
            <a:avLst/>
          </a:prstGeom>
        </p:spPr>
        <p:txBody>
          <a:bodyPr wrap="square">
            <a:spAutoFit/>
          </a:bodyPr>
          <a:lstStyle/>
          <a:p>
            <a:r>
              <a:rPr lang="en-US" sz="2600" dirty="0">
                <a:latin typeface="Times New Roman" panose="02020603050405020304" pitchFamily="18" charset="0"/>
                <a:cs typeface="Times New Roman" panose="02020603050405020304" pitchFamily="18" charset="0"/>
              </a:rPr>
              <a:t>       Robot moving Left Direction		     Result showing Left Direction</a:t>
            </a:r>
            <a:endParaRPr lang="en-IN" sz="2600" dirty="0">
              <a:latin typeface="Times New Roman" panose="02020603050405020304" pitchFamily="18" charset="0"/>
              <a:cs typeface="Times New Roman" panose="02020603050405020304" pitchFamily="18" charset="0"/>
            </a:endParaRPr>
          </a:p>
        </p:txBody>
      </p:sp>
      <p:pic>
        <p:nvPicPr>
          <p:cNvPr id="7"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CFE4E342-F6C0-4093-B041-BF50B909E034}"/>
              </a:ext>
            </a:extLst>
          </p:cNvPr>
          <p:cNvSpPr>
            <a:spLocks noGrp="1"/>
          </p:cNvSpPr>
          <p:nvPr>
            <p:ph type="sldNum" sz="quarter" idx="12"/>
          </p:nvPr>
        </p:nvSpPr>
        <p:spPr/>
        <p:txBody>
          <a:bodyPr/>
          <a:lstStyle/>
          <a:p>
            <a:fld id="{6845A24B-5395-4159-BB40-E2A5C564A387}" type="slidenum">
              <a:rPr lang="en-IN" smtClean="0"/>
              <a:t>15</a:t>
            </a:fld>
            <a:endParaRPr lang="en-IN"/>
          </a:p>
        </p:txBody>
      </p:sp>
    </p:spTree>
    <p:extLst>
      <p:ext uri="{BB962C8B-B14F-4D97-AF65-F5344CB8AC3E}">
        <p14:creationId xmlns:p14="http://schemas.microsoft.com/office/powerpoint/2010/main" val="566612785"/>
      </p:ext>
    </p:extLst>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2" name="image25.jpeg"/>
          <p:cNvPicPr/>
          <p:nvPr/>
        </p:nvPicPr>
        <p:blipFill rotWithShape="1">
          <a:blip r:embed="rId2" cstate="print"/>
          <a:srcRect b="18.964%"/>
          <a:stretch/>
        </p:blipFill>
        <p:spPr bwMode="auto">
          <a:xfrm>
            <a:off x="557349" y="983578"/>
            <a:ext cx="4351065" cy="4598893"/>
          </a:xfrm>
          <a:prstGeom prst="rect">
            <a:avLst/>
          </a:prstGeom>
          <a:ln>
            <a:noFill/>
          </a:ln>
          <a:extLst>
            <a:ext uri="{53640926-AAD7-44D8-BBD7-CCE9431645EC}">
              <a14:shadowObscured xmlns:a14="http://schemas.microsoft.com/office/drawing/2010/main"/>
            </a:ext>
          </a:extLst>
        </p:spPr>
      </p:pic>
      <p:pic>
        <p:nvPicPr>
          <p:cNvPr id="3" name="image24.jpeg"/>
          <p:cNvPicPr/>
          <p:nvPr/>
        </p:nvPicPr>
        <p:blipFill rotWithShape="1">
          <a:blip r:embed="rId3" cstate="print"/>
          <a:srcRect r="1.948%" b="9.955%"/>
          <a:stretch/>
        </p:blipFill>
        <p:spPr bwMode="auto">
          <a:xfrm>
            <a:off x="5500280" y="1216661"/>
            <a:ext cx="5899240" cy="4365810"/>
          </a:xfrm>
          <a:prstGeom prst="rect">
            <a:avLst/>
          </a:prstGeom>
          <a:ln>
            <a:noFill/>
          </a:ln>
          <a:extLst>
            <a:ext uri="{53640926-AAD7-44D8-BBD7-CCE9431645EC}">
              <a14:shadowObscured xmlns:a14="http://schemas.microsoft.com/office/drawing/2010/main"/>
            </a:ext>
          </a:extLst>
        </p:spPr>
      </p:pic>
      <p:sp>
        <p:nvSpPr>
          <p:cNvPr id="4" name="Rectangle 3"/>
          <p:cNvSpPr/>
          <p:nvPr/>
        </p:nvSpPr>
        <p:spPr>
          <a:xfrm>
            <a:off x="557349" y="5789683"/>
            <a:ext cx="10340612" cy="492443"/>
          </a:xfrm>
          <a:prstGeom prst="rect">
            <a:avLst/>
          </a:prstGeom>
        </p:spPr>
        <p:txBody>
          <a:bodyPr wrap="square">
            <a:spAutoFit/>
          </a:bodyPr>
          <a:lstStyle/>
          <a:p>
            <a:r>
              <a:rPr lang="en-US" sz="2600" dirty="0">
                <a:latin typeface="Times New Roman" panose="02020603050405020304" pitchFamily="18" charset="0"/>
                <a:cs typeface="Times New Roman" panose="02020603050405020304" pitchFamily="18" charset="0"/>
              </a:rPr>
              <a:t>Robot moving Right Direction		   Result showing Right Direction</a:t>
            </a:r>
            <a:endParaRPr lang="en-IN" sz="2600" dirty="0">
              <a:latin typeface="Times New Roman" panose="02020603050405020304" pitchFamily="18" charset="0"/>
              <a:cs typeface="Times New Roman" panose="02020603050405020304" pitchFamily="18" charset="0"/>
            </a:endParaRPr>
          </a:p>
        </p:txBody>
      </p:sp>
      <p:pic>
        <p:nvPicPr>
          <p:cNvPr id="6"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A75D4D87-A3C3-4F86-91E2-E388F4259892}"/>
              </a:ext>
            </a:extLst>
          </p:cNvPr>
          <p:cNvSpPr>
            <a:spLocks noGrp="1"/>
          </p:cNvSpPr>
          <p:nvPr>
            <p:ph type="sldNum" sz="quarter" idx="12"/>
          </p:nvPr>
        </p:nvSpPr>
        <p:spPr/>
        <p:txBody>
          <a:bodyPr/>
          <a:lstStyle/>
          <a:p>
            <a:fld id="{6845A24B-5395-4159-BB40-E2A5C564A387}" type="slidenum">
              <a:rPr lang="en-IN" smtClean="0"/>
              <a:t>16</a:t>
            </a:fld>
            <a:endParaRPr lang="en-IN"/>
          </a:p>
        </p:txBody>
      </p:sp>
    </p:spTree>
    <p:extLst>
      <p:ext uri="{BB962C8B-B14F-4D97-AF65-F5344CB8AC3E}">
        <p14:creationId xmlns:p14="http://schemas.microsoft.com/office/powerpoint/2010/main" val="2652054603"/>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2" name="image26.jpeg"/>
          <p:cNvPicPr/>
          <p:nvPr/>
        </p:nvPicPr>
        <p:blipFill>
          <a:blip r:embed="rId2" cstate="print"/>
          <a:stretch>
            <a:fillRect/>
          </a:stretch>
        </p:blipFill>
        <p:spPr>
          <a:xfrm>
            <a:off x="4058285" y="595176"/>
            <a:ext cx="3526790" cy="4864330"/>
          </a:xfrm>
          <a:prstGeom prst="rect">
            <a:avLst/>
          </a:prstGeom>
        </p:spPr>
      </p:pic>
      <p:sp>
        <p:nvSpPr>
          <p:cNvPr id="3" name="Rectangle 2"/>
          <p:cNvSpPr/>
          <p:nvPr/>
        </p:nvSpPr>
        <p:spPr>
          <a:xfrm>
            <a:off x="3951617" y="5687802"/>
            <a:ext cx="3740126" cy="492443"/>
          </a:xfrm>
          <a:prstGeom prst="rect">
            <a:avLst/>
          </a:prstGeom>
        </p:spPr>
        <p:txBody>
          <a:bodyPr wrap="none">
            <a:spAutoFit/>
          </a:bodyPr>
          <a:lstStyle/>
          <a:p>
            <a:r>
              <a:rPr lang="en-US" sz="2600" spc="-35" dirty="0">
                <a:latin typeface="Times New Roman" panose="02020603050405020304" pitchFamily="18" charset="0"/>
                <a:ea typeface="Times New Roman" panose="02020603050405020304" pitchFamily="18" charset="0"/>
              </a:rPr>
              <a:t>Robot stopped at</a:t>
            </a:r>
            <a:r>
              <a:rPr lang="en-US" sz="2600" dirty="0">
                <a:latin typeface="Times New Roman" panose="02020603050405020304" pitchFamily="18" charset="0"/>
                <a:ea typeface="Times New Roman" panose="02020603050405020304" pitchFamily="18" charset="0"/>
              </a:rPr>
              <a:t> Lane</a:t>
            </a:r>
            <a:r>
              <a:rPr lang="en-US" sz="2600" spc="-15" dirty="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End</a:t>
            </a:r>
            <a:endParaRPr lang="en-IN" sz="2600" dirty="0"/>
          </a:p>
        </p:txBody>
      </p:sp>
      <p:pic>
        <p:nvPicPr>
          <p:cNvPr id="5"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00B3FE0-1677-4355-8A51-4540EF0F2170}"/>
              </a:ext>
            </a:extLst>
          </p:cNvPr>
          <p:cNvSpPr>
            <a:spLocks noGrp="1"/>
          </p:cNvSpPr>
          <p:nvPr>
            <p:ph type="sldNum" sz="quarter" idx="12"/>
          </p:nvPr>
        </p:nvSpPr>
        <p:spPr/>
        <p:txBody>
          <a:bodyPr/>
          <a:lstStyle/>
          <a:p>
            <a:fld id="{6845A24B-5395-4159-BB40-E2A5C564A387}" type="slidenum">
              <a:rPr lang="en-IN" smtClean="0"/>
              <a:t>17</a:t>
            </a:fld>
            <a:endParaRPr lang="en-IN"/>
          </a:p>
        </p:txBody>
      </p:sp>
    </p:spTree>
    <p:extLst>
      <p:ext uri="{BB962C8B-B14F-4D97-AF65-F5344CB8AC3E}">
        <p14:creationId xmlns:p14="http://schemas.microsoft.com/office/powerpoint/2010/main" val="1273634742"/>
      </p:ext>
    </p:extLst>
  </p:cSld>
  <p:clrMapOvr>
    <a:masterClrMapping/>
  </p:clrMapOvr>
</p:sld>
</file>

<file path=ppt/slides/slide1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Autofit/>
          </a:bodyPr>
          <a:lstStyle/>
          <a:p>
            <a:r>
              <a:rPr lang="en-IN" b="1" dirty="0">
                <a:latin typeface="Times New Roman" panose="02020603050405020304" pitchFamily="18" charset="0"/>
                <a:cs typeface="Times New Roman" panose="02020603050405020304" pitchFamily="18" charset="0"/>
              </a:rPr>
              <a:t>Limitations</a:t>
            </a:r>
          </a:p>
        </p:txBody>
      </p:sp>
      <p:sp>
        <p:nvSpPr>
          <p:cNvPr id="3" name="Content Placeholder 2"/>
          <p:cNvSpPr>
            <a:spLocks noGrp="1"/>
          </p:cNvSpPr>
          <p:nvPr>
            <p:ph idx="1"/>
          </p:nvPr>
        </p:nvSpPr>
        <p:spPr>
          <a:xfrm>
            <a:off x="838200" y="1216661"/>
            <a:ext cx="10515600" cy="4351338"/>
          </a:xfrm>
        </p:spPr>
        <p:txBody>
          <a:bodyPr>
            <a:normAutofit/>
          </a:bodyPr>
          <a:lstStyle/>
          <a:p>
            <a:pPr>
              <a:lnSpc>
                <a:spcPct val="100%"/>
              </a:lnSpc>
            </a:pPr>
            <a:r>
              <a:rPr lang="en-US" sz="2600" dirty="0">
                <a:latin typeface="Times New Roman" panose="02020603050405020304" pitchFamily="18" charset="0"/>
                <a:cs typeface="Times New Roman" panose="02020603050405020304" pitchFamily="18" charset="0"/>
              </a:rPr>
              <a:t>The approach is costly for small scale industries.</a:t>
            </a:r>
          </a:p>
          <a:p>
            <a:pPr>
              <a:lnSpc>
                <a:spcPct val="100%"/>
              </a:lnSpc>
            </a:pPr>
            <a:r>
              <a:rPr lang="en-US" sz="2600" dirty="0">
                <a:latin typeface="Times New Roman" panose="02020603050405020304" pitchFamily="18" charset="0"/>
                <a:cs typeface="Times New Roman" panose="02020603050405020304" pitchFamily="18" charset="0"/>
              </a:rPr>
              <a:t>The robot calibration would affect due to worst case scenario of weather change. </a:t>
            </a:r>
          </a:p>
          <a:p>
            <a:pPr>
              <a:lnSpc>
                <a:spcPct val="100%"/>
              </a:lnSpc>
            </a:pPr>
            <a:r>
              <a:rPr lang="en-US" sz="2600" dirty="0">
                <a:latin typeface="Times New Roman" panose="02020603050405020304" pitchFamily="18" charset="0"/>
                <a:cs typeface="Times New Roman" panose="02020603050405020304" pitchFamily="18" charset="0"/>
              </a:rPr>
              <a:t>We would need a high pixel range camera for better calibration. </a:t>
            </a:r>
          </a:p>
          <a:p>
            <a:pPr>
              <a:lnSpc>
                <a:spcPct val="100%"/>
              </a:lnSpc>
            </a:pPr>
            <a:r>
              <a:rPr lang="en-US" sz="2600" dirty="0">
                <a:latin typeface="Times New Roman" panose="02020603050405020304" pitchFamily="18" charset="0"/>
                <a:cs typeface="Times New Roman" panose="02020603050405020304" pitchFamily="18" charset="0"/>
              </a:rPr>
              <a:t>At slope areas robot wouldn’t be working efficiently. </a:t>
            </a:r>
            <a:endParaRPr lang="en-IN" sz="2600" dirty="0">
              <a:latin typeface="Times New Roman" panose="02020603050405020304" pitchFamily="18" charset="0"/>
              <a:cs typeface="Times New Roman" panose="02020603050405020304" pitchFamily="18" charset="0"/>
            </a:endParaRPr>
          </a:p>
        </p:txBody>
      </p:sp>
      <p:pic>
        <p:nvPicPr>
          <p:cNvPr id="5"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7FF6D09-1CEE-4642-B334-C7B9D8F7B0F0}"/>
              </a:ext>
            </a:extLst>
          </p:cNvPr>
          <p:cNvSpPr>
            <a:spLocks noGrp="1"/>
          </p:cNvSpPr>
          <p:nvPr>
            <p:ph type="sldNum" sz="quarter" idx="12"/>
          </p:nvPr>
        </p:nvSpPr>
        <p:spPr/>
        <p:txBody>
          <a:bodyPr/>
          <a:lstStyle/>
          <a:p>
            <a:fld id="{6845A24B-5395-4159-BB40-E2A5C564A387}" type="slidenum">
              <a:rPr lang="en-IN" smtClean="0"/>
              <a:t>18</a:t>
            </a:fld>
            <a:endParaRPr lang="en-IN"/>
          </a:p>
        </p:txBody>
      </p:sp>
    </p:spTree>
    <p:extLst>
      <p:ext uri="{BB962C8B-B14F-4D97-AF65-F5344CB8AC3E}">
        <p14:creationId xmlns:p14="http://schemas.microsoft.com/office/powerpoint/2010/main" val="973126321"/>
      </p:ext>
    </p:extLst>
  </p:cSld>
  <p:clrMapOvr>
    <a:masterClrMapping/>
  </p:clrMapOvr>
</p:sld>
</file>

<file path=ppt/slides/slide1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Autofit/>
          </a:bodyPr>
          <a:lstStyle/>
          <a:p>
            <a:r>
              <a:rPr lang="en-US" b="1" dirty="0">
                <a:latin typeface="Times New Roman" panose="02020603050405020304" pitchFamily="18" charset="0"/>
                <a:cs typeface="Times New Roman" panose="02020603050405020304" pitchFamily="18" charset="0"/>
              </a:rPr>
              <a:t>Future scope</a:t>
            </a:r>
            <a:endParaRPr lang="en-IN" b="1" dirty="0"/>
          </a:p>
        </p:txBody>
      </p:sp>
      <p:sp>
        <p:nvSpPr>
          <p:cNvPr id="3" name="Content Placeholder 2"/>
          <p:cNvSpPr>
            <a:spLocks noGrp="1"/>
          </p:cNvSpPr>
          <p:nvPr>
            <p:ph idx="1"/>
          </p:nvPr>
        </p:nvSpPr>
        <p:spPr>
          <a:xfrm>
            <a:off x="838200" y="1216661"/>
            <a:ext cx="10515600" cy="4744992"/>
          </a:xfrm>
        </p:spPr>
        <p:txBody>
          <a:bodyPr>
            <a:noAutofit/>
          </a:bodyPr>
          <a:lstStyle/>
          <a:p>
            <a:pPr marL="0" indent="0">
              <a:lnSpc>
                <a:spcPct val="100%"/>
              </a:lnSpc>
              <a:buNone/>
            </a:pPr>
            <a:r>
              <a:rPr lang="en-US" sz="2600" dirty="0">
                <a:latin typeface="Times New Roman" panose="02020603050405020304" pitchFamily="18" charset="0"/>
                <a:cs typeface="Times New Roman" panose="02020603050405020304" pitchFamily="18" charset="0"/>
              </a:rPr>
              <a:t>The major advantages of this system when compared to other Lane detection algorithms is that this system is more reliable and efficient to detect lane and maneuver the robot using Arduino Nano. </a:t>
            </a:r>
          </a:p>
          <a:p>
            <a:pPr>
              <a:lnSpc>
                <a:spcPct val="100%"/>
              </a:lnSpc>
            </a:pPr>
            <a:r>
              <a:rPr lang="en-US" sz="2600" dirty="0">
                <a:latin typeface="Times New Roman" panose="02020603050405020304" pitchFamily="18" charset="0"/>
                <a:cs typeface="Times New Roman" panose="02020603050405020304" pitchFamily="18" charset="0"/>
              </a:rPr>
              <a:t>By using different cameras, we can change the applications example night vision, thermal, etc.</a:t>
            </a:r>
          </a:p>
          <a:p>
            <a:pPr>
              <a:lnSpc>
                <a:spcPct val="100%"/>
              </a:lnSpc>
            </a:pPr>
            <a:r>
              <a:rPr lang="en-US" sz="2600" dirty="0">
                <a:latin typeface="Times New Roman" panose="02020603050405020304" pitchFamily="18" charset="0"/>
                <a:cs typeface="Times New Roman" panose="02020603050405020304" pitchFamily="18" charset="0"/>
              </a:rPr>
              <a:t>With few changes this system can also be implemented in drones.</a:t>
            </a:r>
          </a:p>
          <a:p>
            <a:pPr>
              <a:lnSpc>
                <a:spcPct val="100%"/>
              </a:lnSpc>
            </a:pPr>
            <a:r>
              <a:rPr lang="en-US" sz="2600" dirty="0">
                <a:latin typeface="Times New Roman" panose="02020603050405020304" pitchFamily="18" charset="0"/>
                <a:cs typeface="Times New Roman" panose="02020603050405020304" pitchFamily="18" charset="0"/>
              </a:rPr>
              <a:t>By using 2 cameras we can create a 3D image of the environment.</a:t>
            </a:r>
          </a:p>
          <a:p>
            <a:pPr>
              <a:lnSpc>
                <a:spcPct val="100%"/>
              </a:lnSpc>
            </a:pPr>
            <a:r>
              <a:rPr lang="en-US" sz="2600" dirty="0">
                <a:latin typeface="Times New Roman" panose="02020603050405020304" pitchFamily="18" charset="0"/>
                <a:cs typeface="Times New Roman" panose="02020603050405020304" pitchFamily="18" charset="0"/>
              </a:rPr>
              <a:t>Assertive navigation system for wheel chair and blind people.</a:t>
            </a:r>
          </a:p>
          <a:p>
            <a:pPr>
              <a:lnSpc>
                <a:spcPct val="100%"/>
              </a:lnSpc>
            </a:pPr>
            <a:r>
              <a:rPr lang="en-US" sz="2600" dirty="0">
                <a:latin typeface="Times New Roman" panose="02020603050405020304" pitchFamily="18" charset="0"/>
                <a:cs typeface="Times New Roman" panose="02020603050405020304" pitchFamily="18" charset="0"/>
              </a:rPr>
              <a:t>It can go in hazardous environment where humans cannot go.</a:t>
            </a:r>
          </a:p>
        </p:txBody>
      </p:sp>
      <p:pic>
        <p:nvPicPr>
          <p:cNvPr id="5"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FFDC93D-99BF-45B2-B99F-AE24BD43A0C4}"/>
              </a:ext>
            </a:extLst>
          </p:cNvPr>
          <p:cNvSpPr>
            <a:spLocks noGrp="1"/>
          </p:cNvSpPr>
          <p:nvPr>
            <p:ph type="sldNum" sz="quarter" idx="12"/>
          </p:nvPr>
        </p:nvSpPr>
        <p:spPr/>
        <p:txBody>
          <a:bodyPr/>
          <a:lstStyle/>
          <a:p>
            <a:fld id="{6845A24B-5395-4159-BB40-E2A5C564A387}" type="slidenum">
              <a:rPr lang="en-IN" smtClean="0"/>
              <a:t>19</a:t>
            </a:fld>
            <a:endParaRPr lang="en-IN"/>
          </a:p>
        </p:txBody>
      </p:sp>
    </p:spTree>
    <p:extLst>
      <p:ext uri="{BB962C8B-B14F-4D97-AF65-F5344CB8AC3E}">
        <p14:creationId xmlns:p14="http://schemas.microsoft.com/office/powerpoint/2010/main" val="2787002923"/>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Autofit/>
          </a:bodyPr>
          <a:lstStyle/>
          <a:p>
            <a:r>
              <a:rPr lang="en-IN"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838200" y="1338559"/>
            <a:ext cx="4377466" cy="5590903"/>
          </a:xfrm>
        </p:spPr>
        <p:txBody>
          <a:bodyPr>
            <a:noAutofit/>
          </a:bodyPr>
          <a:lstStyle/>
          <a:p>
            <a:pPr fontAlgn="base">
              <a:lnSpc>
                <a:spcPct val="1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Abstract </a:t>
            </a:r>
          </a:p>
          <a:p>
            <a:pPr fontAlgn="base">
              <a:lnSpc>
                <a:spcPct val="1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Introduction </a:t>
            </a:r>
          </a:p>
          <a:p>
            <a:pPr fontAlgn="base">
              <a:lnSpc>
                <a:spcPct val="1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Literature review</a:t>
            </a:r>
          </a:p>
          <a:p>
            <a:pPr fontAlgn="base">
              <a:lnSpc>
                <a:spcPct val="1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Problem definition</a:t>
            </a:r>
          </a:p>
          <a:p>
            <a:pPr fontAlgn="base">
              <a:lnSpc>
                <a:spcPct val="1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Methodology</a:t>
            </a:r>
          </a:p>
          <a:p>
            <a:pPr fontAlgn="base">
              <a:lnSpc>
                <a:spcPct val="1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Hardware and Software requirements</a:t>
            </a:r>
          </a:p>
          <a:p>
            <a:pPr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Block diagram</a:t>
            </a:r>
          </a:p>
          <a:p>
            <a:pPr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Flow of project </a:t>
            </a:r>
          </a:p>
          <a:p>
            <a:pPr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Circuit diagram </a:t>
            </a:r>
          </a:p>
          <a:p>
            <a:pPr marL="0" indent="0" fontAlgn="base">
              <a:buNone/>
            </a:pPr>
            <a:endParaRPr lang="en-US" sz="2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C86DF80-7A6B-44FE-AF54-EB0E27577DFC}"/>
              </a:ext>
            </a:extLst>
          </p:cNvPr>
          <p:cNvSpPr txBox="1"/>
          <p:nvPr/>
        </p:nvSpPr>
        <p:spPr>
          <a:xfrm>
            <a:off x="6329082" y="1333047"/>
            <a:ext cx="4823012" cy="2092881"/>
          </a:xfrm>
          <a:prstGeom prst="rect">
            <a:avLst/>
          </a:prstGeom>
          <a:noFill/>
        </p:spPr>
        <p:txBody>
          <a:bodyPr wrap="square" rtlCol="0">
            <a:spAutoFit/>
          </a:bodyPr>
          <a:lstStyle/>
          <a:p>
            <a:pPr algn="just"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Results</a:t>
            </a:r>
          </a:p>
          <a:p>
            <a:pPr algn="just"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Limitations</a:t>
            </a:r>
          </a:p>
          <a:p>
            <a:pPr algn="just"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Future scope</a:t>
            </a:r>
          </a:p>
          <a:p>
            <a:pPr algn="just"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Conclusion</a:t>
            </a:r>
          </a:p>
          <a:p>
            <a:pPr algn="just"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References</a:t>
            </a:r>
            <a:endParaRPr lang="en-IN" sz="2600" dirty="0"/>
          </a:p>
        </p:txBody>
      </p:sp>
      <p:sp>
        <p:nvSpPr>
          <p:cNvPr id="4" name="Slide Number Placeholder 3">
            <a:extLst>
              <a:ext uri="{FF2B5EF4-FFF2-40B4-BE49-F238E27FC236}">
                <a16:creationId xmlns:a16="http://schemas.microsoft.com/office/drawing/2014/main" id="{A68544CA-EA6C-4983-9B4E-376D462A47B2}"/>
              </a:ext>
            </a:extLst>
          </p:cNvPr>
          <p:cNvSpPr>
            <a:spLocks noGrp="1"/>
          </p:cNvSpPr>
          <p:nvPr>
            <p:ph type="sldNum" sz="quarter" idx="12"/>
          </p:nvPr>
        </p:nvSpPr>
        <p:spPr/>
        <p:txBody>
          <a:bodyPr/>
          <a:lstStyle/>
          <a:p>
            <a:fld id="{6845A24B-5395-4159-BB40-E2A5C564A387}" type="slidenum">
              <a:rPr lang="en-IN" smtClean="0"/>
              <a:t>2</a:t>
            </a:fld>
            <a:endParaRPr lang="en-IN"/>
          </a:p>
        </p:txBody>
      </p:sp>
    </p:spTree>
    <p:extLst>
      <p:ext uri="{BB962C8B-B14F-4D97-AF65-F5344CB8AC3E}">
        <p14:creationId xmlns:p14="http://schemas.microsoft.com/office/powerpoint/2010/main" val="2665407199"/>
      </p:ext>
    </p:extLst>
  </p:cSld>
  <p:clrMapOvr>
    <a:masterClrMapping/>
  </p:clrMapOvr>
</p:sld>
</file>

<file path=ppt/slides/slide2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Autofit/>
          </a:bodyPr>
          <a:lstStyle/>
          <a:p>
            <a:r>
              <a:rPr lang="en-US" b="1" dirty="0">
                <a:latin typeface="Times New Roman" panose="02020603050405020304" pitchFamily="18" charset="0"/>
                <a:cs typeface="Times New Roman" panose="02020603050405020304" pitchFamily="18" charset="0"/>
              </a:rPr>
              <a:t>Conclusion</a:t>
            </a:r>
            <a:endParaRPr lang="en-IN" b="1" dirty="0"/>
          </a:p>
        </p:txBody>
      </p:sp>
      <p:sp>
        <p:nvSpPr>
          <p:cNvPr id="3" name="Content Placeholder 2"/>
          <p:cNvSpPr>
            <a:spLocks noGrp="1"/>
          </p:cNvSpPr>
          <p:nvPr>
            <p:ph idx="1"/>
          </p:nvPr>
        </p:nvSpPr>
        <p:spPr>
          <a:xfrm>
            <a:off x="838200" y="1208721"/>
            <a:ext cx="10515600" cy="4351338"/>
          </a:xfrm>
        </p:spPr>
        <p:txBody>
          <a:bodyPr>
            <a:normAutofit/>
          </a:bodyPr>
          <a:lstStyle/>
          <a:p>
            <a:pPr marL="0" indent="0" algn="just">
              <a:lnSpc>
                <a:spcPct val="100%"/>
              </a:lnSpc>
              <a:buNone/>
            </a:pPr>
            <a:r>
              <a:rPr lang="en-US" sz="2600" dirty="0">
                <a:latin typeface="Times New Roman" panose="02020603050405020304" pitchFamily="18" charset="0"/>
                <a:cs typeface="Times New Roman" panose="02020603050405020304" pitchFamily="18" charset="0"/>
              </a:rPr>
              <a:t>This project report presents a camera sensor-based Lane Following Mobile Robot design which always directs along the white line on gray surface. The robot is able to detect its path in case it is out of path. The robot also detects obstacles coming between the path and responds accordingly. Thus the “LANE FOLLOWING MOBILE ROBOT” has been designed and tested successfully. </a:t>
            </a:r>
            <a:endParaRPr lang="en-IN" sz="2600" dirty="0">
              <a:latin typeface="Times New Roman" panose="02020603050405020304" pitchFamily="18" charset="0"/>
              <a:cs typeface="Times New Roman" panose="02020603050405020304" pitchFamily="18" charset="0"/>
            </a:endParaRPr>
          </a:p>
        </p:txBody>
      </p:sp>
      <p:pic>
        <p:nvPicPr>
          <p:cNvPr id="5"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87680C3-C859-457B-A650-664E55594753}"/>
              </a:ext>
            </a:extLst>
          </p:cNvPr>
          <p:cNvSpPr>
            <a:spLocks noGrp="1"/>
          </p:cNvSpPr>
          <p:nvPr>
            <p:ph type="sldNum" sz="quarter" idx="12"/>
          </p:nvPr>
        </p:nvSpPr>
        <p:spPr/>
        <p:txBody>
          <a:bodyPr/>
          <a:lstStyle/>
          <a:p>
            <a:fld id="{6845A24B-5395-4159-BB40-E2A5C564A387}" type="slidenum">
              <a:rPr lang="en-IN" smtClean="0"/>
              <a:t>20</a:t>
            </a:fld>
            <a:endParaRPr lang="en-IN"/>
          </a:p>
        </p:txBody>
      </p:sp>
    </p:spTree>
    <p:extLst>
      <p:ext uri="{BB962C8B-B14F-4D97-AF65-F5344CB8AC3E}">
        <p14:creationId xmlns:p14="http://schemas.microsoft.com/office/powerpoint/2010/main" val="1282962342"/>
      </p:ext>
    </p:extLst>
  </p:cSld>
  <p:clrMapOvr>
    <a:masterClrMapping/>
  </p:clrMapOvr>
</p:sld>
</file>

<file path=ppt/slides/slide2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IN" b="1" dirty="0">
                <a:latin typeface="Times New Roman" panose="02020603050405020304" pitchFamily="18" charset="0"/>
                <a:cs typeface="Times New Roman" panose="02020603050405020304" pitchFamily="18" charset="0"/>
              </a:rPr>
              <a:t>References </a:t>
            </a:r>
          </a:p>
        </p:txBody>
      </p:sp>
      <p:sp>
        <p:nvSpPr>
          <p:cNvPr id="3" name="Content Placeholder 2"/>
          <p:cNvSpPr>
            <a:spLocks noGrp="1"/>
          </p:cNvSpPr>
          <p:nvPr>
            <p:ph idx="1"/>
          </p:nvPr>
        </p:nvSpPr>
        <p:spPr>
          <a:xfrm>
            <a:off x="838200" y="1216661"/>
            <a:ext cx="10515600" cy="4351338"/>
          </a:xfrm>
        </p:spPr>
        <p:txBody>
          <a:bodyPr>
            <a:normAutofit fontScale="77.5%" lnSpcReduction="20%"/>
          </a:bodyPr>
          <a:lstStyle/>
          <a:p>
            <a:pPr marL="0" indent="0" algn="just">
              <a:lnSpc>
                <a:spcPct val="120%"/>
              </a:lnSpc>
              <a:buNone/>
            </a:pPr>
            <a:r>
              <a:rPr lang="en-IN" sz="2600" dirty="0">
                <a:latin typeface="Times New Roman" panose="02020603050405020304" pitchFamily="18" charset="0"/>
                <a:cs typeface="Times New Roman" panose="02020603050405020304" pitchFamily="18" charset="0"/>
              </a:rPr>
              <a:t>[1] Shetty Nihal, K Mohan, K Kaushik, “Autonomous Self-Driving Car using   Raspberry Pi Model”, </a:t>
            </a:r>
            <a:r>
              <a:rPr lang="en-IN" sz="2600" i="1" dirty="0">
                <a:latin typeface="Times New Roman" panose="02020603050405020304" pitchFamily="18" charset="0"/>
                <a:cs typeface="Times New Roman" panose="02020603050405020304" pitchFamily="18" charset="0"/>
              </a:rPr>
              <a:t>International Journal of Engineering Research &amp; Technology (IJERT), RTESIT - 2019 Conference Proceedings</a:t>
            </a:r>
            <a:r>
              <a:rPr lang="en-IN" sz="2600" dirty="0">
                <a:latin typeface="Times New Roman" panose="02020603050405020304" pitchFamily="18" charset="0"/>
                <a:cs typeface="Times New Roman" panose="02020603050405020304" pitchFamily="18" charset="0"/>
              </a:rPr>
              <a:t>, ISSN: 2278-0181 </a:t>
            </a:r>
          </a:p>
          <a:p>
            <a:pPr marL="0" indent="0" algn="just">
              <a:lnSpc>
                <a:spcPct val="120%"/>
              </a:lnSpc>
              <a:buNone/>
            </a:pPr>
            <a:r>
              <a:rPr lang="en-IN" sz="2600" dirty="0">
                <a:latin typeface="Times New Roman" panose="02020603050405020304" pitchFamily="18" charset="0"/>
                <a:cs typeface="Times New Roman" panose="02020603050405020304" pitchFamily="18" charset="0"/>
              </a:rPr>
              <a:t>[2] Yu-Fang Wang, Yi-</a:t>
            </a:r>
            <a:r>
              <a:rPr lang="en-IN" sz="2600" dirty="0" err="1">
                <a:latin typeface="Times New Roman" panose="02020603050405020304" pitchFamily="18" charset="0"/>
                <a:cs typeface="Times New Roman" panose="02020603050405020304" pitchFamily="18" charset="0"/>
              </a:rPr>
              <a:t>Shueh</a:t>
            </a:r>
            <a:r>
              <a:rPr lang="en-IN" sz="2600" dirty="0">
                <a:latin typeface="Times New Roman" panose="02020603050405020304" pitchFamily="18" charset="0"/>
                <a:cs typeface="Times New Roman" panose="02020603050405020304" pitchFamily="18" charset="0"/>
              </a:rPr>
              <a:t> Tsai, “A lane detection method based on 3D-LiDAR”, </a:t>
            </a:r>
            <a:r>
              <a:rPr lang="en-IN" sz="2600" i="1" dirty="0">
                <a:latin typeface="Times New Roman" panose="02020603050405020304" pitchFamily="18" charset="0"/>
                <a:cs typeface="Times New Roman" panose="02020603050405020304" pitchFamily="18" charset="0"/>
              </a:rPr>
              <a:t>Automotive Research &amp; Testing </a:t>
            </a:r>
            <a:r>
              <a:rPr lang="en-IN" sz="2600" i="1" dirty="0" err="1">
                <a:latin typeface="Times New Roman" panose="02020603050405020304" pitchFamily="18" charset="0"/>
                <a:cs typeface="Times New Roman" panose="02020603050405020304" pitchFamily="18" charset="0"/>
              </a:rPr>
              <a:t>Center</a:t>
            </a:r>
            <a:r>
              <a:rPr lang="en-IN" sz="2600" i="1" dirty="0">
                <a:latin typeface="Times New Roman" panose="02020603050405020304" pitchFamily="18" charset="0"/>
                <a:cs typeface="Times New Roman" panose="02020603050405020304" pitchFamily="18" charset="0"/>
              </a:rPr>
              <a:t> (ARTC), Changhua, Taiwan (R.O.C), </a:t>
            </a:r>
            <a:r>
              <a:rPr lang="en-IN" sz="2600" dirty="0">
                <a:latin typeface="Times New Roman" panose="02020603050405020304" pitchFamily="18" charset="0"/>
                <a:cs typeface="Times New Roman" panose="02020603050405020304" pitchFamily="18" charset="0"/>
              </a:rPr>
              <a:t>ISSN: 2018</a:t>
            </a:r>
          </a:p>
          <a:p>
            <a:pPr marL="0" indent="0" algn="just">
              <a:lnSpc>
                <a:spcPct val="120%"/>
              </a:lnSpc>
              <a:buNone/>
            </a:pPr>
            <a:r>
              <a:rPr lang="en-IN" sz="2600" dirty="0">
                <a:latin typeface="Times New Roman" panose="02020603050405020304" pitchFamily="18" charset="0"/>
                <a:cs typeface="Times New Roman" panose="02020603050405020304" pitchFamily="18" charset="0"/>
              </a:rPr>
              <a:t>[3] Jong-Ho Han, Hyun-Woo Kim, “Lane Detection Algorithm Using LRF for Autonomous Navigation of Mobile Robot”, </a:t>
            </a:r>
            <a:r>
              <a:rPr lang="en-IN" sz="2600" i="1" dirty="0">
                <a:latin typeface="Times New Roman" panose="02020603050405020304" pitchFamily="18" charset="0"/>
                <a:cs typeface="Times New Roman" panose="02020603050405020304" pitchFamily="18" charset="0"/>
              </a:rPr>
              <a:t>Appl. Sci. 2021, 11, 6229, </a:t>
            </a:r>
            <a:r>
              <a:rPr lang="en-IN" sz="26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https://doi.org/10.3390/app11136229</a:t>
            </a:r>
            <a:endParaRPr lang="en-IN" sz="2600" dirty="0">
              <a:latin typeface="Times New Roman" panose="02020603050405020304" pitchFamily="18" charset="0"/>
              <a:cs typeface="Times New Roman" panose="02020603050405020304" pitchFamily="18" charset="0"/>
            </a:endParaRPr>
          </a:p>
          <a:p>
            <a:pPr marL="0" indent="0" algn="just">
              <a:lnSpc>
                <a:spcPct val="120%"/>
              </a:lnSpc>
              <a:buNone/>
            </a:pPr>
            <a:r>
              <a:rPr lang="en-IN" sz="2600" dirty="0">
                <a:latin typeface="Times New Roman" panose="02020603050405020304" pitchFamily="18" charset="0"/>
                <a:cs typeface="Times New Roman" panose="02020603050405020304" pitchFamily="18" charset="0"/>
              </a:rPr>
              <a:t>[4] </a:t>
            </a:r>
            <a:r>
              <a:rPr lang="en-IN" sz="2600" dirty="0" err="1">
                <a:latin typeface="Times New Roman" panose="02020603050405020304" pitchFamily="18" charset="0"/>
                <a:cs typeface="Times New Roman" panose="02020603050405020304" pitchFamily="18" charset="0"/>
              </a:rPr>
              <a:t>Kanjee</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Ritesh</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Bachoo</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Asheer</a:t>
            </a:r>
            <a:r>
              <a:rPr lang="en-IN" sz="2600" dirty="0">
                <a:latin typeface="Times New Roman" panose="02020603050405020304" pitchFamily="18" charset="0"/>
                <a:cs typeface="Times New Roman" panose="02020603050405020304" pitchFamily="18" charset="0"/>
              </a:rPr>
              <a:t>, Carroll Johnson, “Vision-based Adaptive Cruise Control using pattern matching”, </a:t>
            </a:r>
            <a:r>
              <a:rPr lang="en-IN" sz="2600" i="1" dirty="0">
                <a:latin typeface="Times New Roman" panose="02020603050405020304" pitchFamily="18" charset="0"/>
                <a:cs typeface="Times New Roman" panose="02020603050405020304" pitchFamily="18" charset="0"/>
              </a:rPr>
              <a:t>IEEE 2013 6th Robotics and Mechatronics Conference (</a:t>
            </a:r>
            <a:r>
              <a:rPr lang="en-IN" sz="2600" i="1" dirty="0" err="1">
                <a:latin typeface="Times New Roman" panose="02020603050405020304" pitchFamily="18" charset="0"/>
                <a:cs typeface="Times New Roman" panose="02020603050405020304" pitchFamily="18" charset="0"/>
              </a:rPr>
              <a:t>RobMech</a:t>
            </a:r>
            <a:r>
              <a:rPr lang="en-IN" sz="2600" i="1" dirty="0">
                <a:latin typeface="Times New Roman" panose="02020603050405020304" pitchFamily="18" charset="0"/>
                <a:cs typeface="Times New Roman" panose="02020603050405020304" pitchFamily="18" charset="0"/>
              </a:rPr>
              <a:t>) - Durban, South Africa (2013.10.30-2013.10.31), 93–98, </a:t>
            </a:r>
            <a:r>
              <a:rPr lang="en-IN" sz="2600" dirty="0">
                <a:latin typeface="Times New Roman" panose="02020603050405020304" pitchFamily="18" charset="0"/>
                <a:cs typeface="Times New Roman" panose="02020603050405020304" pitchFamily="18" charset="0"/>
              </a:rPr>
              <a:t>doi:10.1109/robomech.2013.6685498</a:t>
            </a:r>
          </a:p>
          <a:p>
            <a:pPr marL="0" indent="0" algn="just">
              <a:buNone/>
            </a:pPr>
            <a:endParaRPr lang="en-IN" dirty="0"/>
          </a:p>
        </p:txBody>
      </p:sp>
      <p:pic>
        <p:nvPicPr>
          <p:cNvPr id="5"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F2E39DD-3FA0-4CB4-8E38-FE5082472304}"/>
              </a:ext>
            </a:extLst>
          </p:cNvPr>
          <p:cNvSpPr>
            <a:spLocks noGrp="1"/>
          </p:cNvSpPr>
          <p:nvPr>
            <p:ph type="sldNum" sz="quarter" idx="12"/>
          </p:nvPr>
        </p:nvSpPr>
        <p:spPr/>
        <p:txBody>
          <a:bodyPr/>
          <a:lstStyle/>
          <a:p>
            <a:fld id="{6845A24B-5395-4159-BB40-E2A5C564A387}" type="slidenum">
              <a:rPr lang="en-IN" smtClean="0"/>
              <a:t>21</a:t>
            </a:fld>
            <a:endParaRPr lang="en-IN"/>
          </a:p>
        </p:txBody>
      </p:sp>
    </p:spTree>
    <p:extLst>
      <p:ext uri="{BB962C8B-B14F-4D97-AF65-F5344CB8AC3E}">
        <p14:creationId xmlns:p14="http://schemas.microsoft.com/office/powerpoint/2010/main" val="1568899090"/>
      </p:ext>
    </p:extLst>
  </p:cSld>
  <p:clrMapOvr>
    <a:masterClrMapping/>
  </p:clrMapOvr>
</p:sld>
</file>

<file path=ppt/slides/slide2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extBox 1"/>
          <p:cNvSpPr txBox="1"/>
          <p:nvPr/>
        </p:nvSpPr>
        <p:spPr>
          <a:xfrm>
            <a:off x="2013857" y="2613392"/>
            <a:ext cx="8164285" cy="1631216"/>
          </a:xfrm>
          <a:prstGeom prst="rect">
            <a:avLst/>
          </a:prstGeom>
          <a:noFill/>
        </p:spPr>
        <p:txBody>
          <a:bodyPr wrap="square" rtlCol="0">
            <a:spAutoFit/>
          </a:bodyPr>
          <a:lstStyle/>
          <a:p>
            <a:pPr algn="ctr"/>
            <a:r>
              <a:rPr lang="en-IN" sz="10000" b="1"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C3BE0CAE-E3D0-4EEF-947C-DADE8EFC1205}"/>
              </a:ext>
            </a:extLst>
          </p:cNvPr>
          <p:cNvSpPr>
            <a:spLocks noGrp="1"/>
          </p:cNvSpPr>
          <p:nvPr>
            <p:ph type="sldNum" sz="quarter" idx="12"/>
          </p:nvPr>
        </p:nvSpPr>
        <p:spPr/>
        <p:txBody>
          <a:bodyPr/>
          <a:lstStyle/>
          <a:p>
            <a:fld id="{6845A24B-5395-4159-BB40-E2A5C564A387}" type="slidenum">
              <a:rPr lang="en-IN" smtClean="0"/>
              <a:t>22</a:t>
            </a:fld>
            <a:endParaRPr lang="en-IN"/>
          </a:p>
        </p:txBody>
      </p:sp>
    </p:spTree>
    <p:extLst>
      <p:ext uri="{BB962C8B-B14F-4D97-AF65-F5344CB8AC3E}">
        <p14:creationId xmlns:p14="http://schemas.microsoft.com/office/powerpoint/2010/main" val="2702227024"/>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r>
              <a:rPr lang="en-IN" b="1" dirty="0">
                <a:latin typeface="Times New Roman" panose="02020603050405020304" pitchFamily="18" charset="0"/>
                <a:cs typeface="Times New Roman" panose="02020603050405020304" pitchFamily="18" charset="0"/>
              </a:rPr>
              <a:t>Abstract </a:t>
            </a:r>
          </a:p>
        </p:txBody>
      </p:sp>
      <p:sp>
        <p:nvSpPr>
          <p:cNvPr id="3" name="Content Placeholder 2"/>
          <p:cNvSpPr>
            <a:spLocks noGrp="1"/>
          </p:cNvSpPr>
          <p:nvPr>
            <p:ph idx="1"/>
          </p:nvPr>
        </p:nvSpPr>
        <p:spPr>
          <a:xfrm>
            <a:off x="838200" y="1216661"/>
            <a:ext cx="10515600" cy="4351338"/>
          </a:xfrm>
        </p:spPr>
        <p:txBody>
          <a:bodyPr>
            <a:normAutofit/>
          </a:bodyPr>
          <a:lstStyle/>
          <a:p>
            <a:pPr marL="0" indent="0" algn="just">
              <a:lnSpc>
                <a:spcPct val="100%"/>
              </a:lnSpc>
              <a:buNone/>
            </a:pPr>
            <a:r>
              <a:rPr lang="en-US" sz="2600" i="1" dirty="0">
                <a:latin typeface="Times New Roman" panose="02020603050405020304" pitchFamily="18" charset="0"/>
                <a:cs typeface="Times New Roman" panose="02020603050405020304" pitchFamily="18" charset="0"/>
              </a:rPr>
              <a:t>Lane Following is one of the most important aspects of robotics. It is designed to move automatically and follow the lane using Raspberry Pi Camera to identify the lane and thus assisting the robot to stay on the track. This project aims to implement the algorithm and control the movement of the robot by proper control parameters and thus achieving better performance. This ensures robust lane fitting even if the road plane changes and also detects obstacles in between the lane and takes action accordingly.</a:t>
            </a:r>
            <a:endParaRPr lang="en-IN" sz="2600" i="1" dirty="0">
              <a:latin typeface="Times New Roman" panose="02020603050405020304" pitchFamily="18" charset="0"/>
              <a:cs typeface="Times New Roman" panose="02020603050405020304" pitchFamily="18" charset="0"/>
            </a:endParaRPr>
          </a:p>
        </p:txBody>
      </p:sp>
      <p:pic>
        <p:nvPicPr>
          <p:cNvPr id="6"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FAE0589-7BE5-43DC-9F45-E657D58BA24C}"/>
              </a:ext>
            </a:extLst>
          </p:cNvPr>
          <p:cNvSpPr>
            <a:spLocks noGrp="1"/>
          </p:cNvSpPr>
          <p:nvPr>
            <p:ph type="sldNum" sz="quarter" idx="12"/>
          </p:nvPr>
        </p:nvSpPr>
        <p:spPr/>
        <p:txBody>
          <a:bodyPr/>
          <a:lstStyle/>
          <a:p>
            <a:fld id="{6845A24B-5395-4159-BB40-E2A5C564A387}" type="slidenum">
              <a:rPr lang="en-IN" smtClean="0"/>
              <a:t>3</a:t>
            </a:fld>
            <a:endParaRPr lang="en-IN"/>
          </a:p>
        </p:txBody>
      </p:sp>
    </p:spTree>
    <p:extLst>
      <p:ext uri="{BB962C8B-B14F-4D97-AF65-F5344CB8AC3E}">
        <p14:creationId xmlns:p14="http://schemas.microsoft.com/office/powerpoint/2010/main" val="1571037194"/>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216661"/>
            <a:ext cx="10515600" cy="4731929"/>
          </a:xfrm>
        </p:spPr>
        <p:txBody>
          <a:bodyPr>
            <a:noAutofit/>
          </a:bodyPr>
          <a:lstStyle/>
          <a:p>
            <a:pPr algn="just">
              <a:lnSpc>
                <a:spcPct val="100%"/>
              </a:lnSpc>
            </a:pPr>
            <a:r>
              <a:rPr lang="en-IN" sz="2600" dirty="0">
                <a:solidFill>
                  <a:srgbClr val="000000"/>
                </a:solidFill>
                <a:effectLst/>
                <a:latin typeface="Times New Roman" panose="02020603050405020304" pitchFamily="18" charset="0"/>
                <a:ea typeface="Calibri" panose="020F0502020204030204" pitchFamily="34" charset="0"/>
              </a:rPr>
              <a:t>Computer vision is at the core of perception algorithms and cameras are the closest equivalent technology to how humans perceive the world around them. </a:t>
            </a:r>
          </a:p>
          <a:p>
            <a:pPr algn="just">
              <a:lnSpc>
                <a:spcPct val="100%"/>
              </a:lnSpc>
            </a:pPr>
            <a:r>
              <a:rPr lang="en-US" sz="2600" dirty="0">
                <a:effectLst/>
                <a:latin typeface="Times New Roman" panose="02020603050405020304" pitchFamily="18" charset="0"/>
                <a:ea typeface="Times New Roman" panose="02020603050405020304" pitchFamily="18" charset="0"/>
              </a:rPr>
              <a:t>Camera-based Lane detection is used to detect the lanes and position the robot in between the lanes properly and prevent the lane departure.</a:t>
            </a:r>
          </a:p>
          <a:p>
            <a:pPr algn="just">
              <a:lnSpc>
                <a:spcPct val="100%"/>
              </a:lnSpc>
            </a:pPr>
            <a:r>
              <a:rPr lang="en-US" sz="2600" dirty="0">
                <a:effectLst/>
                <a:latin typeface="Times New Roman" panose="02020603050405020304" pitchFamily="18" charset="0"/>
                <a:ea typeface="Times New Roman" panose="02020603050405020304" pitchFamily="18" charset="0"/>
              </a:rPr>
              <a:t>The platform was designed around the Raspberry Pi single board computer and uses Arduino Nano to control the movement of the chassis. </a:t>
            </a:r>
          </a:p>
          <a:p>
            <a:pPr algn="just">
              <a:lnSpc>
                <a:spcPct val="100%"/>
              </a:lnSpc>
            </a:pPr>
            <a:r>
              <a:rPr lang="en-US" sz="2600" dirty="0">
                <a:effectLst/>
                <a:latin typeface="Times New Roman" panose="02020603050405020304" pitchFamily="18" charset="0"/>
                <a:ea typeface="Times New Roman" panose="02020603050405020304" pitchFamily="18" charset="0"/>
              </a:rPr>
              <a:t>Sensing a lane and maneuvering the robot to stay on course, while constantly correcting wrong moves using feedback from the sensor forms a simple yet effective system. </a:t>
            </a:r>
            <a:r>
              <a:rPr lang="en-IN" sz="2600" dirty="0">
                <a:solidFill>
                  <a:srgbClr val="000000"/>
                </a:solidFill>
                <a:effectLst/>
                <a:latin typeface="Times New Roman" panose="02020603050405020304" pitchFamily="18" charset="0"/>
                <a:ea typeface="Calibri" panose="020F0502020204030204" pitchFamily="34" charset="0"/>
              </a:rPr>
              <a:t>To achieve autonomous navigation of mobile robot, perception of surroundings, driving path planning and robot control algorithm are key features.</a:t>
            </a:r>
            <a:endParaRPr lang="en-IN" sz="2600" dirty="0">
              <a:latin typeface="Times New Roman" panose="02020603050405020304" pitchFamily="18" charset="0"/>
              <a:cs typeface="Times New Roman" panose="02020603050405020304" pitchFamily="18" charset="0"/>
            </a:endParaRPr>
          </a:p>
        </p:txBody>
      </p:sp>
      <p:pic>
        <p:nvPicPr>
          <p:cNvPr id="6"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6F9185D-1416-4E10-81AB-68818EB8514F}"/>
              </a:ext>
            </a:extLst>
          </p:cNvPr>
          <p:cNvSpPr>
            <a:spLocks noGrp="1"/>
          </p:cNvSpPr>
          <p:nvPr>
            <p:ph type="sldNum" sz="quarter" idx="12"/>
          </p:nvPr>
        </p:nvSpPr>
        <p:spPr/>
        <p:txBody>
          <a:bodyPr/>
          <a:lstStyle/>
          <a:p>
            <a:fld id="{6845A24B-5395-4159-BB40-E2A5C564A387}" type="slidenum">
              <a:rPr lang="en-IN" smtClean="0"/>
              <a:t>4</a:t>
            </a:fld>
            <a:endParaRPr lang="en-IN"/>
          </a:p>
        </p:txBody>
      </p:sp>
    </p:spTree>
    <p:extLst>
      <p:ext uri="{BB962C8B-B14F-4D97-AF65-F5344CB8AC3E}">
        <p14:creationId xmlns:p14="http://schemas.microsoft.com/office/powerpoint/2010/main" val="469853316"/>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243"/>
          </a:xfrm>
        </p:spPr>
        <p:txBody>
          <a:bodyPr>
            <a:normAutofit/>
          </a:bodyPr>
          <a:lstStyle/>
          <a:p>
            <a:r>
              <a:rPr lang="en-IN" b="1" dirty="0">
                <a:latin typeface="Times New Roman" panose="02020603050405020304" pitchFamily="18" charset="0"/>
                <a:cs typeface="Times New Roman" panose="02020603050405020304" pitchFamily="18" charset="0"/>
              </a:rPr>
              <a:t>Literature Survey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03455765"/>
              </p:ext>
            </p:extLst>
          </p:nvPr>
        </p:nvGraphicFramePr>
        <p:xfrm>
          <a:off x="107576" y="1162368"/>
          <a:ext cx="11971213" cy="5394960"/>
        </p:xfrm>
        <a:graphic>
          <a:graphicData uri="http://purl.oclc.org/ooxml/drawingml/table">
            <a:tbl>
              <a:tblPr firstRow="1" bandRow="1">
                <a:tableStyleId>{5940675A-B579-460E-94D1-54222C63F5DA}</a:tableStyleId>
              </a:tblPr>
              <a:tblGrid>
                <a:gridCol w="2108755">
                  <a:extLst>
                    <a:ext uri="{9D8B030D-6E8A-4147-A177-3AD203B41FA5}">
                      <a16:colId xmlns:a16="http://schemas.microsoft.com/office/drawing/2014/main" val="2378788300"/>
                    </a:ext>
                  </a:extLst>
                </a:gridCol>
                <a:gridCol w="2103120">
                  <a:extLst>
                    <a:ext uri="{9D8B030D-6E8A-4147-A177-3AD203B41FA5}">
                      <a16:colId xmlns:a16="http://schemas.microsoft.com/office/drawing/2014/main" val="2814268523"/>
                    </a:ext>
                  </a:extLst>
                </a:gridCol>
                <a:gridCol w="3866606">
                  <a:extLst>
                    <a:ext uri="{9D8B030D-6E8A-4147-A177-3AD203B41FA5}">
                      <a16:colId xmlns:a16="http://schemas.microsoft.com/office/drawing/2014/main" val="2640268572"/>
                    </a:ext>
                  </a:extLst>
                </a:gridCol>
                <a:gridCol w="1985554">
                  <a:extLst>
                    <a:ext uri="{9D8B030D-6E8A-4147-A177-3AD203B41FA5}">
                      <a16:colId xmlns:a16="http://schemas.microsoft.com/office/drawing/2014/main" val="542981210"/>
                    </a:ext>
                  </a:extLst>
                </a:gridCol>
                <a:gridCol w="1907178">
                  <a:extLst>
                    <a:ext uri="{9D8B030D-6E8A-4147-A177-3AD203B41FA5}">
                      <a16:colId xmlns:a16="http://schemas.microsoft.com/office/drawing/2014/main" val="3069549745"/>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PAPER</a:t>
                      </a:r>
                    </a:p>
                  </a:txBody>
                  <a:tcPr/>
                </a:tc>
                <a:tc>
                  <a:txBody>
                    <a:bodyPr/>
                    <a:lstStyle/>
                    <a:p>
                      <a:pPr algn="ctr"/>
                      <a:r>
                        <a:rPr lang="en-US" b="1" dirty="0">
                          <a:latin typeface="Times New Roman" panose="02020603050405020304" pitchFamily="18" charset="0"/>
                          <a:cs typeface="Times New Roman" panose="02020603050405020304" pitchFamily="18" charset="0"/>
                        </a:rPr>
                        <a:t>AUTHOR</a:t>
                      </a:r>
                    </a:p>
                  </a:txBody>
                  <a:tcPr/>
                </a:tc>
                <a:tc>
                  <a:txBody>
                    <a:bodyPr/>
                    <a:lstStyle/>
                    <a:p>
                      <a:pPr algn="ctr"/>
                      <a:r>
                        <a:rPr lang="en-US" b="1" dirty="0">
                          <a:latin typeface="Times New Roman" panose="02020603050405020304" pitchFamily="18" charset="0"/>
                          <a:cs typeface="Times New Roman" panose="02020603050405020304" pitchFamily="18" charset="0"/>
                        </a:rPr>
                        <a:t>PUBLICATIONS</a:t>
                      </a:r>
                    </a:p>
                  </a:txBody>
                  <a:tcPr/>
                </a:tc>
                <a:tc>
                  <a:txBody>
                    <a:bodyPr/>
                    <a:lstStyle/>
                    <a:p>
                      <a:pPr algn="ctr"/>
                      <a:r>
                        <a:rPr lang="en-US" b="1" dirty="0">
                          <a:latin typeface="Times New Roman" panose="02020603050405020304" pitchFamily="18" charset="0"/>
                          <a:cs typeface="Times New Roman" panose="02020603050405020304" pitchFamily="18" charset="0"/>
                        </a:rPr>
                        <a:t>E-ISSN </a:t>
                      </a:r>
                    </a:p>
                  </a:txBody>
                  <a:tcPr/>
                </a:tc>
                <a:tc>
                  <a:txBody>
                    <a:bodyPr/>
                    <a:lstStyle/>
                    <a:p>
                      <a:pPr algn="ctr"/>
                      <a:r>
                        <a:rPr lang="en-US" b="1" dirty="0">
                          <a:latin typeface="Times New Roman" panose="02020603050405020304" pitchFamily="18" charset="0"/>
                          <a:cs typeface="Times New Roman" panose="02020603050405020304" pitchFamily="18" charset="0"/>
                        </a:rPr>
                        <a:t>SENSORS &amp; </a:t>
                      </a:r>
                    </a:p>
                    <a:p>
                      <a:pPr algn="ctr"/>
                      <a:r>
                        <a:rPr lang="en-US" b="1" dirty="0">
                          <a:latin typeface="Times New Roman" panose="02020603050405020304" pitchFamily="18" charset="0"/>
                          <a:cs typeface="Times New Roman" panose="02020603050405020304" pitchFamily="18" charset="0"/>
                        </a:rPr>
                        <a:t>BOARDS</a:t>
                      </a:r>
                    </a:p>
                  </a:txBody>
                  <a:tcPr/>
                </a:tc>
                <a:extLst>
                  <a:ext uri="{0D108BD9-81ED-4DB2-BD59-A6C34878D82A}">
                    <a16:rowId xmlns:a16="http://schemas.microsoft.com/office/drawing/2014/main" val="2042265152"/>
                  </a:ext>
                </a:extLst>
              </a:tr>
              <a:tr h="370840">
                <a:tc>
                  <a:txBody>
                    <a:bodyPr/>
                    <a:lstStyle/>
                    <a:p>
                      <a:pPr algn="just"/>
                      <a:r>
                        <a:rPr lang="en-US" b="0" dirty="0">
                          <a:latin typeface="Times New Roman" panose="02020603050405020304" pitchFamily="18" charset="0"/>
                          <a:cs typeface="Times New Roman" panose="02020603050405020304" pitchFamily="18" charset="0"/>
                        </a:rPr>
                        <a:t>Autonomous Self-Driving Car using Raspberry Pi Model</a:t>
                      </a:r>
                      <a:endParaRPr lang="en-IN" b="0" dirty="0">
                        <a:latin typeface="Times New Roman" panose="02020603050405020304" pitchFamily="18" charset="0"/>
                        <a:cs typeface="Times New Roman" panose="02020603050405020304" pitchFamily="18" charset="0"/>
                      </a:endParaRPr>
                    </a:p>
                  </a:txBody>
                  <a:tcPr/>
                </a:tc>
                <a:tc>
                  <a:txBody>
                    <a:bodyPr/>
                    <a:lstStyle/>
                    <a:p>
                      <a:pPr algn="just"/>
                      <a:r>
                        <a:rPr lang="en-US" b="0" dirty="0">
                          <a:latin typeface="Times New Roman" panose="02020603050405020304" pitchFamily="18" charset="0"/>
                          <a:cs typeface="Times New Roman" panose="02020603050405020304" pitchFamily="18" charset="0"/>
                        </a:rPr>
                        <a:t>Mr. </a:t>
                      </a:r>
                      <a:r>
                        <a:rPr lang="en-US" b="0" dirty="0" err="1">
                          <a:latin typeface="Times New Roman" panose="02020603050405020304" pitchFamily="18" charset="0"/>
                          <a:cs typeface="Times New Roman" panose="02020603050405020304" pitchFamily="18" charset="0"/>
                        </a:rPr>
                        <a:t>Nihal</a:t>
                      </a:r>
                      <a:r>
                        <a:rPr lang="en-US" b="0" dirty="0">
                          <a:latin typeface="Times New Roman" panose="02020603050405020304" pitchFamily="18" charset="0"/>
                          <a:cs typeface="Times New Roman" panose="02020603050405020304" pitchFamily="18" charset="0"/>
                        </a:rPr>
                        <a:t> A Shetty, Mr. Mohan K, Mr.</a:t>
                      </a:r>
                      <a:r>
                        <a:rPr lang="en-US" b="0" baseline="0%"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Kaushik K</a:t>
                      </a:r>
                      <a:endParaRPr lang="en-IN" b="0" dirty="0">
                        <a:latin typeface="Times New Roman" panose="02020603050405020304" pitchFamily="18" charset="0"/>
                        <a:cs typeface="Times New Roman" panose="02020603050405020304" pitchFamily="18" charset="0"/>
                      </a:endParaRPr>
                    </a:p>
                  </a:txBody>
                  <a:tcPr/>
                </a:tc>
                <a:tc>
                  <a:txBody>
                    <a:bodyPr/>
                    <a:lstStyle/>
                    <a:p>
                      <a:pPr algn="just"/>
                      <a:r>
                        <a:rPr lang="en-US" b="0" dirty="0">
                          <a:latin typeface="Times New Roman" panose="02020603050405020304" pitchFamily="18" charset="0"/>
                          <a:cs typeface="Times New Roman" panose="02020603050405020304" pitchFamily="18" charset="0"/>
                        </a:rPr>
                        <a:t>International Journal of Engineering Research &amp; Technology (IJERT)</a:t>
                      </a:r>
                    </a:p>
                  </a:txBody>
                  <a:tcPr/>
                </a:tc>
                <a:tc>
                  <a:txBody>
                    <a:bodyPr/>
                    <a:lstStyle/>
                    <a:p>
                      <a:pPr algn="just"/>
                      <a:r>
                        <a:rPr lang="en-US" b="0" dirty="0">
                          <a:latin typeface="Times New Roman" panose="02020603050405020304" pitchFamily="18" charset="0"/>
                          <a:cs typeface="Times New Roman" panose="02020603050405020304" pitchFamily="18" charset="0"/>
                        </a:rPr>
                        <a:t>2278-0181,</a:t>
                      </a:r>
                      <a:r>
                        <a:rPr lang="en-US" b="0" baseline="0%"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Volume 7, Issue 08</a:t>
                      </a:r>
                    </a:p>
                    <a:p>
                      <a:pPr algn="just"/>
                      <a:endParaRPr lang="en-IN" b="0" dirty="0">
                        <a:latin typeface="Times New Roman" panose="02020603050405020304" pitchFamily="18" charset="0"/>
                        <a:cs typeface="Times New Roman" panose="02020603050405020304" pitchFamily="18" charset="0"/>
                      </a:endParaRPr>
                    </a:p>
                  </a:txBody>
                  <a:tcPr/>
                </a:tc>
                <a:tc>
                  <a:txBody>
                    <a:bodyPr/>
                    <a:lstStyle/>
                    <a:p>
                      <a:pPr algn="just"/>
                      <a:r>
                        <a:rPr lang="it-IT" b="0" dirty="0">
                          <a:latin typeface="Times New Roman" panose="02020603050405020304" pitchFamily="18" charset="0"/>
                          <a:cs typeface="Times New Roman" panose="02020603050405020304" pitchFamily="18" charset="0"/>
                        </a:rPr>
                        <a:t>Raspberry Pi, Arduino UNO &amp; camera</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0287714"/>
                  </a:ext>
                </a:extLst>
              </a:tr>
              <a:tr h="370840">
                <a:tc>
                  <a:txBody>
                    <a:bodyPr/>
                    <a:lstStyle/>
                    <a:p>
                      <a:pPr algn="just"/>
                      <a:r>
                        <a:rPr lang="en-US" b="0" dirty="0">
                          <a:latin typeface="Times New Roman" panose="02020603050405020304" pitchFamily="18" charset="0"/>
                          <a:cs typeface="Times New Roman" panose="02020603050405020304" pitchFamily="18" charset="0"/>
                        </a:rPr>
                        <a:t>A lane detection method based on 3D-LiDAR</a:t>
                      </a:r>
                      <a:endParaRPr lang="en-IN" b="0" dirty="0">
                        <a:latin typeface="Times New Roman" panose="02020603050405020304" pitchFamily="18" charset="0"/>
                        <a:cs typeface="Times New Roman" panose="02020603050405020304" pitchFamily="18" charset="0"/>
                      </a:endParaRPr>
                    </a:p>
                  </a:txBody>
                  <a:tcPr/>
                </a:tc>
                <a:tc>
                  <a:txBody>
                    <a:bodyPr/>
                    <a:lstStyle/>
                    <a:p>
                      <a:pPr algn="just"/>
                      <a:r>
                        <a:rPr lang="en-IN" b="0" dirty="0">
                          <a:latin typeface="Times New Roman" panose="02020603050405020304" pitchFamily="18" charset="0"/>
                          <a:cs typeface="Times New Roman" panose="02020603050405020304" pitchFamily="18" charset="0"/>
                        </a:rPr>
                        <a:t>Yu-Fang Wang</a:t>
                      </a:r>
                      <a:r>
                        <a:rPr lang="en-IN" b="0" baseline="0%" dirty="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and Yi-</a:t>
                      </a:r>
                      <a:r>
                        <a:rPr lang="en-IN" b="0" dirty="0" err="1">
                          <a:latin typeface="Times New Roman" panose="02020603050405020304" pitchFamily="18" charset="0"/>
                          <a:cs typeface="Times New Roman" panose="02020603050405020304" pitchFamily="18" charset="0"/>
                        </a:rPr>
                        <a:t>Shueh</a:t>
                      </a:r>
                      <a:r>
                        <a:rPr lang="en-IN" b="0" dirty="0">
                          <a:latin typeface="Times New Roman" panose="02020603050405020304" pitchFamily="18" charset="0"/>
                          <a:cs typeface="Times New Roman" panose="02020603050405020304" pitchFamily="18" charset="0"/>
                        </a:rPr>
                        <a:t> Tsai</a:t>
                      </a:r>
                    </a:p>
                  </a:txBody>
                  <a:tcPr/>
                </a:tc>
                <a:tc>
                  <a:txBody>
                    <a:bodyPr/>
                    <a:lstStyle/>
                    <a:p>
                      <a:pPr algn="just"/>
                      <a:r>
                        <a:rPr lang="en-US" b="0" dirty="0">
                          <a:latin typeface="Times New Roman" panose="02020603050405020304" pitchFamily="18" charset="0"/>
                          <a:cs typeface="Times New Roman" panose="02020603050405020304" pitchFamily="18" charset="0"/>
                        </a:rPr>
                        <a:t>Automotive Research &amp; Testing Center (ARTC), Changhua, Taiwan (R.O.C)</a:t>
                      </a:r>
                      <a:endParaRPr lang="en-IN" b="0" dirty="0">
                        <a:latin typeface="Times New Roman" panose="02020603050405020304" pitchFamily="18" charset="0"/>
                        <a:cs typeface="Times New Roman" panose="02020603050405020304" pitchFamily="18" charset="0"/>
                      </a:endParaRPr>
                    </a:p>
                  </a:txBody>
                  <a:tcPr/>
                </a:tc>
                <a:tc>
                  <a:txBody>
                    <a:bodyPr/>
                    <a:lstStyle/>
                    <a:p>
                      <a:pPr algn="just"/>
                      <a:r>
                        <a:rPr lang="en-IN" b="0" dirty="0">
                          <a:latin typeface="Times New Roman" panose="02020603050405020304" pitchFamily="18" charset="0"/>
                          <a:cs typeface="Times New Roman" panose="02020603050405020304" pitchFamily="18" charset="0"/>
                        </a:rPr>
                        <a:t>2018</a:t>
                      </a:r>
                    </a:p>
                  </a:txBody>
                  <a:tcPr/>
                </a:tc>
                <a:tc>
                  <a:txBody>
                    <a:bodyPr/>
                    <a:lstStyle/>
                    <a:p>
                      <a:pPr algn="just"/>
                      <a:r>
                        <a:rPr lang="en-IN" b="0" dirty="0">
                          <a:latin typeface="Times New Roman" panose="02020603050405020304" pitchFamily="18" charset="0"/>
                          <a:cs typeface="Times New Roman" panose="02020603050405020304" pitchFamily="18" charset="0"/>
                        </a:rPr>
                        <a:t>3D-LiDAR</a:t>
                      </a:r>
                    </a:p>
                  </a:txBody>
                  <a:tcPr/>
                </a:tc>
                <a:extLst>
                  <a:ext uri="{0D108BD9-81ED-4DB2-BD59-A6C34878D82A}">
                    <a16:rowId xmlns:a16="http://schemas.microsoft.com/office/drawing/2014/main" val="617349046"/>
                  </a:ext>
                </a:extLst>
              </a:tr>
              <a:tr h="370840">
                <a:tc>
                  <a:txBody>
                    <a:bodyPr/>
                    <a:lstStyle/>
                    <a:p>
                      <a:pPr algn="just"/>
                      <a:r>
                        <a:rPr lang="en-US" b="0" dirty="0">
                          <a:latin typeface="Times New Roman" panose="02020603050405020304" pitchFamily="18" charset="0"/>
                          <a:cs typeface="Times New Roman" panose="02020603050405020304" pitchFamily="18" charset="0"/>
                        </a:rPr>
                        <a:t>Lane Detection Algorithm Using LRF for Autonomous</a:t>
                      </a:r>
                      <a:r>
                        <a:rPr lang="en-US" b="0" baseline="0%"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Navigation of Mobile Robot</a:t>
                      </a:r>
                      <a:endParaRPr lang="en-IN" b="0" dirty="0">
                        <a:latin typeface="Times New Roman" panose="02020603050405020304" pitchFamily="18" charset="0"/>
                        <a:cs typeface="Times New Roman" panose="02020603050405020304" pitchFamily="18" charset="0"/>
                      </a:endParaRPr>
                    </a:p>
                  </a:txBody>
                  <a:tcPr/>
                </a:tc>
                <a:tc>
                  <a:txBody>
                    <a:bodyPr/>
                    <a:lstStyle/>
                    <a:p>
                      <a:pPr algn="just"/>
                      <a:r>
                        <a:rPr lang="en-IN" b="0" dirty="0">
                          <a:latin typeface="Times New Roman" panose="02020603050405020304" pitchFamily="18" charset="0"/>
                          <a:cs typeface="Times New Roman" panose="02020603050405020304" pitchFamily="18" charset="0"/>
                        </a:rPr>
                        <a:t>Jong-</a:t>
                      </a:r>
                      <a:r>
                        <a:rPr lang="en-IN" b="0" dirty="0" err="1">
                          <a:latin typeface="Times New Roman" panose="02020603050405020304" pitchFamily="18" charset="0"/>
                          <a:cs typeface="Times New Roman" panose="02020603050405020304" pitchFamily="18" charset="0"/>
                        </a:rPr>
                        <a:t>Ho</a:t>
                      </a:r>
                      <a:r>
                        <a:rPr lang="en-IN" b="0" dirty="0">
                          <a:latin typeface="Times New Roman" panose="02020603050405020304" pitchFamily="18" charset="0"/>
                          <a:cs typeface="Times New Roman" panose="02020603050405020304" pitchFamily="18" charset="0"/>
                        </a:rPr>
                        <a:t> Han and Hyun</a:t>
                      </a:r>
                      <a:r>
                        <a:rPr lang="en-IN" b="0" baseline="0%" dirty="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Woo </a:t>
                      </a:r>
                    </a:p>
                    <a:p>
                      <a:pPr algn="just"/>
                      <a:r>
                        <a:rPr lang="en-IN" b="0" dirty="0">
                          <a:latin typeface="Times New Roman" panose="02020603050405020304" pitchFamily="18" charset="0"/>
                          <a:cs typeface="Times New Roman" panose="02020603050405020304" pitchFamily="18" charset="0"/>
                        </a:rPr>
                        <a:t>Kim</a:t>
                      </a:r>
                    </a:p>
                    <a:p>
                      <a:pPr algn="just"/>
                      <a:endParaRPr lang="en-IN" b="0" dirty="0">
                        <a:latin typeface="Times New Roman" panose="02020603050405020304" pitchFamily="18" charset="0"/>
                        <a:cs typeface="Times New Roman" panose="02020603050405020304" pitchFamily="18" charset="0"/>
                      </a:endParaRPr>
                    </a:p>
                  </a:txBody>
                  <a:tcPr/>
                </a:tc>
                <a:tc>
                  <a:txBody>
                    <a:bodyPr/>
                    <a:lstStyle/>
                    <a:p>
                      <a:pPr algn="just"/>
                      <a:r>
                        <a:rPr lang="en-IN" b="0" dirty="0">
                          <a:latin typeface="Times New Roman" panose="02020603050405020304" pitchFamily="18" charset="0"/>
                          <a:cs typeface="Times New Roman" panose="02020603050405020304" pitchFamily="18" charset="0"/>
                        </a:rPr>
                        <a:t>Test &amp; Evaluation Division, Korea</a:t>
                      </a:r>
                    </a:p>
                  </a:txBody>
                  <a:tcPr/>
                </a:tc>
                <a:tc>
                  <a:txBody>
                    <a:bodyPr/>
                    <a:lstStyle/>
                    <a:p>
                      <a:pPr algn="just"/>
                      <a:r>
                        <a:rPr lang="en-IN" b="0" dirty="0">
                          <a:latin typeface="Times New Roman" panose="02020603050405020304" pitchFamily="18" charset="0"/>
                          <a:cs typeface="Times New Roman" panose="02020603050405020304" pitchFamily="18" charset="0"/>
                        </a:rPr>
                        <a:t>Appl. Sci. 2021, 11, 6229.</a:t>
                      </a:r>
                    </a:p>
                    <a:p>
                      <a:pPr algn="just"/>
                      <a:r>
                        <a:rPr lang="en-IN" b="0" dirty="0">
                          <a:latin typeface="Times New Roman" panose="02020603050405020304" pitchFamily="18" charset="0"/>
                          <a:cs typeface="Times New Roman" panose="02020603050405020304" pitchFamily="18" charset="0"/>
                        </a:rPr>
                        <a:t>https://doi.org/10.33 90/app11136229</a:t>
                      </a:r>
                    </a:p>
                  </a:txBody>
                  <a:tcPr/>
                </a:tc>
                <a:tc>
                  <a:txBody>
                    <a:bodyPr/>
                    <a:lstStyle/>
                    <a:p>
                      <a:pPr algn="just"/>
                      <a:r>
                        <a:rPr lang="da-DK" b="0" dirty="0">
                          <a:latin typeface="Times New Roman" panose="02020603050405020304" pitchFamily="18" charset="0"/>
                          <a:cs typeface="Times New Roman" panose="02020603050405020304" pitchFamily="18" charset="0"/>
                        </a:rPr>
                        <a:t>3D map, laser range finder</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7273700"/>
                  </a:ext>
                </a:extLst>
              </a:tr>
              <a:tr h="370840">
                <a:tc>
                  <a:txBody>
                    <a:bodyPr/>
                    <a:lstStyle/>
                    <a:p>
                      <a:pPr algn="just"/>
                      <a:r>
                        <a:rPr lang="en-US" b="0" dirty="0">
                          <a:latin typeface="Times New Roman" panose="02020603050405020304" pitchFamily="18" charset="0"/>
                          <a:cs typeface="Times New Roman" panose="02020603050405020304" pitchFamily="18" charset="0"/>
                        </a:rPr>
                        <a:t>Vision-Based</a:t>
                      </a:r>
                      <a:r>
                        <a:rPr lang="en-US" b="0" baseline="0%"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Adaptive Cruise Control Using Pattern Matching</a:t>
                      </a:r>
                      <a:endParaRPr lang="en-IN" b="0" dirty="0">
                        <a:latin typeface="Times New Roman" panose="02020603050405020304" pitchFamily="18" charset="0"/>
                        <a:cs typeface="Times New Roman" panose="02020603050405020304" pitchFamily="18" charset="0"/>
                      </a:endParaRPr>
                    </a:p>
                  </a:txBody>
                  <a:tcPr/>
                </a:tc>
                <a:tc>
                  <a:txBody>
                    <a:bodyPr/>
                    <a:lstStyle/>
                    <a:p>
                      <a:pPr algn="just"/>
                      <a:r>
                        <a:rPr lang="en-US" b="0" dirty="0" err="1">
                          <a:latin typeface="Times New Roman" panose="02020603050405020304" pitchFamily="18" charset="0"/>
                          <a:cs typeface="Times New Roman" panose="02020603050405020304" pitchFamily="18" charset="0"/>
                        </a:rPr>
                        <a:t>Ritesh</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Kanjee</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Asheer</a:t>
                      </a:r>
                      <a:r>
                        <a:rPr lang="en-US" b="0" dirty="0">
                          <a:latin typeface="Times New Roman" panose="02020603050405020304" pitchFamily="18" charset="0"/>
                          <a:cs typeface="Times New Roman" panose="02020603050405020304" pitchFamily="18" charset="0"/>
                        </a:rPr>
                        <a:t> K. </a:t>
                      </a:r>
                      <a:r>
                        <a:rPr lang="en-US" b="0" dirty="0" err="1">
                          <a:latin typeface="Times New Roman" panose="02020603050405020304" pitchFamily="18" charset="0"/>
                          <a:cs typeface="Times New Roman" panose="02020603050405020304" pitchFamily="18" charset="0"/>
                        </a:rPr>
                        <a:t>Bachoo</a:t>
                      </a:r>
                      <a:r>
                        <a:rPr lang="en-US" b="0" dirty="0">
                          <a:latin typeface="Times New Roman" panose="02020603050405020304" pitchFamily="18" charset="0"/>
                          <a:cs typeface="Times New Roman" panose="02020603050405020304" pitchFamily="18" charset="0"/>
                        </a:rPr>
                        <a:t>,</a:t>
                      </a:r>
                      <a:r>
                        <a:rPr lang="en-US" b="0" baseline="0%"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Johnson</a:t>
                      </a:r>
                      <a:r>
                        <a:rPr lang="en-US" b="0" baseline="0%"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Carroll</a:t>
                      </a:r>
                    </a:p>
                  </a:txBody>
                  <a:tcPr/>
                </a:tc>
                <a:tc>
                  <a:txBody>
                    <a:bodyPr/>
                    <a:lstStyle/>
                    <a:p>
                      <a:pPr algn="just"/>
                      <a:r>
                        <a:rPr lang="en-US" b="0" dirty="0">
                          <a:latin typeface="Times New Roman" panose="02020603050405020304" pitchFamily="18" charset="0"/>
                          <a:cs typeface="Times New Roman" panose="02020603050405020304" pitchFamily="18" charset="0"/>
                        </a:rPr>
                        <a:t>2013 6th Robotics and Mechatronics Conference (</a:t>
                      </a:r>
                      <a:r>
                        <a:rPr lang="en-US" b="0" dirty="0" err="1">
                          <a:latin typeface="Times New Roman" panose="02020603050405020304" pitchFamily="18" charset="0"/>
                          <a:cs typeface="Times New Roman" panose="02020603050405020304" pitchFamily="18" charset="0"/>
                        </a:rPr>
                        <a:t>RobMech</a:t>
                      </a:r>
                      <a:r>
                        <a:rPr lang="en-US" b="0" dirty="0">
                          <a:latin typeface="Times New Roman" panose="02020603050405020304" pitchFamily="18" charset="0"/>
                          <a:cs typeface="Times New Roman" panose="02020603050405020304" pitchFamily="18" charset="0"/>
                        </a:rPr>
                        <a:t>) Durban, South Africa</a:t>
                      </a:r>
                      <a:endParaRPr lang="en-IN" b="0" dirty="0">
                        <a:latin typeface="Times New Roman" panose="02020603050405020304" pitchFamily="18" charset="0"/>
                        <a:cs typeface="Times New Roman" panose="02020603050405020304" pitchFamily="18" charset="0"/>
                      </a:endParaRPr>
                    </a:p>
                  </a:txBody>
                  <a:tcPr/>
                </a:tc>
                <a:tc>
                  <a:txBody>
                    <a:bodyPr/>
                    <a:lstStyle/>
                    <a:p>
                      <a:pPr algn="just"/>
                      <a:r>
                        <a:rPr lang="nl-NL" b="0" dirty="0">
                          <a:latin typeface="Times New Roman" panose="02020603050405020304" pitchFamily="18" charset="0"/>
                          <a:cs typeface="Times New Roman" panose="02020603050405020304" pitchFamily="18" charset="0"/>
                        </a:rPr>
                        <a:t>978-1-4799-1518-7/13/$31.00©2013 IEEE</a:t>
                      </a:r>
                      <a:endParaRPr lang="en-IN" b="0" dirty="0">
                        <a:latin typeface="Times New Roman" panose="02020603050405020304" pitchFamily="18" charset="0"/>
                        <a:cs typeface="Times New Roman" panose="02020603050405020304" pitchFamily="18" charset="0"/>
                      </a:endParaRPr>
                    </a:p>
                  </a:txBody>
                  <a:tcPr/>
                </a:tc>
                <a:tc>
                  <a:txBody>
                    <a:bodyPr/>
                    <a:lstStyle/>
                    <a:p>
                      <a:pPr algn="just"/>
                      <a:r>
                        <a:rPr lang="it-IT" b="0" dirty="0">
                          <a:latin typeface="Times New Roman" panose="02020603050405020304" pitchFamily="18" charset="0"/>
                          <a:cs typeface="Times New Roman" panose="02020603050405020304" pitchFamily="18" charset="0"/>
                        </a:rPr>
                        <a:t>PI Controller, Autonomous Vehicle, Single Camera</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6937281"/>
                  </a:ext>
                </a:extLst>
              </a:tr>
            </a:tbl>
          </a:graphicData>
        </a:graphic>
      </p:graphicFrame>
      <p:pic>
        <p:nvPicPr>
          <p:cNvPr id="4" name="Picture 2" descr="https://lh5.googleusercontent.com/Pm2hXKX5u9ttENIXU18NeLgn6D5cBg27i3TOL3LvCURR3okiA673i4r502WnGjbsade0YuDeMnNJpogXX4x1QfVNO-bsg52J8dr658uxK5Das8O8CSJCb2gOMyv5tUv83PS46siwfUHok4J_LoyS">
            <a:extLst>
              <a:ext uri="{FF2B5EF4-FFF2-40B4-BE49-F238E27FC236}">
                <a16:creationId xmlns:a16="http://schemas.microsoft.com/office/drawing/2014/main" id="{BEAFD690-4E05-462E-B54D-C44E9DF92E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4588" y="1"/>
            <a:ext cx="1927412" cy="100404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08B0404-C412-4EED-805E-B6C93484CEE7}"/>
              </a:ext>
            </a:extLst>
          </p:cNvPr>
          <p:cNvSpPr>
            <a:spLocks noGrp="1"/>
          </p:cNvSpPr>
          <p:nvPr>
            <p:ph type="sldNum" sz="quarter" idx="12"/>
          </p:nvPr>
        </p:nvSpPr>
        <p:spPr/>
        <p:txBody>
          <a:bodyPr/>
          <a:lstStyle/>
          <a:p>
            <a:fld id="{6845A24B-5395-4159-BB40-E2A5C564A387}" type="slidenum">
              <a:rPr lang="en-IN" smtClean="0"/>
              <a:t>5</a:t>
            </a:fld>
            <a:endParaRPr lang="en-IN"/>
          </a:p>
        </p:txBody>
      </p:sp>
    </p:spTree>
    <p:extLst>
      <p:ext uri="{BB962C8B-B14F-4D97-AF65-F5344CB8AC3E}">
        <p14:creationId xmlns:p14="http://schemas.microsoft.com/office/powerpoint/2010/main" val="1511576503"/>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r>
              <a:rPr lang="en-IN" b="1" dirty="0">
                <a:latin typeface="Times New Roman" panose="02020603050405020304" pitchFamily="18" charset="0"/>
                <a:cs typeface="Times New Roman" panose="02020603050405020304" pitchFamily="18" charset="0"/>
              </a:rPr>
              <a:t>Problem Definition</a:t>
            </a:r>
          </a:p>
        </p:txBody>
      </p:sp>
      <p:sp>
        <p:nvSpPr>
          <p:cNvPr id="3" name="Content Placeholder 2"/>
          <p:cNvSpPr>
            <a:spLocks noGrp="1"/>
          </p:cNvSpPr>
          <p:nvPr>
            <p:ph idx="1"/>
          </p:nvPr>
        </p:nvSpPr>
        <p:spPr>
          <a:xfrm>
            <a:off x="838200" y="1253331"/>
            <a:ext cx="10627659" cy="4351338"/>
          </a:xfrm>
        </p:spPr>
        <p:txBody>
          <a:bodyPr>
            <a:normAutofit/>
          </a:bodyPr>
          <a:lstStyle/>
          <a:p>
            <a:pPr algn="just">
              <a:lnSpc>
                <a:spcPct val="100%"/>
              </a:lnSpc>
            </a:pPr>
            <a:r>
              <a:rPr lang="en-US" sz="2600" dirty="0">
                <a:latin typeface="Times New Roman" panose="02020603050405020304" pitchFamily="18" charset="0"/>
                <a:cs typeface="Times New Roman" panose="02020603050405020304" pitchFamily="18" charset="0"/>
              </a:rPr>
              <a:t>In the industries, carriers are required to carry products from one point to another point which are usually in separate buildings or blocks. Conventionally, carts or trucks were used with human drivers. Unreliability and inefficiency in this part of the assembly line formed the weakest link.</a:t>
            </a:r>
          </a:p>
          <a:p>
            <a:pPr algn="just">
              <a:lnSpc>
                <a:spcPct val="100%"/>
              </a:lnSpc>
            </a:pPr>
            <a:r>
              <a:rPr lang="en-US" sz="2600" dirty="0">
                <a:latin typeface="Times New Roman" panose="02020603050405020304" pitchFamily="18" charset="0"/>
                <a:cs typeface="Times New Roman" panose="02020603050405020304" pitchFamily="18" charset="0"/>
              </a:rPr>
              <a:t>The task is to build an autonomous car that can basically control or change the course of direction without any human input. One of the use cases are in industries where certain goods are being placed in from one area to another and using this system, we can properly reduce manpower and time delay.</a:t>
            </a:r>
            <a:endParaRPr lang="en-IN" sz="2600" dirty="0">
              <a:latin typeface="Times New Roman" panose="02020603050405020304" pitchFamily="18" charset="0"/>
              <a:cs typeface="Times New Roman" panose="02020603050405020304" pitchFamily="18" charset="0"/>
            </a:endParaRPr>
          </a:p>
        </p:txBody>
      </p:sp>
      <p:pic>
        <p:nvPicPr>
          <p:cNvPr id="6"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8739A21-3BD0-4631-A357-42D66B3FBE57}"/>
              </a:ext>
            </a:extLst>
          </p:cNvPr>
          <p:cNvSpPr>
            <a:spLocks noGrp="1"/>
          </p:cNvSpPr>
          <p:nvPr>
            <p:ph type="sldNum" sz="quarter" idx="12"/>
          </p:nvPr>
        </p:nvSpPr>
        <p:spPr/>
        <p:txBody>
          <a:bodyPr/>
          <a:lstStyle/>
          <a:p>
            <a:fld id="{6845A24B-5395-4159-BB40-E2A5C564A387}" type="slidenum">
              <a:rPr lang="en-IN" smtClean="0"/>
              <a:t>6</a:t>
            </a:fld>
            <a:endParaRPr lang="en-IN"/>
          </a:p>
        </p:txBody>
      </p:sp>
    </p:spTree>
    <p:extLst>
      <p:ext uri="{BB962C8B-B14F-4D97-AF65-F5344CB8AC3E}">
        <p14:creationId xmlns:p14="http://schemas.microsoft.com/office/powerpoint/2010/main" val="688319379"/>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028"/>
          </a:xfrm>
        </p:spPr>
        <p:txBody>
          <a:bodyPr/>
          <a:lstStyle/>
          <a:p>
            <a:r>
              <a:rPr lang="en-IN" b="1" dirty="0">
                <a:latin typeface="Times New Roman" panose="02020603050405020304" pitchFamily="18" charset="0"/>
                <a:cs typeface="Times New Roman" panose="02020603050405020304" pitchFamily="18" charset="0"/>
              </a:rPr>
              <a:t>Methodology </a:t>
            </a:r>
          </a:p>
        </p:txBody>
      </p:sp>
      <p:sp>
        <p:nvSpPr>
          <p:cNvPr id="3" name="Content Placeholder 2"/>
          <p:cNvSpPr>
            <a:spLocks noGrp="1"/>
          </p:cNvSpPr>
          <p:nvPr>
            <p:ph idx="1"/>
          </p:nvPr>
        </p:nvSpPr>
        <p:spPr>
          <a:xfrm>
            <a:off x="838200" y="1216661"/>
            <a:ext cx="10515600" cy="5641339"/>
          </a:xfrm>
        </p:spPr>
        <p:txBody>
          <a:bodyPr>
            <a:noAutofit/>
          </a:bodyPr>
          <a:lstStyle/>
          <a:p>
            <a:pPr algn="just">
              <a:lnSpc>
                <a:spcPct val="100%"/>
              </a:lnSpc>
              <a:buFont typeface="Courier New" panose="02070309020205020404" pitchFamily="49" charset="0"/>
              <a:buChar char="o"/>
            </a:pPr>
            <a:r>
              <a:rPr lang="en-IN" sz="2600" dirty="0">
                <a:effectLst/>
                <a:latin typeface="Times New Roman" panose="02020603050405020304" pitchFamily="18" charset="0"/>
                <a:ea typeface="Calibri" panose="020F0502020204030204" pitchFamily="34" charset="0"/>
              </a:rPr>
              <a:t>The Lane following Mobile Robot uses four DC motors to control rear and front wheels.</a:t>
            </a:r>
          </a:p>
          <a:p>
            <a:pPr algn="just">
              <a:lnSpc>
                <a:spcPct val="100%"/>
              </a:lnSpc>
              <a:buFont typeface="Courier New" panose="02070309020205020404" pitchFamily="49" charset="0"/>
              <a:buChar char="o"/>
            </a:pPr>
            <a:r>
              <a:rPr lang="en-IN" sz="2600" dirty="0">
                <a:effectLst/>
                <a:latin typeface="Times New Roman" panose="02020603050405020304" pitchFamily="18" charset="0"/>
                <a:ea typeface="Calibri" panose="020F0502020204030204" pitchFamily="34" charset="0"/>
              </a:rPr>
              <a:t>It has Raspberry Pi Camera Sensor for detection of white lines. </a:t>
            </a:r>
          </a:p>
          <a:p>
            <a:pPr algn="just">
              <a:lnSpc>
                <a:spcPct val="100%"/>
              </a:lnSpc>
              <a:buFont typeface="Courier New" panose="02070309020205020404" pitchFamily="49" charset="0"/>
              <a:buChar char="o"/>
            </a:pPr>
            <a:r>
              <a:rPr lang="en-IN" sz="2600" dirty="0">
                <a:effectLst/>
                <a:latin typeface="Times New Roman" panose="02020603050405020304" pitchFamily="18" charset="0"/>
                <a:ea typeface="Calibri" panose="020F0502020204030204" pitchFamily="34" charset="0"/>
              </a:rPr>
              <a:t>The proposed system detects the drivable region and road lines drawn on the floor from Camera data. </a:t>
            </a:r>
          </a:p>
          <a:p>
            <a:pPr algn="just">
              <a:lnSpc>
                <a:spcPct val="100%"/>
              </a:lnSpc>
              <a:buFont typeface="Courier New" panose="02070309020205020404" pitchFamily="49" charset="0"/>
              <a:buChar char="o"/>
            </a:pPr>
            <a:r>
              <a:rPr lang="en-IN" sz="2600" dirty="0">
                <a:effectLst/>
                <a:latin typeface="Times New Roman" panose="02020603050405020304" pitchFamily="18" charset="0"/>
                <a:ea typeface="Calibri" panose="020F0502020204030204" pitchFamily="34" charset="0"/>
              </a:rPr>
              <a:t>The Path consists of a white line on a grey surface. The control system senses these lines and manoeuvre the robot to stay on course. </a:t>
            </a:r>
            <a:endParaRPr lang="en-IN" sz="2600" dirty="0">
              <a:effectLst/>
              <a:latin typeface="Times New Roman" panose="02020603050405020304" pitchFamily="18" charset="0"/>
              <a:ea typeface="Times New Roman" panose="02020603050405020304" pitchFamily="18" charset="0"/>
            </a:endParaRPr>
          </a:p>
          <a:p>
            <a:pPr algn="just">
              <a:lnSpc>
                <a:spcPct val="100%"/>
              </a:lnSpc>
              <a:buFont typeface="Courier New" panose="02070309020205020404" pitchFamily="49" charset="0"/>
              <a:buChar char="o"/>
            </a:pPr>
            <a:r>
              <a:rPr lang="en-IN" sz="2600" dirty="0">
                <a:effectLst/>
                <a:latin typeface="Times New Roman" panose="02020603050405020304" pitchFamily="18" charset="0"/>
                <a:ea typeface="Calibri" panose="020F0502020204030204" pitchFamily="34" charset="0"/>
              </a:rPr>
              <a:t>The proposed system consist of following terms:</a:t>
            </a:r>
            <a:endParaRPr lang="en-IN" sz="2600" dirty="0">
              <a:effectLst/>
              <a:latin typeface="Times New Roman" panose="02020603050405020304" pitchFamily="18" charset="0"/>
              <a:ea typeface="Times New Roman" panose="02020603050405020304" pitchFamily="18" charset="0"/>
            </a:endParaRPr>
          </a:p>
        </p:txBody>
      </p:sp>
      <p:pic>
        <p:nvPicPr>
          <p:cNvPr id="6"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46E4F742-BF30-4046-9CFA-25B5E590CCDC}"/>
              </a:ext>
            </a:extLst>
          </p:cNvPr>
          <p:cNvSpPr txBox="1">
            <a:spLocks/>
          </p:cNvSpPr>
          <p:nvPr/>
        </p:nvSpPr>
        <p:spPr>
          <a:xfrm>
            <a:off x="1102659" y="4905703"/>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00%"/>
              </a:lnSpc>
              <a:buFont typeface="Wingdings" panose="05000000000000000000" pitchFamily="2" charset="2"/>
              <a:buChar char="§"/>
            </a:pPr>
            <a:r>
              <a:rPr lang="en-IN" sz="2600" dirty="0">
                <a:latin typeface="Times New Roman" panose="02020603050405020304" pitchFamily="18" charset="0"/>
                <a:ea typeface="Calibri" panose="020F0502020204030204" pitchFamily="34" charset="0"/>
              </a:rPr>
              <a:t>Computer Vision                             </a:t>
            </a:r>
          </a:p>
          <a:p>
            <a:pPr lvl="1" algn="just">
              <a:lnSpc>
                <a:spcPct val="100%"/>
              </a:lnSpc>
              <a:buFont typeface="Wingdings" panose="05000000000000000000" pitchFamily="2" charset="2"/>
              <a:buChar char="§"/>
            </a:pPr>
            <a:r>
              <a:rPr lang="en-IN" sz="2600" dirty="0">
                <a:latin typeface="Times New Roman" panose="02020603050405020304" pitchFamily="18" charset="0"/>
                <a:ea typeface="Calibri" panose="020F0502020204030204" pitchFamily="34" charset="0"/>
              </a:rPr>
              <a:t>Digital Image Processing                    </a:t>
            </a:r>
            <a:endParaRPr lang="en-IN" sz="2600" dirty="0">
              <a:latin typeface="Times New Roman" panose="02020603050405020304" pitchFamily="18" charset="0"/>
              <a:ea typeface="Times New Roman" panose="02020603050405020304" pitchFamily="18" charset="0"/>
            </a:endParaRPr>
          </a:p>
          <a:p>
            <a:pPr lvl="1" algn="just">
              <a:lnSpc>
                <a:spcPct val="100%"/>
              </a:lnSpc>
              <a:buFont typeface="Wingdings" panose="05000000000000000000" pitchFamily="2" charset="2"/>
              <a:buChar char="§"/>
            </a:pPr>
            <a:r>
              <a:rPr lang="en-IN" sz="2600" dirty="0">
                <a:latin typeface="Times New Roman" panose="02020603050405020304" pitchFamily="18" charset="0"/>
                <a:ea typeface="Calibri" panose="020F0502020204030204" pitchFamily="34" charset="0"/>
              </a:rPr>
              <a:t>Region of Interest                                </a:t>
            </a:r>
          </a:p>
          <a:p>
            <a:pPr lvl="1" algn="just">
              <a:lnSpc>
                <a:spcPct val="100%"/>
              </a:lnSpc>
              <a:buFont typeface="Wingdings" panose="05000000000000000000" pitchFamily="2" charset="2"/>
              <a:buChar char="§"/>
            </a:pPr>
            <a:r>
              <a:rPr lang="en-US" sz="2600" dirty="0">
                <a:latin typeface="Times New Roman" panose="02020603050405020304" pitchFamily="18" charset="0"/>
                <a:ea typeface="Times New Roman" panose="02020603050405020304" pitchFamily="18" charset="0"/>
              </a:rPr>
              <a:t>Canny Edge Detection</a:t>
            </a:r>
            <a:endParaRPr lang="en-IN" sz="2600" dirty="0">
              <a:latin typeface="Times New Roman" panose="02020603050405020304" pitchFamily="18" charset="0"/>
              <a:ea typeface="Times New Roman" panose="02020603050405020304" pitchFamily="18" charset="0"/>
            </a:endParaRPr>
          </a:p>
          <a:p>
            <a:endParaRPr lang="en-IN" dirty="0"/>
          </a:p>
        </p:txBody>
      </p:sp>
      <p:sp>
        <p:nvSpPr>
          <p:cNvPr id="7" name="Content Placeholder 3">
            <a:extLst>
              <a:ext uri="{FF2B5EF4-FFF2-40B4-BE49-F238E27FC236}">
                <a16:creationId xmlns:a16="http://schemas.microsoft.com/office/drawing/2014/main" id="{1533CD68-A7C9-44C6-93C2-F40A0307E49A}"/>
              </a:ext>
            </a:extLst>
          </p:cNvPr>
          <p:cNvSpPr txBox="1">
            <a:spLocks/>
          </p:cNvSpPr>
          <p:nvPr/>
        </p:nvSpPr>
        <p:spPr>
          <a:xfrm>
            <a:off x="6781801" y="4905703"/>
            <a:ext cx="5181600" cy="4351338"/>
          </a:xfrm>
          <a:prstGeom prst="rect">
            <a:avLst/>
          </a:prstGeom>
        </p:spPr>
        <p:txBody>
          <a:bodyPr/>
          <a:lst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OpenCV</a:t>
            </a:r>
          </a:p>
          <a:p>
            <a:pPr marL="0" indent="0">
              <a:lnSpc>
                <a:spcPct val="100%"/>
              </a:lnSpc>
              <a:buFont typeface="Arial" panose="020B0604020202020204" pitchFamily="34" charset="0"/>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Grayscaling</a:t>
            </a:r>
            <a:endParaRPr lang="en-US" sz="2600" dirty="0">
              <a:latin typeface="Times New Roman" panose="02020603050405020304" pitchFamily="18" charset="0"/>
              <a:cs typeface="Times New Roman" panose="02020603050405020304" pitchFamily="18" charset="0"/>
            </a:endParaRPr>
          </a:p>
          <a:p>
            <a:pPr marL="0" indent="0">
              <a:lnSpc>
                <a:spcPct val="100%"/>
              </a:lnSpc>
              <a:buFont typeface="Arial" panose="020B0604020202020204" pitchFamily="34" charset="0"/>
              <a:buNone/>
            </a:pPr>
            <a:r>
              <a:rPr lang="en-US" sz="2600" dirty="0">
                <a:latin typeface="Times New Roman" panose="02020603050405020304" pitchFamily="18" charset="0"/>
                <a:cs typeface="Times New Roman" panose="02020603050405020304" pitchFamily="18" charset="0"/>
              </a:rPr>
              <a:t>       Thresholding</a:t>
            </a:r>
            <a:endParaRPr lang="en-IN"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00B9078-13B6-442C-9D6F-882BC0229367}"/>
              </a:ext>
            </a:extLst>
          </p:cNvPr>
          <p:cNvSpPr>
            <a:spLocks noGrp="1"/>
          </p:cNvSpPr>
          <p:nvPr>
            <p:ph type="sldNum" sz="quarter" idx="12"/>
          </p:nvPr>
        </p:nvSpPr>
        <p:spPr/>
        <p:txBody>
          <a:bodyPr/>
          <a:lstStyle/>
          <a:p>
            <a:fld id="{6845A24B-5395-4159-BB40-E2A5C564A387}" type="slidenum">
              <a:rPr lang="en-IN" smtClean="0"/>
              <a:t>7</a:t>
            </a:fld>
            <a:endParaRPr lang="en-IN"/>
          </a:p>
        </p:txBody>
      </p:sp>
    </p:spTree>
    <p:extLst>
      <p:ext uri="{BB962C8B-B14F-4D97-AF65-F5344CB8AC3E}">
        <p14:creationId xmlns:p14="http://schemas.microsoft.com/office/powerpoint/2010/main" val="69835851"/>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719092"/>
          </a:xfrm>
        </p:spPr>
        <p:txBody>
          <a:bodyPr/>
          <a:lstStyle/>
          <a:p>
            <a:r>
              <a:rPr lang="en-US" b="1" dirty="0">
                <a:latin typeface="Times New Roman" panose="02020603050405020304" pitchFamily="18" charset="0"/>
                <a:cs typeface="Times New Roman" panose="02020603050405020304" pitchFamily="18" charset="0"/>
              </a:rPr>
              <a:t>Hardware and Software requirements</a:t>
            </a:r>
            <a:endParaRPr lang="en-IN" b="1" dirty="0"/>
          </a:p>
        </p:txBody>
      </p:sp>
      <p:sp>
        <p:nvSpPr>
          <p:cNvPr id="3" name="Text Placeholder 2"/>
          <p:cNvSpPr>
            <a:spLocks noGrp="1"/>
          </p:cNvSpPr>
          <p:nvPr>
            <p:ph type="body" idx="1"/>
          </p:nvPr>
        </p:nvSpPr>
        <p:spPr>
          <a:xfrm>
            <a:off x="839788" y="1225778"/>
            <a:ext cx="5157787" cy="526460"/>
          </a:xfrm>
        </p:spPr>
        <p:txBody>
          <a:bodyPr>
            <a:normAutofit/>
          </a:bodyPr>
          <a:lstStyle/>
          <a:p>
            <a:r>
              <a:rPr lang="en-IN" sz="2600" dirty="0">
                <a:latin typeface="Times New Roman" panose="02020603050405020304" pitchFamily="18" charset="0"/>
                <a:cs typeface="Times New Roman" panose="02020603050405020304" pitchFamily="18" charset="0"/>
              </a:rPr>
              <a:t>Hardware requirements</a:t>
            </a:r>
          </a:p>
        </p:txBody>
      </p:sp>
      <p:sp>
        <p:nvSpPr>
          <p:cNvPr id="4" name="Content Placeholder 3"/>
          <p:cNvSpPr>
            <a:spLocks noGrp="1"/>
          </p:cNvSpPr>
          <p:nvPr>
            <p:ph sz="half" idx="2"/>
          </p:nvPr>
        </p:nvSpPr>
        <p:spPr>
          <a:xfrm>
            <a:off x="839787" y="1893798"/>
            <a:ext cx="5157787" cy="3982040"/>
          </a:xfrm>
        </p:spPr>
        <p:txBody>
          <a:bodyPr>
            <a:normAutofit/>
          </a:bodyPr>
          <a:lstStyle/>
          <a:p>
            <a:pPr>
              <a:lnSpc>
                <a:spcPct val="100%"/>
              </a:lnSpc>
            </a:pPr>
            <a:r>
              <a:rPr lang="en-US" sz="2400" dirty="0">
                <a:latin typeface="Times New Roman" panose="02020603050405020304" pitchFamily="18" charset="0"/>
                <a:cs typeface="Times New Roman" panose="02020603050405020304" pitchFamily="18" charset="0"/>
              </a:rPr>
              <a:t>Raspberry Pi 3 Model B+</a:t>
            </a:r>
          </a:p>
          <a:p>
            <a:pPr>
              <a:lnSpc>
                <a:spcPct val="100%"/>
              </a:lnSpc>
            </a:pPr>
            <a:r>
              <a:rPr lang="en-US" sz="2400" dirty="0">
                <a:latin typeface="Times New Roman" panose="02020603050405020304" pitchFamily="18" charset="0"/>
                <a:cs typeface="Times New Roman" panose="02020603050405020304" pitchFamily="18" charset="0"/>
              </a:rPr>
              <a:t>Arduino Nano</a:t>
            </a:r>
          </a:p>
          <a:p>
            <a:pPr>
              <a:lnSpc>
                <a:spcPct val="100%"/>
              </a:lnSpc>
            </a:pPr>
            <a:r>
              <a:rPr lang="en-US" sz="2400" dirty="0">
                <a:latin typeface="Times New Roman" panose="02020603050405020304" pitchFamily="18" charset="0"/>
                <a:cs typeface="Times New Roman" panose="02020603050405020304" pitchFamily="18" charset="0"/>
              </a:rPr>
              <a:t>Raspberry Pi Camera </a:t>
            </a:r>
          </a:p>
          <a:p>
            <a:pPr>
              <a:lnSpc>
                <a:spcPct val="100%"/>
              </a:lnSpc>
            </a:pPr>
            <a:r>
              <a:rPr lang="en-US" sz="2400" dirty="0">
                <a:latin typeface="Times New Roman" panose="02020603050405020304" pitchFamily="18" charset="0"/>
                <a:cs typeface="Times New Roman" panose="02020603050405020304" pitchFamily="18" charset="0"/>
              </a:rPr>
              <a:t>L298N Motor Driver</a:t>
            </a:r>
          </a:p>
          <a:p>
            <a:pPr>
              <a:lnSpc>
                <a:spcPct val="100%"/>
              </a:lnSpc>
            </a:pPr>
            <a:r>
              <a:rPr lang="en-US" sz="2400" dirty="0">
                <a:latin typeface="Times New Roman" panose="02020603050405020304" pitchFamily="18" charset="0"/>
                <a:cs typeface="Times New Roman" panose="02020603050405020304" pitchFamily="18" charset="0"/>
              </a:rPr>
              <a:t>DC Motor</a:t>
            </a:r>
          </a:p>
          <a:p>
            <a:pPr>
              <a:lnSpc>
                <a:spcPct val="100%"/>
              </a:lnSpc>
            </a:pPr>
            <a:r>
              <a:rPr lang="en-US" sz="2400" dirty="0">
                <a:latin typeface="Times New Roman" panose="02020603050405020304" pitchFamily="18" charset="0"/>
                <a:cs typeface="Times New Roman" panose="02020603050405020304" pitchFamily="18" charset="0"/>
              </a:rPr>
              <a:t>Power Bank</a:t>
            </a:r>
          </a:p>
          <a:p>
            <a:pPr>
              <a:lnSpc>
                <a:spcPct val="100%"/>
              </a:lnSpc>
            </a:pPr>
            <a:r>
              <a:rPr lang="en-US" sz="2400" dirty="0">
                <a:latin typeface="Times New Roman" panose="02020603050405020304" pitchFamily="18" charset="0"/>
                <a:cs typeface="Times New Roman" panose="02020603050405020304" pitchFamily="18" charset="0"/>
              </a:rPr>
              <a:t>Battery</a:t>
            </a:r>
          </a:p>
          <a:p>
            <a:pPr marL="0" indent="0">
              <a:buNone/>
            </a:pPr>
            <a:endParaRPr lang="en-IN"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172200" y="1225778"/>
            <a:ext cx="5183188" cy="526460"/>
          </a:xfrm>
        </p:spPr>
        <p:txBody>
          <a:bodyPr>
            <a:normAutofit/>
          </a:bodyPr>
          <a:lstStyle/>
          <a:p>
            <a:r>
              <a:rPr lang="en-IN" sz="2600" dirty="0">
                <a:latin typeface="Times New Roman" panose="02020603050405020304" pitchFamily="18" charset="0"/>
                <a:cs typeface="Times New Roman" panose="02020603050405020304" pitchFamily="18" charset="0"/>
              </a:rPr>
              <a:t>Software</a:t>
            </a:r>
            <a:r>
              <a:rPr lang="en-IN" sz="2600" dirty="0"/>
              <a:t> requirements</a:t>
            </a:r>
          </a:p>
        </p:txBody>
      </p:sp>
      <p:sp>
        <p:nvSpPr>
          <p:cNvPr id="6" name="Content Placeholder 5"/>
          <p:cNvSpPr>
            <a:spLocks noGrp="1"/>
          </p:cNvSpPr>
          <p:nvPr>
            <p:ph sz="quarter" idx="4"/>
          </p:nvPr>
        </p:nvSpPr>
        <p:spPr>
          <a:xfrm>
            <a:off x="6172200" y="1893798"/>
            <a:ext cx="5183188" cy="3982040"/>
          </a:xfrm>
        </p:spPr>
        <p:txBody>
          <a:bodyPr>
            <a:normAutofit/>
          </a:bodyPr>
          <a:lstStyle/>
          <a:p>
            <a:pPr>
              <a:lnSpc>
                <a:spcPct val="100%"/>
              </a:lnSpc>
            </a:pPr>
            <a:r>
              <a:rPr lang="en-IN" sz="2400" dirty="0">
                <a:latin typeface="Times New Roman" panose="02020603050405020304" pitchFamily="18" charset="0"/>
                <a:cs typeface="Times New Roman" panose="02020603050405020304" pitchFamily="18" charset="0"/>
              </a:rPr>
              <a:t>Raspberry Pi OS</a:t>
            </a:r>
          </a:p>
          <a:p>
            <a:pPr>
              <a:lnSpc>
                <a:spcPct val="100%"/>
              </a:lnSpc>
            </a:pPr>
            <a:r>
              <a:rPr lang="en-IN" sz="2400" dirty="0">
                <a:latin typeface="Times New Roman" panose="02020603050405020304" pitchFamily="18" charset="0"/>
                <a:cs typeface="Times New Roman" panose="02020603050405020304" pitchFamily="18" charset="0"/>
              </a:rPr>
              <a:t>Arduino IDE</a:t>
            </a:r>
          </a:p>
        </p:txBody>
      </p:sp>
      <p:pic>
        <p:nvPicPr>
          <p:cNvPr id="9"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AC584B38-87A4-4328-BB2D-ED56657B189F}"/>
              </a:ext>
            </a:extLst>
          </p:cNvPr>
          <p:cNvSpPr>
            <a:spLocks noGrp="1"/>
          </p:cNvSpPr>
          <p:nvPr>
            <p:ph type="sldNum" sz="quarter" idx="12"/>
          </p:nvPr>
        </p:nvSpPr>
        <p:spPr/>
        <p:txBody>
          <a:bodyPr/>
          <a:lstStyle/>
          <a:p>
            <a:fld id="{6845A24B-5395-4159-BB40-E2A5C564A387}" type="slidenum">
              <a:rPr lang="en-IN" smtClean="0"/>
              <a:t>8</a:t>
            </a:fld>
            <a:endParaRPr lang="en-IN"/>
          </a:p>
        </p:txBody>
      </p:sp>
    </p:spTree>
    <p:extLst>
      <p:ext uri="{BB962C8B-B14F-4D97-AF65-F5344CB8AC3E}">
        <p14:creationId xmlns:p14="http://schemas.microsoft.com/office/powerpoint/2010/main" val="312579019"/>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8464"/>
          </a:xfrm>
        </p:spPr>
        <p:txBody>
          <a:bodyPr>
            <a:noAutofit/>
          </a:bodyPr>
          <a:lstStyle/>
          <a:p>
            <a:r>
              <a:rPr lang="en-IN" b="1" dirty="0">
                <a:latin typeface="Times New Roman" panose="02020603050405020304" pitchFamily="18" charset="0"/>
                <a:cs typeface="Times New Roman" panose="02020603050405020304" pitchFamily="18" charset="0"/>
              </a:rPr>
              <a:t>Block Diagram</a:t>
            </a:r>
          </a:p>
        </p:txBody>
      </p:sp>
      <p:pic>
        <p:nvPicPr>
          <p:cNvPr id="4" name="Content Placeholder 3"/>
          <p:cNvPicPr>
            <a:picLocks noGrp="1" noChangeAspect="1"/>
          </p:cNvPicPr>
          <p:nvPr>
            <p:ph idx="1"/>
          </p:nvPr>
        </p:nvPicPr>
        <p:blipFill>
          <a:blip r:embed="rId2"/>
          <a:stretch>
            <a:fillRect/>
          </a:stretch>
        </p:blipFill>
        <p:spPr>
          <a:xfrm>
            <a:off x="2835295" y="953590"/>
            <a:ext cx="6478522" cy="5721529"/>
          </a:xfrm>
          <a:prstGeom prst="rect">
            <a:avLst/>
          </a:prstGeom>
        </p:spPr>
      </p:pic>
      <p:pic>
        <p:nvPicPr>
          <p:cNvPr id="5" name="Picture 2" descr="https://lh5.googleusercontent.com/Pm2hXKX5u9ttENIXU18NeLgn6D5cBg27i3TOL3LvCURR3okiA673i4r502WnGjbsade0YuDeMnNJpogXX4x1QfVNO-bsg52J8dr658uxK5Das8O8CSJCb2gOMyv5tUv83PS46siwfUHok4J_Loy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19211" y="1"/>
            <a:ext cx="2172789" cy="121666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383F2F6-2C5D-4A38-96C7-F736D4514F38}"/>
              </a:ext>
            </a:extLst>
          </p:cNvPr>
          <p:cNvSpPr>
            <a:spLocks noGrp="1"/>
          </p:cNvSpPr>
          <p:nvPr>
            <p:ph type="sldNum" sz="quarter" idx="12"/>
          </p:nvPr>
        </p:nvSpPr>
        <p:spPr/>
        <p:txBody>
          <a:bodyPr/>
          <a:lstStyle/>
          <a:p>
            <a:fld id="{6845A24B-5395-4159-BB40-E2A5C564A387}" type="slidenum">
              <a:rPr lang="en-IN" smtClean="0"/>
              <a:t>9</a:t>
            </a:fld>
            <a:endParaRPr lang="en-IN"/>
          </a:p>
        </p:txBody>
      </p:sp>
    </p:spTree>
    <p:extLst>
      <p:ext uri="{BB962C8B-B14F-4D97-AF65-F5344CB8AC3E}">
        <p14:creationId xmlns:p14="http://schemas.microsoft.com/office/powerpoint/2010/main" val="1915284080"/>
      </p:ext>
    </p:extLst>
  </p:cSld>
  <p:clrMapOvr>
    <a:masterClrMapping/>
  </p:clrMapOvr>
</p:sld>
</file>

<file path=ppt/theme/theme1.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emplate>Theme2</Template>
  <TotalTime>497</TotalTime>
  <Words>1168</Words>
  <Application>Microsoft Office PowerPoint</Application>
  <PresentationFormat>Widescreen</PresentationFormat>
  <Paragraphs>145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Times New Roman</vt:lpstr>
      <vt:lpstr>Wingdings</vt:lpstr>
      <vt:lpstr>Office Theme</vt:lpstr>
      <vt:lpstr>PowerPoint Presentation</vt:lpstr>
      <vt:lpstr>Contents</vt:lpstr>
      <vt:lpstr>Abstract </vt:lpstr>
      <vt:lpstr>Introduction</vt:lpstr>
      <vt:lpstr>Literature Survey</vt:lpstr>
      <vt:lpstr>Problem Definition</vt:lpstr>
      <vt:lpstr>Methodology </vt:lpstr>
      <vt:lpstr>Hardware and Software requirements</vt:lpstr>
      <vt:lpstr>Block Diagram</vt:lpstr>
      <vt:lpstr>Flow of Project</vt:lpstr>
      <vt:lpstr>Image Processing flowchart</vt:lpstr>
      <vt:lpstr>Motor Controller Flowchart</vt:lpstr>
      <vt:lpstr>Circuit Diagram</vt:lpstr>
      <vt:lpstr>Results </vt:lpstr>
      <vt:lpstr>PowerPoint Presentation</vt:lpstr>
      <vt:lpstr>PowerPoint Presentation</vt:lpstr>
      <vt:lpstr>PowerPoint Presentation</vt:lpstr>
      <vt:lpstr>Limitations</vt:lpstr>
      <vt:lpstr>Future scope</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Sumeet</dc:creator>
  <cp:lastModifiedBy>Chinmay Bhoir</cp:lastModifiedBy>
  <cp:revision>58</cp:revision>
  <dcterms:created xsi:type="dcterms:W3CDTF">2022-04-27T14:56:27Z</dcterms:created>
  <dcterms:modified xsi:type="dcterms:W3CDTF">2022-04-29T04:51:14Z</dcterms:modified>
</cp:coreProperties>
</file>