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12"/>
  </p:notesMasterIdLst>
  <p:sldIdLst>
    <p:sldId id="256" r:id="rId2"/>
    <p:sldId id="269" r:id="rId3"/>
    <p:sldId id="259" r:id="rId4"/>
    <p:sldId id="262" r:id="rId5"/>
    <p:sldId id="263" r:id="rId6"/>
    <p:sldId id="273" r:id="rId7"/>
    <p:sldId id="270" r:id="rId8"/>
    <p:sldId id="267" r:id="rId9"/>
    <p:sldId id="268" r:id="rId10"/>
    <p:sldId id="260"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F53"/>
    <a:srgbClr val="FE7A99"/>
    <a:srgbClr val="FF5BA5"/>
    <a:srgbClr val="BEA7FF"/>
    <a:srgbClr val="D70DFF"/>
    <a:srgbClr val="9400E6"/>
    <a:srgbClr val="9900CC"/>
    <a:srgbClr val="CBB9FF"/>
    <a:srgbClr val="5EEC3C"/>
    <a:srgbClr val="FFAB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30" y="67"/>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676154-C704-4167-9382-D02DAFAE73F1}" type="datetimeFigureOut">
              <a:rPr lang="en-US" smtClean="0"/>
              <a:t>10/12/2021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07773D-4BA8-4E09-83BE-F8FBFEF531B5}" type="slidenum">
              <a:rPr lang="en-US" smtClean="0"/>
              <a:t>‹#›</a:t>
            </a:fld>
            <a:endParaRPr lang="en-US"/>
          </a:p>
        </p:txBody>
      </p:sp>
    </p:spTree>
    <p:extLst>
      <p:ext uri="{BB962C8B-B14F-4D97-AF65-F5344CB8AC3E}">
        <p14:creationId xmlns:p14="http://schemas.microsoft.com/office/powerpoint/2010/main" val="3037422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10</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10/12/2021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825021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534012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1759886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4113949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44090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958799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711897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8B8761ED-D9BC-4FFE-B2A6-E69C479B01A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985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639116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28072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074F12-AA26-4AC8-9962-C36BB8F32554}" type="datetimeFigureOut">
              <a:rPr lang="en-US" smtClean="0"/>
              <a:pPr/>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786011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10/12/2021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5822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074F12-AA26-4AC8-9962-C36BB8F32554}" type="datetimeFigureOut">
              <a:rPr lang="en-US" smtClean="0"/>
              <a:pPr/>
              <a:t>10/12/2021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4514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657478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23097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90497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53074F12-AA26-4AC8-9962-C36BB8F32554}" type="datetimeFigureOut">
              <a:rPr lang="en-US" smtClean="0"/>
              <a:pPr/>
              <a:t>10/12/2021</a:t>
            </a:fld>
            <a:endParaRPr lang="en-US"/>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B82CCC60-E8CD-4174-8B1A-7DF615B22EEF}" type="slidenum">
              <a:rPr lang="en-US" smtClean="0"/>
              <a:pPr/>
              <a:t>‹#›</a:t>
            </a:fld>
            <a:endParaRPr lang="en-US"/>
          </a:p>
        </p:txBody>
      </p:sp>
      <p:sp>
        <p:nvSpPr>
          <p:cNvPr id="18" name="TextBox 17">
            <a:extLst>
              <a:ext uri="{FF2B5EF4-FFF2-40B4-BE49-F238E27FC236}">
                <a16:creationId xmlns:a16="http://schemas.microsoft.com/office/drawing/2014/main" id="{28DFAB96-9F8F-4E17-8C8D-6C5AB6ACD0A8}"/>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292354102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semanticscholar.org/paper/A-lan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9785" y="1197405"/>
            <a:ext cx="5825202" cy="2752821"/>
          </a:xfrm>
        </p:spPr>
        <p:txBody>
          <a:bodyPr>
            <a:noAutofit/>
          </a:bodyPr>
          <a:lstStyle/>
          <a:p>
            <a:pPr algn="ctr"/>
            <a:r>
              <a:rPr lang="en-US" sz="4400" b="1" dirty="0">
                <a:cs typeface="Times New Roman" pitchFamily="18" charset="0"/>
              </a:rPr>
              <a:t>Project Review – 1 on</a:t>
            </a:r>
            <a:br>
              <a:rPr lang="en-US" sz="4400" b="1" dirty="0">
                <a:cs typeface="Times New Roman" pitchFamily="18" charset="0"/>
              </a:rPr>
            </a:br>
            <a:r>
              <a:rPr lang="en-US" sz="4400" b="1" dirty="0">
                <a:cs typeface="Times New Roman" pitchFamily="18" charset="0"/>
              </a:rPr>
              <a:t>Lane following mobile robot</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2717" y="2266340"/>
            <a:ext cx="4733855" cy="1068935"/>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C000"/>
                </a:solidFill>
                <a:latin typeface="Times New Roman" pitchFamily="18" charset="0"/>
                <a:cs typeface="Times New Roman" pitchFamily="18" charset="0"/>
              </a:rPr>
              <a:t>THANK YOU</a:t>
            </a:r>
          </a:p>
        </p:txBody>
      </p:sp>
    </p:spTree>
    <p:extLst>
      <p:ext uri="{BB962C8B-B14F-4D97-AF65-F5344CB8AC3E}">
        <p14:creationId xmlns:p14="http://schemas.microsoft.com/office/powerpoint/2010/main" val="1066987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3536E-50FF-4FA3-B8E7-F724C6D03CCE}"/>
              </a:ext>
            </a:extLst>
          </p:cNvPr>
          <p:cNvSpPr>
            <a:spLocks noGrp="1"/>
          </p:cNvSpPr>
          <p:nvPr>
            <p:ph type="title"/>
          </p:nvPr>
        </p:nvSpPr>
        <p:spPr>
          <a:xfrm>
            <a:off x="508000" y="281175"/>
            <a:ext cx="6447501" cy="763525"/>
          </a:xfrm>
        </p:spPr>
        <p:txBody>
          <a:bodyPr>
            <a:normAutofit/>
          </a:bodyPr>
          <a:lstStyle/>
          <a:p>
            <a:pPr algn="ctr"/>
            <a:r>
              <a:rPr lang="en-IN" sz="3200" b="1" dirty="0"/>
              <a:t>Lane Following Mobile Robot</a:t>
            </a:r>
          </a:p>
        </p:txBody>
      </p:sp>
      <p:sp>
        <p:nvSpPr>
          <p:cNvPr id="3" name="Text Placeholder 2">
            <a:extLst>
              <a:ext uri="{FF2B5EF4-FFF2-40B4-BE49-F238E27FC236}">
                <a16:creationId xmlns:a16="http://schemas.microsoft.com/office/drawing/2014/main" id="{CA3A0A10-7FFD-41AB-A01A-1B56F869C788}"/>
              </a:ext>
            </a:extLst>
          </p:cNvPr>
          <p:cNvSpPr>
            <a:spLocks noGrp="1"/>
          </p:cNvSpPr>
          <p:nvPr>
            <p:ph type="body" idx="1"/>
          </p:nvPr>
        </p:nvSpPr>
        <p:spPr>
          <a:xfrm>
            <a:off x="601670" y="1350110"/>
            <a:ext cx="6447501" cy="1985165"/>
          </a:xfrm>
        </p:spPr>
        <p:txBody>
          <a:bodyPr>
            <a:normAutofit/>
          </a:bodyPr>
          <a:lstStyle/>
          <a:p>
            <a:r>
              <a:rPr lang="en-IN" sz="1800" dirty="0"/>
              <a:t>Members :</a:t>
            </a:r>
          </a:p>
          <a:p>
            <a:r>
              <a:rPr lang="en-IN" sz="1800" dirty="0"/>
              <a:t>Chinmay Bhoir             (TU1F1819006)</a:t>
            </a:r>
          </a:p>
          <a:p>
            <a:r>
              <a:rPr lang="en-IN" sz="1800" dirty="0" err="1"/>
              <a:t>Mahendra</a:t>
            </a:r>
            <a:r>
              <a:rPr lang="en-IN" sz="1800" dirty="0"/>
              <a:t> </a:t>
            </a:r>
            <a:r>
              <a:rPr lang="en-IN" sz="1800" dirty="0" err="1"/>
              <a:t>Gudla</a:t>
            </a:r>
            <a:r>
              <a:rPr lang="en-IN" sz="1800" dirty="0"/>
              <a:t>          (TU1F1819009)</a:t>
            </a:r>
          </a:p>
          <a:p>
            <a:r>
              <a:rPr lang="en-IN" sz="1800" dirty="0" err="1"/>
              <a:t>Suchita</a:t>
            </a:r>
            <a:r>
              <a:rPr lang="en-IN" sz="1800" dirty="0"/>
              <a:t> Boga               (TU1S1920004)</a:t>
            </a:r>
          </a:p>
          <a:p>
            <a:r>
              <a:rPr lang="en-IN" sz="1800" dirty="0"/>
              <a:t>Sandhya Yadav            (TU1S1920008)</a:t>
            </a:r>
          </a:p>
          <a:p>
            <a:endParaRPr lang="en-IN" dirty="0"/>
          </a:p>
        </p:txBody>
      </p:sp>
      <p:sp>
        <p:nvSpPr>
          <p:cNvPr id="4" name="TextBox 3">
            <a:extLst>
              <a:ext uri="{FF2B5EF4-FFF2-40B4-BE49-F238E27FC236}">
                <a16:creationId xmlns:a16="http://schemas.microsoft.com/office/drawing/2014/main" id="{CC0F5C1B-D5AA-41A7-9481-5CD5D4290656}"/>
              </a:ext>
            </a:extLst>
          </p:cNvPr>
          <p:cNvSpPr txBox="1"/>
          <p:nvPr/>
        </p:nvSpPr>
        <p:spPr>
          <a:xfrm>
            <a:off x="508000" y="3777922"/>
            <a:ext cx="6353831" cy="646331"/>
          </a:xfrm>
          <a:prstGeom prst="rect">
            <a:avLst/>
          </a:prstGeom>
          <a:noFill/>
        </p:spPr>
        <p:txBody>
          <a:bodyPr wrap="square" rtlCol="0">
            <a:spAutoFit/>
          </a:bodyPr>
          <a:lstStyle/>
          <a:p>
            <a:r>
              <a:rPr lang="en-IN" dirty="0"/>
              <a:t>Project Guide :                        Project Coordinator:</a:t>
            </a:r>
          </a:p>
          <a:p>
            <a:r>
              <a:rPr lang="en-IN" dirty="0"/>
              <a:t>Mr. Vijaykumar Chaudhari        Mrs. Renuka </a:t>
            </a:r>
            <a:r>
              <a:rPr lang="en-IN" dirty="0" err="1"/>
              <a:t>Chimankare</a:t>
            </a:r>
            <a:endParaRPr lang="en-IN" dirty="0"/>
          </a:p>
        </p:txBody>
      </p:sp>
      <p:pic>
        <p:nvPicPr>
          <p:cNvPr id="6" name="Picture 5">
            <a:extLst>
              <a:ext uri="{FF2B5EF4-FFF2-40B4-BE49-F238E27FC236}">
                <a16:creationId xmlns:a16="http://schemas.microsoft.com/office/drawing/2014/main" id="{EA242A33-BCAC-4D05-AA87-6E889556C2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20690" y="4161687"/>
            <a:ext cx="1823310" cy="977618"/>
          </a:xfrm>
          <a:prstGeom prst="rect">
            <a:avLst/>
          </a:prstGeom>
        </p:spPr>
      </p:pic>
    </p:spTree>
    <p:extLst>
      <p:ext uri="{BB962C8B-B14F-4D97-AF65-F5344CB8AC3E}">
        <p14:creationId xmlns:p14="http://schemas.microsoft.com/office/powerpoint/2010/main" val="1548842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8001" y="457200"/>
            <a:ext cx="6447501" cy="740205"/>
          </a:xfrm>
        </p:spPr>
        <p:txBody>
          <a:bodyPr>
            <a:normAutofit/>
          </a:bodyPr>
          <a:lstStyle/>
          <a:p>
            <a:r>
              <a:rPr lang="en-US" sz="3200" b="1" dirty="0">
                <a:cs typeface="Times New Roman" pitchFamily="18" charset="0"/>
              </a:rPr>
              <a:t>Contents</a:t>
            </a:r>
          </a:p>
        </p:txBody>
      </p:sp>
      <p:sp>
        <p:nvSpPr>
          <p:cNvPr id="5" name="Content Placeholder 4"/>
          <p:cNvSpPr>
            <a:spLocks noGrp="1"/>
          </p:cNvSpPr>
          <p:nvPr>
            <p:ph idx="1"/>
          </p:nvPr>
        </p:nvSpPr>
        <p:spPr>
          <a:xfrm>
            <a:off x="508001" y="1350110"/>
            <a:ext cx="6447501" cy="3180912"/>
          </a:xfrm>
        </p:spPr>
        <p:txBody>
          <a:bodyPr>
            <a:normAutofit/>
          </a:bodyPr>
          <a:lstStyle/>
          <a:p>
            <a:r>
              <a:rPr lang="en-US" sz="1800" dirty="0">
                <a:cs typeface="Times New Roman" pitchFamily="18" charset="0"/>
              </a:rPr>
              <a:t>Abstract</a:t>
            </a:r>
          </a:p>
          <a:p>
            <a:r>
              <a:rPr lang="en-US" sz="1800" dirty="0">
                <a:cs typeface="Times New Roman" pitchFamily="18" charset="0"/>
              </a:rPr>
              <a:t>Introduction</a:t>
            </a:r>
          </a:p>
          <a:p>
            <a:r>
              <a:rPr lang="en-US" sz="1800" dirty="0">
                <a:cs typeface="Times New Roman" pitchFamily="18" charset="0"/>
              </a:rPr>
              <a:t>Literature Review</a:t>
            </a:r>
          </a:p>
          <a:p>
            <a:r>
              <a:rPr lang="en-US" sz="1800" dirty="0">
                <a:cs typeface="Times New Roman" pitchFamily="18" charset="0"/>
              </a:rPr>
              <a:t>Conclusion</a:t>
            </a:r>
          </a:p>
          <a:p>
            <a:r>
              <a:rPr lang="en-US" sz="1800" dirty="0">
                <a:cs typeface="Times New Roman" pitchFamily="18" charset="0"/>
              </a:rPr>
              <a:t>References</a:t>
            </a: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2113634"/>
            <a:ext cx="1374344" cy="458115"/>
          </a:xfrm>
        </p:spPr>
        <p:txBody>
          <a:bodyPr>
            <a:normAutofit/>
          </a:bodyPr>
          <a:lstStyle/>
          <a:p>
            <a:r>
              <a:rPr lang="en-US" sz="2000" b="1" dirty="0">
                <a:effectLst/>
                <a:cs typeface="Times New Roman" pitchFamily="18" charset="0"/>
              </a:rPr>
              <a:t>Abstract</a:t>
            </a:r>
            <a:endParaRPr lang="en-US" sz="2000" dirty="0">
              <a:effectLst/>
            </a:endParaRPr>
          </a:p>
        </p:txBody>
      </p:sp>
      <p:sp>
        <p:nvSpPr>
          <p:cNvPr id="3" name="Content Placeholder 2"/>
          <p:cNvSpPr>
            <a:spLocks noGrp="1"/>
          </p:cNvSpPr>
          <p:nvPr>
            <p:ph idx="1"/>
          </p:nvPr>
        </p:nvSpPr>
        <p:spPr>
          <a:xfrm>
            <a:off x="1823310" y="211985"/>
            <a:ext cx="5497380" cy="4719528"/>
          </a:xfrm>
        </p:spPr>
        <p:txBody>
          <a:bodyPr>
            <a:noAutofit/>
          </a:bodyPr>
          <a:lstStyle/>
          <a:p>
            <a:pPr algn="just">
              <a:buFont typeface="Wingdings" panose="05000000000000000000" pitchFamily="2" charset="2"/>
              <a:buChar char="Ø"/>
            </a:pPr>
            <a:r>
              <a:rPr lang="en-US" sz="1600" dirty="0">
                <a:cs typeface="Times New Roman" pitchFamily="18" charset="0"/>
              </a:rPr>
              <a:t>In present time, many different technologies are used for autonomous driving of robot and safety of autonomous vehicle .The purpose of this project is by using current technology to design fully functional product for autonomous driving.</a:t>
            </a:r>
          </a:p>
          <a:p>
            <a:pPr algn="just">
              <a:buFont typeface="Wingdings" panose="05000000000000000000" pitchFamily="2" charset="2"/>
              <a:buChar char="Ø"/>
            </a:pPr>
            <a:r>
              <a:rPr lang="en-US" sz="1600" dirty="0">
                <a:cs typeface="Times New Roman" pitchFamily="18" charset="0"/>
              </a:rPr>
              <a:t>The main objective of Lane Following Mobile Robot is to drive autonomous robot between two parallel lines. This can be achieve by using a camera. The visibility of the lane information is checked by the lane width constraints and its parallel property. </a:t>
            </a:r>
          </a:p>
          <a:p>
            <a:pPr algn="just">
              <a:buFont typeface="Wingdings" panose="05000000000000000000" pitchFamily="2" charset="2"/>
              <a:buChar char="Ø"/>
            </a:pPr>
            <a:r>
              <a:rPr lang="en-US" sz="1600" dirty="0">
                <a:cs typeface="Times New Roman" pitchFamily="18" charset="0"/>
              </a:rPr>
              <a:t>In this project, lane is recognized by vision based and 3D LiDAR and GSM for safety of mobile robot. In this current time ,many technologies are used for safety of vehicle. In that 3D Lidar is used for  finding the distance between the vehicle and obstacles by emitting pulse light waves into the surrounding environment and this obstacles information is then send by GSM to the user.</a:t>
            </a:r>
          </a:p>
        </p:txBody>
      </p:sp>
    </p:spTree>
    <p:extLst>
      <p:ext uri="{BB962C8B-B14F-4D97-AF65-F5344CB8AC3E}">
        <p14:creationId xmlns:p14="http://schemas.microsoft.com/office/powerpoint/2010/main" val="4269268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1999106"/>
            <a:ext cx="1679755" cy="572644"/>
          </a:xfrm>
        </p:spPr>
        <p:txBody>
          <a:bodyPr>
            <a:noAutofit/>
          </a:bodyPr>
          <a:lstStyle/>
          <a:p>
            <a:r>
              <a:rPr lang="en-US" sz="2000" b="1" dirty="0">
                <a:effectLst/>
                <a:cs typeface="Times New Roman" pitchFamily="18" charset="0"/>
              </a:rPr>
              <a:t>Introduction</a:t>
            </a:r>
          </a:p>
        </p:txBody>
      </p:sp>
      <p:sp>
        <p:nvSpPr>
          <p:cNvPr id="3" name="Content Placeholder 2"/>
          <p:cNvSpPr>
            <a:spLocks noGrp="1"/>
          </p:cNvSpPr>
          <p:nvPr>
            <p:ph idx="1"/>
          </p:nvPr>
        </p:nvSpPr>
        <p:spPr>
          <a:xfrm>
            <a:off x="2043660" y="281175"/>
            <a:ext cx="5650086" cy="4581150"/>
          </a:xfrm>
        </p:spPr>
        <p:txBody>
          <a:bodyPr>
            <a:normAutofit/>
          </a:bodyPr>
          <a:lstStyle/>
          <a:p>
            <a:pPr marL="0" indent="0" algn="just">
              <a:buNone/>
            </a:pPr>
            <a:endParaRPr lang="en-US" sz="1600" dirty="0">
              <a:latin typeface="Times New Roman" pitchFamily="18" charset="0"/>
              <a:cs typeface="Times New Roman" pitchFamily="18" charset="0"/>
            </a:endParaRPr>
          </a:p>
          <a:p>
            <a:pPr algn="just"/>
            <a:endParaRPr lang="en-US" sz="1600" dirty="0">
              <a:cs typeface="Times New Roman" pitchFamily="18" charset="0"/>
            </a:endParaRPr>
          </a:p>
          <a:p>
            <a:pPr algn="just"/>
            <a:r>
              <a:rPr lang="en-US" sz="1600" dirty="0">
                <a:cs typeface="Times New Roman" pitchFamily="18" charset="0"/>
              </a:rPr>
              <a:t>The goal of our project is to design a fully automated and functional product that is used for field of vehicle safety system by using Advance safety vehicle and also used in automated industry.</a:t>
            </a:r>
          </a:p>
          <a:p>
            <a:pPr algn="just"/>
            <a:r>
              <a:rPr lang="en-US" sz="1600" dirty="0">
                <a:cs typeface="Times New Roman" pitchFamily="18" charset="0"/>
              </a:rPr>
              <a:t> In this project we will be using 3D LiDAR, Camera and GSM system. Camera is used to detect the lane and 3D LiDAR is used for finding the distance between obstacle and vehicle. GSM is used for sending the message to owner or user.</a:t>
            </a:r>
          </a:p>
          <a:p>
            <a:pPr algn="just"/>
            <a:r>
              <a:rPr lang="en-US" sz="1600" dirty="0">
                <a:cs typeface="Times New Roman" pitchFamily="18" charset="0"/>
              </a:rPr>
              <a:t>The Main scope of our project is to track lane and to protect the vehicle. </a:t>
            </a:r>
          </a:p>
        </p:txBody>
      </p:sp>
    </p:spTree>
    <p:extLst>
      <p:ext uri="{BB962C8B-B14F-4D97-AF65-F5344CB8AC3E}">
        <p14:creationId xmlns:p14="http://schemas.microsoft.com/office/powerpoint/2010/main" val="3174262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62835-457F-4D73-9459-5BA1609D561D}"/>
              </a:ext>
            </a:extLst>
          </p:cNvPr>
          <p:cNvSpPr>
            <a:spLocks noGrp="1"/>
          </p:cNvSpPr>
          <p:nvPr>
            <p:ph type="title"/>
          </p:nvPr>
        </p:nvSpPr>
        <p:spPr>
          <a:xfrm>
            <a:off x="296260" y="1122775"/>
            <a:ext cx="2890896" cy="958850"/>
          </a:xfrm>
        </p:spPr>
        <p:txBody>
          <a:bodyPr>
            <a:normAutofit/>
          </a:bodyPr>
          <a:lstStyle/>
          <a:p>
            <a:r>
              <a:rPr lang="en-IN" sz="2000" b="1" dirty="0"/>
              <a:t>Paper - 1</a:t>
            </a:r>
          </a:p>
        </p:txBody>
      </p:sp>
      <p:sp>
        <p:nvSpPr>
          <p:cNvPr id="3" name="Content Placeholder 2">
            <a:extLst>
              <a:ext uri="{FF2B5EF4-FFF2-40B4-BE49-F238E27FC236}">
                <a16:creationId xmlns:a16="http://schemas.microsoft.com/office/drawing/2014/main" id="{C9007054-87FE-4600-9288-5079238EC97D}"/>
              </a:ext>
            </a:extLst>
          </p:cNvPr>
          <p:cNvSpPr>
            <a:spLocks noGrp="1"/>
          </p:cNvSpPr>
          <p:nvPr>
            <p:ph idx="1"/>
          </p:nvPr>
        </p:nvSpPr>
        <p:spPr>
          <a:xfrm>
            <a:off x="2281425" y="433880"/>
            <a:ext cx="5650085" cy="4628837"/>
          </a:xfrm>
        </p:spPr>
        <p:txBody>
          <a:bodyPr>
            <a:noAutofit/>
          </a:bodyPr>
          <a:lstStyle/>
          <a:p>
            <a:pPr marL="0" indent="0" algn="just">
              <a:buNone/>
            </a:pPr>
            <a:endParaRPr lang="en-IN" sz="1400" dirty="0">
              <a:latin typeface="+mj-lt"/>
            </a:endParaRPr>
          </a:p>
          <a:p>
            <a:pPr algn="just"/>
            <a:r>
              <a:rPr lang="en-IN" sz="1600" dirty="0">
                <a:latin typeface="+mj-lt"/>
              </a:rPr>
              <a:t>In this paper, they have proposed a lane detecting algorithm using 3D-LiDAR for autonomous navigation of a mobile robot.</a:t>
            </a:r>
          </a:p>
          <a:p>
            <a:pPr algn="just"/>
            <a:r>
              <a:rPr lang="en-IN" sz="1600" dirty="0">
                <a:solidFill>
                  <a:srgbClr val="000000"/>
                </a:solidFill>
                <a:latin typeface="+mj-lt"/>
                <a:ea typeface="Times New Roman" panose="02020603050405020304" pitchFamily="18" charset="0"/>
              </a:rPr>
              <a:t>A</a:t>
            </a:r>
            <a:r>
              <a:rPr lang="en-IN" sz="1600" dirty="0">
                <a:solidFill>
                  <a:srgbClr val="000000"/>
                </a:solidFill>
                <a:effectLst/>
                <a:latin typeface="+mj-lt"/>
                <a:ea typeface="Times New Roman" panose="02020603050405020304" pitchFamily="18" charset="0"/>
              </a:rPr>
              <a:t> rotating device installed on top of the autonomous vehicle this device is called LiDAR.</a:t>
            </a:r>
          </a:p>
          <a:p>
            <a:pPr algn="just"/>
            <a:r>
              <a:rPr lang="en-IN" sz="1600" dirty="0">
                <a:solidFill>
                  <a:srgbClr val="000000"/>
                </a:solidFill>
                <a:effectLst/>
                <a:latin typeface="+mj-lt"/>
                <a:ea typeface="Times New Roman" panose="02020603050405020304" pitchFamily="18" charset="0"/>
              </a:rPr>
              <a:t> This LiDAR system continuously rotates and sends thousands of laser pulses every second and then these pulses collide with </a:t>
            </a:r>
            <a:r>
              <a:rPr lang="en-IN" sz="1600" dirty="0">
                <a:solidFill>
                  <a:srgbClr val="000000"/>
                </a:solidFill>
                <a:latin typeface="+mj-lt"/>
                <a:ea typeface="Times New Roman" panose="02020603050405020304" pitchFamily="18" charset="0"/>
              </a:rPr>
              <a:t>the surrounding objects which are around that vehicle.</a:t>
            </a:r>
          </a:p>
          <a:p>
            <a:pPr algn="just"/>
            <a:r>
              <a:rPr lang="en-IN" sz="1600" dirty="0">
                <a:solidFill>
                  <a:srgbClr val="000000"/>
                </a:solidFill>
                <a:latin typeface="+mj-lt"/>
                <a:ea typeface="Times New Roman" panose="02020603050405020304" pitchFamily="18" charset="0"/>
              </a:rPr>
              <a:t>LiDAR m</a:t>
            </a:r>
            <a:r>
              <a:rPr lang="en-IN" sz="1600" dirty="0">
                <a:solidFill>
                  <a:srgbClr val="000000"/>
                </a:solidFill>
                <a:effectLst/>
                <a:latin typeface="+mj-lt"/>
                <a:ea typeface="Times New Roman" panose="02020603050405020304" pitchFamily="18" charset="0"/>
              </a:rPr>
              <a:t>onitors the distance between the vehicles that are in side ways and in front. </a:t>
            </a:r>
          </a:p>
          <a:p>
            <a:pPr algn="just"/>
            <a:r>
              <a:rPr lang="en-IN" sz="1600" dirty="0">
                <a:solidFill>
                  <a:srgbClr val="000000"/>
                </a:solidFill>
                <a:latin typeface="+mj-lt"/>
                <a:ea typeface="Times New Roman" panose="02020603050405020304" pitchFamily="18" charset="0"/>
              </a:rPr>
              <a:t>LiDAR</a:t>
            </a:r>
            <a:r>
              <a:rPr lang="en-IN" sz="1600" dirty="0">
                <a:solidFill>
                  <a:srgbClr val="000000"/>
                </a:solidFill>
                <a:effectLst/>
                <a:latin typeface="+mj-lt"/>
                <a:ea typeface="Times New Roman" panose="02020603050405020304" pitchFamily="18" charset="0"/>
              </a:rPr>
              <a:t> helps to come on the brakes in order to slow down or  to stop the vehicle when the road ahead is clear. </a:t>
            </a:r>
            <a:endParaRPr lang="en-IN" sz="1600" dirty="0">
              <a:latin typeface="+mj-lt"/>
            </a:endParaRPr>
          </a:p>
        </p:txBody>
      </p:sp>
      <p:sp>
        <p:nvSpPr>
          <p:cNvPr id="4" name="Text Placeholder 3">
            <a:extLst>
              <a:ext uri="{FF2B5EF4-FFF2-40B4-BE49-F238E27FC236}">
                <a16:creationId xmlns:a16="http://schemas.microsoft.com/office/drawing/2014/main" id="{C38D8D9B-A642-475E-9EE2-421F0222F059}"/>
              </a:ext>
            </a:extLst>
          </p:cNvPr>
          <p:cNvSpPr>
            <a:spLocks noGrp="1"/>
          </p:cNvSpPr>
          <p:nvPr>
            <p:ph type="body" sz="half" idx="2"/>
          </p:nvPr>
        </p:nvSpPr>
        <p:spPr>
          <a:xfrm>
            <a:off x="296261" y="2081625"/>
            <a:ext cx="1832460" cy="1406355"/>
          </a:xfrm>
        </p:spPr>
        <p:txBody>
          <a:bodyPr>
            <a:normAutofit fontScale="92500"/>
          </a:bodyPr>
          <a:lstStyle/>
          <a:p>
            <a:r>
              <a:rPr lang="en-US" sz="1400" dirty="0">
                <a:latin typeface="+mj-lt"/>
              </a:rPr>
              <a:t>Real-Time Road Lane Detection in Urban Areas Using LiDAR Data</a:t>
            </a:r>
          </a:p>
          <a:p>
            <a:r>
              <a:rPr lang="en-US" sz="1400" dirty="0">
                <a:latin typeface="+mj-lt"/>
                <a:cs typeface="Times New Roman" pitchFamily="18" charset="0"/>
              </a:rPr>
              <a:t>Authors : </a:t>
            </a:r>
            <a:r>
              <a:rPr lang="en-US" sz="1400" dirty="0" err="1">
                <a:latin typeface="+mj-lt"/>
              </a:rPr>
              <a:t>Jiyoung</a:t>
            </a:r>
            <a:r>
              <a:rPr lang="en-US" sz="1400" dirty="0">
                <a:latin typeface="+mj-lt"/>
              </a:rPr>
              <a:t> Jung and Sung-Ho Bae</a:t>
            </a:r>
            <a:endParaRPr lang="en-US" sz="1400" dirty="0">
              <a:latin typeface="+mj-lt"/>
              <a:cs typeface="Times New Roman" pitchFamily="18" charset="0"/>
            </a:endParaRPr>
          </a:p>
          <a:p>
            <a:endParaRPr lang="en-IN" dirty="0"/>
          </a:p>
        </p:txBody>
      </p:sp>
    </p:spTree>
    <p:extLst>
      <p:ext uri="{BB962C8B-B14F-4D97-AF65-F5344CB8AC3E}">
        <p14:creationId xmlns:p14="http://schemas.microsoft.com/office/powerpoint/2010/main" val="2211706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95984-2074-4C1C-9428-C569A1113B66}"/>
              </a:ext>
            </a:extLst>
          </p:cNvPr>
          <p:cNvSpPr>
            <a:spLocks noGrp="1"/>
          </p:cNvSpPr>
          <p:nvPr>
            <p:ph type="title"/>
          </p:nvPr>
        </p:nvSpPr>
        <p:spPr/>
        <p:txBody>
          <a:bodyPr>
            <a:normAutofit/>
          </a:bodyPr>
          <a:lstStyle/>
          <a:p>
            <a:r>
              <a:rPr lang="en-IN" sz="2000" b="1" dirty="0"/>
              <a:t>Paper - 2</a:t>
            </a:r>
          </a:p>
        </p:txBody>
      </p:sp>
      <p:sp>
        <p:nvSpPr>
          <p:cNvPr id="3" name="Content Placeholder 2">
            <a:extLst>
              <a:ext uri="{FF2B5EF4-FFF2-40B4-BE49-F238E27FC236}">
                <a16:creationId xmlns:a16="http://schemas.microsoft.com/office/drawing/2014/main" id="{F2575283-E770-4831-89C9-5AE596298C7E}"/>
              </a:ext>
            </a:extLst>
          </p:cNvPr>
          <p:cNvSpPr>
            <a:spLocks noGrp="1"/>
          </p:cNvSpPr>
          <p:nvPr>
            <p:ph idx="1"/>
          </p:nvPr>
        </p:nvSpPr>
        <p:spPr>
          <a:xfrm>
            <a:off x="2434129" y="466608"/>
            <a:ext cx="5497379" cy="4210284"/>
          </a:xfrm>
        </p:spPr>
        <p:txBody>
          <a:bodyPr/>
          <a:lstStyle/>
          <a:p>
            <a:pPr algn="just"/>
            <a:endParaRPr lang="en-US" dirty="0"/>
          </a:p>
          <a:p>
            <a:pPr algn="just"/>
            <a:r>
              <a:rPr lang="en-US" sz="1600" dirty="0"/>
              <a:t>This paper mostly deals with path following control of the 4WD4WS vehicle. Lot of researchers and engineers have worked on this module and developed it.</a:t>
            </a:r>
          </a:p>
          <a:p>
            <a:pPr algn="just"/>
            <a:r>
              <a:rPr lang="en-US" sz="1600" dirty="0"/>
              <a:t>It has four independently steered and driven wheels. The steering wheels and speed of vehicle is determined through some constraints and like kinematic closed loop constraints which are based on path geometry and vehicle speed.</a:t>
            </a:r>
          </a:p>
          <a:p>
            <a:pPr algn="just"/>
            <a:r>
              <a:rPr lang="en-US" sz="1600" dirty="0"/>
              <a:t>Even new design was included with new functions like fuzzy logic which made the controller more robust and flexible. </a:t>
            </a:r>
          </a:p>
          <a:p>
            <a:pPr algn="just"/>
            <a:r>
              <a:rPr lang="en-US" sz="1600" dirty="0"/>
              <a:t>It is robust as it can control the vehicle by following a discrete waypoints and generates a continuous reference trajectory in controller design.</a:t>
            </a:r>
            <a:endParaRPr lang="en-IN" sz="1600" dirty="0"/>
          </a:p>
        </p:txBody>
      </p:sp>
      <p:sp>
        <p:nvSpPr>
          <p:cNvPr id="4" name="Text Placeholder 3">
            <a:extLst>
              <a:ext uri="{FF2B5EF4-FFF2-40B4-BE49-F238E27FC236}">
                <a16:creationId xmlns:a16="http://schemas.microsoft.com/office/drawing/2014/main" id="{61E54FC0-623C-4F92-9CB2-061B0AD2EAD7}"/>
              </a:ext>
            </a:extLst>
          </p:cNvPr>
          <p:cNvSpPr>
            <a:spLocks noGrp="1"/>
          </p:cNvSpPr>
          <p:nvPr>
            <p:ph type="body" sz="half" idx="2"/>
          </p:nvPr>
        </p:nvSpPr>
        <p:spPr>
          <a:xfrm>
            <a:off x="508000" y="2082803"/>
            <a:ext cx="1926129" cy="2168702"/>
          </a:xfrm>
        </p:spPr>
        <p:txBody>
          <a:bodyPr>
            <a:noAutofit/>
          </a:bodyPr>
          <a:lstStyle/>
          <a:p>
            <a:r>
              <a:rPr lang="en-US" sz="1300" dirty="0">
                <a:latin typeface="+mj-lt"/>
                <a:cs typeface="Times New Roman" pitchFamily="18" charset="0"/>
              </a:rPr>
              <a:t>Motion Control of a 4WS4WD Path-Following Vehicle: Dynamic Based Steering and Driving Models</a:t>
            </a:r>
          </a:p>
          <a:p>
            <a:r>
              <a:rPr lang="en-US" sz="1300" dirty="0">
                <a:latin typeface="+mj-lt"/>
                <a:cs typeface="Times New Roman" pitchFamily="18" charset="0"/>
              </a:rPr>
              <a:t>Authors : </a:t>
            </a:r>
            <a:r>
              <a:rPr lang="en-US" sz="1300" dirty="0" err="1">
                <a:latin typeface="+mj-lt"/>
                <a:cs typeface="Times New Roman" pitchFamily="18" charset="0"/>
              </a:rPr>
              <a:t>Zhonghua</a:t>
            </a:r>
            <a:r>
              <a:rPr lang="en-US" sz="1300" dirty="0">
                <a:latin typeface="+mj-lt"/>
                <a:cs typeface="Times New Roman" pitchFamily="18" charset="0"/>
              </a:rPr>
              <a:t> Zhang ,</a:t>
            </a:r>
            <a:r>
              <a:rPr lang="en-US" sz="1300" dirty="0" err="1">
                <a:latin typeface="+mj-lt"/>
                <a:cs typeface="Times New Roman" pitchFamily="18" charset="0"/>
              </a:rPr>
              <a:t>Caijin</a:t>
            </a:r>
            <a:r>
              <a:rPr lang="en-US" sz="1300" dirty="0">
                <a:latin typeface="+mj-lt"/>
                <a:cs typeface="Times New Roman" pitchFamily="18" charset="0"/>
              </a:rPr>
              <a:t> Yang ,</a:t>
            </a:r>
            <a:r>
              <a:rPr lang="en-US" sz="1300" dirty="0" err="1">
                <a:latin typeface="+mj-lt"/>
                <a:cs typeface="Times New Roman" pitchFamily="18" charset="0"/>
              </a:rPr>
              <a:t>Weihua</a:t>
            </a:r>
            <a:r>
              <a:rPr lang="en-US" sz="1300" dirty="0">
                <a:latin typeface="+mj-lt"/>
                <a:cs typeface="Times New Roman" pitchFamily="18" charset="0"/>
              </a:rPr>
              <a:t> </a:t>
            </a:r>
            <a:r>
              <a:rPr lang="en-US" sz="1300" dirty="0" err="1">
                <a:latin typeface="+mj-lt"/>
                <a:cs typeface="Times New Roman" pitchFamily="18" charset="0"/>
              </a:rPr>
              <a:t>Zhang,Yanhai</a:t>
            </a:r>
            <a:r>
              <a:rPr lang="en-US" sz="1300" dirty="0">
                <a:latin typeface="+mj-lt"/>
                <a:cs typeface="Times New Roman" pitchFamily="18" charset="0"/>
              </a:rPr>
              <a:t> </a:t>
            </a:r>
            <a:r>
              <a:rPr lang="en-US" sz="1300" dirty="0" err="1">
                <a:latin typeface="+mj-lt"/>
                <a:cs typeface="Times New Roman" pitchFamily="18" charset="0"/>
              </a:rPr>
              <a:t>Xu,Yiqiang</a:t>
            </a:r>
            <a:r>
              <a:rPr lang="en-US" sz="1300" dirty="0">
                <a:latin typeface="+mj-lt"/>
                <a:cs typeface="Times New Roman" pitchFamily="18" charset="0"/>
              </a:rPr>
              <a:t> Peng and </a:t>
            </a:r>
            <a:r>
              <a:rPr lang="en-US" sz="1300" dirty="0" err="1">
                <a:latin typeface="+mj-lt"/>
                <a:cs typeface="Times New Roman" pitchFamily="18" charset="0"/>
              </a:rPr>
              <a:t>Maoru</a:t>
            </a:r>
            <a:r>
              <a:rPr lang="en-US" sz="1300" dirty="0">
                <a:latin typeface="+mj-lt"/>
                <a:cs typeface="Times New Roman" pitchFamily="18" charset="0"/>
              </a:rPr>
              <a:t> Chi</a:t>
            </a:r>
            <a:endParaRPr lang="en-IN" sz="1300" dirty="0">
              <a:latin typeface="+mj-lt"/>
            </a:endParaRPr>
          </a:p>
        </p:txBody>
      </p:sp>
    </p:spTree>
    <p:extLst>
      <p:ext uri="{BB962C8B-B14F-4D97-AF65-F5344CB8AC3E}">
        <p14:creationId xmlns:p14="http://schemas.microsoft.com/office/powerpoint/2010/main" val="1304518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1999106"/>
            <a:ext cx="1527050" cy="572644"/>
          </a:xfrm>
        </p:spPr>
        <p:txBody>
          <a:bodyPr>
            <a:noAutofit/>
          </a:bodyPr>
          <a:lstStyle/>
          <a:p>
            <a:r>
              <a:rPr lang="en-US" sz="2000" b="1" dirty="0">
                <a:effectLst/>
                <a:cs typeface="Times New Roman" pitchFamily="18" charset="0"/>
              </a:rPr>
              <a:t>Working</a:t>
            </a:r>
          </a:p>
        </p:txBody>
      </p:sp>
      <p:sp>
        <p:nvSpPr>
          <p:cNvPr id="3" name="Content Placeholder 2"/>
          <p:cNvSpPr>
            <a:spLocks noGrp="1"/>
          </p:cNvSpPr>
          <p:nvPr>
            <p:ph idx="1"/>
          </p:nvPr>
        </p:nvSpPr>
        <p:spPr>
          <a:xfrm>
            <a:off x="2128720" y="281175"/>
            <a:ext cx="5802790" cy="4581150"/>
          </a:xfrm>
        </p:spPr>
        <p:txBody>
          <a:bodyPr>
            <a:normAutofit fontScale="85000" lnSpcReduction="20000"/>
          </a:bodyPr>
          <a:lstStyle/>
          <a:p>
            <a:endParaRPr lang="en-US" sz="1600" dirty="0">
              <a:latin typeface="Times New Roman" pitchFamily="18" charset="0"/>
              <a:cs typeface="Times New Roman" pitchFamily="18" charset="0"/>
            </a:endParaRPr>
          </a:p>
          <a:p>
            <a:pPr algn="just"/>
            <a:r>
              <a:rPr lang="en-US" sz="1900" dirty="0">
                <a:latin typeface="+mj-lt"/>
                <a:cs typeface="Times New Roman" pitchFamily="18" charset="0"/>
              </a:rPr>
              <a:t>In this project we are going to use 3D LiDAR, Camera and GSM system. All these systems are attached to the vehicle.</a:t>
            </a:r>
          </a:p>
          <a:p>
            <a:pPr algn="just"/>
            <a:r>
              <a:rPr lang="en-US" sz="1900" dirty="0">
                <a:latin typeface="+mj-lt"/>
                <a:cs typeface="Times New Roman" pitchFamily="18" charset="0"/>
              </a:rPr>
              <a:t>The Camera is used for the detecting the lane and 3D LiDAR is used for measuring the distance between the vehicle and obstacle and other vehicles. When the distance between the obstacle and other vehicles is less, then the controller sends the signal to GSM and then GSM sends the message to the user or owner and also controls the vehicle  according to the situation.</a:t>
            </a:r>
          </a:p>
          <a:p>
            <a:pPr algn="just"/>
            <a:r>
              <a:rPr lang="en-US" sz="1900" dirty="0">
                <a:latin typeface="+mj-lt"/>
                <a:cs typeface="Times New Roman" pitchFamily="18" charset="0"/>
              </a:rPr>
              <a:t>When the vehicle goes out of path then also GSM sends the message and controls the vehicle according to the situation. All these situations are controlled by Controller.</a:t>
            </a:r>
          </a:p>
          <a:p>
            <a:pPr algn="just"/>
            <a:r>
              <a:rPr lang="en-US" sz="1900" dirty="0">
                <a:latin typeface="+mj-lt"/>
                <a:cs typeface="Times New Roman" pitchFamily="18" charset="0"/>
              </a:rPr>
              <a:t>We use GSM because when the vehicle is not able to control the situation then the user can send the signal to the controller using GSM.</a:t>
            </a:r>
          </a:p>
          <a:p>
            <a:pPr algn="just"/>
            <a:r>
              <a:rPr lang="en-US" sz="1900" dirty="0">
                <a:latin typeface="+mj-lt"/>
                <a:cs typeface="Times New Roman" pitchFamily="18" charset="0"/>
              </a:rPr>
              <a:t>According to this, we can design the lane detecting robot with safety of robot. </a:t>
            </a:r>
          </a:p>
        </p:txBody>
      </p:sp>
    </p:spTree>
    <p:extLst>
      <p:ext uri="{BB962C8B-B14F-4D97-AF65-F5344CB8AC3E}">
        <p14:creationId xmlns:p14="http://schemas.microsoft.com/office/powerpoint/2010/main" val="3588789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1999105"/>
            <a:ext cx="1527050" cy="572644"/>
          </a:xfrm>
        </p:spPr>
        <p:txBody>
          <a:bodyPr>
            <a:noAutofit/>
          </a:bodyPr>
          <a:lstStyle/>
          <a:p>
            <a:r>
              <a:rPr lang="en-US" sz="2000" b="1" dirty="0">
                <a:effectLst/>
                <a:cs typeface="Times New Roman" pitchFamily="18" charset="0"/>
              </a:rPr>
              <a:t>References</a:t>
            </a:r>
          </a:p>
        </p:txBody>
      </p:sp>
      <p:sp>
        <p:nvSpPr>
          <p:cNvPr id="3" name="Content Placeholder 2"/>
          <p:cNvSpPr>
            <a:spLocks noGrp="1"/>
          </p:cNvSpPr>
          <p:nvPr>
            <p:ph idx="1"/>
          </p:nvPr>
        </p:nvSpPr>
        <p:spPr>
          <a:xfrm>
            <a:off x="2128719" y="405246"/>
            <a:ext cx="5650085" cy="4333005"/>
          </a:xfrm>
        </p:spPr>
        <p:txBody>
          <a:bodyPr>
            <a:noAutofit/>
          </a:bodyPr>
          <a:lstStyle/>
          <a:p>
            <a:pPr algn="just">
              <a:buFont typeface="Wingdings" panose="05000000000000000000" pitchFamily="2" charset="2"/>
              <a:buChar char="Ø"/>
            </a:pPr>
            <a:r>
              <a:rPr lang="en-US" sz="1600" dirty="0">
                <a:cs typeface="Times New Roman" pitchFamily="18" charset="0"/>
              </a:rPr>
              <a:t>Motion Control of a 4WS4WD Path-Following Vehicle: Dynamic Based Steering and Driving Models. </a:t>
            </a:r>
          </a:p>
          <a:p>
            <a:pPr marL="0" indent="0" algn="just">
              <a:buNone/>
            </a:pPr>
            <a:r>
              <a:rPr lang="en-US" sz="1600" dirty="0">
                <a:cs typeface="Times New Roman" pitchFamily="18" charset="0"/>
              </a:rPr>
              <a:t>    Authors : </a:t>
            </a:r>
            <a:r>
              <a:rPr lang="en-US" sz="1600" dirty="0" err="1">
                <a:cs typeface="Times New Roman" pitchFamily="18" charset="0"/>
              </a:rPr>
              <a:t>Zhonghua</a:t>
            </a:r>
            <a:r>
              <a:rPr lang="en-US" sz="1600" dirty="0">
                <a:cs typeface="Times New Roman" pitchFamily="18" charset="0"/>
              </a:rPr>
              <a:t> Zhang ,</a:t>
            </a:r>
            <a:r>
              <a:rPr lang="en-US" sz="1600" dirty="0" err="1">
                <a:cs typeface="Times New Roman" pitchFamily="18" charset="0"/>
              </a:rPr>
              <a:t>Caijin</a:t>
            </a:r>
            <a:r>
              <a:rPr lang="en-US" sz="1600" dirty="0">
                <a:cs typeface="Times New Roman" pitchFamily="18" charset="0"/>
              </a:rPr>
              <a:t> Yang ,</a:t>
            </a:r>
            <a:r>
              <a:rPr lang="en-US" sz="1600" dirty="0" err="1">
                <a:cs typeface="Times New Roman" pitchFamily="18" charset="0"/>
              </a:rPr>
              <a:t>Weihua</a:t>
            </a:r>
            <a:r>
              <a:rPr lang="en-US" sz="1600" dirty="0">
                <a:cs typeface="Times New Roman" pitchFamily="18" charset="0"/>
              </a:rPr>
              <a:t> Zhang,              </a:t>
            </a:r>
          </a:p>
          <a:p>
            <a:pPr marL="0" indent="0" algn="just">
              <a:buNone/>
            </a:pPr>
            <a:r>
              <a:rPr lang="en-US" sz="1600" dirty="0">
                <a:cs typeface="Times New Roman" pitchFamily="18" charset="0"/>
              </a:rPr>
              <a:t>    </a:t>
            </a:r>
            <a:r>
              <a:rPr lang="en-US" sz="1600" dirty="0" err="1">
                <a:cs typeface="Times New Roman" pitchFamily="18" charset="0"/>
              </a:rPr>
              <a:t>Yanhai</a:t>
            </a:r>
            <a:r>
              <a:rPr lang="en-US" sz="1600" dirty="0">
                <a:cs typeface="Times New Roman" pitchFamily="18" charset="0"/>
              </a:rPr>
              <a:t> </a:t>
            </a:r>
            <a:r>
              <a:rPr lang="en-US" sz="1600" dirty="0" err="1">
                <a:cs typeface="Times New Roman" pitchFamily="18" charset="0"/>
              </a:rPr>
              <a:t>Xu,Yiqiang</a:t>
            </a:r>
            <a:r>
              <a:rPr lang="en-US" sz="1600" dirty="0">
                <a:cs typeface="Times New Roman" pitchFamily="18" charset="0"/>
              </a:rPr>
              <a:t> Peng and </a:t>
            </a:r>
            <a:r>
              <a:rPr lang="en-US" sz="1600" dirty="0" err="1">
                <a:cs typeface="Times New Roman" pitchFamily="18" charset="0"/>
              </a:rPr>
              <a:t>Maoru</a:t>
            </a:r>
            <a:r>
              <a:rPr lang="en-US" sz="1600" dirty="0">
                <a:cs typeface="Times New Roman" pitchFamily="18" charset="0"/>
              </a:rPr>
              <a:t> Chi</a:t>
            </a:r>
          </a:p>
          <a:p>
            <a:pPr marL="0" indent="0" algn="just">
              <a:buNone/>
            </a:pPr>
            <a:r>
              <a:rPr lang="en-US" sz="1600" dirty="0">
                <a:cs typeface="Times New Roman" pitchFamily="18" charset="0"/>
              </a:rPr>
              <a:t>    Published: 16 Jan 2021</a:t>
            </a:r>
          </a:p>
          <a:p>
            <a:pPr marL="0" indent="0" algn="just">
              <a:buNone/>
            </a:pPr>
            <a:r>
              <a:rPr lang="en-US" sz="1600" dirty="0">
                <a:cs typeface="Times New Roman" pitchFamily="18" charset="0"/>
              </a:rPr>
              <a:t>    </a:t>
            </a:r>
            <a:r>
              <a:rPr lang="en-US" sz="1600" u="sng" dirty="0">
                <a:cs typeface="Times New Roman" pitchFamily="18" charset="0"/>
              </a:rPr>
              <a:t>https://www.hindawi.com/journals/sv/2021/8861159/</a:t>
            </a:r>
          </a:p>
          <a:p>
            <a:pPr algn="just">
              <a:buFont typeface="Wingdings" panose="05000000000000000000" pitchFamily="2" charset="2"/>
              <a:buChar char="Ø"/>
            </a:pPr>
            <a:r>
              <a:rPr lang="en-US" sz="1600" dirty="0"/>
              <a:t>Real-Time Road Lane Detection in Urban Areas Using LiDAR Data</a:t>
            </a:r>
          </a:p>
          <a:p>
            <a:pPr marL="0" indent="0" algn="just">
              <a:buNone/>
            </a:pPr>
            <a:r>
              <a:rPr lang="en-US" sz="1600" dirty="0">
                <a:cs typeface="Times New Roman" pitchFamily="18" charset="0"/>
              </a:rPr>
              <a:t>    Authors : </a:t>
            </a:r>
            <a:r>
              <a:rPr lang="en-US" sz="1600" dirty="0" err="1"/>
              <a:t>Jiyoung</a:t>
            </a:r>
            <a:r>
              <a:rPr lang="en-US" sz="1600" dirty="0"/>
              <a:t> Jung and Sung-Ho Bae</a:t>
            </a:r>
            <a:endParaRPr lang="en-US" sz="1600" dirty="0">
              <a:cs typeface="Times New Roman" pitchFamily="18" charset="0"/>
            </a:endParaRPr>
          </a:p>
          <a:p>
            <a:pPr marL="0" indent="0" algn="just">
              <a:buNone/>
            </a:pPr>
            <a:r>
              <a:rPr lang="en-US" sz="1600" dirty="0">
                <a:cs typeface="Times New Roman" pitchFamily="18" charset="0"/>
              </a:rPr>
              <a:t>    Published: 2018</a:t>
            </a:r>
          </a:p>
          <a:p>
            <a:pPr marL="0" indent="0" algn="just">
              <a:buNone/>
            </a:pPr>
            <a:r>
              <a:rPr lang="en-US" sz="1600" u="sng" dirty="0">
                <a:solidFill>
                  <a:schemeClr val="tx1"/>
                </a:solidFill>
                <a:cs typeface="Times New Roman" pitchFamily="18" charset="0"/>
                <a:hlinkClick r:id="rId2">
                  <a:extLst>
                    <a:ext uri="{A12FA001-AC4F-418D-AE19-62706E023703}">
                      <ahyp:hlinkClr xmlns:ahyp="http://schemas.microsoft.com/office/drawing/2018/hyperlinkcolor" val="tx"/>
                    </a:ext>
                  </a:extLst>
                </a:hlinkClick>
              </a:rPr>
              <a:t>https://www.semanticscholar.org/paper/A-lane-</a:t>
            </a:r>
            <a:r>
              <a:rPr lang="en-US" sz="1600" u="sng" dirty="0">
                <a:solidFill>
                  <a:schemeClr val="tx1"/>
                </a:solidFill>
                <a:cs typeface="Times New Roman" pitchFamily="18" charset="0"/>
              </a:rPr>
              <a:t>      detection-method-based-on-3D-LiDAR-Wang-Tsai/e6daa6d319947e660b7c0279ff358ebb5ff360b6</a:t>
            </a:r>
          </a:p>
        </p:txBody>
      </p:sp>
    </p:spTree>
    <p:extLst>
      <p:ext uri="{BB962C8B-B14F-4D97-AF65-F5344CB8AC3E}">
        <p14:creationId xmlns:p14="http://schemas.microsoft.com/office/powerpoint/2010/main" val="18116815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1959</TotalTime>
  <Words>849</Words>
  <Application>Microsoft Office PowerPoint</Application>
  <PresentationFormat>On-screen Show (16:9)</PresentationFormat>
  <Paragraphs>61</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Times New Roman</vt:lpstr>
      <vt:lpstr>Trebuchet MS</vt:lpstr>
      <vt:lpstr>Wingdings</vt:lpstr>
      <vt:lpstr>Wingdings 3</vt:lpstr>
      <vt:lpstr>Facet</vt:lpstr>
      <vt:lpstr>Project Review – 1 on Lane following mobile robot</vt:lpstr>
      <vt:lpstr>Lane Following Mobile Robot</vt:lpstr>
      <vt:lpstr>Contents</vt:lpstr>
      <vt:lpstr>Abstract</vt:lpstr>
      <vt:lpstr>Introduction</vt:lpstr>
      <vt:lpstr>Paper - 1</vt:lpstr>
      <vt:lpstr>Paper - 2</vt:lpstr>
      <vt:lpstr>Working</vt:lpstr>
      <vt:lpstr>References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Chinmay Bhoir</cp:lastModifiedBy>
  <cp:revision>201</cp:revision>
  <dcterms:created xsi:type="dcterms:W3CDTF">2013-08-21T19:17:07Z</dcterms:created>
  <dcterms:modified xsi:type="dcterms:W3CDTF">2021-10-12T05:42:46Z</dcterms:modified>
</cp:coreProperties>
</file>