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5" r:id="rId3"/>
    <p:sldId id="259" r:id="rId4"/>
    <p:sldId id="260" r:id="rId5"/>
    <p:sldId id="280" r:id="rId6"/>
    <p:sldId id="261" r:id="rId7"/>
    <p:sldId id="262" r:id="rId8"/>
    <p:sldId id="263" r:id="rId9"/>
    <p:sldId id="279" r:id="rId10"/>
    <p:sldId id="267" r:id="rId11"/>
    <p:sldId id="272" r:id="rId12"/>
    <p:sldId id="275" r:id="rId13"/>
    <p:sldId id="276" r:id="rId14"/>
    <p:sldId id="269" r:id="rId15"/>
    <p:sldId id="268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501F-6A9E-484F-ACA3-BAD40662B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1951A-E478-460F-9F73-2769B06AC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1640A-9F04-4655-BA74-39553154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5E-AB63-4F04-AE89-E497EE56FFC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8D9C5-4816-4A14-992E-6024DB91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DB59F-88BD-4078-A89F-731EB0B0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024E-3F07-40D7-A515-58EB4CC1E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2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8071-65A5-4403-834D-B30A0FDA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578AC-1FD5-49E7-BA47-1216186C8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6583-D9D4-4B9D-BE53-56A98250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5E-AB63-4F04-AE89-E497EE56FFC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FC3D2-BB4D-4AD2-85B0-0276FA64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F600-5EC3-4B10-B481-829D6FA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024E-3F07-40D7-A515-58EB4CC1E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35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8D5B2-2C98-4B13-A114-443DE2BC1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AB6F0-3315-4B4F-980D-D64F998D2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3E37-E266-4FCB-8C9A-1117C1B0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5E-AB63-4F04-AE89-E497EE56FFC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2E2BD-7630-4476-9131-393558E0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F670A-D1D2-4869-94D0-83C2FC6D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024E-3F07-40D7-A515-58EB4CC1E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60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56F5-B326-4C8C-A50A-8F731A14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D58-274D-4F6C-B166-92BB271A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FE3EB-E103-4147-934B-0F49CA3B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5E-AB63-4F04-AE89-E497EE56FFC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DFF03-15A6-4089-8BB5-3C05755C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C293D-C2A2-4417-BCA1-2C1F254D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024E-3F07-40D7-A515-58EB4CC1E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9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84EE-14DA-4611-955C-7020E20F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83410-9510-4A43-8CF8-5CE1A9449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B776-CF1F-4985-A918-052CB969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5E-AB63-4F04-AE89-E497EE56FFC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2F59-3FD7-4F4C-B31A-19255FA5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4C48-3DA1-4AB5-8BD3-1D0854C4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024E-3F07-40D7-A515-58EB4CC1E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62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D37A-245F-4D18-84C5-ECD873F3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B8B77-8444-4CB8-8E3F-A8462E2B4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8B2B7-390E-4E1D-ACFD-B31056411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B5489-5B93-4F2F-AF4E-8EBA65DD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5E-AB63-4F04-AE89-E497EE56FFC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512A4-D17E-4DB4-B29E-D964681B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75410-8712-4A64-9902-AA6C3F47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024E-3F07-40D7-A515-58EB4CC1E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49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62DD-ADCD-4613-8315-6D07379C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17E77-168B-45B6-A323-F450B2434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0FAA9-99FB-4655-AC6A-ECD729C9F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615C3-6D27-450D-A42A-8ACFDE54D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88D73-8B0F-4B6A-B221-6586B53D0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FC7A6-4197-4086-B588-5BCB9D54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5E-AB63-4F04-AE89-E497EE56FFC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7BC37-9481-4B0E-A761-AE79B954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EF627-3660-4ABB-A882-9E7FA0A7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024E-3F07-40D7-A515-58EB4CC1E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9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ED4E-4C73-47A8-9F79-5472A42D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B6D76-C8DF-487E-85B0-68B06446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5E-AB63-4F04-AE89-E497EE56FFC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B1FD4-E521-4F51-9E3B-95245148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05FFA-9E8B-49C0-AE59-8C3E11D0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024E-3F07-40D7-A515-58EB4CC1E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37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1C5DB-54E3-44F7-BAFC-FAC1ED26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5E-AB63-4F04-AE89-E497EE56FFC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96C15-29EC-4378-9EE3-65D9126B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C073E-B23D-4764-833C-A3223405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024E-3F07-40D7-A515-58EB4CC1E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0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829B-53D9-4A68-A0C5-867A115E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2D7B-C936-40F6-A4EE-3DD5F15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6D93A-2A41-410E-9B6C-5610E9968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A5260-162C-4BF6-B263-8EFC4C10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5E-AB63-4F04-AE89-E497EE56FFC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F8915-B313-4CC3-8E9C-32211C01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60821-9FB6-46C6-9F8B-CB300A5F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024E-3F07-40D7-A515-58EB4CC1E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63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7BE9-630E-4A5E-A461-FDF0FF1F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60E1D-C742-4B72-96E6-F913DA8D2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7661C-3C63-4A49-9794-4C372C9E8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1B67E-D672-4B85-B1C8-FC7A70B8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B5E-AB63-4F04-AE89-E497EE56FFC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C9307-CAC5-4962-A07C-104725CA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2950B-5AC0-4A56-8D23-535708BB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024E-3F07-40D7-A515-58EB4CC1E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50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11CCD-279D-47D5-B39D-E22FAA0A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D909D-218B-4A17-AED8-5C767FD1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4ADB7-2EFD-485C-A1CA-2E82DEA20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7B5E-AB63-4F04-AE89-E497EE56FFC3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21123-2094-499C-A8D4-5A649D9BB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15051-70D3-44D8-A30D-BA0B889C0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F024E-3F07-40D7-A515-58EB4CC1E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11" Type="http://schemas.openxmlformats.org/officeDocument/2006/relationships/image" Target="../media/image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204" y="1665193"/>
            <a:ext cx="5863590" cy="142875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Project -II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4842" y="3093943"/>
            <a:ext cx="7522315" cy="670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              </a:t>
            </a:r>
            <a:r>
              <a:rPr lang="en-US" sz="4000" b="1" dirty="0"/>
              <a:t>PROJECT REVIEW 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42A33-BCAC-4D05-AA87-6E889556C2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90" y="0"/>
            <a:ext cx="1823310" cy="9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3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10517"/>
            <a:ext cx="10515600" cy="50090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Raspberry Pi Camera Interfacing with Raspberry Pi</a:t>
            </a:r>
          </a:p>
        </p:txBody>
      </p:sp>
      <p:pic>
        <p:nvPicPr>
          <p:cNvPr id="2050" name="Picture 2" descr="Working with Raspberry Pi Camera Board - MATLAB &amp;amp; Simulink Example -  MathWorks 中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342900"/>
            <a:ext cx="7978139" cy="464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34FE1-C156-4EC7-B4A1-5A250E2ACE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90" y="0"/>
            <a:ext cx="1823310" cy="9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0"/>
            <a:ext cx="5949090" cy="6087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65AF2D-C464-4BF5-BA31-6F014C0BED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90" y="0"/>
            <a:ext cx="1823310" cy="977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55573-7BBE-474C-9A77-E0755FCF03FE}"/>
              </a:ext>
            </a:extLst>
          </p:cNvPr>
          <p:cNvSpPr txBox="1"/>
          <p:nvPr/>
        </p:nvSpPr>
        <p:spPr>
          <a:xfrm>
            <a:off x="6565848" y="6176683"/>
            <a:ext cx="16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Original Image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6AF0B3-8D71-4AE2-9F49-49755CA708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" r="5310"/>
          <a:stretch/>
        </p:blipFill>
        <p:spPr>
          <a:xfrm>
            <a:off x="-1" y="0"/>
            <a:ext cx="4419601" cy="60870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1CF3C3-CC98-4903-8CFA-1FFB4AB55219}"/>
              </a:ext>
            </a:extLst>
          </p:cNvPr>
          <p:cNvSpPr txBox="1"/>
          <p:nvPr/>
        </p:nvSpPr>
        <p:spPr>
          <a:xfrm>
            <a:off x="735106" y="6176683"/>
            <a:ext cx="294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Planned Region of Interest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945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353ECC-9CE2-4093-81E7-8D5908ADC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34" y="1976718"/>
            <a:ext cx="3944471" cy="40674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8F8C53-8894-4939-9A5B-CDA3A7202C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90" y="0"/>
            <a:ext cx="1823310" cy="977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9C86CC-8824-4577-AC6A-A39EA012EBD9}"/>
              </a:ext>
            </a:extLst>
          </p:cNvPr>
          <p:cNvSpPr txBox="1"/>
          <p:nvPr/>
        </p:nvSpPr>
        <p:spPr>
          <a:xfrm>
            <a:off x="6719047" y="6361348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Perspective View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E669A-610C-4FDC-97F2-8E2E1360B1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6" t="3834" r="23148" b="4812"/>
          <a:stretch/>
        </p:blipFill>
        <p:spPr>
          <a:xfrm>
            <a:off x="348502" y="2070847"/>
            <a:ext cx="3543300" cy="3986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587D28-E7A1-4E54-8039-BDE49AD5729F}"/>
              </a:ext>
            </a:extLst>
          </p:cNvPr>
          <p:cNvSpPr txBox="1"/>
          <p:nvPr/>
        </p:nvSpPr>
        <p:spPr>
          <a:xfrm>
            <a:off x="697005" y="6361348"/>
            <a:ext cx="28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Expected Perspective View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24591-65CB-4E24-9E83-51FC27359DDA}"/>
              </a:ext>
            </a:extLst>
          </p:cNvPr>
          <p:cNvSpPr txBox="1"/>
          <p:nvPr/>
        </p:nvSpPr>
        <p:spPr>
          <a:xfrm>
            <a:off x="697005" y="127320"/>
            <a:ext cx="9671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Perspective View</a:t>
            </a:r>
            <a:endParaRPr lang="en-IN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A3796-9CD7-4D8A-862E-19FA4D5E006A}"/>
              </a:ext>
            </a:extLst>
          </p:cNvPr>
          <p:cNvSpPr txBox="1"/>
          <p:nvPr/>
        </p:nvSpPr>
        <p:spPr>
          <a:xfrm>
            <a:off x="697005" y="808570"/>
            <a:ext cx="8122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Transforms the image 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in a straight manner after Perspective Transformation is applied to it.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4807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2E337B-E66D-4666-975B-F406C7552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70" y="2160494"/>
            <a:ext cx="5172635" cy="3702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6FBA6C-5ECC-459F-9A66-7D35A23B40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90" y="0"/>
            <a:ext cx="1823310" cy="977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ADA8DA-9566-4EAF-97E2-F2A198C32E7F}"/>
              </a:ext>
            </a:extLst>
          </p:cNvPr>
          <p:cNvSpPr txBox="1"/>
          <p:nvPr/>
        </p:nvSpPr>
        <p:spPr>
          <a:xfrm>
            <a:off x="4078941" y="6060142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Grayscale Image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CEAB7-1FC0-4BAB-854A-C6D40C2E8888}"/>
              </a:ext>
            </a:extLst>
          </p:cNvPr>
          <p:cNvSpPr txBox="1"/>
          <p:nvPr/>
        </p:nvSpPr>
        <p:spPr>
          <a:xfrm>
            <a:off x="762000" y="196421"/>
            <a:ext cx="315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Gray Scale Image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82989-FE52-4D8D-B210-1B2ACCD829A7}"/>
              </a:ext>
            </a:extLst>
          </p:cNvPr>
          <p:cNvSpPr txBox="1"/>
          <p:nvPr/>
        </p:nvSpPr>
        <p:spPr>
          <a:xfrm>
            <a:off x="762000" y="977618"/>
            <a:ext cx="9018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A0A0A"/>
                </a:solidFill>
                <a:effectLst/>
              </a:rPr>
              <a:t>It is a range of monochromatic shades from black to white.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A0A0A"/>
                </a:solidFill>
                <a:effectLst/>
              </a:rPr>
              <a:t>Therefore, a grayscale image contains only shades of gray and no color.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28825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"/>
            <a:ext cx="10368690" cy="68514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4C54BB-D1C6-4F27-9F37-4863BCF43A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90" y="0"/>
            <a:ext cx="1823310" cy="9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7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73553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5BEF7-0F60-4B92-A4DE-41C6C002D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90" y="0"/>
            <a:ext cx="1823310" cy="9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31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36869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A587AF-2A1C-4F3A-A464-BD9F198F44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90" y="0"/>
            <a:ext cx="1823310" cy="9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99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3451-9667-485B-9103-9A1189AD8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1070" y="2776677"/>
            <a:ext cx="5369859" cy="1304645"/>
          </a:xfrm>
        </p:spPr>
        <p:txBody>
          <a:bodyPr>
            <a:normAutofit fontScale="90000"/>
          </a:bodyPr>
          <a:lstStyle/>
          <a:p>
            <a:r>
              <a:rPr lang="en-US" sz="9600" b="1" dirty="0"/>
              <a:t>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220729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270" y="802574"/>
            <a:ext cx="11681460" cy="1520189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+mn-lt"/>
              </a:rPr>
              <a:t> </a:t>
            </a:r>
            <a:r>
              <a:rPr lang="en-IN" sz="2400" dirty="0">
                <a:latin typeface="+mn-lt"/>
              </a:rPr>
              <a:t>Department of Electronics Engineering</a:t>
            </a:r>
            <a:br>
              <a:rPr lang="en-IN" sz="2400" b="1" dirty="0">
                <a:latin typeface="Trebuchet MS" panose="020B0603020202020204" pitchFamily="34" charset="0"/>
              </a:rPr>
            </a:br>
            <a:br>
              <a:rPr lang="en-IN" sz="2400" dirty="0"/>
            </a:br>
            <a:r>
              <a:rPr lang="en-IN" sz="3600" b="1" dirty="0">
                <a:latin typeface="+mn-lt"/>
              </a:rPr>
              <a:t>Lane Following Mobile Robot</a:t>
            </a:r>
            <a:endParaRPr lang="en-US" sz="36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3682" y="2692317"/>
            <a:ext cx="9744636" cy="3497580"/>
          </a:xfrm>
        </p:spPr>
        <p:txBody>
          <a:bodyPr>
            <a:normAutofit/>
          </a:bodyPr>
          <a:lstStyle/>
          <a:p>
            <a:r>
              <a:rPr lang="en-IN" sz="2000" b="1" dirty="0"/>
              <a:t>Team Members </a:t>
            </a:r>
          </a:p>
          <a:p>
            <a:r>
              <a:rPr lang="en-IN" sz="2000" dirty="0" err="1"/>
              <a:t>Chinmay</a:t>
            </a:r>
            <a:r>
              <a:rPr lang="en-IN" sz="2000" dirty="0"/>
              <a:t> </a:t>
            </a:r>
            <a:r>
              <a:rPr lang="en-IN" sz="2000" dirty="0" err="1"/>
              <a:t>Bhoir</a:t>
            </a:r>
            <a:r>
              <a:rPr lang="en-IN" sz="2000" dirty="0"/>
              <a:t>		(TU1F1819006)</a:t>
            </a:r>
          </a:p>
          <a:p>
            <a:r>
              <a:rPr lang="en-IN" sz="2000" dirty="0" err="1"/>
              <a:t>Mahendra</a:t>
            </a:r>
            <a:r>
              <a:rPr lang="en-IN" sz="2000" dirty="0"/>
              <a:t> </a:t>
            </a:r>
            <a:r>
              <a:rPr lang="en-IN" sz="2000" dirty="0" err="1"/>
              <a:t>Gudla</a:t>
            </a:r>
            <a:r>
              <a:rPr lang="en-IN" sz="2000" dirty="0"/>
              <a:t>		(TU1F1819009)</a:t>
            </a:r>
          </a:p>
          <a:p>
            <a:r>
              <a:rPr lang="en-IN" sz="2000" dirty="0" err="1"/>
              <a:t>Suchita</a:t>
            </a:r>
            <a:r>
              <a:rPr lang="en-IN" sz="2000" dirty="0"/>
              <a:t> Boga		(TU1S1920004)</a:t>
            </a:r>
          </a:p>
          <a:p>
            <a:r>
              <a:rPr lang="en-IN" sz="2000" dirty="0"/>
              <a:t>Sandhya Yadav		(TU1S1920008)</a:t>
            </a:r>
          </a:p>
          <a:p>
            <a:endParaRPr lang="en-IN" sz="2000" dirty="0"/>
          </a:p>
          <a:p>
            <a:r>
              <a:rPr lang="en-IN" sz="2000" b="1" dirty="0"/>
              <a:t>Project Guide:						Project Coordinator:</a:t>
            </a:r>
          </a:p>
          <a:p>
            <a:r>
              <a:rPr lang="en-IN" sz="2000" dirty="0"/>
              <a:t>Mr. Vijaykumar Chaudhari					Mrs. Renuka </a:t>
            </a:r>
            <a:r>
              <a:rPr lang="en-IN" sz="2000" dirty="0" err="1"/>
              <a:t>Chimankare</a:t>
            </a:r>
            <a:endParaRPr lang="en-IN" sz="2000" dirty="0"/>
          </a:p>
          <a:p>
            <a:pPr algn="l"/>
            <a:endParaRPr lang="en-IN" sz="1800" dirty="0"/>
          </a:p>
          <a:p>
            <a:endParaRPr lang="en-IN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1CC7F-B9AE-42B6-ACA1-D9CF974790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90" y="0"/>
            <a:ext cx="1823310" cy="9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5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AFCC-B98D-4C0A-BE68-32A9A5B1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0" y="163184"/>
            <a:ext cx="10515600" cy="65124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Main Modules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EBCF-B5DD-420D-84F4-B1E71763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40" y="1140802"/>
            <a:ext cx="10515600" cy="5036161"/>
          </a:xfrm>
        </p:spPr>
        <p:txBody>
          <a:bodyPr>
            <a:normAutofit/>
          </a:bodyPr>
          <a:lstStyle/>
          <a:p>
            <a:r>
              <a:rPr lang="en-US" sz="2000" dirty="0"/>
              <a:t>Raspberry Pi module</a:t>
            </a:r>
          </a:p>
          <a:p>
            <a:r>
              <a:rPr lang="en-US" sz="2000" dirty="0"/>
              <a:t>Camera module</a:t>
            </a:r>
          </a:p>
          <a:p>
            <a:r>
              <a:rPr lang="en-US" sz="2000" dirty="0"/>
              <a:t>Arduino module</a:t>
            </a:r>
          </a:p>
          <a:p>
            <a:r>
              <a:rPr lang="en-US" sz="2000" dirty="0"/>
              <a:t>Motor Driver module</a:t>
            </a:r>
          </a:p>
          <a:p>
            <a:r>
              <a:rPr lang="en-US" sz="2000" dirty="0"/>
              <a:t>Bluetooth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0B727-1146-4D35-8ECE-8F0C6B661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90" y="0"/>
            <a:ext cx="1823310" cy="9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2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C9E-A2B5-4688-8E68-34969B39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71" y="243539"/>
            <a:ext cx="10515600" cy="490539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n-lt"/>
              </a:rPr>
              <a:t>Raspberry Pi Module</a:t>
            </a:r>
            <a:endParaRPr lang="en-IN" sz="32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41480-2385-4EED-97EE-7CAF11BB7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5059" y="1869774"/>
            <a:ext cx="3220185" cy="311845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72EBF-60A8-493A-BED8-10231FB0BC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90" y="0"/>
            <a:ext cx="1823310" cy="977618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DFB0651-B6C1-45AB-9E1B-E5BD889C5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220601"/>
              </p:ext>
            </p:extLst>
          </p:nvPr>
        </p:nvGraphicFramePr>
        <p:xfrm>
          <a:off x="622371" y="978082"/>
          <a:ext cx="8128000" cy="5530768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2109694">
                  <a:extLst>
                    <a:ext uri="{9D8B030D-6E8A-4147-A177-3AD203B41FA5}">
                      <a16:colId xmlns:a16="http://schemas.microsoft.com/office/drawing/2014/main" val="657741929"/>
                    </a:ext>
                  </a:extLst>
                </a:gridCol>
                <a:gridCol w="6018306">
                  <a:extLst>
                    <a:ext uri="{9D8B030D-6E8A-4147-A177-3AD203B41FA5}">
                      <a16:colId xmlns:a16="http://schemas.microsoft.com/office/drawing/2014/main" val="1252153255"/>
                    </a:ext>
                  </a:extLst>
                </a:gridCol>
              </a:tblGrid>
              <a:tr h="43460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47898"/>
                  </a:ext>
                </a:extLst>
              </a:tr>
              <a:tr h="434603">
                <a:tc>
                  <a:txBody>
                    <a:bodyPr/>
                    <a:lstStyle/>
                    <a:p>
                      <a:r>
                        <a:rPr lang="en-US" b="1" dirty="0"/>
                        <a:t>CPU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rgbClr val="222222"/>
                          </a:solidFill>
                          <a:effectLst/>
                        </a:rPr>
                        <a:t>Cortex-A53 (ARMv8) 64-bit SoC @ 1.4GHz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3690"/>
                  </a:ext>
                </a:extLst>
              </a:tr>
              <a:tr h="434603">
                <a:tc>
                  <a:txBody>
                    <a:bodyPr/>
                    <a:lstStyle/>
                    <a:p>
                      <a:r>
                        <a:rPr lang="en-US" b="1" dirty="0"/>
                        <a:t>RAM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rgbClr val="222222"/>
                          </a:solidFill>
                          <a:effectLst/>
                        </a:rPr>
                        <a:t>1GB LPDDR2 SDRAM</a:t>
                      </a:r>
                      <a:endParaRPr lang="en-IN" sz="1800" b="0" i="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78416"/>
                  </a:ext>
                </a:extLst>
              </a:tr>
              <a:tr h="434603">
                <a:tc>
                  <a:txBody>
                    <a:bodyPr/>
                    <a:lstStyle/>
                    <a:p>
                      <a:r>
                        <a:rPr lang="en-US" b="1" dirty="0"/>
                        <a:t>GPIO Header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rgbClr val="222222"/>
                          </a:solidFill>
                          <a:effectLst/>
                        </a:rPr>
                        <a:t>Extended 40-pin </a:t>
                      </a:r>
                      <a:endParaRPr lang="en-IN" sz="1800" b="0" i="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47194"/>
                  </a:ext>
                </a:extLst>
              </a:tr>
              <a:tr h="750135">
                <a:tc>
                  <a:txBody>
                    <a:bodyPr/>
                    <a:lstStyle/>
                    <a:p>
                      <a:r>
                        <a:rPr lang="en-US" b="1" dirty="0"/>
                        <a:t>Wireless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rgbClr val="222222"/>
                          </a:solidFill>
                          <a:effectLst/>
                        </a:rPr>
                        <a:t>2.4GHz and 5GHz IEEE 802.11.b/g/n/ac wireless LAN, Bluetooth 4.2, BLE</a:t>
                      </a:r>
                      <a:endParaRPr lang="en-IN" sz="1800" b="0" i="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04409"/>
                  </a:ext>
                </a:extLst>
              </a:tr>
              <a:tr h="434603">
                <a:tc>
                  <a:txBody>
                    <a:bodyPr/>
                    <a:lstStyle/>
                    <a:p>
                      <a:r>
                        <a:rPr lang="en-US" b="1" dirty="0"/>
                        <a:t>Ports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222222"/>
                          </a:solidFill>
                          <a:effectLst/>
                        </a:rPr>
                        <a:t>4 USB 2.0 , Wired Ethernet up to 330 Mbps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000184"/>
                  </a:ext>
                </a:extLst>
              </a:tr>
              <a:tr h="434603">
                <a:tc>
                  <a:txBody>
                    <a:bodyPr/>
                    <a:lstStyle/>
                    <a:p>
                      <a:r>
                        <a:rPr lang="en-US" b="1" dirty="0"/>
                        <a:t>Camera Port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222222"/>
                          </a:solidFill>
                          <a:effectLst/>
                        </a:rPr>
                        <a:t>CSI camera port for connecting a Raspberry Pi camera</a:t>
                      </a:r>
                      <a:endParaRPr lang="en-US" sz="1800" b="0" i="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390732"/>
                  </a:ext>
                </a:extLst>
              </a:tr>
              <a:tr h="434603">
                <a:tc>
                  <a:txBody>
                    <a:bodyPr/>
                    <a:lstStyle/>
                    <a:p>
                      <a:r>
                        <a:rPr lang="en-US" b="1" dirty="0"/>
                        <a:t>Board Dimensions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 x 56 mm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16085"/>
                  </a:ext>
                </a:extLst>
              </a:tr>
              <a:tr h="434603">
                <a:tc>
                  <a:txBody>
                    <a:bodyPr/>
                    <a:lstStyle/>
                    <a:p>
                      <a:r>
                        <a:rPr lang="en-US" b="1" dirty="0"/>
                        <a:t>Multimedia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1080p30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70475"/>
                  </a:ext>
                </a:extLst>
              </a:tr>
              <a:tr h="434603">
                <a:tc>
                  <a:txBody>
                    <a:bodyPr/>
                    <a:lstStyle/>
                    <a:p>
                      <a:r>
                        <a:rPr lang="en-US" b="1" dirty="0"/>
                        <a:t>Power 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222222"/>
                          </a:solidFill>
                          <a:effectLst/>
                        </a:rPr>
                        <a:t>5V/2.5A DC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393240"/>
                  </a:ext>
                </a:extLst>
              </a:tr>
              <a:tr h="434603">
                <a:tc>
                  <a:txBody>
                    <a:bodyPr/>
                    <a:lstStyle/>
                    <a:p>
                      <a:r>
                        <a:rPr lang="en-US" b="1" dirty="0"/>
                        <a:t>Storage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222222"/>
                          </a:solidFill>
                          <a:effectLst/>
                        </a:rPr>
                        <a:t>Micro SD port for loading operating system and storing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55056"/>
                  </a:ext>
                </a:extLst>
              </a:tr>
              <a:tr h="434603"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222222"/>
                          </a:solidFill>
                          <a:effectLst/>
                        </a:rPr>
                        <a:t>4-pole stereo output and composite video port</a:t>
                      </a:r>
                      <a:endParaRPr lang="en-US" sz="1800" b="0" i="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9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49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F246-8F5E-43BA-A413-14AEE51B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24" y="226171"/>
            <a:ext cx="10515600" cy="52527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+mn-lt"/>
              </a:rPr>
              <a:t>Camera Module</a:t>
            </a:r>
            <a:endParaRPr lang="en-IN" sz="32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30B7A-FE55-4D47-B840-B6B86C6DC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90" y="0"/>
            <a:ext cx="1823310" cy="977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B3E34A-6870-4D8B-8FAE-54ABBD67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" t="41699" r="2105" b="1961"/>
          <a:stretch/>
        </p:blipFill>
        <p:spPr>
          <a:xfrm rot="10800000">
            <a:off x="10219764" y="4141693"/>
            <a:ext cx="1151965" cy="1835309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EF45E4D-43E8-4716-BC45-FF74A2170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246599"/>
              </p:ext>
            </p:extLst>
          </p:nvPr>
        </p:nvGraphicFramePr>
        <p:xfrm>
          <a:off x="578224" y="1087218"/>
          <a:ext cx="7086600" cy="3807460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2567589">
                  <a:extLst>
                    <a:ext uri="{9D8B030D-6E8A-4147-A177-3AD203B41FA5}">
                      <a16:colId xmlns:a16="http://schemas.microsoft.com/office/drawing/2014/main" val="3178007940"/>
                    </a:ext>
                  </a:extLst>
                </a:gridCol>
                <a:gridCol w="4519011">
                  <a:extLst>
                    <a:ext uri="{9D8B030D-6E8A-4147-A177-3AD203B41FA5}">
                      <a16:colId xmlns:a16="http://schemas.microsoft.com/office/drawing/2014/main" val="414109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7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Camera Module</a:t>
                      </a:r>
                    </a:p>
                  </a:txBody>
                  <a:tcPr marL="106680" marR="106680" marT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5 Megapixel Omnivision 5647 Camera Module</a:t>
                      </a:r>
                    </a:p>
                  </a:txBody>
                  <a:tcPr marL="106680" marR="106680" marT="53340"/>
                </a:tc>
                <a:extLst>
                  <a:ext uri="{0D108BD9-81ED-4DB2-BD59-A6C34878D82A}">
                    <a16:rowId xmlns:a16="http://schemas.microsoft.com/office/drawing/2014/main" val="229272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Photo Resolution</a:t>
                      </a:r>
                    </a:p>
                  </a:txBody>
                  <a:tcPr marL="106680" marR="106680" marT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2592 x 1944 Pixels</a:t>
                      </a:r>
                    </a:p>
                  </a:txBody>
                  <a:tcPr marL="106680" marR="106680" marT="53340"/>
                </a:tc>
                <a:extLst>
                  <a:ext uri="{0D108BD9-81ED-4DB2-BD59-A6C34878D82A}">
                    <a16:rowId xmlns:a16="http://schemas.microsoft.com/office/drawing/2014/main" val="154835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Video</a:t>
                      </a:r>
                    </a:p>
                  </a:txBody>
                  <a:tcPr marL="106680" marR="106680" marT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1080p @ 30fps, 720p @ 60fps and 640x480p 60/90</a:t>
                      </a:r>
                    </a:p>
                  </a:txBody>
                  <a:tcPr marL="106680" marR="106680" marT="53340"/>
                </a:tc>
                <a:extLst>
                  <a:ext uri="{0D108BD9-81ED-4DB2-BD59-A6C34878D82A}">
                    <a16:rowId xmlns:a16="http://schemas.microsoft.com/office/drawing/2014/main" val="111341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Size</a:t>
                      </a:r>
                    </a:p>
                  </a:txBody>
                  <a:tcPr marL="106680" marR="106680" marT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25mm x 23mm x 8mm</a:t>
                      </a:r>
                    </a:p>
                  </a:txBody>
                  <a:tcPr marL="106680" marR="106680" marT="53340"/>
                </a:tc>
                <a:extLst>
                  <a:ext uri="{0D108BD9-81ED-4DB2-BD59-A6C34878D82A}">
                    <a16:rowId xmlns:a16="http://schemas.microsoft.com/office/drawing/2014/main" val="108256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Weight</a:t>
                      </a:r>
                    </a:p>
                  </a:txBody>
                  <a:tcPr marL="106680" marR="106680" marT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3 grams</a:t>
                      </a:r>
                    </a:p>
                  </a:txBody>
                  <a:tcPr marL="106680" marR="106680" marT="53340"/>
                </a:tc>
                <a:extLst>
                  <a:ext uri="{0D108BD9-81ED-4DB2-BD59-A6C34878D82A}">
                    <a16:rowId xmlns:a16="http://schemas.microsoft.com/office/drawing/2014/main" val="4564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Camera Serial Interface</a:t>
                      </a:r>
                    </a:p>
                  </a:txBody>
                  <a:tcPr marL="106680" marR="106680" marT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15-pin MIPI (Plugs Directly into the Raspberry Pi Board)</a:t>
                      </a:r>
                    </a:p>
                  </a:txBody>
                  <a:tcPr marL="106680" marR="106680" marT="53340"/>
                </a:tc>
                <a:extLst>
                  <a:ext uri="{0D108BD9-81ED-4DB2-BD59-A6C34878D82A}">
                    <a16:rowId xmlns:a16="http://schemas.microsoft.com/office/drawing/2014/main" val="92117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Compatibility</a:t>
                      </a:r>
                    </a:p>
                  </a:txBody>
                  <a:tcPr marL="106680" marR="106680" marT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Raspberry Pi Model A, Model B and Model B + Raspberry Pi</a:t>
                      </a:r>
                    </a:p>
                  </a:txBody>
                  <a:tcPr marL="106680" marR="106680" marT="53340"/>
                </a:tc>
                <a:extLst>
                  <a:ext uri="{0D108BD9-81ED-4DB2-BD59-A6C34878D82A}">
                    <a16:rowId xmlns:a16="http://schemas.microsoft.com/office/drawing/2014/main" val="1365623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57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6555-23C1-42BD-9DC1-F5FE600F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29" y="160338"/>
            <a:ext cx="10515600" cy="525276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n-lt"/>
              </a:rPr>
              <a:t>Arduino Nano module</a:t>
            </a:r>
            <a:endParaRPr lang="en-IN" sz="32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515D7-74A0-4C69-A3E5-EFF2883C4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4348" y="4326122"/>
            <a:ext cx="3444240" cy="2308787"/>
          </a:xfrm>
        </p:spPr>
      </p:pic>
      <p:sp>
        <p:nvSpPr>
          <p:cNvPr id="3" name="AutoShape 2" descr="Arduino NANO Pinout Diagram | Microcontroller Tutori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59" y="977618"/>
            <a:ext cx="3980329" cy="311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E107F-0579-4874-91A3-7C69B58177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90" y="0"/>
            <a:ext cx="1823310" cy="977618"/>
          </a:xfrm>
          <a:prstGeom prst="rect">
            <a:avLst/>
          </a:prstGeom>
        </p:spPr>
      </p:pic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1B613E8-B3BB-4025-82B7-DF9B40B3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64245"/>
              </p:ext>
            </p:extLst>
          </p:nvPr>
        </p:nvGraphicFramePr>
        <p:xfrm>
          <a:off x="668929" y="977618"/>
          <a:ext cx="6550025" cy="5507479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2686237">
                  <a:extLst>
                    <a:ext uri="{9D8B030D-6E8A-4147-A177-3AD203B41FA5}">
                      <a16:colId xmlns:a16="http://schemas.microsoft.com/office/drawing/2014/main" val="3237482405"/>
                    </a:ext>
                  </a:extLst>
                </a:gridCol>
                <a:gridCol w="3863788">
                  <a:extLst>
                    <a:ext uri="{9D8B030D-6E8A-4147-A177-3AD203B41FA5}">
                      <a16:colId xmlns:a16="http://schemas.microsoft.com/office/drawing/2014/main" val="4229048721"/>
                    </a:ext>
                  </a:extLst>
                </a:gridCol>
              </a:tblGrid>
              <a:tr h="310867">
                <a:tc>
                  <a:txBody>
                    <a:bodyPr/>
                    <a:lstStyle/>
                    <a:p>
                      <a:endParaRPr lang="en-I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5101"/>
                  </a:ext>
                </a:extLst>
              </a:tr>
              <a:tr h="336298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Microcontroller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ATMEGA328P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69331"/>
                  </a:ext>
                </a:extLst>
              </a:tr>
              <a:tr h="336298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Architecture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AVR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494318"/>
                  </a:ext>
                </a:extLst>
              </a:tr>
              <a:tr h="336298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Operating Voltage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879323"/>
                  </a:ext>
                </a:extLst>
              </a:tr>
              <a:tr h="336298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Flash Memory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32 KB of which 2KB used by Bootloader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102286"/>
                  </a:ext>
                </a:extLst>
              </a:tr>
              <a:tr h="336298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SRAM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KB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55196"/>
                  </a:ext>
                </a:extLst>
              </a:tr>
              <a:tr h="336298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Clock Speed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16 MHz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66635"/>
                  </a:ext>
                </a:extLst>
              </a:tr>
              <a:tr h="336298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Analog in Pins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537032"/>
                  </a:ext>
                </a:extLst>
              </a:tr>
              <a:tr h="336298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EEPROM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KB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9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DC Current per I/O Pins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40 mA (I/O Pins)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364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Input Voltage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7-12V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879855"/>
                  </a:ext>
                </a:extLst>
              </a:tr>
              <a:tr h="386839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Digital I/O Pins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22 (6 of which are PWM)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446057"/>
                  </a:ext>
                </a:extLst>
              </a:tr>
              <a:tr h="336298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PWM Output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26645"/>
                  </a:ext>
                </a:extLst>
              </a:tr>
              <a:tr h="364887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Power Consumption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19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2130"/>
                  </a:ext>
                </a:extLst>
              </a:tr>
              <a:tr h="336298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PCB Size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18 x 45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27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7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F606-56BF-4179-AC9E-68EF37EC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40" y="226779"/>
            <a:ext cx="10515600" cy="52406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n-lt"/>
              </a:rPr>
              <a:t>Motor Driver module</a:t>
            </a:r>
            <a:endParaRPr lang="en-IN" sz="3200" b="1" dirty="0">
              <a:latin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AE10A3-BF02-4714-947B-03AA5D3EA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443199"/>
              </p:ext>
            </p:extLst>
          </p:nvPr>
        </p:nvGraphicFramePr>
        <p:xfrm>
          <a:off x="7672686" y="960154"/>
          <a:ext cx="4007029" cy="3681953"/>
        </p:xfrm>
        <a:graphic>
          <a:graphicData uri="http://schemas.openxmlformats.org/drawingml/2006/table">
            <a:tbl>
              <a:tblPr/>
              <a:tblGrid>
                <a:gridCol w="1047021">
                  <a:extLst>
                    <a:ext uri="{9D8B030D-6E8A-4147-A177-3AD203B41FA5}">
                      <a16:colId xmlns:a16="http://schemas.microsoft.com/office/drawing/2014/main" val="2894017172"/>
                    </a:ext>
                  </a:extLst>
                </a:gridCol>
                <a:gridCol w="2960008">
                  <a:extLst>
                    <a:ext uri="{9D8B030D-6E8A-4147-A177-3AD203B41FA5}">
                      <a16:colId xmlns:a16="http://schemas.microsoft.com/office/drawing/2014/main" val="740635920"/>
                    </a:ext>
                  </a:extLst>
                </a:gridCol>
              </a:tblGrid>
              <a:tr h="2142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 dirty="0">
                          <a:effectLst/>
                          <a:latin typeface="-apple-system"/>
                        </a:rPr>
                        <a:t>Pin Name</a:t>
                      </a:r>
                      <a:endParaRPr lang="en-IN" sz="1200" b="0" dirty="0">
                        <a:effectLst/>
                        <a:latin typeface="-apple-system"/>
                      </a:endParaRP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1">
                          <a:effectLst/>
                          <a:latin typeface="-apple-system"/>
                        </a:rPr>
                        <a:t>Description</a:t>
                      </a:r>
                      <a:endParaRPr lang="en-IN" sz="1200" b="0">
                        <a:effectLst/>
                        <a:latin typeface="-apple-system"/>
                      </a:endParaRP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11066"/>
                  </a:ext>
                </a:extLst>
              </a:tr>
              <a:tr h="51091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 dirty="0">
                          <a:effectLst/>
                          <a:latin typeface="-apple-system"/>
                        </a:rPr>
                        <a:t>IN1 &amp; IN2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>
                          <a:effectLst/>
                          <a:latin typeface="-apple-system"/>
                        </a:rPr>
                        <a:t>Motor A input pins. Used to control the spinning direction of Motor A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48175"/>
                  </a:ext>
                </a:extLst>
              </a:tr>
              <a:tr h="51091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effectLst/>
                          <a:latin typeface="-apple-system"/>
                        </a:rPr>
                        <a:t>IN3 &amp; IN4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dirty="0">
                          <a:effectLst/>
                          <a:latin typeface="-apple-system"/>
                        </a:rPr>
                        <a:t>Motor B input pins. Used to control the spinning direction of Motor B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37702"/>
                  </a:ext>
                </a:extLst>
              </a:tr>
              <a:tr h="36258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 dirty="0">
                          <a:effectLst/>
                          <a:latin typeface="-apple-system"/>
                        </a:rPr>
                        <a:t>ENA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effectLst/>
                          <a:latin typeface="-apple-system"/>
                        </a:rPr>
                        <a:t>Enables PWM signal for Motor A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314242"/>
                  </a:ext>
                </a:extLst>
              </a:tr>
              <a:tr h="36258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 dirty="0">
                          <a:effectLst/>
                          <a:latin typeface="-apple-system"/>
                        </a:rPr>
                        <a:t>ENB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 dirty="0">
                          <a:effectLst/>
                          <a:latin typeface="-apple-system"/>
                        </a:rPr>
                        <a:t>Enables PWM signal for Motor B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134760"/>
                  </a:ext>
                </a:extLst>
              </a:tr>
              <a:tr h="2142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effectLst/>
                          <a:latin typeface="-apple-system"/>
                        </a:rPr>
                        <a:t>OUT1 &amp; OUT2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>
                          <a:effectLst/>
                          <a:latin typeface="-apple-system"/>
                        </a:rPr>
                        <a:t>Output pins of Motor A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13039"/>
                  </a:ext>
                </a:extLst>
              </a:tr>
              <a:tr h="2142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effectLst/>
                          <a:latin typeface="-apple-system"/>
                        </a:rPr>
                        <a:t>OUT3 &amp; OUT4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>
                          <a:effectLst/>
                          <a:latin typeface="-apple-system"/>
                        </a:rPr>
                        <a:t>Output pins of Motor B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72470"/>
                  </a:ext>
                </a:extLst>
              </a:tr>
              <a:tr h="36258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effectLst/>
                          <a:latin typeface="-apple-system"/>
                        </a:rPr>
                        <a:t>12V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>
                          <a:effectLst/>
                          <a:latin typeface="-apple-system"/>
                        </a:rPr>
                        <a:t>12V input from DC power Source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93224"/>
                  </a:ext>
                </a:extLst>
              </a:tr>
              <a:tr h="51091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effectLst/>
                          <a:latin typeface="-apple-system"/>
                        </a:rPr>
                        <a:t>5V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>
                          <a:effectLst/>
                          <a:latin typeface="-apple-system"/>
                        </a:rPr>
                        <a:t>Supplies power for the switching logic circuitry inside L298N IC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564406"/>
                  </a:ext>
                </a:extLst>
              </a:tr>
              <a:tr h="2142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>
                          <a:effectLst/>
                          <a:latin typeface="-apple-system"/>
                        </a:rPr>
                        <a:t>GND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200" b="0" dirty="0">
                          <a:effectLst/>
                          <a:latin typeface="-apple-system"/>
                        </a:rPr>
                        <a:t>Ground pin</a:t>
                      </a:r>
                    </a:p>
                  </a:txBody>
                  <a:tcPr marL="41245" marR="41245" marT="41245" marB="4124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09586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67A245ED-82C5-4222-B9C8-DB3A1A0D4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686" y="14784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03030"/>
                </a:solidFill>
                <a:effectLst/>
                <a:latin typeface="-apple-system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79AB93-9EA4-4AA0-8B53-673ACEAED4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059" y="4686018"/>
            <a:ext cx="3460376" cy="2170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DC41BD-6198-442A-BDEF-A58EE31C87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90" y="0"/>
            <a:ext cx="1823310" cy="977618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58B74DE-9BF8-433F-9466-29D9343C2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18078"/>
              </p:ext>
            </p:extLst>
          </p:nvPr>
        </p:nvGraphicFramePr>
        <p:xfrm>
          <a:off x="748540" y="977618"/>
          <a:ext cx="6344571" cy="3708400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3451482">
                  <a:extLst>
                    <a:ext uri="{9D8B030D-6E8A-4147-A177-3AD203B41FA5}">
                      <a16:colId xmlns:a16="http://schemas.microsoft.com/office/drawing/2014/main" val="3453566894"/>
                    </a:ext>
                  </a:extLst>
                </a:gridCol>
                <a:gridCol w="2893089">
                  <a:extLst>
                    <a:ext uri="{9D8B030D-6E8A-4147-A177-3AD203B41FA5}">
                      <a16:colId xmlns:a16="http://schemas.microsoft.com/office/drawing/2014/main" val="916170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96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Driver Module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L298N 2A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38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Driver Chip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H Bridge L298N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94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303030"/>
                          </a:solidFill>
                          <a:effectLst/>
                        </a:rPr>
                        <a:t>Motor Supply Voltage (Maximum)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4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303030"/>
                          </a:solidFill>
                          <a:effectLst/>
                        </a:rPr>
                        <a:t>Motor Supply Current (Maximum)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73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303030"/>
                          </a:solidFill>
                          <a:effectLst/>
                        </a:rPr>
                        <a:t>Logic Voltage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000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303030"/>
                          </a:solidFill>
                          <a:effectLst/>
                        </a:rPr>
                        <a:t>Driver Voltage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5-35V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3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303030"/>
                          </a:solidFill>
                          <a:effectLst/>
                        </a:rPr>
                        <a:t>Driver Current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53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303030"/>
                          </a:solidFill>
                          <a:effectLst/>
                        </a:rPr>
                        <a:t>Logical Current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0-36mA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34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303030"/>
                          </a:solidFill>
                          <a:effectLst/>
                        </a:rPr>
                        <a:t>Maximum Power (W)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62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16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8810-775A-44C3-AEF8-CB27529B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08" y="237125"/>
            <a:ext cx="9399494" cy="50336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n-lt"/>
              </a:rPr>
              <a:t>Bluetooth module</a:t>
            </a:r>
            <a:endParaRPr lang="en-IN" sz="32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356A4-06CA-4406-8CA8-482DE0F01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8934" y="4034117"/>
            <a:ext cx="3149941" cy="211567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BC100B-0E4D-4919-AACB-489C92D1E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94" y="977618"/>
            <a:ext cx="3623423" cy="2294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9E5065-B04D-4E24-B0C4-FC66F30F44E9}"/>
              </a:ext>
            </a:extLst>
          </p:cNvPr>
          <p:cNvSpPr txBox="1"/>
          <p:nvPr/>
        </p:nvSpPr>
        <p:spPr>
          <a:xfrm>
            <a:off x="7664824" y="708212"/>
            <a:ext cx="503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00C353-78FB-4878-B2FB-46ACADA177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90" y="0"/>
            <a:ext cx="1823310" cy="977618"/>
          </a:xfrm>
          <a:prstGeom prst="rect">
            <a:avLst/>
          </a:prstGeom>
        </p:spPr>
      </p:pic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DBA4EC28-E72E-49B2-8DDB-5BDF43239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692219"/>
              </p:ext>
            </p:extLst>
          </p:nvPr>
        </p:nvGraphicFramePr>
        <p:xfrm>
          <a:off x="463284" y="895715"/>
          <a:ext cx="7866032" cy="5725160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1897101">
                  <a:extLst>
                    <a:ext uri="{9D8B030D-6E8A-4147-A177-3AD203B41FA5}">
                      <a16:colId xmlns:a16="http://schemas.microsoft.com/office/drawing/2014/main" val="3699692544"/>
                    </a:ext>
                  </a:extLst>
                </a:gridCol>
                <a:gridCol w="5968931">
                  <a:extLst>
                    <a:ext uri="{9D8B030D-6E8A-4147-A177-3AD203B41FA5}">
                      <a16:colId xmlns:a16="http://schemas.microsoft.com/office/drawing/2014/main" val="2879917919"/>
                    </a:ext>
                  </a:extLst>
                </a:gridCol>
              </a:tblGrid>
              <a:tr h="226359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i="0" dirty="0">
                          <a:effectLst/>
                        </a:rPr>
                        <a:t>Bluetooth protocol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dirty="0">
                          <a:effectLst/>
                        </a:rPr>
                        <a:t>Bluetooth Specification v2.0+EDR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0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i="0" dirty="0">
                          <a:effectLst/>
                        </a:rPr>
                        <a:t>Frequency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i="0" dirty="0">
                          <a:effectLst/>
                        </a:rPr>
                        <a:t>2.4GHz ISM band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55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i="0" dirty="0">
                          <a:effectLst/>
                        </a:rPr>
                        <a:t>Modulation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i="0" dirty="0">
                          <a:effectLst/>
                        </a:rPr>
                        <a:t>GFSK(Gaussian Frequency Shift Keying)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53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i="0" dirty="0">
                          <a:effectLst/>
                        </a:rPr>
                        <a:t>Emission power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i="0" dirty="0">
                          <a:effectLst/>
                        </a:rPr>
                        <a:t>≤4dBm, Class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0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i="0" dirty="0">
                          <a:effectLst/>
                        </a:rPr>
                        <a:t>Sensitivity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dirty="0">
                          <a:effectLst/>
                        </a:rPr>
                        <a:t>≤-84dBm at 0.1% 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9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i="0" dirty="0">
                          <a:effectLst/>
                        </a:rPr>
                        <a:t>Security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dirty="0">
                          <a:effectLst/>
                        </a:rPr>
                        <a:t>Authentication and encryption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Speed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Asynchronous – 2.1Mbps(Max)/160kbps</a:t>
                      </a:r>
                    </a:p>
                    <a:p>
                      <a:r>
                        <a:rPr lang="en-US" dirty="0"/>
                        <a:t>Synchronous – 1Mbps/1Mbps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82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i="0" dirty="0">
                          <a:effectLst/>
                        </a:rPr>
                        <a:t>Profiles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dirty="0">
                          <a:effectLst/>
                        </a:rPr>
                        <a:t>Bluetooth serial 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7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i="0" dirty="0">
                          <a:effectLst/>
                        </a:rPr>
                        <a:t>Power supply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dirty="0">
                          <a:effectLst/>
                        </a:rPr>
                        <a:t>+3.3VDC 50mA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2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i="0" dirty="0">
                          <a:effectLst/>
                        </a:rPr>
                        <a:t>Dimension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i="0" dirty="0">
                          <a:effectLst/>
                        </a:rPr>
                        <a:t>26.9mm x 13mm x 2.2 mm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2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effectLst/>
                        </a:rPr>
                        <a:t>Operating Voltage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effectLst/>
                        </a:rPr>
                        <a:t>4V to 6V (Typically +5V)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effectLst/>
                        </a:rPr>
                        <a:t>Operating Current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</a:rPr>
                        <a:t>30mA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7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effectLst/>
                        </a:rPr>
                        <a:t>Range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</a:rPr>
                        <a:t>: &lt;100m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358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65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FCAFBA-A961-43B6-B882-1070DFC9ED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" t="41699" r="2105" b="1961"/>
          <a:stretch/>
        </p:blipFill>
        <p:spPr>
          <a:xfrm rot="10800000">
            <a:off x="681234" y="1838229"/>
            <a:ext cx="770966" cy="1425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269BA-51FE-467C-B032-6E5ECA367D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7" y="4075138"/>
            <a:ext cx="2405909" cy="1326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0CECC-827E-4276-A7AD-158FAC2CDF9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4" t="10066" r="11252" b="11111"/>
          <a:stretch/>
        </p:blipFill>
        <p:spPr>
          <a:xfrm>
            <a:off x="8422079" y="2695474"/>
            <a:ext cx="1479176" cy="1506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9EFF11-C724-4F7E-B254-DA18E68D3B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0" t="6405" r="33006" b="9280"/>
          <a:stretch/>
        </p:blipFill>
        <p:spPr>
          <a:xfrm rot="5400000">
            <a:off x="4904698" y="1138333"/>
            <a:ext cx="1075765" cy="179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2FB4AC-DE87-4381-ACB6-BE13CFEA5F9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t="10863" r="2661" b="11020"/>
          <a:stretch/>
        </p:blipFill>
        <p:spPr>
          <a:xfrm>
            <a:off x="6781834" y="4926785"/>
            <a:ext cx="2581658" cy="13267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1D407F-3624-4939-9C0A-544EB8F44A6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5" t="12744" r="10392" b="17125"/>
          <a:stretch/>
        </p:blipFill>
        <p:spPr>
          <a:xfrm>
            <a:off x="9414568" y="825431"/>
            <a:ext cx="1138519" cy="7037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D9E71E-C174-4C3F-B0B5-3BB267642C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5" t="12744" r="10392" b="17125"/>
          <a:stretch/>
        </p:blipFill>
        <p:spPr>
          <a:xfrm>
            <a:off x="8159741" y="842204"/>
            <a:ext cx="1138519" cy="7037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AC6704-5FBF-4BD6-9431-722B0D4010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5" t="12744" r="10392" b="17125"/>
          <a:stretch/>
        </p:blipFill>
        <p:spPr>
          <a:xfrm>
            <a:off x="8224973" y="46113"/>
            <a:ext cx="1138519" cy="7037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B1C2D3-12E1-4A33-9434-384562E83EF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5" t="12744" r="10392" b="17125"/>
          <a:stretch/>
        </p:blipFill>
        <p:spPr>
          <a:xfrm>
            <a:off x="9438607" y="60120"/>
            <a:ext cx="1138519" cy="7037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2D8F3A-7AFE-4C23-A146-C73036EBAC07}"/>
              </a:ext>
            </a:extLst>
          </p:cNvPr>
          <p:cNvSpPr txBox="1"/>
          <p:nvPr/>
        </p:nvSpPr>
        <p:spPr>
          <a:xfrm>
            <a:off x="10149201" y="3356204"/>
            <a:ext cx="216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L298N Motor Driver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701F640-CF7B-4F21-B17C-9C5BB7177D2E}"/>
              </a:ext>
            </a:extLst>
          </p:cNvPr>
          <p:cNvSpPr/>
          <p:nvPr/>
        </p:nvSpPr>
        <p:spPr>
          <a:xfrm rot="5400000">
            <a:off x="775621" y="3500894"/>
            <a:ext cx="582192" cy="322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35D9F45-8457-4798-B4F7-97EBFF9872F1}"/>
              </a:ext>
            </a:extLst>
          </p:cNvPr>
          <p:cNvSpPr/>
          <p:nvPr/>
        </p:nvSpPr>
        <p:spPr>
          <a:xfrm rot="16200000">
            <a:off x="9165993" y="2198325"/>
            <a:ext cx="745724" cy="2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FCD4344-C9B5-4F34-8F31-08A550ACFE5F}"/>
              </a:ext>
            </a:extLst>
          </p:cNvPr>
          <p:cNvSpPr/>
          <p:nvPr/>
        </p:nvSpPr>
        <p:spPr>
          <a:xfrm rot="16200000">
            <a:off x="8432019" y="2190887"/>
            <a:ext cx="745724" cy="2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A3CF934-4226-4628-9B5A-E5A713DF157D}"/>
              </a:ext>
            </a:extLst>
          </p:cNvPr>
          <p:cNvSpPr/>
          <p:nvPr/>
        </p:nvSpPr>
        <p:spPr>
          <a:xfrm>
            <a:off x="4652842" y="-2695074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859F4A4-B336-46DC-AE68-222E76BC08AD}"/>
              </a:ext>
            </a:extLst>
          </p:cNvPr>
          <p:cNvSpPr/>
          <p:nvPr/>
        </p:nvSpPr>
        <p:spPr>
          <a:xfrm rot="16200000">
            <a:off x="8854981" y="4482340"/>
            <a:ext cx="686501" cy="200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6A5FFD-B026-46B0-A8AA-216FDAA99A5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7" t="28361" r="32423" b="40497"/>
          <a:stretch/>
        </p:blipFill>
        <p:spPr>
          <a:xfrm rot="5400000">
            <a:off x="4197290" y="3943175"/>
            <a:ext cx="2545114" cy="14880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81C04D-A88B-46AD-8C1A-8CADE3530C39}"/>
              </a:ext>
            </a:extLst>
          </p:cNvPr>
          <p:cNvSpPr txBox="1"/>
          <p:nvPr/>
        </p:nvSpPr>
        <p:spPr>
          <a:xfrm>
            <a:off x="10793379" y="429977"/>
            <a:ext cx="1348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 Motors</a:t>
            </a:r>
          </a:p>
          <a:p>
            <a:r>
              <a:rPr lang="en-US" dirty="0"/>
              <a:t>(Parallelly Connected)</a:t>
            </a:r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697" y="5421791"/>
            <a:ext cx="26273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02" y="6222199"/>
            <a:ext cx="16891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432916" y="4431741"/>
            <a:ext cx="1017270" cy="430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117812" y="3075349"/>
            <a:ext cx="116079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5086500" y="2832360"/>
            <a:ext cx="657228" cy="324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6213867" y="4985147"/>
            <a:ext cx="553518" cy="326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FF15E-5379-457B-B6C4-FBA462905200}"/>
              </a:ext>
            </a:extLst>
          </p:cNvPr>
          <p:cNvSpPr txBox="1"/>
          <p:nvPr/>
        </p:nvSpPr>
        <p:spPr>
          <a:xfrm>
            <a:off x="4005795" y="1048626"/>
            <a:ext cx="276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Bank (Power Supply)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627DE3-FCD3-46A3-BD31-0751F6636F24}"/>
              </a:ext>
            </a:extLst>
          </p:cNvPr>
          <p:cNvSpPr txBox="1"/>
          <p:nvPr/>
        </p:nvSpPr>
        <p:spPr>
          <a:xfrm>
            <a:off x="195684" y="1084270"/>
            <a:ext cx="220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Raspberry Pi Camera (5MP)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D10680-6D03-423D-A87A-CCC762C98239}"/>
              </a:ext>
            </a:extLst>
          </p:cNvPr>
          <p:cNvSpPr/>
          <p:nvPr/>
        </p:nvSpPr>
        <p:spPr>
          <a:xfrm>
            <a:off x="7120754" y="1846961"/>
            <a:ext cx="223565" cy="1535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C60B7EE-6725-460A-991C-FBF1AD75876F}"/>
              </a:ext>
            </a:extLst>
          </p:cNvPr>
          <p:cNvSpPr txBox="1">
            <a:spLocks/>
          </p:cNvSpPr>
          <p:nvPr/>
        </p:nvSpPr>
        <p:spPr>
          <a:xfrm>
            <a:off x="425176" y="232449"/>
            <a:ext cx="10631905" cy="80594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+mn-lt"/>
              </a:rPr>
              <a:t>Methodology</a:t>
            </a:r>
            <a:br>
              <a:rPr lang="en-US"/>
            </a:br>
            <a:r>
              <a:rPr lang="en-US" sz="2200" b="1"/>
              <a:t>System Design</a:t>
            </a:r>
            <a:endParaRPr lang="en-IN" sz="2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AB8E8D-2BCA-4ADF-AEE6-6989076EFBC2}"/>
              </a:ext>
            </a:extLst>
          </p:cNvPr>
          <p:cNvSpPr txBox="1"/>
          <p:nvPr/>
        </p:nvSpPr>
        <p:spPr>
          <a:xfrm>
            <a:off x="9289184" y="1547377"/>
            <a:ext cx="161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Right motors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AE5321-455F-416E-9E96-26AF7D052A4B}"/>
              </a:ext>
            </a:extLst>
          </p:cNvPr>
          <p:cNvSpPr txBox="1"/>
          <p:nvPr/>
        </p:nvSpPr>
        <p:spPr>
          <a:xfrm>
            <a:off x="7715719" y="1545935"/>
            <a:ext cx="157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Left motors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1786C-A01E-45E2-974E-4B00EAD2CAAD}"/>
              </a:ext>
            </a:extLst>
          </p:cNvPr>
          <p:cNvSpPr txBox="1"/>
          <p:nvPr/>
        </p:nvSpPr>
        <p:spPr>
          <a:xfrm>
            <a:off x="7267070" y="3382674"/>
            <a:ext cx="89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5-12V</a:t>
            </a:r>
            <a:endParaRPr lang="en-IN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C536539-967D-44DE-8BE1-C0E3D87796A5}"/>
              </a:ext>
            </a:extLst>
          </p:cNvPr>
          <p:cNvSpPr/>
          <p:nvPr/>
        </p:nvSpPr>
        <p:spPr>
          <a:xfrm>
            <a:off x="2547404" y="6033247"/>
            <a:ext cx="4219981" cy="300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4335F9-F44A-45E2-B2BA-90372B939A28}"/>
              </a:ext>
            </a:extLst>
          </p:cNvPr>
          <p:cNvSpPr/>
          <p:nvPr/>
        </p:nvSpPr>
        <p:spPr>
          <a:xfrm>
            <a:off x="2401002" y="5416663"/>
            <a:ext cx="189726" cy="831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0BF7668-987E-4C2E-A431-D282785C51B0}"/>
              </a:ext>
            </a:extLst>
          </p:cNvPr>
          <p:cNvSpPr/>
          <p:nvPr/>
        </p:nvSpPr>
        <p:spPr>
          <a:xfrm>
            <a:off x="6430830" y="1820491"/>
            <a:ext cx="889026" cy="20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3D4AE9-9EF5-413D-80DB-897FDF23B69E}"/>
              </a:ext>
            </a:extLst>
          </p:cNvPr>
          <p:cNvSpPr txBox="1"/>
          <p:nvPr/>
        </p:nvSpPr>
        <p:spPr>
          <a:xfrm>
            <a:off x="3128223" y="6222199"/>
            <a:ext cx="304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Sends Processed Instruction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178382-3ECD-4E62-A4AA-0E235C00ADA1}"/>
              </a:ext>
            </a:extLst>
          </p:cNvPr>
          <p:cNvSpPr txBox="1"/>
          <p:nvPr/>
        </p:nvSpPr>
        <p:spPr>
          <a:xfrm>
            <a:off x="9383749" y="4421372"/>
            <a:ext cx="304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Sends Required Instruction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1B4EE1-D5EF-49DE-8BC1-CE7A57F85D3E}"/>
              </a:ext>
            </a:extLst>
          </p:cNvPr>
          <p:cNvSpPr txBox="1"/>
          <p:nvPr/>
        </p:nvSpPr>
        <p:spPr>
          <a:xfrm>
            <a:off x="1344449" y="3321178"/>
            <a:ext cx="240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Sends Captured Image (Video Stream)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8322DD-E066-404C-9C8E-936EA3C7BF6B}"/>
              </a:ext>
            </a:extLst>
          </p:cNvPr>
          <p:cNvSpPr txBox="1"/>
          <p:nvPr/>
        </p:nvSpPr>
        <p:spPr>
          <a:xfrm>
            <a:off x="4470963" y="2810117"/>
            <a:ext cx="770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5-12V</a:t>
            </a:r>
            <a:endParaRPr lang="en-IN" dirty="0"/>
          </a:p>
        </p:txBody>
      </p:sp>
      <p:pic>
        <p:nvPicPr>
          <p:cNvPr id="39" name="Content Placeholder 4">
            <a:extLst>
              <a:ext uri="{FF2B5EF4-FFF2-40B4-BE49-F238E27FC236}">
                <a16:creationId xmlns:a16="http://schemas.microsoft.com/office/drawing/2014/main" id="{DED45F58-53D6-4A6B-B839-8BF36625D8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09412" y="4930902"/>
            <a:ext cx="1799763" cy="1252406"/>
          </a:xfrm>
          <a:prstGeom prst="rect">
            <a:avLst/>
          </a:prstGeom>
        </p:spPr>
      </p:pic>
      <p:sp>
        <p:nvSpPr>
          <p:cNvPr id="42" name="Right Arrow 26">
            <a:extLst>
              <a:ext uri="{FF2B5EF4-FFF2-40B4-BE49-F238E27FC236}">
                <a16:creationId xmlns:a16="http://schemas.microsoft.com/office/drawing/2014/main" id="{53022CC9-CED3-4EA0-A490-633377E99312}"/>
              </a:ext>
            </a:extLst>
          </p:cNvPr>
          <p:cNvSpPr/>
          <p:nvPr/>
        </p:nvSpPr>
        <p:spPr>
          <a:xfrm>
            <a:off x="9469289" y="5397907"/>
            <a:ext cx="553518" cy="326915"/>
          </a:xfrm>
          <a:prstGeom prst="rightArrow">
            <a:avLst>
              <a:gd name="adj1" fmla="val 3903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6F5D24-42E9-4AAD-9C54-D5CB888E543D}"/>
              </a:ext>
            </a:extLst>
          </p:cNvPr>
          <p:cNvSpPr txBox="1"/>
          <p:nvPr/>
        </p:nvSpPr>
        <p:spPr>
          <a:xfrm>
            <a:off x="10149201" y="6243357"/>
            <a:ext cx="186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 HC-05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0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665</Words>
  <Application>Microsoft Office PowerPoint</Application>
  <PresentationFormat>Widescreen</PresentationFormat>
  <Paragraphs>184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Trebuchet MS</vt:lpstr>
      <vt:lpstr>Office Theme</vt:lpstr>
      <vt:lpstr>Project -II</vt:lpstr>
      <vt:lpstr> Department of Electronics Engineering  Lane Following Mobile Robot</vt:lpstr>
      <vt:lpstr>Main Modules</vt:lpstr>
      <vt:lpstr>Raspberry Pi Module</vt:lpstr>
      <vt:lpstr>Camera Module</vt:lpstr>
      <vt:lpstr>Arduino Nano module</vt:lpstr>
      <vt:lpstr>Motor Driver module</vt:lpstr>
      <vt:lpstr>Bluetooth module</vt:lpstr>
      <vt:lpstr>PowerPoint Presentation</vt:lpstr>
      <vt:lpstr>Raspberry Pi Camera Interfacing with Raspberry 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Mahendra Gudla</dc:creator>
  <cp:lastModifiedBy>Chinmay Bhoir</cp:lastModifiedBy>
  <cp:revision>40</cp:revision>
  <dcterms:created xsi:type="dcterms:W3CDTF">2022-01-22T07:52:34Z</dcterms:created>
  <dcterms:modified xsi:type="dcterms:W3CDTF">2022-01-24T14:33:45Z</dcterms:modified>
</cp:coreProperties>
</file>