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7"/>
  </p:notesMasterIdLst>
  <p:sldIdLst>
    <p:sldId id="256" r:id="rId2"/>
    <p:sldId id="269" r:id="rId3"/>
    <p:sldId id="259" r:id="rId4"/>
    <p:sldId id="283" r:id="rId5"/>
    <p:sldId id="281" r:id="rId6"/>
    <p:sldId id="285" r:id="rId7"/>
    <p:sldId id="282" r:id="rId8"/>
    <p:sldId id="290" r:id="rId9"/>
    <p:sldId id="278" r:id="rId10"/>
    <p:sldId id="286" r:id="rId11"/>
    <p:sldId id="287" r:id="rId12"/>
    <p:sldId id="288" r:id="rId13"/>
    <p:sldId id="276" r:id="rId14"/>
    <p:sldId id="284" r:id="rId15"/>
    <p:sldId id="289"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F53"/>
    <a:srgbClr val="FE7A99"/>
    <a:srgbClr val="FF5BA5"/>
    <a:srgbClr val="BEA7FF"/>
    <a:srgbClr val="D70DFF"/>
    <a:srgbClr val="9400E6"/>
    <a:srgbClr val="9900CC"/>
    <a:srgbClr val="CBB9FF"/>
    <a:srgbClr val="5EEC3C"/>
    <a:srgbClr val="FFAB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varScale="1">
        <p:scale>
          <a:sx n="108" d="100"/>
          <a:sy n="108" d="100"/>
        </p:scale>
        <p:origin x="869"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676154-C704-4167-9382-D02DAFAE73F1}" type="datetimeFigureOut">
              <a:rPr lang="en-US" smtClean="0"/>
              <a:t>10/23/2021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07773D-4BA8-4E09-83BE-F8FBFEF531B5}" type="slidenum">
              <a:rPr lang="en-US" smtClean="0"/>
              <a:t>‹#›</a:t>
            </a:fld>
            <a:endParaRPr lang="en-US"/>
          </a:p>
        </p:txBody>
      </p:sp>
    </p:spTree>
    <p:extLst>
      <p:ext uri="{BB962C8B-B14F-4D97-AF65-F5344CB8AC3E}">
        <p14:creationId xmlns:p14="http://schemas.microsoft.com/office/powerpoint/2010/main" val="3037422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6EB9-1627-44B8-8E34-4D4BB3F58058}"/>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799F77C-C93F-43B7-9DDF-A993646D9A2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FC5AE9-3C0D-4806-86CC-BE209CCFA4AE}"/>
              </a:ext>
            </a:extLst>
          </p:cNvPr>
          <p:cNvSpPr>
            <a:spLocks noGrp="1"/>
          </p:cNvSpPr>
          <p:nvPr>
            <p:ph type="dt" sz="half" idx="10"/>
          </p:nvPr>
        </p:nvSpPr>
        <p:spPr/>
        <p:txBody>
          <a:bodyPr/>
          <a:lstStyle/>
          <a:p>
            <a:fld id="{53074F12-AA26-4AC8-9962-C36BB8F32554}" type="datetimeFigureOut">
              <a:rPr lang="en-US" smtClean="0"/>
              <a:pPr/>
              <a:t>10/23/2021</a:t>
            </a:fld>
            <a:endParaRPr lang="en-US"/>
          </a:p>
        </p:txBody>
      </p:sp>
      <p:sp>
        <p:nvSpPr>
          <p:cNvPr id="5" name="Footer Placeholder 4">
            <a:extLst>
              <a:ext uri="{FF2B5EF4-FFF2-40B4-BE49-F238E27FC236}">
                <a16:creationId xmlns:a16="http://schemas.microsoft.com/office/drawing/2014/main" id="{76F09375-B1B5-4DB6-9F28-94C4DCEF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382558-F266-4CA7-B84E-2E73D42BD730}"/>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94483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9F7A-B621-4699-B809-3FD607393B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1CB954-0FF9-481B-A1C4-90F5FCED4D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215D7B-FC84-4803-9ADB-C9AC39153719}"/>
              </a:ext>
            </a:extLst>
          </p:cNvPr>
          <p:cNvSpPr>
            <a:spLocks noGrp="1"/>
          </p:cNvSpPr>
          <p:nvPr>
            <p:ph type="dt" sz="half" idx="10"/>
          </p:nvPr>
        </p:nvSpPr>
        <p:spPr/>
        <p:txBody>
          <a:bodyPr/>
          <a:lstStyle/>
          <a:p>
            <a:fld id="{53074F12-AA26-4AC8-9962-C36BB8F32554}" type="datetimeFigureOut">
              <a:rPr lang="en-US" smtClean="0"/>
              <a:pPr/>
              <a:t>10/23/2021</a:t>
            </a:fld>
            <a:endParaRPr lang="en-US"/>
          </a:p>
        </p:txBody>
      </p:sp>
      <p:sp>
        <p:nvSpPr>
          <p:cNvPr id="5" name="Footer Placeholder 4">
            <a:extLst>
              <a:ext uri="{FF2B5EF4-FFF2-40B4-BE49-F238E27FC236}">
                <a16:creationId xmlns:a16="http://schemas.microsoft.com/office/drawing/2014/main" id="{CE9702AA-3CF0-4D0D-9C6D-3BB0DDDF5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45C65-3EEB-48CB-8834-7D043D4D8393}"/>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0131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E3CFF-E848-4D51-AEFD-2D3140DE4C73}"/>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19448A-FA16-4568-9586-4F106B42671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22773-065E-4793-A2F9-AD66357D81D1}"/>
              </a:ext>
            </a:extLst>
          </p:cNvPr>
          <p:cNvSpPr>
            <a:spLocks noGrp="1"/>
          </p:cNvSpPr>
          <p:nvPr>
            <p:ph type="dt" sz="half" idx="10"/>
          </p:nvPr>
        </p:nvSpPr>
        <p:spPr/>
        <p:txBody>
          <a:bodyPr/>
          <a:lstStyle/>
          <a:p>
            <a:fld id="{53074F12-AA26-4AC8-9962-C36BB8F32554}" type="datetimeFigureOut">
              <a:rPr lang="en-US" smtClean="0"/>
              <a:pPr/>
              <a:t>10/23/2021</a:t>
            </a:fld>
            <a:endParaRPr lang="en-US"/>
          </a:p>
        </p:txBody>
      </p:sp>
      <p:sp>
        <p:nvSpPr>
          <p:cNvPr id="5" name="Footer Placeholder 4">
            <a:extLst>
              <a:ext uri="{FF2B5EF4-FFF2-40B4-BE49-F238E27FC236}">
                <a16:creationId xmlns:a16="http://schemas.microsoft.com/office/drawing/2014/main" id="{237AF49C-4491-483C-9FFD-D302A3C43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83CFB-A983-4779-B32D-77CA09171BC2}"/>
              </a:ext>
            </a:extLst>
          </p:cNvPr>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DF9FA690-DF12-492D-8A59-DACC6953725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549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8395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509A-D223-4AC2-AC1B-F51C03F383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8632A3-3961-42B7-B6BA-8D49C4CC2A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86D835-25D0-40CD-AF1E-3E39FCDA8A59}"/>
              </a:ext>
            </a:extLst>
          </p:cNvPr>
          <p:cNvSpPr>
            <a:spLocks noGrp="1"/>
          </p:cNvSpPr>
          <p:nvPr>
            <p:ph type="dt" sz="half" idx="10"/>
          </p:nvPr>
        </p:nvSpPr>
        <p:spPr/>
        <p:txBody>
          <a:bodyPr/>
          <a:lstStyle/>
          <a:p>
            <a:fld id="{53074F12-AA26-4AC8-9962-C36BB8F32554}" type="datetimeFigureOut">
              <a:rPr lang="en-US" smtClean="0"/>
              <a:pPr/>
              <a:t>10/23/2021</a:t>
            </a:fld>
            <a:endParaRPr lang="en-US"/>
          </a:p>
        </p:txBody>
      </p:sp>
      <p:sp>
        <p:nvSpPr>
          <p:cNvPr id="5" name="Footer Placeholder 4">
            <a:extLst>
              <a:ext uri="{FF2B5EF4-FFF2-40B4-BE49-F238E27FC236}">
                <a16:creationId xmlns:a16="http://schemas.microsoft.com/office/drawing/2014/main" id="{FDAB54B4-02DA-456F-AD0A-C9BD6896D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0F11D-8928-432F-BD6E-6D06B9110F05}"/>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9059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0D0C-482E-467A-A88A-5CF7C0BE508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1038EE-E048-426B-95A5-7DE918C46FC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B333A-EACA-433C-B647-B71DFD2D8F80}"/>
              </a:ext>
            </a:extLst>
          </p:cNvPr>
          <p:cNvSpPr>
            <a:spLocks noGrp="1"/>
          </p:cNvSpPr>
          <p:nvPr>
            <p:ph type="dt" sz="half" idx="10"/>
          </p:nvPr>
        </p:nvSpPr>
        <p:spPr/>
        <p:txBody>
          <a:bodyPr/>
          <a:lstStyle/>
          <a:p>
            <a:fld id="{53074F12-AA26-4AC8-9962-C36BB8F32554}" type="datetimeFigureOut">
              <a:rPr lang="en-US" smtClean="0"/>
              <a:pPr/>
              <a:t>10/23/2021</a:t>
            </a:fld>
            <a:endParaRPr lang="en-US"/>
          </a:p>
        </p:txBody>
      </p:sp>
      <p:sp>
        <p:nvSpPr>
          <p:cNvPr id="5" name="Footer Placeholder 4">
            <a:extLst>
              <a:ext uri="{FF2B5EF4-FFF2-40B4-BE49-F238E27FC236}">
                <a16:creationId xmlns:a16="http://schemas.microsoft.com/office/drawing/2014/main" id="{BC4F2854-F8B5-49ED-8142-6B3595007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3A43D-0B92-454C-AD74-63BE3972BBD1}"/>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6016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A19D-E9EE-4677-9195-14003E29D5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6E2CA9-ABAD-4010-882D-7C1BCE725C7C}"/>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AC9BD-89F8-492D-AFB5-F0D148BCB03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962B6B-9CB2-4E82-8DE0-8E5040A02AC2}"/>
              </a:ext>
            </a:extLst>
          </p:cNvPr>
          <p:cNvSpPr>
            <a:spLocks noGrp="1"/>
          </p:cNvSpPr>
          <p:nvPr>
            <p:ph type="dt" sz="half" idx="10"/>
          </p:nvPr>
        </p:nvSpPr>
        <p:spPr/>
        <p:txBody>
          <a:bodyPr/>
          <a:lstStyle/>
          <a:p>
            <a:fld id="{53074F12-AA26-4AC8-9962-C36BB8F32554}" type="datetimeFigureOut">
              <a:rPr lang="en-US" smtClean="0"/>
              <a:pPr/>
              <a:t>10/23/2021</a:t>
            </a:fld>
            <a:endParaRPr lang="en-US"/>
          </a:p>
        </p:txBody>
      </p:sp>
      <p:sp>
        <p:nvSpPr>
          <p:cNvPr id="6" name="Footer Placeholder 5">
            <a:extLst>
              <a:ext uri="{FF2B5EF4-FFF2-40B4-BE49-F238E27FC236}">
                <a16:creationId xmlns:a16="http://schemas.microsoft.com/office/drawing/2014/main" id="{89EF09E7-A1D5-4464-ACA1-5D60050E0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407DFD-F6F2-4134-B036-9C68EDC5CE29}"/>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571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3EBA-F07C-46BD-B21E-904B94BA30CC}"/>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EBEC0A-493C-4FD2-BAD5-AE6A1AD9C13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9AC23C7-3999-4675-A2AB-C03CCB3F05E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3BB774-5307-45B6-97B4-253D343D3A7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DB4F5-EFA7-49EC-A749-856B309F82B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DA87E4-F2C1-4510-B97E-69F714FD7D05}"/>
              </a:ext>
            </a:extLst>
          </p:cNvPr>
          <p:cNvSpPr>
            <a:spLocks noGrp="1"/>
          </p:cNvSpPr>
          <p:nvPr>
            <p:ph type="dt" sz="half" idx="10"/>
          </p:nvPr>
        </p:nvSpPr>
        <p:spPr/>
        <p:txBody>
          <a:bodyPr/>
          <a:lstStyle/>
          <a:p>
            <a:fld id="{53074F12-AA26-4AC8-9962-C36BB8F32554}" type="datetimeFigureOut">
              <a:rPr lang="en-US" smtClean="0"/>
              <a:pPr/>
              <a:t>10/23/2021</a:t>
            </a:fld>
            <a:endParaRPr lang="en-US"/>
          </a:p>
        </p:txBody>
      </p:sp>
      <p:sp>
        <p:nvSpPr>
          <p:cNvPr id="8" name="Footer Placeholder 7">
            <a:extLst>
              <a:ext uri="{FF2B5EF4-FFF2-40B4-BE49-F238E27FC236}">
                <a16:creationId xmlns:a16="http://schemas.microsoft.com/office/drawing/2014/main" id="{A7FB572E-1297-4754-9AF1-257269E4C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70D534-EDD1-49FD-837F-45FD8C092C60}"/>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1018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4F7C-93F4-416F-B53E-AB90D4A680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FE30C7-45CF-44ED-953C-D60816F02C82}"/>
              </a:ext>
            </a:extLst>
          </p:cNvPr>
          <p:cNvSpPr>
            <a:spLocks noGrp="1"/>
          </p:cNvSpPr>
          <p:nvPr>
            <p:ph type="dt" sz="half" idx="10"/>
          </p:nvPr>
        </p:nvSpPr>
        <p:spPr/>
        <p:txBody>
          <a:bodyPr/>
          <a:lstStyle/>
          <a:p>
            <a:fld id="{53074F12-AA26-4AC8-9962-C36BB8F32554}" type="datetimeFigureOut">
              <a:rPr lang="en-US" smtClean="0"/>
              <a:pPr/>
              <a:t>10/23/2021</a:t>
            </a:fld>
            <a:endParaRPr lang="en-US"/>
          </a:p>
        </p:txBody>
      </p:sp>
      <p:sp>
        <p:nvSpPr>
          <p:cNvPr id="4" name="Footer Placeholder 3">
            <a:extLst>
              <a:ext uri="{FF2B5EF4-FFF2-40B4-BE49-F238E27FC236}">
                <a16:creationId xmlns:a16="http://schemas.microsoft.com/office/drawing/2014/main" id="{E6F8D74F-33A8-4141-9B29-8A6DC22B04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CB8FBF-F603-4FDA-ACAC-EF7771F853C0}"/>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383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A1F0D4-569F-4D62-8EC3-2935934A77D9}"/>
              </a:ext>
            </a:extLst>
          </p:cNvPr>
          <p:cNvSpPr>
            <a:spLocks noGrp="1"/>
          </p:cNvSpPr>
          <p:nvPr>
            <p:ph type="dt" sz="half" idx="10"/>
          </p:nvPr>
        </p:nvSpPr>
        <p:spPr/>
        <p:txBody>
          <a:bodyPr/>
          <a:lstStyle/>
          <a:p>
            <a:fld id="{53074F12-AA26-4AC8-9962-C36BB8F32554}" type="datetimeFigureOut">
              <a:rPr lang="en-US" smtClean="0"/>
              <a:pPr/>
              <a:t>10/23/2021</a:t>
            </a:fld>
            <a:endParaRPr lang="en-US"/>
          </a:p>
        </p:txBody>
      </p:sp>
      <p:sp>
        <p:nvSpPr>
          <p:cNvPr id="3" name="Footer Placeholder 2">
            <a:extLst>
              <a:ext uri="{FF2B5EF4-FFF2-40B4-BE49-F238E27FC236}">
                <a16:creationId xmlns:a16="http://schemas.microsoft.com/office/drawing/2014/main" id="{DE0B5397-EBA4-46E9-AF5A-5606B364EC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24C7C6-978E-4F8C-BC94-738955006E30}"/>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5539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C729-D2F9-4BC9-B71A-69D036AF6D7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BA486D-840A-4C8A-8BFE-A574CAC942E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87FB6D-2E90-4549-A1F6-6010D54738B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D130030-9C8F-47EC-83B6-FB54435F07BE}"/>
              </a:ext>
            </a:extLst>
          </p:cNvPr>
          <p:cNvSpPr>
            <a:spLocks noGrp="1"/>
          </p:cNvSpPr>
          <p:nvPr>
            <p:ph type="dt" sz="half" idx="10"/>
          </p:nvPr>
        </p:nvSpPr>
        <p:spPr/>
        <p:txBody>
          <a:bodyPr/>
          <a:lstStyle/>
          <a:p>
            <a:fld id="{53074F12-AA26-4AC8-9962-C36BB8F32554}" type="datetimeFigureOut">
              <a:rPr lang="en-US" smtClean="0"/>
              <a:pPr/>
              <a:t>10/23/2021</a:t>
            </a:fld>
            <a:endParaRPr lang="en-US"/>
          </a:p>
        </p:txBody>
      </p:sp>
      <p:sp>
        <p:nvSpPr>
          <p:cNvPr id="6" name="Footer Placeholder 5">
            <a:extLst>
              <a:ext uri="{FF2B5EF4-FFF2-40B4-BE49-F238E27FC236}">
                <a16:creationId xmlns:a16="http://schemas.microsoft.com/office/drawing/2014/main" id="{F49BF225-895E-456D-956E-EB76594C31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7AC39-C27C-4400-B0EF-6B0CA40006C1}"/>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9224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1DAD-155D-43EF-99EC-E697DDD2A87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46A108-91B9-40DF-85AE-42F13C64F3C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0FAB360-E7E2-401F-BA2E-7C64EF20BED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5D82458-6377-4B27-829D-94E94CBA6DE7}"/>
              </a:ext>
            </a:extLst>
          </p:cNvPr>
          <p:cNvSpPr>
            <a:spLocks noGrp="1"/>
          </p:cNvSpPr>
          <p:nvPr>
            <p:ph type="dt" sz="half" idx="10"/>
          </p:nvPr>
        </p:nvSpPr>
        <p:spPr/>
        <p:txBody>
          <a:bodyPr/>
          <a:lstStyle/>
          <a:p>
            <a:fld id="{53074F12-AA26-4AC8-9962-C36BB8F32554}" type="datetimeFigureOut">
              <a:rPr lang="en-US" smtClean="0"/>
              <a:pPr/>
              <a:t>10/23/2021</a:t>
            </a:fld>
            <a:endParaRPr lang="en-US"/>
          </a:p>
        </p:txBody>
      </p:sp>
      <p:sp>
        <p:nvSpPr>
          <p:cNvPr id="6" name="Footer Placeholder 5">
            <a:extLst>
              <a:ext uri="{FF2B5EF4-FFF2-40B4-BE49-F238E27FC236}">
                <a16:creationId xmlns:a16="http://schemas.microsoft.com/office/drawing/2014/main" id="{1FCCE3EA-D5F6-4186-A265-AA4CD5E71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47CC3-B49D-4C38-A24B-A6C3FD15533E}"/>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01491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04275-E198-40B3-8A44-308FF6F800F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539E60-08F6-4678-A771-7119E90CC2E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B7479-EFC6-41B4-8B99-DBEA99AEF9E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10/23/2021</a:t>
            </a:fld>
            <a:endParaRPr lang="en-US"/>
          </a:p>
        </p:txBody>
      </p:sp>
      <p:sp>
        <p:nvSpPr>
          <p:cNvPr id="5" name="Footer Placeholder 4">
            <a:extLst>
              <a:ext uri="{FF2B5EF4-FFF2-40B4-BE49-F238E27FC236}">
                <a16:creationId xmlns:a16="http://schemas.microsoft.com/office/drawing/2014/main" id="{3BE3CDB1-5406-415E-BA3A-AF6D6025999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2F31AD-F1C0-4BF9-ABFF-EC8C4B7E402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8D05AD33-4EAA-4E43-804B-3516E39B7EEE}"/>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79806235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emanticscholar.org/paper/A-lane-detection-method-based-on-3D-LiDAR-Wang-Tsai/e6daa6d319947e660b7c0279ff358ebb5ff360b6" TargetMode="External"/><Relationship Id="rId2" Type="http://schemas.openxmlformats.org/officeDocument/2006/relationships/hyperlink" Target="https://www.hindawi.com/journals/sv/2021/8861159/"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9399" y="1655520"/>
            <a:ext cx="5825202" cy="1834526"/>
          </a:xfrm>
        </p:spPr>
        <p:txBody>
          <a:bodyPr>
            <a:noAutofit/>
          </a:bodyPr>
          <a:lstStyle/>
          <a:p>
            <a:r>
              <a:rPr lang="en-US" sz="4400" b="1" dirty="0">
                <a:latin typeface="Trebuchet MS" panose="020B0603020202020204" pitchFamily="34" charset="0"/>
                <a:cs typeface="Times New Roman" pitchFamily="18" charset="0"/>
              </a:rPr>
              <a:t>Project Review – 2 Lane Following Mobile Robot</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34A6-F5EF-4FE0-8DB2-19F617B8B86D}"/>
              </a:ext>
            </a:extLst>
          </p:cNvPr>
          <p:cNvSpPr>
            <a:spLocks noGrp="1"/>
          </p:cNvSpPr>
          <p:nvPr>
            <p:ph type="title"/>
          </p:nvPr>
        </p:nvSpPr>
        <p:spPr>
          <a:xfrm>
            <a:off x="508001" y="399881"/>
            <a:ext cx="6447501" cy="434795"/>
          </a:xfrm>
        </p:spPr>
        <p:txBody>
          <a:bodyPr>
            <a:normAutofit/>
          </a:bodyPr>
          <a:lstStyle/>
          <a:p>
            <a:r>
              <a:rPr lang="en-IN" sz="2400" b="1" dirty="0">
                <a:latin typeface="Trebuchet MS" panose="020B0603020202020204" pitchFamily="34" charset="0"/>
              </a:rPr>
              <a:t>Advantages</a:t>
            </a:r>
          </a:p>
        </p:txBody>
      </p:sp>
      <p:sp>
        <p:nvSpPr>
          <p:cNvPr id="3" name="Content Placeholder 2">
            <a:extLst>
              <a:ext uri="{FF2B5EF4-FFF2-40B4-BE49-F238E27FC236}">
                <a16:creationId xmlns:a16="http://schemas.microsoft.com/office/drawing/2014/main" id="{7D66F9E1-41B5-47AE-B34B-25128483712C}"/>
              </a:ext>
            </a:extLst>
          </p:cNvPr>
          <p:cNvSpPr>
            <a:spLocks noGrp="1"/>
          </p:cNvSpPr>
          <p:nvPr>
            <p:ph idx="1"/>
          </p:nvPr>
        </p:nvSpPr>
        <p:spPr>
          <a:xfrm>
            <a:off x="508001" y="1106088"/>
            <a:ext cx="6447501" cy="3639027"/>
          </a:xfrm>
        </p:spPr>
        <p:txBody>
          <a:bodyPr>
            <a:normAutofit/>
          </a:bodyPr>
          <a:lstStyle/>
          <a:p>
            <a:r>
              <a:rPr lang="en-IN" sz="1800" dirty="0">
                <a:latin typeface="Trebuchet MS" panose="020B0603020202020204" pitchFamily="34" charset="0"/>
              </a:rPr>
              <a:t>Fit and Forget System</a:t>
            </a:r>
          </a:p>
          <a:p>
            <a:r>
              <a:rPr lang="en-IN" sz="1800" dirty="0">
                <a:latin typeface="Trebuchet MS" panose="020B0603020202020204" pitchFamily="34" charset="0"/>
              </a:rPr>
              <a:t>Used for long distance applications</a:t>
            </a:r>
          </a:p>
          <a:p>
            <a:r>
              <a:rPr lang="en-US" sz="1800" dirty="0">
                <a:latin typeface="Trebuchet MS" panose="020B0603020202020204" pitchFamily="34" charset="0"/>
              </a:rPr>
              <a:t>Increased flexibility</a:t>
            </a:r>
          </a:p>
          <a:p>
            <a:r>
              <a:rPr lang="en-US" sz="1800" dirty="0">
                <a:latin typeface="Trebuchet MS" panose="020B0603020202020204" pitchFamily="34" charset="0"/>
              </a:rPr>
              <a:t>Increased safety</a:t>
            </a:r>
          </a:p>
          <a:p>
            <a:r>
              <a:rPr lang="en-US" sz="1800" dirty="0">
                <a:latin typeface="Trebuchet MS" panose="020B0603020202020204" pitchFamily="34" charset="0"/>
              </a:rPr>
              <a:t>Quick implementation</a:t>
            </a:r>
          </a:p>
          <a:p>
            <a:r>
              <a:rPr lang="en-US" sz="1800" dirty="0">
                <a:latin typeface="Trebuchet MS" panose="020B0603020202020204" pitchFamily="34" charset="0"/>
              </a:rPr>
              <a:t>Ability to scale</a:t>
            </a:r>
          </a:p>
          <a:p>
            <a:r>
              <a:rPr lang="en-US" sz="1800" dirty="0">
                <a:latin typeface="Trebuchet MS" panose="020B0603020202020204" pitchFamily="34" charset="0"/>
              </a:rPr>
              <a:t>Easy to move between facilities</a:t>
            </a:r>
            <a:endParaRPr lang="en-IN" sz="1800" dirty="0"/>
          </a:p>
        </p:txBody>
      </p:sp>
      <p:pic>
        <p:nvPicPr>
          <p:cNvPr id="4" name="Picture 3">
            <a:extLst>
              <a:ext uri="{FF2B5EF4-FFF2-40B4-BE49-F238E27FC236}">
                <a16:creationId xmlns:a16="http://schemas.microsoft.com/office/drawing/2014/main" id="{74638148-A6C2-4E18-B701-D839412A8A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102281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7787-384F-41F1-8E66-4C8A90F269C9}"/>
              </a:ext>
            </a:extLst>
          </p:cNvPr>
          <p:cNvSpPr>
            <a:spLocks noGrp="1"/>
          </p:cNvSpPr>
          <p:nvPr>
            <p:ph type="title"/>
          </p:nvPr>
        </p:nvSpPr>
        <p:spPr>
          <a:xfrm>
            <a:off x="508001" y="399881"/>
            <a:ext cx="6447501" cy="434795"/>
          </a:xfrm>
        </p:spPr>
        <p:txBody>
          <a:bodyPr>
            <a:normAutofit/>
          </a:bodyPr>
          <a:lstStyle/>
          <a:p>
            <a:r>
              <a:rPr lang="en-IN" sz="2400" b="1" dirty="0">
                <a:latin typeface="Trebuchet MS" panose="020B0603020202020204" pitchFamily="34" charset="0"/>
              </a:rPr>
              <a:t>Disadvantages</a:t>
            </a:r>
          </a:p>
        </p:txBody>
      </p:sp>
      <p:sp>
        <p:nvSpPr>
          <p:cNvPr id="3" name="Content Placeholder 2">
            <a:extLst>
              <a:ext uri="{FF2B5EF4-FFF2-40B4-BE49-F238E27FC236}">
                <a16:creationId xmlns:a16="http://schemas.microsoft.com/office/drawing/2014/main" id="{0BAEE428-B75E-422B-BCED-21EB66685CA7}"/>
              </a:ext>
            </a:extLst>
          </p:cNvPr>
          <p:cNvSpPr>
            <a:spLocks noGrp="1"/>
          </p:cNvSpPr>
          <p:nvPr>
            <p:ph idx="1"/>
          </p:nvPr>
        </p:nvSpPr>
        <p:spPr>
          <a:xfrm>
            <a:off x="508001" y="1106088"/>
            <a:ext cx="6447501" cy="3639027"/>
          </a:xfrm>
        </p:spPr>
        <p:txBody>
          <a:bodyPr>
            <a:normAutofit/>
          </a:bodyPr>
          <a:lstStyle/>
          <a:p>
            <a:r>
              <a:rPr lang="en-IN" sz="1800" dirty="0">
                <a:latin typeface="Trebuchet MS" panose="020B0603020202020204" pitchFamily="34" charset="0"/>
              </a:rPr>
              <a:t>Slow speed and instability on different line thickness and angles.</a:t>
            </a:r>
          </a:p>
          <a:p>
            <a:r>
              <a:rPr lang="en-US" sz="1800" dirty="0">
                <a:latin typeface="Trebuchet MS" panose="020B0603020202020204" pitchFamily="34" charset="0"/>
              </a:rPr>
              <a:t>Limitations on load size.</a:t>
            </a:r>
          </a:p>
          <a:p>
            <a:r>
              <a:rPr lang="en-US" sz="1800" dirty="0">
                <a:latin typeface="Trebuchet MS" panose="020B0603020202020204" pitchFamily="34" charset="0"/>
              </a:rPr>
              <a:t>Determining the correct path.</a:t>
            </a:r>
            <a:endParaRPr lang="en-IN" sz="1800" dirty="0">
              <a:latin typeface="Trebuchet MS" panose="020B0603020202020204" pitchFamily="34" charset="0"/>
            </a:endParaRPr>
          </a:p>
        </p:txBody>
      </p:sp>
      <p:pic>
        <p:nvPicPr>
          <p:cNvPr id="4" name="Picture 3">
            <a:extLst>
              <a:ext uri="{FF2B5EF4-FFF2-40B4-BE49-F238E27FC236}">
                <a16:creationId xmlns:a16="http://schemas.microsoft.com/office/drawing/2014/main" id="{27C415A5-8F40-4312-BC16-367A6082C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2681764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A27C-5604-46BF-86D5-91F483889599}"/>
              </a:ext>
            </a:extLst>
          </p:cNvPr>
          <p:cNvSpPr>
            <a:spLocks noGrp="1"/>
          </p:cNvSpPr>
          <p:nvPr>
            <p:ph type="title"/>
          </p:nvPr>
        </p:nvSpPr>
        <p:spPr>
          <a:xfrm>
            <a:off x="508000" y="399881"/>
            <a:ext cx="6447501" cy="434795"/>
          </a:xfrm>
        </p:spPr>
        <p:txBody>
          <a:bodyPr>
            <a:normAutofit/>
          </a:bodyPr>
          <a:lstStyle/>
          <a:p>
            <a:r>
              <a:rPr lang="en-IN" sz="2400" b="1" dirty="0">
                <a:latin typeface="Trebuchet MS" panose="020B0603020202020204" pitchFamily="34" charset="0"/>
              </a:rPr>
              <a:t>Applications</a:t>
            </a:r>
          </a:p>
        </p:txBody>
      </p:sp>
      <p:sp>
        <p:nvSpPr>
          <p:cNvPr id="3" name="Content Placeholder 2">
            <a:extLst>
              <a:ext uri="{FF2B5EF4-FFF2-40B4-BE49-F238E27FC236}">
                <a16:creationId xmlns:a16="http://schemas.microsoft.com/office/drawing/2014/main" id="{7803070D-218B-4EE3-9B9D-39914E8A8D7B}"/>
              </a:ext>
            </a:extLst>
          </p:cNvPr>
          <p:cNvSpPr>
            <a:spLocks noGrp="1"/>
          </p:cNvSpPr>
          <p:nvPr>
            <p:ph idx="1"/>
          </p:nvPr>
        </p:nvSpPr>
        <p:spPr>
          <a:xfrm>
            <a:off x="508001" y="1106088"/>
            <a:ext cx="6447501" cy="3639027"/>
          </a:xfrm>
        </p:spPr>
        <p:txBody>
          <a:bodyPr>
            <a:normAutofit/>
          </a:bodyPr>
          <a:lstStyle/>
          <a:p>
            <a:r>
              <a:rPr lang="en-US" sz="1800" dirty="0">
                <a:latin typeface="Trebuchet MS" panose="020B0603020202020204" pitchFamily="34" charset="0"/>
              </a:rPr>
              <a:t>This project can be used in driverless car system with some added features like obstacle detection, etc.</a:t>
            </a:r>
          </a:p>
          <a:p>
            <a:r>
              <a:rPr lang="en-US" sz="1800" dirty="0">
                <a:latin typeface="Trebuchet MS" panose="020B0603020202020204" pitchFamily="34" charset="0"/>
              </a:rPr>
              <a:t>It can be used in industries to carry loads.</a:t>
            </a:r>
          </a:p>
          <a:p>
            <a:r>
              <a:rPr lang="en-US" sz="1800" dirty="0">
                <a:latin typeface="Trebuchet MS" panose="020B0603020202020204" pitchFamily="34" charset="0"/>
              </a:rPr>
              <a:t>It can also be used in defense for war purpose.</a:t>
            </a:r>
          </a:p>
          <a:p>
            <a:r>
              <a:rPr lang="en-US" sz="1800" dirty="0">
                <a:latin typeface="Trebuchet MS" panose="020B0603020202020204" pitchFamily="34" charset="0"/>
              </a:rPr>
              <a:t>In hotels, they can be used for the transfer of things from one place to another following the lane.</a:t>
            </a:r>
            <a:endParaRPr lang="en-IN" sz="1800" dirty="0">
              <a:latin typeface="Trebuchet MS" panose="020B0603020202020204" pitchFamily="34" charset="0"/>
            </a:endParaRPr>
          </a:p>
          <a:p>
            <a:endParaRPr lang="en-IN" sz="1800" dirty="0">
              <a:latin typeface="Trebuchet MS" panose="020B0603020202020204" pitchFamily="34" charset="0"/>
            </a:endParaRPr>
          </a:p>
          <a:p>
            <a:endParaRPr lang="en-IN" sz="1800" dirty="0">
              <a:latin typeface="Trebuchet MS" panose="020B0603020202020204" pitchFamily="34" charset="0"/>
            </a:endParaRPr>
          </a:p>
        </p:txBody>
      </p:sp>
      <p:pic>
        <p:nvPicPr>
          <p:cNvPr id="4" name="Picture 3">
            <a:extLst>
              <a:ext uri="{FF2B5EF4-FFF2-40B4-BE49-F238E27FC236}">
                <a16:creationId xmlns:a16="http://schemas.microsoft.com/office/drawing/2014/main" id="{99E1F9A2-FBD6-4E34-97F0-1DE3063707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3789870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8D92-258E-4C22-BC06-6AAF4E6CA80A}"/>
              </a:ext>
            </a:extLst>
          </p:cNvPr>
          <p:cNvSpPr>
            <a:spLocks noGrp="1"/>
          </p:cNvSpPr>
          <p:nvPr>
            <p:ph type="title"/>
          </p:nvPr>
        </p:nvSpPr>
        <p:spPr>
          <a:xfrm>
            <a:off x="508001" y="399881"/>
            <a:ext cx="6447501" cy="434795"/>
          </a:xfrm>
        </p:spPr>
        <p:txBody>
          <a:bodyPr>
            <a:normAutofit/>
          </a:bodyPr>
          <a:lstStyle/>
          <a:p>
            <a:r>
              <a:rPr lang="en-IN" sz="2400" b="1" dirty="0">
                <a:latin typeface="Trebuchet MS" panose="020B0603020202020204" pitchFamily="34" charset="0"/>
              </a:rPr>
              <a:t>Future Scope &amp; Conclusion</a:t>
            </a:r>
          </a:p>
        </p:txBody>
      </p:sp>
      <p:sp>
        <p:nvSpPr>
          <p:cNvPr id="3" name="Content Placeholder 2">
            <a:extLst>
              <a:ext uri="{FF2B5EF4-FFF2-40B4-BE49-F238E27FC236}">
                <a16:creationId xmlns:a16="http://schemas.microsoft.com/office/drawing/2014/main" id="{B6D76FCE-2B6B-480E-A34F-724F9839F73E}"/>
              </a:ext>
            </a:extLst>
          </p:cNvPr>
          <p:cNvSpPr>
            <a:spLocks noGrp="1"/>
          </p:cNvSpPr>
          <p:nvPr>
            <p:ph idx="1"/>
          </p:nvPr>
        </p:nvSpPr>
        <p:spPr>
          <a:xfrm>
            <a:off x="508001" y="1106088"/>
            <a:ext cx="6447501" cy="3639027"/>
          </a:xfrm>
        </p:spPr>
        <p:txBody>
          <a:bodyPr>
            <a:normAutofit/>
          </a:bodyPr>
          <a:lstStyle/>
          <a:p>
            <a:r>
              <a:rPr lang="en-US" sz="1800" dirty="0">
                <a:latin typeface="Trebuchet MS" panose="020B0603020202020204" pitchFamily="34" charset="0"/>
              </a:rPr>
              <a:t>The project specifies an automated Lane detection system. The system with all parameters like detecting the edge points, mapping a line and accordingly changes the direction. </a:t>
            </a:r>
          </a:p>
          <a:p>
            <a:r>
              <a:rPr lang="en-US" sz="1800">
                <a:latin typeface="Trebuchet MS" panose="020B0603020202020204" pitchFamily="34" charset="0"/>
              </a:rPr>
              <a:t>In </a:t>
            </a:r>
            <a:r>
              <a:rPr lang="en-US" sz="1800" dirty="0">
                <a:latin typeface="Trebuchet MS" panose="020B0603020202020204" pitchFamily="34" charset="0"/>
              </a:rPr>
              <a:t>future, this model can be fully-automated using new comprehensive control methods and new technology that would be introduced further.</a:t>
            </a:r>
            <a:endParaRPr lang="en-IN" sz="1800" dirty="0">
              <a:latin typeface="Trebuchet MS" panose="020B0603020202020204" pitchFamily="34" charset="0"/>
            </a:endParaRPr>
          </a:p>
        </p:txBody>
      </p:sp>
      <p:pic>
        <p:nvPicPr>
          <p:cNvPr id="4" name="Picture 3">
            <a:extLst>
              <a:ext uri="{FF2B5EF4-FFF2-40B4-BE49-F238E27FC236}">
                <a16:creationId xmlns:a16="http://schemas.microsoft.com/office/drawing/2014/main" id="{EFB3E021-8AB5-4F4E-B619-B4A711FA05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340798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F753-1ED4-4251-9B1C-86781BA633AA}"/>
              </a:ext>
            </a:extLst>
          </p:cNvPr>
          <p:cNvSpPr>
            <a:spLocks noGrp="1"/>
          </p:cNvSpPr>
          <p:nvPr>
            <p:ph type="title"/>
          </p:nvPr>
        </p:nvSpPr>
        <p:spPr>
          <a:xfrm>
            <a:off x="628650" y="384556"/>
            <a:ext cx="7886700" cy="465446"/>
          </a:xfrm>
        </p:spPr>
        <p:txBody>
          <a:bodyPr>
            <a:normAutofit/>
          </a:bodyPr>
          <a:lstStyle/>
          <a:p>
            <a:r>
              <a:rPr lang="en-IN" sz="2400" b="1" dirty="0">
                <a:latin typeface="Trebuchet MS" panose="020B0603020202020204" pitchFamily="34" charset="0"/>
              </a:rPr>
              <a:t>References</a:t>
            </a:r>
          </a:p>
        </p:txBody>
      </p:sp>
      <p:sp>
        <p:nvSpPr>
          <p:cNvPr id="3" name="Content Placeholder 2">
            <a:extLst>
              <a:ext uri="{FF2B5EF4-FFF2-40B4-BE49-F238E27FC236}">
                <a16:creationId xmlns:a16="http://schemas.microsoft.com/office/drawing/2014/main" id="{8D7CB849-CEEF-4E82-A3E7-1272F4A58A52}"/>
              </a:ext>
            </a:extLst>
          </p:cNvPr>
          <p:cNvSpPr>
            <a:spLocks noGrp="1"/>
          </p:cNvSpPr>
          <p:nvPr>
            <p:ph idx="1"/>
          </p:nvPr>
        </p:nvSpPr>
        <p:spPr>
          <a:xfrm>
            <a:off x="628650" y="1106088"/>
            <a:ext cx="7886700" cy="3908942"/>
          </a:xfrm>
        </p:spPr>
        <p:txBody>
          <a:bodyPr>
            <a:normAutofit fontScale="92500" lnSpcReduction="10000"/>
          </a:bodyPr>
          <a:lstStyle/>
          <a:p>
            <a:pPr marL="0" indent="0" algn="just">
              <a:buNone/>
            </a:pPr>
            <a:r>
              <a:rPr lang="en-IN" sz="1900" dirty="0">
                <a:latin typeface="Trebuchet MS" panose="020B0603020202020204" pitchFamily="34" charset="0"/>
              </a:rPr>
              <a:t>[1] </a:t>
            </a:r>
            <a:r>
              <a:rPr lang="en-US" sz="1900" dirty="0">
                <a:latin typeface="Trebuchet MS" panose="020B0603020202020204" pitchFamily="34" charset="0"/>
                <a:cs typeface="Times New Roman" pitchFamily="18" charset="0"/>
              </a:rPr>
              <a:t>Motion Control of a 4WS4WD Path-Following Vehicle: Dynamic Based Steering and Driving Models. </a:t>
            </a:r>
          </a:p>
          <a:p>
            <a:pPr marL="0" indent="0" algn="just">
              <a:buNone/>
            </a:pPr>
            <a:r>
              <a:rPr lang="en-US" sz="1900" dirty="0">
                <a:latin typeface="Trebuchet MS" panose="020B0603020202020204" pitchFamily="34" charset="0"/>
                <a:cs typeface="Times New Roman" pitchFamily="18" charset="0"/>
              </a:rPr>
              <a:t>Authors : </a:t>
            </a:r>
            <a:r>
              <a:rPr lang="en-US" sz="1900" dirty="0" err="1">
                <a:latin typeface="Trebuchet MS" panose="020B0603020202020204" pitchFamily="34" charset="0"/>
                <a:cs typeface="Times New Roman" pitchFamily="18" charset="0"/>
              </a:rPr>
              <a:t>Zhonghua</a:t>
            </a:r>
            <a:r>
              <a:rPr lang="en-US" sz="1900" dirty="0">
                <a:latin typeface="Trebuchet MS" panose="020B0603020202020204" pitchFamily="34" charset="0"/>
                <a:cs typeface="Times New Roman" pitchFamily="18" charset="0"/>
              </a:rPr>
              <a:t> Zhang ,</a:t>
            </a:r>
            <a:r>
              <a:rPr lang="en-US" sz="1900" dirty="0" err="1">
                <a:latin typeface="Trebuchet MS" panose="020B0603020202020204" pitchFamily="34" charset="0"/>
                <a:cs typeface="Times New Roman" pitchFamily="18" charset="0"/>
              </a:rPr>
              <a:t>Caijin</a:t>
            </a:r>
            <a:r>
              <a:rPr lang="en-US" sz="1900" dirty="0">
                <a:latin typeface="Trebuchet MS" panose="020B0603020202020204" pitchFamily="34" charset="0"/>
                <a:cs typeface="Times New Roman" pitchFamily="18" charset="0"/>
              </a:rPr>
              <a:t> Yang ,</a:t>
            </a:r>
            <a:r>
              <a:rPr lang="en-US" sz="1900" dirty="0" err="1">
                <a:latin typeface="Trebuchet MS" panose="020B0603020202020204" pitchFamily="34" charset="0"/>
                <a:cs typeface="Times New Roman" pitchFamily="18" charset="0"/>
              </a:rPr>
              <a:t>Weihua</a:t>
            </a:r>
            <a:r>
              <a:rPr lang="en-US" sz="1900" dirty="0">
                <a:latin typeface="Trebuchet MS" panose="020B0603020202020204" pitchFamily="34" charset="0"/>
                <a:cs typeface="Times New Roman" pitchFamily="18" charset="0"/>
              </a:rPr>
              <a:t> </a:t>
            </a:r>
            <a:r>
              <a:rPr lang="en-US" sz="1900" dirty="0" err="1">
                <a:latin typeface="Trebuchet MS" panose="020B0603020202020204" pitchFamily="34" charset="0"/>
                <a:cs typeface="Times New Roman" pitchFamily="18" charset="0"/>
              </a:rPr>
              <a:t>Zhang,Yanhai</a:t>
            </a:r>
            <a:r>
              <a:rPr lang="en-US" sz="1900" dirty="0">
                <a:latin typeface="Trebuchet MS" panose="020B0603020202020204" pitchFamily="34" charset="0"/>
                <a:cs typeface="Times New Roman" pitchFamily="18" charset="0"/>
              </a:rPr>
              <a:t> </a:t>
            </a:r>
            <a:r>
              <a:rPr lang="en-US" sz="1900" dirty="0" err="1">
                <a:latin typeface="Trebuchet MS" panose="020B0603020202020204" pitchFamily="34" charset="0"/>
                <a:cs typeface="Times New Roman" pitchFamily="18" charset="0"/>
              </a:rPr>
              <a:t>Xu,Yiqiang</a:t>
            </a:r>
            <a:r>
              <a:rPr lang="en-US" sz="1900" dirty="0">
                <a:latin typeface="Trebuchet MS" panose="020B0603020202020204" pitchFamily="34" charset="0"/>
                <a:cs typeface="Times New Roman" pitchFamily="18" charset="0"/>
              </a:rPr>
              <a:t> Peng and </a:t>
            </a:r>
            <a:r>
              <a:rPr lang="en-US" sz="1900" dirty="0" err="1">
                <a:latin typeface="Trebuchet MS" panose="020B0603020202020204" pitchFamily="34" charset="0"/>
                <a:cs typeface="Times New Roman" pitchFamily="18" charset="0"/>
              </a:rPr>
              <a:t>Maoru</a:t>
            </a:r>
            <a:r>
              <a:rPr lang="en-US" sz="1900" dirty="0">
                <a:latin typeface="Trebuchet MS" panose="020B0603020202020204" pitchFamily="34" charset="0"/>
                <a:cs typeface="Times New Roman" pitchFamily="18" charset="0"/>
              </a:rPr>
              <a:t> Chi</a:t>
            </a:r>
          </a:p>
          <a:p>
            <a:pPr marL="0" indent="0" algn="just">
              <a:buNone/>
            </a:pPr>
            <a:r>
              <a:rPr lang="en-US" sz="1900" dirty="0">
                <a:latin typeface="Trebuchet MS" panose="020B0603020202020204" pitchFamily="34" charset="0"/>
                <a:cs typeface="Times New Roman" pitchFamily="18" charset="0"/>
              </a:rPr>
              <a:t>Published: 2021</a:t>
            </a:r>
          </a:p>
          <a:p>
            <a:pPr marL="0" indent="0" algn="just">
              <a:buNone/>
            </a:pPr>
            <a:r>
              <a:rPr lang="en-US" sz="1900" dirty="0">
                <a:latin typeface="Trebuchet MS" panose="020B0603020202020204" pitchFamily="34" charset="0"/>
                <a:cs typeface="Times New Roman" pitchFamily="18" charset="0"/>
              </a:rPr>
              <a:t>Available :</a:t>
            </a:r>
          </a:p>
          <a:p>
            <a:pPr marL="0" indent="0" algn="just">
              <a:buNone/>
            </a:pPr>
            <a:r>
              <a:rPr lang="en-US" sz="1900" u="sng" dirty="0">
                <a:latin typeface="Trebuchet MS" panose="020B0603020202020204" pitchFamily="34" charset="0"/>
                <a:cs typeface="Times New Roman" pitchFamily="18" charset="0"/>
                <a:hlinkClick r:id="rId2"/>
              </a:rPr>
              <a:t>https://www.hindawi.com/journals/sv/2021/8861159/</a:t>
            </a:r>
            <a:endParaRPr lang="en-US" sz="1900" u="sng" dirty="0">
              <a:latin typeface="Trebuchet MS" panose="020B0603020202020204" pitchFamily="34" charset="0"/>
              <a:cs typeface="Times New Roman" pitchFamily="18" charset="0"/>
            </a:endParaRPr>
          </a:p>
          <a:p>
            <a:pPr marL="0" indent="0" algn="just">
              <a:buNone/>
            </a:pPr>
            <a:r>
              <a:rPr lang="en-US" sz="1900" dirty="0">
                <a:latin typeface="Trebuchet MS" panose="020B0603020202020204" pitchFamily="34" charset="0"/>
              </a:rPr>
              <a:t>[2] Real-Time Road Lane Detection in Urban Areas Using LiDAR Data</a:t>
            </a:r>
          </a:p>
          <a:p>
            <a:pPr marL="0" indent="0" algn="just">
              <a:buNone/>
            </a:pPr>
            <a:r>
              <a:rPr lang="en-US" sz="1900" dirty="0">
                <a:latin typeface="Trebuchet MS" panose="020B0603020202020204" pitchFamily="34" charset="0"/>
                <a:cs typeface="Times New Roman" pitchFamily="18" charset="0"/>
              </a:rPr>
              <a:t>Authors : </a:t>
            </a:r>
            <a:r>
              <a:rPr lang="en-US" sz="1900" dirty="0" err="1">
                <a:latin typeface="Trebuchet MS" panose="020B0603020202020204" pitchFamily="34" charset="0"/>
              </a:rPr>
              <a:t>Jiyoung</a:t>
            </a:r>
            <a:r>
              <a:rPr lang="en-US" sz="1900" dirty="0">
                <a:latin typeface="Trebuchet MS" panose="020B0603020202020204" pitchFamily="34" charset="0"/>
              </a:rPr>
              <a:t> Jung and Sung-Ho Bae</a:t>
            </a:r>
            <a:endParaRPr lang="en-US" sz="1900" dirty="0">
              <a:latin typeface="Trebuchet MS" panose="020B0603020202020204" pitchFamily="34" charset="0"/>
              <a:cs typeface="Times New Roman" pitchFamily="18" charset="0"/>
            </a:endParaRPr>
          </a:p>
          <a:p>
            <a:pPr marL="0" indent="0" algn="just">
              <a:buNone/>
            </a:pPr>
            <a:r>
              <a:rPr lang="en-US" sz="1900" dirty="0">
                <a:latin typeface="Trebuchet MS" panose="020B0603020202020204" pitchFamily="34" charset="0"/>
                <a:cs typeface="Times New Roman" pitchFamily="18" charset="0"/>
              </a:rPr>
              <a:t>Published: 2018</a:t>
            </a:r>
          </a:p>
          <a:p>
            <a:pPr marL="0" indent="0" algn="just">
              <a:buNone/>
            </a:pPr>
            <a:r>
              <a:rPr lang="en-US" sz="1900" dirty="0">
                <a:latin typeface="Trebuchet MS" panose="020B0603020202020204" pitchFamily="34" charset="0"/>
                <a:cs typeface="Times New Roman" pitchFamily="18" charset="0"/>
              </a:rPr>
              <a:t>Available :</a:t>
            </a:r>
          </a:p>
          <a:p>
            <a:pPr marL="0" indent="0" algn="just">
              <a:buNone/>
            </a:pPr>
            <a:r>
              <a:rPr lang="en-US" sz="1900" u="sng" dirty="0">
                <a:solidFill>
                  <a:schemeClr val="tx1"/>
                </a:solidFill>
                <a:latin typeface="Trebuchet MS" panose="020B0603020202020204" pitchFamily="34" charset="0"/>
                <a:cs typeface="Times New Roman" pitchFamily="18" charset="0"/>
                <a:hlinkClick r:id="rId3"/>
              </a:rPr>
              <a:t>https://www.semanticscholar.org/paper/A-lane-detection-method-based-on-3D-LiDAR-Wang-Tsai/e6daa6d319947e660b7c0279ff358ebb5ff360b6</a:t>
            </a:r>
            <a:endParaRPr lang="en-US" sz="1900" u="sng" dirty="0">
              <a:solidFill>
                <a:schemeClr val="tx1"/>
              </a:solidFill>
              <a:latin typeface="Trebuchet MS" panose="020B0603020202020204" pitchFamily="34" charset="0"/>
              <a:cs typeface="Times New Roman" pitchFamily="18" charset="0"/>
            </a:endParaRPr>
          </a:p>
          <a:p>
            <a:pPr marL="0" indent="0" algn="just">
              <a:buNone/>
            </a:pPr>
            <a:endParaRPr lang="en-US" sz="1800" u="sng" dirty="0">
              <a:solidFill>
                <a:schemeClr val="tx1"/>
              </a:solidFill>
              <a:cs typeface="Times New Roman" pitchFamily="18" charset="0"/>
            </a:endParaRPr>
          </a:p>
          <a:p>
            <a:pPr marL="0" indent="0" algn="just">
              <a:buNone/>
            </a:pPr>
            <a:endParaRPr lang="en-US" sz="1800" u="sng" dirty="0">
              <a:latin typeface="Trebuchet MS" panose="020B0603020202020204" pitchFamily="34" charset="0"/>
              <a:cs typeface="Times New Roman" pitchFamily="18" charset="0"/>
            </a:endParaRPr>
          </a:p>
          <a:p>
            <a:pPr marL="0" indent="0">
              <a:buNone/>
            </a:pPr>
            <a:endParaRPr lang="en-IN" dirty="0"/>
          </a:p>
        </p:txBody>
      </p:sp>
      <p:pic>
        <p:nvPicPr>
          <p:cNvPr id="4" name="Picture 3">
            <a:extLst>
              <a:ext uri="{FF2B5EF4-FFF2-40B4-BE49-F238E27FC236}">
                <a16:creationId xmlns:a16="http://schemas.microsoft.com/office/drawing/2014/main" id="{9359F2E5-018A-4769-A2E3-7B9466D73B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44091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61B4B5-E300-44F1-ACAC-3941D872600A}"/>
              </a:ext>
            </a:extLst>
          </p:cNvPr>
          <p:cNvSpPr txBox="1"/>
          <p:nvPr/>
        </p:nvSpPr>
        <p:spPr>
          <a:xfrm>
            <a:off x="2586835" y="2063918"/>
            <a:ext cx="3970330" cy="1015663"/>
          </a:xfrm>
          <a:prstGeom prst="rect">
            <a:avLst/>
          </a:prstGeom>
          <a:noFill/>
        </p:spPr>
        <p:txBody>
          <a:bodyPr wrap="square" rtlCol="0">
            <a:spAutoFit/>
          </a:bodyPr>
          <a:lstStyle/>
          <a:p>
            <a:r>
              <a:rPr lang="en-IN" sz="6000" b="1" dirty="0">
                <a:latin typeface="Trebuchet MS" panose="020B0603020202020204" pitchFamily="34" charset="0"/>
              </a:rPr>
              <a:t>Thank You</a:t>
            </a:r>
          </a:p>
        </p:txBody>
      </p:sp>
    </p:spTree>
    <p:extLst>
      <p:ext uri="{BB962C8B-B14F-4D97-AF65-F5344CB8AC3E}">
        <p14:creationId xmlns:p14="http://schemas.microsoft.com/office/powerpoint/2010/main" val="4002104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536E-50FF-4FA3-B8E7-F724C6D03CCE}"/>
              </a:ext>
            </a:extLst>
          </p:cNvPr>
          <p:cNvSpPr>
            <a:spLocks noGrp="1"/>
          </p:cNvSpPr>
          <p:nvPr>
            <p:ph type="title"/>
          </p:nvPr>
        </p:nvSpPr>
        <p:spPr>
          <a:xfrm>
            <a:off x="1348249" y="1596359"/>
            <a:ext cx="6447501" cy="646331"/>
          </a:xfrm>
        </p:spPr>
        <p:txBody>
          <a:bodyPr>
            <a:normAutofit/>
          </a:bodyPr>
          <a:lstStyle/>
          <a:p>
            <a:pPr algn="ctr"/>
            <a:r>
              <a:rPr lang="en-IN" sz="3200" b="1" dirty="0">
                <a:latin typeface="Trebuchet MS" panose="020B0603020202020204" pitchFamily="34" charset="0"/>
              </a:rPr>
              <a:t>Lane Following Mobile Robot</a:t>
            </a:r>
          </a:p>
        </p:txBody>
      </p:sp>
      <p:sp>
        <p:nvSpPr>
          <p:cNvPr id="3" name="Text Placeholder 2">
            <a:extLst>
              <a:ext uri="{FF2B5EF4-FFF2-40B4-BE49-F238E27FC236}">
                <a16:creationId xmlns:a16="http://schemas.microsoft.com/office/drawing/2014/main" id="{CA3A0A10-7FFD-41AB-A01A-1B56F869C788}"/>
              </a:ext>
            </a:extLst>
          </p:cNvPr>
          <p:cNvSpPr>
            <a:spLocks noGrp="1"/>
          </p:cNvSpPr>
          <p:nvPr>
            <p:ph type="body" idx="1"/>
          </p:nvPr>
        </p:nvSpPr>
        <p:spPr>
          <a:xfrm>
            <a:off x="2586835" y="2388609"/>
            <a:ext cx="4123035" cy="1822312"/>
          </a:xfrm>
        </p:spPr>
        <p:txBody>
          <a:bodyPr>
            <a:normAutofit/>
          </a:bodyPr>
          <a:lstStyle/>
          <a:p>
            <a:pPr algn="ctr"/>
            <a:r>
              <a:rPr lang="en-IN" sz="1800" dirty="0">
                <a:latin typeface="Trebuchet MS" panose="020B0603020202020204" pitchFamily="34" charset="0"/>
              </a:rPr>
              <a:t>Team Members </a:t>
            </a:r>
          </a:p>
          <a:p>
            <a:pPr algn="ctr"/>
            <a:r>
              <a:rPr lang="en-IN" sz="1800" dirty="0">
                <a:latin typeface="Trebuchet MS" panose="020B0603020202020204" pitchFamily="34" charset="0"/>
              </a:rPr>
              <a:t>Chinmay Bhoir             (TU1F1819006)</a:t>
            </a:r>
          </a:p>
          <a:p>
            <a:pPr algn="ctr"/>
            <a:r>
              <a:rPr lang="en-IN" sz="1800" dirty="0" err="1">
                <a:latin typeface="Trebuchet MS" panose="020B0603020202020204" pitchFamily="34" charset="0"/>
              </a:rPr>
              <a:t>Mahendra</a:t>
            </a:r>
            <a:r>
              <a:rPr lang="en-IN" sz="1800" dirty="0">
                <a:latin typeface="Trebuchet MS" panose="020B0603020202020204" pitchFamily="34" charset="0"/>
              </a:rPr>
              <a:t> </a:t>
            </a:r>
            <a:r>
              <a:rPr lang="en-IN" sz="1800" dirty="0" err="1">
                <a:latin typeface="Trebuchet MS" panose="020B0603020202020204" pitchFamily="34" charset="0"/>
              </a:rPr>
              <a:t>Gudla</a:t>
            </a:r>
            <a:r>
              <a:rPr lang="en-IN" sz="1800" dirty="0">
                <a:latin typeface="Trebuchet MS" panose="020B0603020202020204" pitchFamily="34" charset="0"/>
              </a:rPr>
              <a:t>          (TU1F1819009)</a:t>
            </a:r>
          </a:p>
          <a:p>
            <a:pPr algn="ctr"/>
            <a:r>
              <a:rPr lang="en-IN" sz="1800" dirty="0" err="1">
                <a:latin typeface="Trebuchet MS" panose="020B0603020202020204" pitchFamily="34" charset="0"/>
              </a:rPr>
              <a:t>Suchita</a:t>
            </a:r>
            <a:r>
              <a:rPr lang="en-IN" sz="1800" dirty="0">
                <a:latin typeface="Trebuchet MS" panose="020B0603020202020204" pitchFamily="34" charset="0"/>
              </a:rPr>
              <a:t> Boga               (TU1S1920004)</a:t>
            </a:r>
          </a:p>
          <a:p>
            <a:pPr algn="ctr"/>
            <a:r>
              <a:rPr lang="en-IN" sz="1800" dirty="0">
                <a:latin typeface="Trebuchet MS" panose="020B0603020202020204" pitchFamily="34" charset="0"/>
              </a:rPr>
              <a:t>Sandhya Yadav            (TU1S1920008)</a:t>
            </a:r>
          </a:p>
          <a:p>
            <a:pPr algn="ctr"/>
            <a:endParaRPr lang="en-IN" dirty="0"/>
          </a:p>
        </p:txBody>
      </p:sp>
      <p:sp>
        <p:nvSpPr>
          <p:cNvPr id="4" name="TextBox 3">
            <a:extLst>
              <a:ext uri="{FF2B5EF4-FFF2-40B4-BE49-F238E27FC236}">
                <a16:creationId xmlns:a16="http://schemas.microsoft.com/office/drawing/2014/main" id="{CC0F5C1B-D5AA-41A7-9481-5CD5D4290656}"/>
              </a:ext>
            </a:extLst>
          </p:cNvPr>
          <p:cNvSpPr txBox="1"/>
          <p:nvPr/>
        </p:nvSpPr>
        <p:spPr>
          <a:xfrm>
            <a:off x="1670604" y="4218437"/>
            <a:ext cx="6353831" cy="646331"/>
          </a:xfrm>
          <a:prstGeom prst="rect">
            <a:avLst/>
          </a:prstGeom>
          <a:noFill/>
        </p:spPr>
        <p:txBody>
          <a:bodyPr wrap="square" rtlCol="0">
            <a:spAutoFit/>
          </a:bodyPr>
          <a:lstStyle/>
          <a:p>
            <a:r>
              <a:rPr lang="en-IN" dirty="0">
                <a:latin typeface="Trebuchet MS" panose="020B0603020202020204" pitchFamily="34" charset="0"/>
              </a:rPr>
              <a:t>Project Guide :                        Project Coordinator :</a:t>
            </a:r>
          </a:p>
          <a:p>
            <a:r>
              <a:rPr lang="en-IN" dirty="0">
                <a:latin typeface="Trebuchet MS" panose="020B0603020202020204" pitchFamily="34" charset="0"/>
              </a:rPr>
              <a:t>Mr. Vijaykumar Chaudhari        Mrs. Renuka </a:t>
            </a:r>
            <a:r>
              <a:rPr lang="en-IN" dirty="0" err="1">
                <a:latin typeface="Trebuchet MS" panose="020B0603020202020204" pitchFamily="34" charset="0"/>
              </a:rPr>
              <a:t>Chimankare</a:t>
            </a:r>
            <a:endParaRPr lang="en-IN" dirty="0">
              <a:latin typeface="Trebuchet MS" panose="020B0603020202020204" pitchFamily="34" charset="0"/>
            </a:endParaRPr>
          </a:p>
        </p:txBody>
      </p:sp>
      <p:pic>
        <p:nvPicPr>
          <p:cNvPr id="6" name="Picture 5">
            <a:extLst>
              <a:ext uri="{FF2B5EF4-FFF2-40B4-BE49-F238E27FC236}">
                <a16:creationId xmlns:a16="http://schemas.microsoft.com/office/drawing/2014/main" id="{EA242A33-BCAC-4D05-AA87-6E889556C2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
        <p:nvSpPr>
          <p:cNvPr id="7" name="TextBox 6">
            <a:extLst>
              <a:ext uri="{FF2B5EF4-FFF2-40B4-BE49-F238E27FC236}">
                <a16:creationId xmlns:a16="http://schemas.microsoft.com/office/drawing/2014/main" id="{BE6A8BD8-53ED-4E1F-8875-0352F08A2C8D}"/>
              </a:ext>
            </a:extLst>
          </p:cNvPr>
          <p:cNvSpPr txBox="1"/>
          <p:nvPr/>
        </p:nvSpPr>
        <p:spPr>
          <a:xfrm>
            <a:off x="1670604" y="988775"/>
            <a:ext cx="5802789" cy="461665"/>
          </a:xfrm>
          <a:prstGeom prst="rect">
            <a:avLst/>
          </a:prstGeom>
          <a:noFill/>
        </p:spPr>
        <p:txBody>
          <a:bodyPr wrap="square">
            <a:spAutoFit/>
          </a:bodyPr>
          <a:lstStyle/>
          <a:p>
            <a:r>
              <a:rPr lang="en-IN" sz="2400" b="1" dirty="0">
                <a:latin typeface="Trebuchet MS" panose="020B0603020202020204" pitchFamily="34" charset="0"/>
              </a:rPr>
              <a:t>Department of Electronics Engineering</a:t>
            </a:r>
            <a:endParaRPr lang="en-IN" sz="2400" dirty="0"/>
          </a:p>
        </p:txBody>
      </p:sp>
    </p:spTree>
    <p:extLst>
      <p:ext uri="{BB962C8B-B14F-4D97-AF65-F5344CB8AC3E}">
        <p14:creationId xmlns:p14="http://schemas.microsoft.com/office/powerpoint/2010/main" val="154884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7999" y="399881"/>
            <a:ext cx="6447501" cy="434795"/>
          </a:xfrm>
        </p:spPr>
        <p:txBody>
          <a:bodyPr>
            <a:normAutofit/>
          </a:bodyPr>
          <a:lstStyle/>
          <a:p>
            <a:r>
              <a:rPr lang="en-US" sz="2400" b="1" dirty="0">
                <a:latin typeface="Trebuchet MS" panose="020B0603020202020204" pitchFamily="34" charset="0"/>
                <a:cs typeface="Times New Roman" pitchFamily="18" charset="0"/>
              </a:rPr>
              <a:t>Contents</a:t>
            </a:r>
          </a:p>
        </p:txBody>
      </p:sp>
      <p:sp>
        <p:nvSpPr>
          <p:cNvPr id="5" name="Content Placeholder 4"/>
          <p:cNvSpPr>
            <a:spLocks noGrp="1"/>
          </p:cNvSpPr>
          <p:nvPr>
            <p:ph idx="1"/>
          </p:nvPr>
        </p:nvSpPr>
        <p:spPr>
          <a:xfrm>
            <a:off x="508000" y="1106088"/>
            <a:ext cx="6447501" cy="3272229"/>
          </a:xfrm>
        </p:spPr>
        <p:txBody>
          <a:bodyPr>
            <a:normAutofit/>
          </a:bodyPr>
          <a:lstStyle/>
          <a:p>
            <a:r>
              <a:rPr lang="en-US" sz="1800" dirty="0">
                <a:latin typeface="Trebuchet MS" panose="020B0603020202020204" pitchFamily="34" charset="0"/>
                <a:cs typeface="Times New Roman" pitchFamily="18" charset="0"/>
              </a:rPr>
              <a:t>Abstract</a:t>
            </a:r>
          </a:p>
          <a:p>
            <a:r>
              <a:rPr lang="en-US" sz="1800" dirty="0">
                <a:latin typeface="Trebuchet MS" panose="020B0603020202020204" pitchFamily="34" charset="0"/>
                <a:cs typeface="Times New Roman" pitchFamily="18" charset="0"/>
              </a:rPr>
              <a:t>Introduction</a:t>
            </a:r>
          </a:p>
          <a:p>
            <a:r>
              <a:rPr lang="en-US" sz="1800" dirty="0">
                <a:latin typeface="Trebuchet MS" panose="020B0603020202020204" pitchFamily="34" charset="0"/>
                <a:cs typeface="Times New Roman" pitchFamily="18" charset="0"/>
              </a:rPr>
              <a:t>Literature Review</a:t>
            </a:r>
          </a:p>
          <a:p>
            <a:r>
              <a:rPr lang="en-US" sz="1800" dirty="0">
                <a:latin typeface="Trebuchet MS" panose="020B0603020202020204" pitchFamily="34" charset="0"/>
                <a:cs typeface="Times New Roman" pitchFamily="18" charset="0"/>
              </a:rPr>
              <a:t>Methodology</a:t>
            </a:r>
          </a:p>
          <a:p>
            <a:r>
              <a:rPr lang="en-US" sz="1800" dirty="0">
                <a:latin typeface="Trebuchet MS" panose="020B0603020202020204" pitchFamily="34" charset="0"/>
                <a:cs typeface="Times New Roman" pitchFamily="18" charset="0"/>
              </a:rPr>
              <a:t>Hardware &amp; Software Requirements</a:t>
            </a:r>
          </a:p>
          <a:p>
            <a:r>
              <a:rPr lang="en-US" sz="1800" dirty="0">
                <a:latin typeface="Trebuchet MS" panose="020B0603020202020204" pitchFamily="34" charset="0"/>
                <a:cs typeface="Times New Roman" pitchFamily="18" charset="0"/>
              </a:rPr>
              <a:t>Expected Through &amp; Conclusion</a:t>
            </a:r>
          </a:p>
          <a:p>
            <a:r>
              <a:rPr lang="en-US" sz="1800" dirty="0">
                <a:latin typeface="Trebuchet MS" panose="020B0603020202020204" pitchFamily="34" charset="0"/>
                <a:cs typeface="Times New Roman" pitchFamily="18" charset="0"/>
              </a:rPr>
              <a:t>Advantages &amp; Disadvantages</a:t>
            </a:r>
          </a:p>
          <a:p>
            <a:r>
              <a:rPr lang="en-US" sz="1800" dirty="0">
                <a:latin typeface="Trebuchet MS" panose="020B0603020202020204" pitchFamily="34" charset="0"/>
                <a:cs typeface="Times New Roman" pitchFamily="18" charset="0"/>
              </a:rPr>
              <a:t>Applications</a:t>
            </a:r>
          </a:p>
          <a:p>
            <a:r>
              <a:rPr lang="en-US" sz="1800" dirty="0">
                <a:latin typeface="Trebuchet MS" panose="020B0603020202020204" pitchFamily="34" charset="0"/>
                <a:cs typeface="Times New Roman" pitchFamily="18" charset="0"/>
              </a:rPr>
              <a:t>References</a:t>
            </a:r>
          </a:p>
        </p:txBody>
      </p:sp>
      <p:pic>
        <p:nvPicPr>
          <p:cNvPr id="6" name="Picture 5">
            <a:extLst>
              <a:ext uri="{FF2B5EF4-FFF2-40B4-BE49-F238E27FC236}">
                <a16:creationId xmlns:a16="http://schemas.microsoft.com/office/drawing/2014/main" id="{0235A306-0030-45D3-83EC-26DB6D2BD4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8157-A35B-4663-BD35-53BD943759A4}"/>
              </a:ext>
            </a:extLst>
          </p:cNvPr>
          <p:cNvSpPr>
            <a:spLocks noGrp="1"/>
          </p:cNvSpPr>
          <p:nvPr>
            <p:ph type="title"/>
          </p:nvPr>
        </p:nvSpPr>
        <p:spPr>
          <a:xfrm>
            <a:off x="628650" y="352916"/>
            <a:ext cx="7886700" cy="528726"/>
          </a:xfrm>
        </p:spPr>
        <p:txBody>
          <a:bodyPr>
            <a:normAutofit/>
          </a:bodyPr>
          <a:lstStyle/>
          <a:p>
            <a:r>
              <a:rPr lang="en-IN" sz="2400" b="1" dirty="0">
                <a:latin typeface="Trebuchet MS" panose="020B0603020202020204" pitchFamily="34" charset="0"/>
              </a:rPr>
              <a:t>Abstract</a:t>
            </a:r>
          </a:p>
        </p:txBody>
      </p:sp>
      <p:sp>
        <p:nvSpPr>
          <p:cNvPr id="3" name="Content Placeholder 2">
            <a:extLst>
              <a:ext uri="{FF2B5EF4-FFF2-40B4-BE49-F238E27FC236}">
                <a16:creationId xmlns:a16="http://schemas.microsoft.com/office/drawing/2014/main" id="{56A0EBD5-6489-498B-8630-64BD83707E10}"/>
              </a:ext>
            </a:extLst>
          </p:cNvPr>
          <p:cNvSpPr>
            <a:spLocks noGrp="1"/>
          </p:cNvSpPr>
          <p:nvPr>
            <p:ph idx="1"/>
          </p:nvPr>
        </p:nvSpPr>
        <p:spPr>
          <a:xfrm>
            <a:off x="628650" y="1369218"/>
            <a:ext cx="7608270" cy="3774281"/>
          </a:xfrm>
        </p:spPr>
        <p:txBody>
          <a:bodyPr>
            <a:normAutofit fontScale="92500" lnSpcReduction="10000"/>
          </a:bodyPr>
          <a:lstStyle/>
          <a:p>
            <a:pPr algn="just"/>
            <a:r>
              <a:rPr lang="en-US" dirty="0">
                <a:latin typeface="Trebuchet MS" panose="020B0603020202020204" pitchFamily="34" charset="0"/>
                <a:cs typeface="Times New Roman" pitchFamily="18" charset="0"/>
              </a:rPr>
              <a:t>In present time, many different technologies are used for autonomous driving of robot and safety of autonomous vehicle .The purpose of this project is by using current technology to design fully functional product for autonomous driving.</a:t>
            </a:r>
          </a:p>
          <a:p>
            <a:pPr algn="just"/>
            <a:r>
              <a:rPr lang="en-US" dirty="0">
                <a:latin typeface="Trebuchet MS" panose="020B0603020202020204" pitchFamily="34" charset="0"/>
                <a:cs typeface="Times New Roman" pitchFamily="18" charset="0"/>
              </a:rPr>
              <a:t>The main objective of Lane Following Mobile Robot is to drive autonomous robot between two parallel lines. This can be achieve by using a camera. The visibility of the lane information is checked by the lane width constraints and its parallel property. </a:t>
            </a:r>
          </a:p>
          <a:p>
            <a:pPr algn="just"/>
            <a:r>
              <a:rPr lang="en-US" dirty="0">
                <a:latin typeface="Trebuchet MS" panose="020B0603020202020204" pitchFamily="34" charset="0"/>
                <a:cs typeface="Times New Roman" pitchFamily="18" charset="0"/>
              </a:rPr>
              <a:t>In this project, lane is recognized by vision based and 3D LiDAR and GSM for safety of mobile robot. In this current time ,many technologies are used for safety of vehicle. In that 3D Lidar is used for  finding the distance between the vehicle and obstacles by emitting pulse light waves into the surrounding environment and this obstacles information is then send by GSM to the user.</a:t>
            </a:r>
          </a:p>
          <a:p>
            <a:endParaRPr lang="en-IN" dirty="0"/>
          </a:p>
        </p:txBody>
      </p:sp>
      <p:pic>
        <p:nvPicPr>
          <p:cNvPr id="4" name="Picture 3">
            <a:extLst>
              <a:ext uri="{FF2B5EF4-FFF2-40B4-BE49-F238E27FC236}">
                <a16:creationId xmlns:a16="http://schemas.microsoft.com/office/drawing/2014/main" id="{6314C88C-6D65-44D3-A220-6481E42ACB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1390370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6464-6371-49E7-B987-1AF4141FC346}"/>
              </a:ext>
            </a:extLst>
          </p:cNvPr>
          <p:cNvSpPr>
            <a:spLocks noGrp="1"/>
          </p:cNvSpPr>
          <p:nvPr>
            <p:ph type="title"/>
          </p:nvPr>
        </p:nvSpPr>
        <p:spPr>
          <a:xfrm>
            <a:off x="628649" y="388221"/>
            <a:ext cx="7886700" cy="458115"/>
          </a:xfrm>
        </p:spPr>
        <p:txBody>
          <a:bodyPr>
            <a:normAutofit/>
          </a:bodyPr>
          <a:lstStyle/>
          <a:p>
            <a:r>
              <a:rPr lang="en-IN" sz="2400" b="1" dirty="0">
                <a:latin typeface="Trebuchet MS" panose="020B0603020202020204" pitchFamily="34" charset="0"/>
              </a:rPr>
              <a:t>Introduction</a:t>
            </a:r>
          </a:p>
        </p:txBody>
      </p:sp>
      <p:sp>
        <p:nvSpPr>
          <p:cNvPr id="3" name="Content Placeholder 2">
            <a:extLst>
              <a:ext uri="{FF2B5EF4-FFF2-40B4-BE49-F238E27FC236}">
                <a16:creationId xmlns:a16="http://schemas.microsoft.com/office/drawing/2014/main" id="{844BA861-1E15-40F7-B10B-AC68E533BCE0}"/>
              </a:ext>
            </a:extLst>
          </p:cNvPr>
          <p:cNvSpPr>
            <a:spLocks noGrp="1"/>
          </p:cNvSpPr>
          <p:nvPr>
            <p:ph idx="1"/>
          </p:nvPr>
        </p:nvSpPr>
        <p:spPr>
          <a:xfrm>
            <a:off x="628649" y="1106088"/>
            <a:ext cx="7455566" cy="3526635"/>
          </a:xfrm>
        </p:spPr>
        <p:txBody>
          <a:bodyPr>
            <a:normAutofit/>
          </a:bodyPr>
          <a:lstStyle/>
          <a:p>
            <a:pPr algn="just"/>
            <a:r>
              <a:rPr lang="en-US" sz="1800" dirty="0">
                <a:latin typeface="Trebuchet MS" panose="020B0603020202020204" pitchFamily="34" charset="0"/>
                <a:cs typeface="Times New Roman" pitchFamily="18" charset="0"/>
              </a:rPr>
              <a:t>The Goal of our project is to design a fully automated and functional product that is used for field of vehicle safety system by using Advance safety vehicle and also used in automated industry.</a:t>
            </a:r>
          </a:p>
          <a:p>
            <a:pPr algn="just"/>
            <a:r>
              <a:rPr lang="en-US" sz="1800" dirty="0">
                <a:latin typeface="Trebuchet MS" panose="020B0603020202020204" pitchFamily="34" charset="0"/>
                <a:cs typeface="Times New Roman" pitchFamily="18" charset="0"/>
              </a:rPr>
              <a:t> In this project we will be using 3D LiDAR, Camera and GSM system. Camera is used to detect the lane and 3D LiDAR is used for finding the distance between obstacle and vehicle. GSM is used for sending the message to owner or user.</a:t>
            </a:r>
          </a:p>
          <a:p>
            <a:pPr algn="just"/>
            <a:r>
              <a:rPr lang="en-US" sz="1800" dirty="0">
                <a:latin typeface="Trebuchet MS" panose="020B0603020202020204" pitchFamily="34" charset="0"/>
                <a:cs typeface="Times New Roman" pitchFamily="18" charset="0"/>
              </a:rPr>
              <a:t>The Main scope of our project is to track lane and to protect the vehicle. </a:t>
            </a:r>
          </a:p>
          <a:p>
            <a:endParaRPr lang="en-IN" dirty="0"/>
          </a:p>
        </p:txBody>
      </p:sp>
      <p:pic>
        <p:nvPicPr>
          <p:cNvPr id="4" name="Picture 3">
            <a:extLst>
              <a:ext uri="{FF2B5EF4-FFF2-40B4-BE49-F238E27FC236}">
                <a16:creationId xmlns:a16="http://schemas.microsoft.com/office/drawing/2014/main" id="{9D5FFCB1-8E00-4C17-99D5-8766DDE505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237048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7E27391-26BE-4B7C-BE5E-D34B669024E2}"/>
              </a:ext>
            </a:extLst>
          </p:cNvPr>
          <p:cNvGraphicFramePr>
            <a:graphicFrameLocks noGrp="1"/>
          </p:cNvGraphicFramePr>
          <p:nvPr>
            <p:extLst>
              <p:ext uri="{D42A27DB-BD31-4B8C-83A1-F6EECF244321}">
                <p14:modId xmlns:p14="http://schemas.microsoft.com/office/powerpoint/2010/main" val="1360457101"/>
              </p:ext>
            </p:extLst>
          </p:nvPr>
        </p:nvGraphicFramePr>
        <p:xfrm>
          <a:off x="152706" y="128471"/>
          <a:ext cx="8847739" cy="4929485"/>
        </p:xfrm>
        <a:graphic>
          <a:graphicData uri="http://schemas.openxmlformats.org/drawingml/2006/table">
            <a:tbl>
              <a:tblPr firstRow="1">
                <a:tableStyleId>{5940675A-B579-460E-94D1-54222C63F5DA}</a:tableStyleId>
              </a:tblPr>
              <a:tblGrid>
                <a:gridCol w="2338427">
                  <a:extLst>
                    <a:ext uri="{9D8B030D-6E8A-4147-A177-3AD203B41FA5}">
                      <a16:colId xmlns:a16="http://schemas.microsoft.com/office/drawing/2014/main" val="4089575"/>
                    </a:ext>
                  </a:extLst>
                </a:gridCol>
                <a:gridCol w="3302507">
                  <a:extLst>
                    <a:ext uri="{9D8B030D-6E8A-4147-A177-3AD203B41FA5}">
                      <a16:colId xmlns:a16="http://schemas.microsoft.com/office/drawing/2014/main" val="1968777709"/>
                    </a:ext>
                  </a:extLst>
                </a:gridCol>
                <a:gridCol w="3206805">
                  <a:extLst>
                    <a:ext uri="{9D8B030D-6E8A-4147-A177-3AD203B41FA5}">
                      <a16:colId xmlns:a16="http://schemas.microsoft.com/office/drawing/2014/main" val="2214043656"/>
                    </a:ext>
                  </a:extLst>
                </a:gridCol>
              </a:tblGrid>
              <a:tr h="385999">
                <a:tc>
                  <a:txBody>
                    <a:bodyPr/>
                    <a:lstStyle/>
                    <a:p>
                      <a:endParaRPr lang="en-IN" sz="1800" dirty="0">
                        <a:latin typeface="Trebuchet MS" panose="020B0603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1800" b="1" dirty="0">
                          <a:latin typeface="Trebuchet MS" panose="020B0603020202020204" pitchFamily="34" charset="0"/>
                        </a:rPr>
                        <a:t>Paper - 1</a:t>
                      </a:r>
                    </a:p>
                  </a:txBody>
                  <a:tcPr>
                    <a:lnT w="12700" cap="flat" cmpd="sng" algn="ctr">
                      <a:solidFill>
                        <a:schemeClr val="tx1"/>
                      </a:solidFill>
                      <a:prstDash val="solid"/>
                      <a:round/>
                      <a:headEnd type="none" w="med" len="med"/>
                      <a:tailEnd type="none" w="med" len="med"/>
                    </a:lnT>
                  </a:tcPr>
                </a:tc>
                <a:tc>
                  <a:txBody>
                    <a:bodyPr/>
                    <a:lstStyle/>
                    <a:p>
                      <a:pPr algn="ctr"/>
                      <a:r>
                        <a:rPr lang="en-IN" sz="1800" b="1" dirty="0">
                          <a:latin typeface="Trebuchet MS" panose="020B0603020202020204" pitchFamily="34" charset="0"/>
                        </a:rPr>
                        <a:t>Paper - 2</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56446013"/>
                  </a:ext>
                </a:extLst>
              </a:tr>
              <a:tr h="1235556">
                <a:tc>
                  <a:txBody>
                    <a:bodyPr/>
                    <a:lstStyle/>
                    <a:p>
                      <a:pPr algn="ctr"/>
                      <a:r>
                        <a:rPr lang="en-IN" sz="1800" b="1" dirty="0">
                          <a:latin typeface="Trebuchet MS" panose="020B0603020202020204" pitchFamily="34" charset="0"/>
                        </a:rPr>
                        <a:t>Title </a:t>
                      </a:r>
                    </a:p>
                  </a:txBody>
                  <a:tcPr>
                    <a:lnL w="12700" cap="flat" cmpd="sng" algn="ctr">
                      <a:solidFill>
                        <a:schemeClr val="tx1"/>
                      </a:solidFill>
                      <a:prstDash val="solid"/>
                      <a:round/>
                      <a:headEnd type="none" w="med" len="med"/>
                      <a:tailEnd type="none" w="med" len="med"/>
                    </a:lnL>
                  </a:tcPr>
                </a:tc>
                <a:tc>
                  <a:txBody>
                    <a:bodyPr/>
                    <a:lstStyle/>
                    <a:p>
                      <a:pPr algn="ctr"/>
                      <a:r>
                        <a:rPr lang="en-US" sz="1800" dirty="0">
                          <a:latin typeface="Trebuchet MS" panose="020B0603020202020204" pitchFamily="34" charset="0"/>
                          <a:cs typeface="Times New Roman" pitchFamily="18" charset="0"/>
                        </a:rPr>
                        <a:t>Motion Control of a 4WS4WD Path-Following Vehicle:   Dynamic Based Steering and Driving Models. </a:t>
                      </a:r>
                      <a:endParaRPr lang="en-IN" sz="1800" dirty="0">
                        <a:latin typeface="Trebuchet MS" panose="020B0603020202020204" pitchFamily="34" charset="0"/>
                      </a:endParaRPr>
                    </a:p>
                  </a:txBody>
                  <a:tcPr/>
                </a:tc>
                <a:tc>
                  <a:txBody>
                    <a:bodyPr/>
                    <a:lstStyle/>
                    <a:p>
                      <a:pPr algn="ctr"/>
                      <a:r>
                        <a:rPr lang="en-US" sz="1800" dirty="0">
                          <a:latin typeface="Trebuchet MS" panose="020B0603020202020204" pitchFamily="34" charset="0"/>
                        </a:rPr>
                        <a:t>Real-Time Road Lane Detection in Urban Areas Using LiDAR Data.</a:t>
                      </a:r>
                      <a:endParaRPr lang="en-IN" sz="1800" dirty="0">
                        <a:latin typeface="Trebuchet MS" panose="020B06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4777649"/>
                  </a:ext>
                </a:extLst>
              </a:tr>
              <a:tr h="821724">
                <a:tc>
                  <a:txBody>
                    <a:bodyPr/>
                    <a:lstStyle/>
                    <a:p>
                      <a:pPr algn="ctr"/>
                      <a:r>
                        <a:rPr lang="en-IN" sz="1800" b="1" dirty="0">
                          <a:latin typeface="Trebuchet MS" panose="020B0603020202020204" pitchFamily="34" charset="0"/>
                        </a:rPr>
                        <a:t>Authors Name</a:t>
                      </a:r>
                    </a:p>
                  </a:txBody>
                  <a:tcPr>
                    <a:lnL w="12700" cap="flat" cmpd="sng" algn="ctr">
                      <a:solidFill>
                        <a:schemeClr val="tx1"/>
                      </a:solidFill>
                      <a:prstDash val="solid"/>
                      <a:round/>
                      <a:headEnd type="none" w="med" len="med"/>
                      <a:tailEnd type="none" w="med" len="med"/>
                    </a:lnL>
                  </a:tcPr>
                </a:tc>
                <a:tc>
                  <a:txBody>
                    <a:bodyPr/>
                    <a:lstStyle/>
                    <a:p>
                      <a:pPr algn="ctr"/>
                      <a:r>
                        <a:rPr lang="en-US" sz="1800" dirty="0" err="1">
                          <a:latin typeface="Trebuchet MS" panose="020B0603020202020204" pitchFamily="34" charset="0"/>
                          <a:cs typeface="Times New Roman" pitchFamily="18" charset="0"/>
                        </a:rPr>
                        <a:t>Zhonghua</a:t>
                      </a:r>
                      <a:r>
                        <a:rPr lang="en-US" sz="1800" dirty="0">
                          <a:latin typeface="Trebuchet MS" panose="020B0603020202020204" pitchFamily="34" charset="0"/>
                          <a:cs typeface="Times New Roman" pitchFamily="18" charset="0"/>
                        </a:rPr>
                        <a:t> Zhang ,</a:t>
                      </a:r>
                      <a:r>
                        <a:rPr lang="en-US" sz="1800" dirty="0" err="1">
                          <a:latin typeface="Trebuchet MS" panose="020B0603020202020204" pitchFamily="34" charset="0"/>
                          <a:cs typeface="Times New Roman" pitchFamily="18" charset="0"/>
                        </a:rPr>
                        <a:t>Caijin</a:t>
                      </a:r>
                      <a:r>
                        <a:rPr lang="en-US" sz="1800" dirty="0">
                          <a:latin typeface="Trebuchet MS" panose="020B0603020202020204" pitchFamily="34" charset="0"/>
                          <a:cs typeface="Times New Roman" pitchFamily="18" charset="0"/>
                        </a:rPr>
                        <a:t> </a:t>
                      </a:r>
                      <a:r>
                        <a:rPr lang="en-US" sz="1800" dirty="0" err="1">
                          <a:latin typeface="Trebuchet MS" panose="020B0603020202020204" pitchFamily="34" charset="0"/>
                          <a:cs typeface="Times New Roman" pitchFamily="18" charset="0"/>
                        </a:rPr>
                        <a:t>Yang,Weihua</a:t>
                      </a:r>
                      <a:r>
                        <a:rPr lang="en-US" sz="1800" dirty="0">
                          <a:latin typeface="Trebuchet MS" panose="020B0603020202020204" pitchFamily="34" charset="0"/>
                          <a:cs typeface="Times New Roman" pitchFamily="18" charset="0"/>
                        </a:rPr>
                        <a:t> </a:t>
                      </a:r>
                      <a:r>
                        <a:rPr lang="en-US" sz="1800" dirty="0" err="1">
                          <a:latin typeface="Trebuchet MS" panose="020B0603020202020204" pitchFamily="34" charset="0"/>
                          <a:cs typeface="Times New Roman" pitchFamily="18" charset="0"/>
                        </a:rPr>
                        <a:t>Zhang,Yanhai</a:t>
                      </a:r>
                      <a:r>
                        <a:rPr lang="en-US" sz="1800" dirty="0">
                          <a:latin typeface="Trebuchet MS" panose="020B0603020202020204" pitchFamily="34" charset="0"/>
                          <a:cs typeface="Times New Roman" pitchFamily="18" charset="0"/>
                        </a:rPr>
                        <a:t> </a:t>
                      </a:r>
                      <a:r>
                        <a:rPr lang="en-US" sz="1800" dirty="0" err="1">
                          <a:latin typeface="Trebuchet MS" panose="020B0603020202020204" pitchFamily="34" charset="0"/>
                          <a:cs typeface="Times New Roman" pitchFamily="18" charset="0"/>
                        </a:rPr>
                        <a:t>Xu,Yiqiang</a:t>
                      </a:r>
                      <a:r>
                        <a:rPr lang="en-US" sz="1800" dirty="0">
                          <a:latin typeface="Trebuchet MS" panose="020B0603020202020204" pitchFamily="34" charset="0"/>
                          <a:cs typeface="Times New Roman" pitchFamily="18" charset="0"/>
                        </a:rPr>
                        <a:t> Peng and </a:t>
                      </a:r>
                      <a:r>
                        <a:rPr lang="en-US" sz="1800" dirty="0" err="1">
                          <a:latin typeface="Trebuchet MS" panose="020B0603020202020204" pitchFamily="34" charset="0"/>
                          <a:cs typeface="Times New Roman" pitchFamily="18" charset="0"/>
                        </a:rPr>
                        <a:t>MaoruChi</a:t>
                      </a:r>
                      <a:endParaRPr lang="en-IN" sz="1800" dirty="0">
                        <a:latin typeface="Trebuchet MS" panose="020B0603020202020204" pitchFamily="34" charset="0"/>
                      </a:endParaRPr>
                    </a:p>
                  </a:txBody>
                  <a:tcPr/>
                </a:tc>
                <a:tc>
                  <a:txBody>
                    <a:bodyPr/>
                    <a:lstStyle/>
                    <a:p>
                      <a:pPr algn="ctr"/>
                      <a:r>
                        <a:rPr lang="en-US" sz="1800" dirty="0" err="1">
                          <a:latin typeface="Trebuchet MS" panose="020B0603020202020204" pitchFamily="34" charset="0"/>
                        </a:rPr>
                        <a:t>Jiyoung</a:t>
                      </a:r>
                      <a:r>
                        <a:rPr lang="en-US" sz="1800" dirty="0">
                          <a:latin typeface="Trebuchet MS" panose="020B0603020202020204" pitchFamily="34" charset="0"/>
                        </a:rPr>
                        <a:t> Jung and Sung-Ho Bae</a:t>
                      </a:r>
                      <a:endParaRPr lang="en-IN" sz="1800" dirty="0">
                        <a:latin typeface="Trebuchet MS" panose="020B06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3106088"/>
                  </a:ext>
                </a:extLst>
              </a:tr>
              <a:tr h="380171">
                <a:tc>
                  <a:txBody>
                    <a:bodyPr/>
                    <a:lstStyle/>
                    <a:p>
                      <a:pPr algn="ctr"/>
                      <a:r>
                        <a:rPr lang="en-IN" sz="1800" b="1" dirty="0">
                          <a:latin typeface="Trebuchet MS" panose="020B0603020202020204" pitchFamily="34" charset="0"/>
                        </a:rPr>
                        <a:t>Publish Date</a:t>
                      </a:r>
                    </a:p>
                  </a:txBody>
                  <a:tcPr>
                    <a:lnL w="12700" cap="flat" cmpd="sng" algn="ctr">
                      <a:solidFill>
                        <a:schemeClr val="tx1"/>
                      </a:solidFill>
                      <a:prstDash val="solid"/>
                      <a:round/>
                      <a:headEnd type="none" w="med" len="med"/>
                      <a:tailEnd type="none" w="med" len="med"/>
                    </a:lnL>
                  </a:tcPr>
                </a:tc>
                <a:tc>
                  <a:txBody>
                    <a:bodyPr/>
                    <a:lstStyle/>
                    <a:p>
                      <a:pPr algn="ctr"/>
                      <a:r>
                        <a:rPr lang="en-IN" sz="1800" dirty="0">
                          <a:latin typeface="Trebuchet MS" panose="020B0603020202020204" pitchFamily="34" charset="0"/>
                        </a:rPr>
                        <a:t>2021</a:t>
                      </a:r>
                    </a:p>
                  </a:txBody>
                  <a:tcPr/>
                </a:tc>
                <a:tc>
                  <a:txBody>
                    <a:bodyPr/>
                    <a:lstStyle/>
                    <a:p>
                      <a:pPr algn="ctr"/>
                      <a:r>
                        <a:rPr lang="en-IN" sz="1800" dirty="0">
                          <a:latin typeface="Trebuchet MS" panose="020B0603020202020204" pitchFamily="34" charset="0"/>
                        </a:rPr>
                        <a:t>2018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3801467"/>
                  </a:ext>
                </a:extLst>
              </a:tr>
              <a:tr h="824639">
                <a:tc>
                  <a:txBody>
                    <a:bodyPr/>
                    <a:lstStyle/>
                    <a:p>
                      <a:pPr algn="ctr"/>
                      <a:r>
                        <a:rPr lang="en-IN" sz="1800" b="1" dirty="0">
                          <a:latin typeface="Trebuchet MS" panose="020B0603020202020204" pitchFamily="34" charset="0"/>
                        </a:rPr>
                        <a:t>Key Parameters</a:t>
                      </a:r>
                    </a:p>
                  </a:txBody>
                  <a:tcPr>
                    <a:lnL w="12700" cap="flat" cmpd="sng" algn="ctr">
                      <a:solidFill>
                        <a:schemeClr val="tx1"/>
                      </a:solidFill>
                      <a:prstDash val="solid"/>
                      <a:round/>
                      <a:headEnd type="none" w="med" len="med"/>
                      <a:tailEnd type="none" w="med" len="med"/>
                    </a:lnL>
                  </a:tcPr>
                </a:tc>
                <a:tc>
                  <a:txBody>
                    <a:bodyPr/>
                    <a:lstStyle/>
                    <a:p>
                      <a:pPr algn="ctr"/>
                      <a:r>
                        <a:rPr lang="en-IN" sz="1800" dirty="0">
                          <a:latin typeface="Trebuchet MS" panose="020B0603020202020204" pitchFamily="34" charset="0"/>
                        </a:rPr>
                        <a:t>Fuzzy Logic for Path following</a:t>
                      </a:r>
                    </a:p>
                  </a:txBody>
                  <a:tcPr/>
                </a:tc>
                <a:tc>
                  <a:txBody>
                    <a:bodyPr/>
                    <a:lstStyle/>
                    <a:p>
                      <a:pPr algn="ctr"/>
                      <a:r>
                        <a:rPr lang="en-IN" sz="1800" dirty="0">
                          <a:latin typeface="Trebuchet MS" panose="020B0603020202020204" pitchFamily="34" charset="0"/>
                        </a:rPr>
                        <a:t>3D – Lidar used for Lane Detection</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46426597"/>
                  </a:ext>
                </a:extLst>
              </a:tr>
              <a:tr h="824639">
                <a:tc>
                  <a:txBody>
                    <a:bodyPr/>
                    <a:lstStyle/>
                    <a:p>
                      <a:pPr algn="ctr"/>
                      <a:r>
                        <a:rPr lang="en-IN" sz="1800" b="1" dirty="0">
                          <a:latin typeface="Trebuchet MS" panose="020B0603020202020204" pitchFamily="34" charset="0"/>
                        </a:rPr>
                        <a:t>What We Learned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IN" sz="1800" dirty="0">
                          <a:latin typeface="Trebuchet MS" panose="020B0603020202020204" pitchFamily="34" charset="0"/>
                        </a:rPr>
                        <a:t>Path following includes with new functions like Fuzzy logic which made the controller more robust and flexible</a:t>
                      </a:r>
                    </a:p>
                  </a:txBody>
                  <a:tcPr>
                    <a:lnB w="12700" cap="flat" cmpd="sng" algn="ctr">
                      <a:solidFill>
                        <a:schemeClr val="tx1"/>
                      </a:solidFill>
                      <a:prstDash val="solid"/>
                      <a:round/>
                      <a:headEnd type="none" w="med" len="med"/>
                      <a:tailEnd type="none" w="med" len="med"/>
                    </a:lnB>
                  </a:tcPr>
                </a:tc>
                <a:tc>
                  <a:txBody>
                    <a:bodyPr/>
                    <a:lstStyle/>
                    <a:p>
                      <a:r>
                        <a:rPr lang="en-IN" sz="1800" dirty="0">
                          <a:latin typeface="Trebuchet MS" panose="020B0603020202020204" pitchFamily="34" charset="0"/>
                        </a:rPr>
                        <a:t>We learned how 3D- LiDAR monitors the distance between vehicles that are in side way</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843857"/>
                  </a:ext>
                </a:extLst>
              </a:tr>
            </a:tbl>
          </a:graphicData>
        </a:graphic>
      </p:graphicFrame>
    </p:spTree>
    <p:extLst>
      <p:ext uri="{BB962C8B-B14F-4D97-AF65-F5344CB8AC3E}">
        <p14:creationId xmlns:p14="http://schemas.microsoft.com/office/powerpoint/2010/main" val="300661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07B4-D787-4B7B-89CA-6317C18B9488}"/>
              </a:ext>
            </a:extLst>
          </p:cNvPr>
          <p:cNvSpPr>
            <a:spLocks noGrp="1"/>
          </p:cNvSpPr>
          <p:nvPr>
            <p:ph type="title"/>
          </p:nvPr>
        </p:nvSpPr>
        <p:spPr>
          <a:xfrm>
            <a:off x="628650" y="384556"/>
            <a:ext cx="7886700" cy="465446"/>
          </a:xfrm>
        </p:spPr>
        <p:txBody>
          <a:bodyPr>
            <a:normAutofit/>
          </a:bodyPr>
          <a:lstStyle/>
          <a:p>
            <a:r>
              <a:rPr lang="en-IN" sz="2400" b="1" dirty="0">
                <a:latin typeface="Trebuchet MS" panose="020B0603020202020204" pitchFamily="34" charset="0"/>
              </a:rPr>
              <a:t>Working</a:t>
            </a:r>
          </a:p>
        </p:txBody>
      </p:sp>
      <p:sp>
        <p:nvSpPr>
          <p:cNvPr id="3" name="Content Placeholder 2">
            <a:extLst>
              <a:ext uri="{FF2B5EF4-FFF2-40B4-BE49-F238E27FC236}">
                <a16:creationId xmlns:a16="http://schemas.microsoft.com/office/drawing/2014/main" id="{E0A634D7-F9B5-4052-AD52-829959555F6B}"/>
              </a:ext>
            </a:extLst>
          </p:cNvPr>
          <p:cNvSpPr>
            <a:spLocks noGrp="1"/>
          </p:cNvSpPr>
          <p:nvPr>
            <p:ph idx="1"/>
          </p:nvPr>
        </p:nvSpPr>
        <p:spPr>
          <a:xfrm>
            <a:off x="628650" y="1106088"/>
            <a:ext cx="7886700" cy="3526635"/>
          </a:xfrm>
        </p:spPr>
        <p:txBody>
          <a:bodyPr>
            <a:normAutofit fontScale="77500" lnSpcReduction="20000"/>
          </a:bodyPr>
          <a:lstStyle/>
          <a:p>
            <a:pPr algn="just"/>
            <a:r>
              <a:rPr lang="en-US" sz="2300" dirty="0">
                <a:latin typeface="Trebuchet MS" panose="020B0603020202020204" pitchFamily="34" charset="0"/>
                <a:cs typeface="Times New Roman" pitchFamily="18" charset="0"/>
              </a:rPr>
              <a:t>In this project we are going to use 3D LiDAR, Camera and GSM system. All these systems are attached to the vehicle.</a:t>
            </a:r>
          </a:p>
          <a:p>
            <a:pPr algn="just"/>
            <a:r>
              <a:rPr lang="en-US" sz="2300" dirty="0">
                <a:latin typeface="Trebuchet MS" panose="020B0603020202020204" pitchFamily="34" charset="0"/>
                <a:cs typeface="Times New Roman" pitchFamily="18" charset="0"/>
              </a:rPr>
              <a:t>The Camera is used for the detecting the lane and 3D LiDAR is used for measuring the distance between the vehicle and obstacle and other vehicles. When the distance between the obstacle and other vehicles is less, then the controller sends the signal to GSM and then GSM sends the message to the user or owner and also controls the vehicle  according to the situation.</a:t>
            </a:r>
          </a:p>
          <a:p>
            <a:pPr algn="just"/>
            <a:r>
              <a:rPr lang="en-US" sz="2300" dirty="0">
                <a:latin typeface="Trebuchet MS" panose="020B0603020202020204" pitchFamily="34" charset="0"/>
                <a:cs typeface="Times New Roman" pitchFamily="18" charset="0"/>
              </a:rPr>
              <a:t>When the vehicle goes out of path then also GSM sends the message and controls the vehicle according to the situation. All these situations are controlled by Controller.</a:t>
            </a:r>
          </a:p>
          <a:p>
            <a:pPr algn="just"/>
            <a:r>
              <a:rPr lang="en-US" sz="2300" dirty="0">
                <a:latin typeface="Trebuchet MS" panose="020B0603020202020204" pitchFamily="34" charset="0"/>
                <a:cs typeface="Times New Roman" pitchFamily="18" charset="0"/>
              </a:rPr>
              <a:t>We use GSM because when the vehicle is not able to control the situation then the user can send the signal to the controller using GSM.</a:t>
            </a:r>
          </a:p>
          <a:p>
            <a:pPr algn="just"/>
            <a:r>
              <a:rPr lang="en-US" sz="2300" dirty="0">
                <a:latin typeface="Trebuchet MS" panose="020B0603020202020204" pitchFamily="34" charset="0"/>
                <a:cs typeface="Times New Roman" pitchFamily="18" charset="0"/>
              </a:rPr>
              <a:t>According to this, we can design the lane detecting robot with safety of robot. </a:t>
            </a:r>
          </a:p>
          <a:p>
            <a:endParaRPr lang="en-IN" dirty="0"/>
          </a:p>
        </p:txBody>
      </p:sp>
      <p:pic>
        <p:nvPicPr>
          <p:cNvPr id="4" name="Picture 3">
            <a:extLst>
              <a:ext uri="{FF2B5EF4-FFF2-40B4-BE49-F238E27FC236}">
                <a16:creationId xmlns:a16="http://schemas.microsoft.com/office/drawing/2014/main" id="{BE6C0BE9-767B-4D7A-BB76-BAFBADC4E4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3168690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3"/>
            <a:ext cx="7886700" cy="1228971"/>
          </a:xfrm>
        </p:spPr>
        <p:txBody>
          <a:bodyPr>
            <a:normAutofit fontScale="90000"/>
          </a:bodyPr>
          <a:lstStyle/>
          <a:p>
            <a:r>
              <a:rPr lang="en-US" sz="2700" b="1" dirty="0">
                <a:latin typeface="Trebuchet MS" panose="020B0603020202020204" pitchFamily="34" charset="0"/>
                <a:cs typeface="Times New Roman" pitchFamily="18" charset="0"/>
              </a:rPr>
              <a:t>Methodology</a:t>
            </a:r>
            <a:br>
              <a:rPr lang="en-US" sz="2700" b="1" dirty="0">
                <a:latin typeface="Trebuchet MS" panose="020B0603020202020204" pitchFamily="34" charset="0"/>
                <a:cs typeface="Times New Roman" pitchFamily="18" charset="0"/>
              </a:rPr>
            </a:br>
            <a:br>
              <a:rPr lang="en-US" sz="2700" b="1" dirty="0">
                <a:latin typeface="Trebuchet MS" panose="020B0603020202020204" pitchFamily="34" charset="0"/>
                <a:cs typeface="Times New Roman" pitchFamily="18" charset="0"/>
              </a:rPr>
            </a:br>
            <a:r>
              <a:rPr lang="en-US" sz="1800" b="1" dirty="0">
                <a:latin typeface="Trebuchet MS" panose="020B0603020202020204" pitchFamily="34" charset="0"/>
                <a:cs typeface="Times New Roman" pitchFamily="18" charset="0"/>
              </a:rPr>
              <a:t>block diagram</a:t>
            </a:r>
            <a:br>
              <a:rPr lang="en-US" sz="2400" b="1" dirty="0">
                <a:latin typeface="Trebuchet MS" panose="020B0603020202020204" pitchFamily="34" charset="0"/>
                <a:cs typeface="Times New Roman" pitchFamily="18" charset="0"/>
              </a:rPr>
            </a:br>
            <a:endParaRPr lang="en-US" sz="2400"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899" y="1350111"/>
            <a:ext cx="6260905" cy="328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745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17E2-C2EA-4883-AEC5-2084CD33625E}"/>
              </a:ext>
            </a:extLst>
          </p:cNvPr>
          <p:cNvSpPr>
            <a:spLocks noGrp="1"/>
          </p:cNvSpPr>
          <p:nvPr>
            <p:ph type="title"/>
          </p:nvPr>
        </p:nvSpPr>
        <p:spPr>
          <a:xfrm>
            <a:off x="508001" y="399881"/>
            <a:ext cx="6447501" cy="434795"/>
          </a:xfrm>
        </p:spPr>
        <p:txBody>
          <a:bodyPr>
            <a:normAutofit/>
          </a:bodyPr>
          <a:lstStyle/>
          <a:p>
            <a:r>
              <a:rPr lang="en-IN" sz="2400" b="1" dirty="0">
                <a:latin typeface="Trebuchet MS" panose="020B0603020202020204" pitchFamily="34" charset="0"/>
              </a:rPr>
              <a:t>Hardware &amp; Software Requirement</a:t>
            </a:r>
          </a:p>
        </p:txBody>
      </p:sp>
      <p:sp>
        <p:nvSpPr>
          <p:cNvPr id="3" name="Content Placeholder 2">
            <a:extLst>
              <a:ext uri="{FF2B5EF4-FFF2-40B4-BE49-F238E27FC236}">
                <a16:creationId xmlns:a16="http://schemas.microsoft.com/office/drawing/2014/main" id="{37B5C015-589A-4B33-AD07-D8635DF1C25D}"/>
              </a:ext>
            </a:extLst>
          </p:cNvPr>
          <p:cNvSpPr>
            <a:spLocks noGrp="1"/>
          </p:cNvSpPr>
          <p:nvPr>
            <p:ph idx="1"/>
          </p:nvPr>
        </p:nvSpPr>
        <p:spPr>
          <a:xfrm>
            <a:off x="508001" y="1106088"/>
            <a:ext cx="6447501" cy="3639027"/>
          </a:xfrm>
        </p:spPr>
        <p:txBody>
          <a:bodyPr>
            <a:normAutofit lnSpcReduction="10000"/>
          </a:bodyPr>
          <a:lstStyle/>
          <a:p>
            <a:pPr marL="0" indent="0">
              <a:buNone/>
            </a:pPr>
            <a:r>
              <a:rPr lang="en-IN" sz="1800" dirty="0">
                <a:latin typeface="Trebuchet MS" panose="020B0603020202020204" pitchFamily="34" charset="0"/>
              </a:rPr>
              <a:t>   </a:t>
            </a:r>
            <a:r>
              <a:rPr lang="en-IN" sz="1800" b="1" dirty="0">
                <a:latin typeface="Trebuchet MS" panose="020B0603020202020204" pitchFamily="34" charset="0"/>
              </a:rPr>
              <a:t>Hardware Requirements</a:t>
            </a:r>
          </a:p>
          <a:p>
            <a:r>
              <a:rPr lang="en-IN" sz="1800" dirty="0">
                <a:latin typeface="Trebuchet MS" panose="020B0603020202020204" pitchFamily="34" charset="0"/>
              </a:rPr>
              <a:t>Raspberry Pi 3 (Model B) </a:t>
            </a:r>
          </a:p>
          <a:p>
            <a:r>
              <a:rPr lang="en-IN" sz="1800" dirty="0">
                <a:latin typeface="Trebuchet MS" panose="020B0603020202020204" pitchFamily="34" charset="0"/>
              </a:rPr>
              <a:t>Raspberry Pi 5 Megapixels Camera Model</a:t>
            </a:r>
          </a:p>
          <a:p>
            <a:r>
              <a:rPr lang="en-IN" sz="1800" dirty="0">
                <a:latin typeface="Trebuchet MS" panose="020B0603020202020204" pitchFamily="34" charset="0"/>
              </a:rPr>
              <a:t>3D – LiDAR Sensor</a:t>
            </a:r>
          </a:p>
          <a:p>
            <a:r>
              <a:rPr lang="en-IN" sz="1800" dirty="0">
                <a:latin typeface="Trebuchet MS" panose="020B0603020202020204" pitchFamily="34" charset="0"/>
              </a:rPr>
              <a:t>DC Motors</a:t>
            </a:r>
          </a:p>
          <a:p>
            <a:r>
              <a:rPr lang="en-IN" sz="1800" dirty="0">
                <a:latin typeface="Trebuchet MS" panose="020B0603020202020204" pitchFamily="34" charset="0"/>
              </a:rPr>
              <a:t>Power Supply</a:t>
            </a:r>
          </a:p>
          <a:p>
            <a:r>
              <a:rPr lang="en-IN" sz="1800" dirty="0">
                <a:latin typeface="Trebuchet MS" panose="020B0603020202020204" pitchFamily="34" charset="0"/>
              </a:rPr>
              <a:t>GSM Module</a:t>
            </a:r>
          </a:p>
          <a:p>
            <a:pPr marL="0" indent="0">
              <a:buNone/>
            </a:pPr>
            <a:r>
              <a:rPr lang="en-IN" sz="1800" b="1" dirty="0">
                <a:latin typeface="Trebuchet MS" panose="020B0603020202020204" pitchFamily="34" charset="0"/>
              </a:rPr>
              <a:t>   Software Requirements</a:t>
            </a:r>
          </a:p>
          <a:p>
            <a:r>
              <a:rPr lang="en-IN" sz="1800" dirty="0">
                <a:latin typeface="Trebuchet MS" panose="020B0603020202020204" pitchFamily="34" charset="0"/>
              </a:rPr>
              <a:t>C Programming</a:t>
            </a:r>
          </a:p>
          <a:p>
            <a:r>
              <a:rPr lang="en-IN" sz="1800" dirty="0">
                <a:latin typeface="Trebuchet MS" panose="020B0603020202020204" pitchFamily="34" charset="0"/>
              </a:rPr>
              <a:t>Java and XML (For Android Application)</a:t>
            </a:r>
          </a:p>
          <a:p>
            <a:r>
              <a:rPr lang="en-IN" sz="1800" dirty="0">
                <a:latin typeface="Trebuchet MS" panose="020B0603020202020204" pitchFamily="34" charset="0"/>
              </a:rPr>
              <a:t>SQLite (Database)</a:t>
            </a:r>
          </a:p>
          <a:p>
            <a:pPr marL="0" indent="0">
              <a:buNone/>
            </a:pPr>
            <a:endParaRPr lang="en-IN" sz="1800" b="1" dirty="0">
              <a:latin typeface="Trebuchet MS" panose="020B0603020202020204" pitchFamily="34" charset="0"/>
            </a:endParaRPr>
          </a:p>
        </p:txBody>
      </p:sp>
      <p:pic>
        <p:nvPicPr>
          <p:cNvPr id="4" name="Picture 3">
            <a:extLst>
              <a:ext uri="{FF2B5EF4-FFF2-40B4-BE49-F238E27FC236}">
                <a16:creationId xmlns:a16="http://schemas.microsoft.com/office/drawing/2014/main" id="{5282F7EE-55D3-4E52-887E-D458385DB7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985" y="128470"/>
            <a:ext cx="1823310" cy="977618"/>
          </a:xfrm>
          <a:prstGeom prst="rect">
            <a:avLst/>
          </a:prstGeom>
        </p:spPr>
      </p:pic>
    </p:spTree>
    <p:extLst>
      <p:ext uri="{BB962C8B-B14F-4D97-AF65-F5344CB8AC3E}">
        <p14:creationId xmlns:p14="http://schemas.microsoft.com/office/powerpoint/2010/main" val="50220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2680</TotalTime>
  <Words>918</Words>
  <Application>Microsoft Office PowerPoint</Application>
  <PresentationFormat>On-screen Show (16:9)</PresentationFormat>
  <Paragraphs>97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Trebuchet MS</vt:lpstr>
      <vt:lpstr>Office Theme</vt:lpstr>
      <vt:lpstr>Project Review – 2 Lane Following Mobile Robot</vt:lpstr>
      <vt:lpstr>Lane Following Mobile Robot</vt:lpstr>
      <vt:lpstr>Contents</vt:lpstr>
      <vt:lpstr>Abstract</vt:lpstr>
      <vt:lpstr>Introduction</vt:lpstr>
      <vt:lpstr>PowerPoint Presentation</vt:lpstr>
      <vt:lpstr>Working</vt:lpstr>
      <vt:lpstr>Methodology  block diagram </vt:lpstr>
      <vt:lpstr>Hardware &amp; Software Requirement</vt:lpstr>
      <vt:lpstr>Advantages</vt:lpstr>
      <vt:lpstr>Disadvantages</vt:lpstr>
      <vt:lpstr>Applications</vt:lpstr>
      <vt:lpstr>Future Scope &amp; Conclusion</vt:lpstr>
      <vt:lpstr>References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Chinmay Bhoir</cp:lastModifiedBy>
  <cp:revision>230</cp:revision>
  <dcterms:created xsi:type="dcterms:W3CDTF">2013-08-21T19:17:07Z</dcterms:created>
  <dcterms:modified xsi:type="dcterms:W3CDTF">2021-10-23T13:04:54Z</dcterms:modified>
</cp:coreProperties>
</file>