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70" r:id="rId12"/>
    <p:sldId id="271"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b="0" i="0" dirty="0"/>
            <a:t>The business would like to target a specific demographic of the Windsor population.</a:t>
          </a: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b="0" i="0" dirty="0"/>
            <a:t>The business would like to increase business with retired senior citizens.</a:t>
          </a: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b="0" i="0" dirty="0"/>
            <a:t>the business would like to market their business to this target segment and use marketing analytics to make their campaign a success.</a:t>
          </a:r>
          <a:endParaRPr lang="en-US" dirty="0"/>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00F721-9F07-453D-B7B9-B6D953FCDE5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CA"/>
        </a:p>
      </dgm:t>
    </dgm:pt>
    <dgm:pt modelId="{B66098ED-AA05-47E9-ABC7-380DF14959F2}">
      <dgm:prSet phldrT="[Text]"/>
      <dgm:spPr/>
      <dgm:t>
        <a:bodyPr/>
        <a:lstStyle/>
        <a:p>
          <a:r>
            <a:rPr lang="en-CA" dirty="0"/>
            <a:t>Review keywords</a:t>
          </a:r>
        </a:p>
      </dgm:t>
    </dgm:pt>
    <dgm:pt modelId="{7923EBA0-D55F-4583-A65F-24797DFEBFA9}" type="parTrans" cxnId="{42729AA1-2026-4713-8696-D79A5858EACE}">
      <dgm:prSet/>
      <dgm:spPr/>
      <dgm:t>
        <a:bodyPr/>
        <a:lstStyle/>
        <a:p>
          <a:endParaRPr lang="en-CA"/>
        </a:p>
      </dgm:t>
    </dgm:pt>
    <dgm:pt modelId="{39E7B09E-FA34-49E0-8D4D-4DFF92F28C8C}" type="sibTrans" cxnId="{42729AA1-2026-4713-8696-D79A5858EACE}">
      <dgm:prSet/>
      <dgm:spPr/>
      <dgm:t>
        <a:bodyPr/>
        <a:lstStyle/>
        <a:p>
          <a:endParaRPr lang="en-CA"/>
        </a:p>
      </dgm:t>
    </dgm:pt>
    <dgm:pt modelId="{C52DFBB4-53EF-42B9-BB4C-25B6DF970110}">
      <dgm:prSet phldrT="[Text]"/>
      <dgm:spPr/>
      <dgm:t>
        <a:bodyPr/>
        <a:lstStyle/>
        <a:p>
          <a:r>
            <a:rPr lang="en-CA" dirty="0"/>
            <a:t>Review search terms</a:t>
          </a:r>
        </a:p>
      </dgm:t>
    </dgm:pt>
    <dgm:pt modelId="{4DBAB3B5-6756-4215-812C-715C8C9389E3}" type="parTrans" cxnId="{618B7892-2656-47C5-8A89-7423033A2B63}">
      <dgm:prSet/>
      <dgm:spPr/>
      <dgm:t>
        <a:bodyPr/>
        <a:lstStyle/>
        <a:p>
          <a:endParaRPr lang="en-CA"/>
        </a:p>
      </dgm:t>
    </dgm:pt>
    <dgm:pt modelId="{7BA89E0F-6624-4AC8-9488-B6DA641A4804}" type="sibTrans" cxnId="{618B7892-2656-47C5-8A89-7423033A2B63}">
      <dgm:prSet/>
      <dgm:spPr/>
      <dgm:t>
        <a:bodyPr/>
        <a:lstStyle/>
        <a:p>
          <a:endParaRPr lang="en-CA"/>
        </a:p>
      </dgm:t>
    </dgm:pt>
    <dgm:pt modelId="{EE421293-F6C3-41E2-8A2D-CD6D18EFD8BE}">
      <dgm:prSet phldrT="[Text]"/>
      <dgm:spPr/>
      <dgm:t>
        <a:bodyPr/>
        <a:lstStyle/>
        <a:p>
          <a:r>
            <a:rPr lang="en-CA" dirty="0"/>
            <a:t>Review the ad body</a:t>
          </a:r>
        </a:p>
      </dgm:t>
    </dgm:pt>
    <dgm:pt modelId="{7C8BC199-1D62-455E-9984-AE9AD8D1EABB}" type="parTrans" cxnId="{B8596A9F-AD86-4205-BA81-CACB84E113F1}">
      <dgm:prSet/>
      <dgm:spPr/>
      <dgm:t>
        <a:bodyPr/>
        <a:lstStyle/>
        <a:p>
          <a:endParaRPr lang="en-CA"/>
        </a:p>
      </dgm:t>
    </dgm:pt>
    <dgm:pt modelId="{57F45C3F-799A-4F6D-88B6-8D686992E464}" type="sibTrans" cxnId="{B8596A9F-AD86-4205-BA81-CACB84E113F1}">
      <dgm:prSet/>
      <dgm:spPr/>
      <dgm:t>
        <a:bodyPr/>
        <a:lstStyle/>
        <a:p>
          <a:endParaRPr lang="en-CA"/>
        </a:p>
      </dgm:t>
    </dgm:pt>
    <dgm:pt modelId="{3239BC2D-A3FB-48A7-A998-3226D9A5B1B3}">
      <dgm:prSet phldrT="[Text]"/>
      <dgm:spPr/>
      <dgm:t>
        <a:bodyPr/>
        <a:lstStyle/>
        <a:p>
          <a:r>
            <a:rPr lang="en-CA" dirty="0"/>
            <a:t>Review landing pages</a:t>
          </a:r>
        </a:p>
      </dgm:t>
    </dgm:pt>
    <dgm:pt modelId="{75F745E7-15E8-4752-BA88-69F32BF2D95D}" type="parTrans" cxnId="{C29D3B41-14D1-44D4-BF52-95172B6BE6DE}">
      <dgm:prSet/>
      <dgm:spPr/>
      <dgm:t>
        <a:bodyPr/>
        <a:lstStyle/>
        <a:p>
          <a:endParaRPr lang="en-CA"/>
        </a:p>
      </dgm:t>
    </dgm:pt>
    <dgm:pt modelId="{920C2F81-4625-4627-845A-9474A32549C1}" type="sibTrans" cxnId="{C29D3B41-14D1-44D4-BF52-95172B6BE6DE}">
      <dgm:prSet/>
      <dgm:spPr/>
      <dgm:t>
        <a:bodyPr/>
        <a:lstStyle/>
        <a:p>
          <a:endParaRPr lang="en-CA"/>
        </a:p>
      </dgm:t>
    </dgm:pt>
    <dgm:pt modelId="{36E94C91-2407-4D0F-AA17-F040299C0108}">
      <dgm:prSet phldrT="[Text]"/>
      <dgm:spPr/>
      <dgm:t>
        <a:bodyPr/>
        <a:lstStyle/>
        <a:p>
          <a:r>
            <a:rPr lang="en-CA" dirty="0"/>
            <a:t>Repeat</a:t>
          </a:r>
        </a:p>
      </dgm:t>
    </dgm:pt>
    <dgm:pt modelId="{1F51C39C-AE9D-45CE-B4D5-FD11F564177F}" type="parTrans" cxnId="{6F6D991C-2271-4293-B2E4-B7B07E6CFF7F}">
      <dgm:prSet/>
      <dgm:spPr/>
      <dgm:t>
        <a:bodyPr/>
        <a:lstStyle/>
        <a:p>
          <a:endParaRPr lang="en-CA"/>
        </a:p>
      </dgm:t>
    </dgm:pt>
    <dgm:pt modelId="{FBD7F20C-5FE8-4E0B-A098-AEE29EA7B0E6}" type="sibTrans" cxnId="{6F6D991C-2271-4293-B2E4-B7B07E6CFF7F}">
      <dgm:prSet/>
      <dgm:spPr/>
      <dgm:t>
        <a:bodyPr/>
        <a:lstStyle/>
        <a:p>
          <a:endParaRPr lang="en-CA"/>
        </a:p>
      </dgm:t>
    </dgm:pt>
    <dgm:pt modelId="{89A6D17D-0EBC-4609-93F3-2993B9E0C605}" type="pres">
      <dgm:prSet presAssocID="{9500F721-9F07-453D-B7B9-B6D953FCDE5C}" presName="Name0" presStyleCnt="0">
        <dgm:presLayoutVars>
          <dgm:dir/>
          <dgm:resizeHandles val="exact"/>
        </dgm:presLayoutVars>
      </dgm:prSet>
      <dgm:spPr/>
    </dgm:pt>
    <dgm:pt modelId="{AE504896-1DAC-4BAD-A3F6-E9E16B3C8212}" type="pres">
      <dgm:prSet presAssocID="{9500F721-9F07-453D-B7B9-B6D953FCDE5C}" presName="cycle" presStyleCnt="0"/>
      <dgm:spPr/>
    </dgm:pt>
    <dgm:pt modelId="{B964D8C6-CF77-4F95-9874-687C14211FAD}" type="pres">
      <dgm:prSet presAssocID="{B66098ED-AA05-47E9-ABC7-380DF14959F2}" presName="nodeFirstNode" presStyleLbl="node1" presStyleIdx="0" presStyleCnt="5">
        <dgm:presLayoutVars>
          <dgm:bulletEnabled val="1"/>
        </dgm:presLayoutVars>
      </dgm:prSet>
      <dgm:spPr/>
    </dgm:pt>
    <dgm:pt modelId="{21E56E54-E419-4053-AF79-57CB2553B3BE}" type="pres">
      <dgm:prSet presAssocID="{39E7B09E-FA34-49E0-8D4D-4DFF92F28C8C}" presName="sibTransFirstNode" presStyleLbl="bgShp" presStyleIdx="0" presStyleCnt="1"/>
      <dgm:spPr/>
    </dgm:pt>
    <dgm:pt modelId="{BDF3F0C1-A974-4F42-8419-8169C4404179}" type="pres">
      <dgm:prSet presAssocID="{C52DFBB4-53EF-42B9-BB4C-25B6DF970110}" presName="nodeFollowingNodes" presStyleLbl="node1" presStyleIdx="1" presStyleCnt="5">
        <dgm:presLayoutVars>
          <dgm:bulletEnabled val="1"/>
        </dgm:presLayoutVars>
      </dgm:prSet>
      <dgm:spPr/>
    </dgm:pt>
    <dgm:pt modelId="{68472BFA-7838-4392-B144-3868F339D2EB}" type="pres">
      <dgm:prSet presAssocID="{EE421293-F6C3-41E2-8A2D-CD6D18EFD8BE}" presName="nodeFollowingNodes" presStyleLbl="node1" presStyleIdx="2" presStyleCnt="5">
        <dgm:presLayoutVars>
          <dgm:bulletEnabled val="1"/>
        </dgm:presLayoutVars>
      </dgm:prSet>
      <dgm:spPr/>
    </dgm:pt>
    <dgm:pt modelId="{4F201775-B5A9-423D-87DC-E3D592595090}" type="pres">
      <dgm:prSet presAssocID="{3239BC2D-A3FB-48A7-A998-3226D9A5B1B3}" presName="nodeFollowingNodes" presStyleLbl="node1" presStyleIdx="3" presStyleCnt="5">
        <dgm:presLayoutVars>
          <dgm:bulletEnabled val="1"/>
        </dgm:presLayoutVars>
      </dgm:prSet>
      <dgm:spPr/>
    </dgm:pt>
    <dgm:pt modelId="{AB417EC8-67BD-4843-B5DD-409EFE593801}" type="pres">
      <dgm:prSet presAssocID="{36E94C91-2407-4D0F-AA17-F040299C0108}" presName="nodeFollowingNodes" presStyleLbl="node1" presStyleIdx="4" presStyleCnt="5">
        <dgm:presLayoutVars>
          <dgm:bulletEnabled val="1"/>
        </dgm:presLayoutVars>
      </dgm:prSet>
      <dgm:spPr/>
    </dgm:pt>
  </dgm:ptLst>
  <dgm:cxnLst>
    <dgm:cxn modelId="{6CF7B00E-0800-4055-AD77-175C57062948}" type="presOf" srcId="{B66098ED-AA05-47E9-ABC7-380DF14959F2}" destId="{B964D8C6-CF77-4F95-9874-687C14211FAD}" srcOrd="0" destOrd="0" presId="urn:microsoft.com/office/officeart/2005/8/layout/cycle3"/>
    <dgm:cxn modelId="{6F6D991C-2271-4293-B2E4-B7B07E6CFF7F}" srcId="{9500F721-9F07-453D-B7B9-B6D953FCDE5C}" destId="{36E94C91-2407-4D0F-AA17-F040299C0108}" srcOrd="4" destOrd="0" parTransId="{1F51C39C-AE9D-45CE-B4D5-FD11F564177F}" sibTransId="{FBD7F20C-5FE8-4E0B-A098-AEE29EA7B0E6}"/>
    <dgm:cxn modelId="{F1533160-1873-417C-AA0B-F5E705B2D7FB}" type="presOf" srcId="{3239BC2D-A3FB-48A7-A998-3226D9A5B1B3}" destId="{4F201775-B5A9-423D-87DC-E3D592595090}" srcOrd="0" destOrd="0" presId="urn:microsoft.com/office/officeart/2005/8/layout/cycle3"/>
    <dgm:cxn modelId="{C29D3B41-14D1-44D4-BF52-95172B6BE6DE}" srcId="{9500F721-9F07-453D-B7B9-B6D953FCDE5C}" destId="{3239BC2D-A3FB-48A7-A998-3226D9A5B1B3}" srcOrd="3" destOrd="0" parTransId="{75F745E7-15E8-4752-BA88-69F32BF2D95D}" sibTransId="{920C2F81-4625-4627-845A-9474A32549C1}"/>
    <dgm:cxn modelId="{618B7892-2656-47C5-8A89-7423033A2B63}" srcId="{9500F721-9F07-453D-B7B9-B6D953FCDE5C}" destId="{C52DFBB4-53EF-42B9-BB4C-25B6DF970110}" srcOrd="1" destOrd="0" parTransId="{4DBAB3B5-6756-4215-812C-715C8C9389E3}" sibTransId="{7BA89E0F-6624-4AC8-9488-B6DA641A4804}"/>
    <dgm:cxn modelId="{B8596A9F-AD86-4205-BA81-CACB84E113F1}" srcId="{9500F721-9F07-453D-B7B9-B6D953FCDE5C}" destId="{EE421293-F6C3-41E2-8A2D-CD6D18EFD8BE}" srcOrd="2" destOrd="0" parTransId="{7C8BC199-1D62-455E-9984-AE9AD8D1EABB}" sibTransId="{57F45C3F-799A-4F6D-88B6-8D686992E464}"/>
    <dgm:cxn modelId="{42729AA1-2026-4713-8696-D79A5858EACE}" srcId="{9500F721-9F07-453D-B7B9-B6D953FCDE5C}" destId="{B66098ED-AA05-47E9-ABC7-380DF14959F2}" srcOrd="0" destOrd="0" parTransId="{7923EBA0-D55F-4583-A65F-24797DFEBFA9}" sibTransId="{39E7B09E-FA34-49E0-8D4D-4DFF92F28C8C}"/>
    <dgm:cxn modelId="{B429BFA4-DF40-4E1F-AE56-9A90261728FC}" type="presOf" srcId="{9500F721-9F07-453D-B7B9-B6D953FCDE5C}" destId="{89A6D17D-0EBC-4609-93F3-2993B9E0C605}" srcOrd="0" destOrd="0" presId="urn:microsoft.com/office/officeart/2005/8/layout/cycle3"/>
    <dgm:cxn modelId="{F49950E3-0C56-4EE2-98A5-7BFFDDA72D25}" type="presOf" srcId="{C52DFBB4-53EF-42B9-BB4C-25B6DF970110}" destId="{BDF3F0C1-A974-4F42-8419-8169C4404179}" srcOrd="0" destOrd="0" presId="urn:microsoft.com/office/officeart/2005/8/layout/cycle3"/>
    <dgm:cxn modelId="{0132CFEB-9313-4B75-95C4-4E9B7789BE2F}" type="presOf" srcId="{39E7B09E-FA34-49E0-8D4D-4DFF92F28C8C}" destId="{21E56E54-E419-4053-AF79-57CB2553B3BE}" srcOrd="0" destOrd="0" presId="urn:microsoft.com/office/officeart/2005/8/layout/cycle3"/>
    <dgm:cxn modelId="{64B9E2EE-0C0E-4424-A4EF-3AC248AD33A6}" type="presOf" srcId="{36E94C91-2407-4D0F-AA17-F040299C0108}" destId="{AB417EC8-67BD-4843-B5DD-409EFE593801}" srcOrd="0" destOrd="0" presId="urn:microsoft.com/office/officeart/2005/8/layout/cycle3"/>
    <dgm:cxn modelId="{942A21FB-FED3-47F5-9B0A-32C04E3088F4}" type="presOf" srcId="{EE421293-F6C3-41E2-8A2D-CD6D18EFD8BE}" destId="{68472BFA-7838-4392-B144-3868F339D2EB}" srcOrd="0" destOrd="0" presId="urn:microsoft.com/office/officeart/2005/8/layout/cycle3"/>
    <dgm:cxn modelId="{B60B84AD-975D-41E0-819C-59536808F017}" type="presParOf" srcId="{89A6D17D-0EBC-4609-93F3-2993B9E0C605}" destId="{AE504896-1DAC-4BAD-A3F6-E9E16B3C8212}" srcOrd="0" destOrd="0" presId="urn:microsoft.com/office/officeart/2005/8/layout/cycle3"/>
    <dgm:cxn modelId="{C9C249DA-8D06-4F76-8C2E-5CC5EF8B9CD5}" type="presParOf" srcId="{AE504896-1DAC-4BAD-A3F6-E9E16B3C8212}" destId="{B964D8C6-CF77-4F95-9874-687C14211FAD}" srcOrd="0" destOrd="0" presId="urn:microsoft.com/office/officeart/2005/8/layout/cycle3"/>
    <dgm:cxn modelId="{E7361CBA-8D42-45CE-A84E-27DE4806CFD2}" type="presParOf" srcId="{AE504896-1DAC-4BAD-A3F6-E9E16B3C8212}" destId="{21E56E54-E419-4053-AF79-57CB2553B3BE}" srcOrd="1" destOrd="0" presId="urn:microsoft.com/office/officeart/2005/8/layout/cycle3"/>
    <dgm:cxn modelId="{B41A3786-8BE7-460C-AAD4-AD21FA039984}" type="presParOf" srcId="{AE504896-1DAC-4BAD-A3F6-E9E16B3C8212}" destId="{BDF3F0C1-A974-4F42-8419-8169C4404179}" srcOrd="2" destOrd="0" presId="urn:microsoft.com/office/officeart/2005/8/layout/cycle3"/>
    <dgm:cxn modelId="{CA8DF590-25DD-4B64-AA9B-4B7C9F8921F2}" type="presParOf" srcId="{AE504896-1DAC-4BAD-A3F6-E9E16B3C8212}" destId="{68472BFA-7838-4392-B144-3868F339D2EB}" srcOrd="3" destOrd="0" presId="urn:microsoft.com/office/officeart/2005/8/layout/cycle3"/>
    <dgm:cxn modelId="{A33CEB08-375F-4EA7-8BED-D9F0CA111406}" type="presParOf" srcId="{AE504896-1DAC-4BAD-A3F6-E9E16B3C8212}" destId="{4F201775-B5A9-423D-87DC-E3D592595090}" srcOrd="4" destOrd="0" presId="urn:microsoft.com/office/officeart/2005/8/layout/cycle3"/>
    <dgm:cxn modelId="{89821452-065A-4664-BD97-FA35BF42B22B}" type="presParOf" srcId="{AE504896-1DAC-4BAD-A3F6-E9E16B3C8212}" destId="{AB417EC8-67BD-4843-B5DD-409EFE59380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defRPr cap="all"/>
          </a:pPr>
          <a:r>
            <a:rPr lang="en-US" sz="1700" b="0" i="0" kern="1200" dirty="0"/>
            <a:t>The business would like to target a specific demographic of the Windsor population.</a:t>
          </a:r>
          <a:endParaRPr lang="en-US" sz="1700" kern="1200" dirty="0"/>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defRPr cap="all"/>
          </a:pPr>
          <a:r>
            <a:rPr lang="en-US" sz="1700" b="0" i="0" kern="1200" dirty="0"/>
            <a:t>The business would like to increase business with retired senior citizens.</a:t>
          </a:r>
          <a:endParaRPr lang="en-US" sz="1700" kern="1200" dirty="0"/>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defRPr cap="all"/>
          </a:pPr>
          <a:r>
            <a:rPr lang="en-US" sz="1700" b="0" i="0" kern="1200" dirty="0"/>
            <a:t>the business would like to market their business to this target segment and use marketing analytics to make their campaign a success.</a:t>
          </a:r>
          <a:endParaRPr lang="en-US" sz="1700" kern="1200" dirty="0"/>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56E54-E419-4053-AF79-57CB2553B3BE}">
      <dsp:nvSpPr>
        <dsp:cNvPr id="0" name=""/>
        <dsp:cNvSpPr/>
      </dsp:nvSpPr>
      <dsp:spPr>
        <a:xfrm>
          <a:off x="611406" y="-18503"/>
          <a:ext cx="3633350" cy="3633350"/>
        </a:xfrm>
        <a:prstGeom prst="circularArrow">
          <a:avLst>
            <a:gd name="adj1" fmla="val 5544"/>
            <a:gd name="adj2" fmla="val 330680"/>
            <a:gd name="adj3" fmla="val 13864255"/>
            <a:gd name="adj4" fmla="val 1733243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4D8C6-CF77-4F95-9874-687C14211FAD}">
      <dsp:nvSpPr>
        <dsp:cNvPr id="0" name=""/>
        <dsp:cNvSpPr/>
      </dsp:nvSpPr>
      <dsp:spPr>
        <a:xfrm>
          <a:off x="1610026" y="861"/>
          <a:ext cx="1636109" cy="81805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Review keywords</a:t>
          </a:r>
        </a:p>
      </dsp:txBody>
      <dsp:txXfrm>
        <a:off x="1649960" y="40795"/>
        <a:ext cx="1556241" cy="738186"/>
      </dsp:txXfrm>
    </dsp:sp>
    <dsp:sp modelId="{BDF3F0C1-A974-4F42-8419-8169C4404179}">
      <dsp:nvSpPr>
        <dsp:cNvPr id="0" name=""/>
        <dsp:cNvSpPr/>
      </dsp:nvSpPr>
      <dsp:spPr>
        <a:xfrm>
          <a:off x="3083596" y="1071472"/>
          <a:ext cx="1636109" cy="81805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Review search terms</a:t>
          </a:r>
        </a:p>
      </dsp:txBody>
      <dsp:txXfrm>
        <a:off x="3123530" y="1111406"/>
        <a:ext cx="1556241" cy="738186"/>
      </dsp:txXfrm>
    </dsp:sp>
    <dsp:sp modelId="{68472BFA-7838-4392-B144-3868F339D2EB}">
      <dsp:nvSpPr>
        <dsp:cNvPr id="0" name=""/>
        <dsp:cNvSpPr/>
      </dsp:nvSpPr>
      <dsp:spPr>
        <a:xfrm>
          <a:off x="2520743" y="2803758"/>
          <a:ext cx="1636109" cy="81805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Review the ad body</a:t>
          </a:r>
        </a:p>
      </dsp:txBody>
      <dsp:txXfrm>
        <a:off x="2560677" y="2843692"/>
        <a:ext cx="1556241" cy="738186"/>
      </dsp:txXfrm>
    </dsp:sp>
    <dsp:sp modelId="{4F201775-B5A9-423D-87DC-E3D592595090}">
      <dsp:nvSpPr>
        <dsp:cNvPr id="0" name=""/>
        <dsp:cNvSpPr/>
      </dsp:nvSpPr>
      <dsp:spPr>
        <a:xfrm>
          <a:off x="699310" y="2803758"/>
          <a:ext cx="1636109" cy="81805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Review landing pages</a:t>
          </a:r>
        </a:p>
      </dsp:txBody>
      <dsp:txXfrm>
        <a:off x="739244" y="2843692"/>
        <a:ext cx="1556241" cy="738186"/>
      </dsp:txXfrm>
    </dsp:sp>
    <dsp:sp modelId="{AB417EC8-67BD-4843-B5DD-409EFE593801}">
      <dsp:nvSpPr>
        <dsp:cNvPr id="0" name=""/>
        <dsp:cNvSpPr/>
      </dsp:nvSpPr>
      <dsp:spPr>
        <a:xfrm>
          <a:off x="136456" y="1071472"/>
          <a:ext cx="1636109" cy="81805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Repeat</a:t>
          </a:r>
        </a:p>
      </dsp:txBody>
      <dsp:txXfrm>
        <a:off x="176390" y="1111406"/>
        <a:ext cx="1556241" cy="73818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nstagram.com/souqyqg/"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Souq Lebanese Grill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Google Ads campaign</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6ABE-F370-4527-9770-6D44A8CFD5C2}"/>
              </a:ext>
            </a:extLst>
          </p:cNvPr>
          <p:cNvSpPr>
            <a:spLocks noGrp="1"/>
          </p:cNvSpPr>
          <p:nvPr>
            <p:ph type="title"/>
          </p:nvPr>
        </p:nvSpPr>
        <p:spPr>
          <a:xfrm>
            <a:off x="913795" y="763701"/>
            <a:ext cx="5707899" cy="1675559"/>
          </a:xfrm>
        </p:spPr>
        <p:txBody>
          <a:bodyPr anchor="b">
            <a:normAutofit/>
          </a:bodyPr>
          <a:lstStyle/>
          <a:p>
            <a:r>
              <a:rPr lang="en-CA" dirty="0"/>
              <a:t>How does it look in google ads?</a:t>
            </a:r>
          </a:p>
        </p:txBody>
      </p:sp>
      <p:pic>
        <p:nvPicPr>
          <p:cNvPr id="5" name="Picture 4" descr="Graphical user interface, text, application, website&#10;&#10;Description automatically generated">
            <a:extLst>
              <a:ext uri="{FF2B5EF4-FFF2-40B4-BE49-F238E27FC236}">
                <a16:creationId xmlns:a16="http://schemas.microsoft.com/office/drawing/2014/main" id="{7A92F1F1-B2DF-32FE-965D-2C3FB738CE00}"/>
              </a:ext>
            </a:extLst>
          </p:cNvPr>
          <p:cNvPicPr>
            <a:picLocks noChangeAspect="1"/>
          </p:cNvPicPr>
          <p:nvPr/>
        </p:nvPicPr>
        <p:blipFill rotWithShape="1">
          <a:blip r:embed="rId2"/>
          <a:srcRect t="8144"/>
          <a:stretch/>
        </p:blipFill>
        <p:spPr>
          <a:xfrm>
            <a:off x="7760106" y="1163782"/>
            <a:ext cx="2640641" cy="4512742"/>
          </a:xfrm>
          <a:prstGeom prst="rect">
            <a:avLst/>
          </a:prstGeom>
          <a:noFill/>
          <a:effectLst>
            <a:outerShdw blurRad="38100" dist="25400" dir="4440000">
              <a:srgbClr val="000000">
                <a:alpha val="36000"/>
              </a:srgbClr>
            </a:outerShdw>
          </a:effectLst>
        </p:spPr>
      </p:pic>
      <p:sp>
        <p:nvSpPr>
          <p:cNvPr id="10" name="Text Placeholder 3">
            <a:extLst>
              <a:ext uri="{FF2B5EF4-FFF2-40B4-BE49-F238E27FC236}">
                <a16:creationId xmlns:a16="http://schemas.microsoft.com/office/drawing/2014/main" id="{FBC46290-690D-F8BF-1AEA-F7E2BDC8380D}"/>
              </a:ext>
            </a:extLst>
          </p:cNvPr>
          <p:cNvSpPr>
            <a:spLocks noGrp="1"/>
          </p:cNvSpPr>
          <p:nvPr>
            <p:ph type="body" sz="half" idx="2"/>
          </p:nvPr>
        </p:nvSpPr>
        <p:spPr>
          <a:xfrm>
            <a:off x="1473698" y="2679699"/>
            <a:ext cx="4588094" cy="3135695"/>
          </a:xfrm>
        </p:spPr>
        <p:txBody>
          <a:bodyPr/>
          <a:lstStyle/>
          <a:p>
            <a:r>
              <a:rPr lang="en-US" dirty="0"/>
              <a:t>While the ad campaign is going on, we keep iterating through the process of reviewing keywords, search terms, landing pages and the ad body and making necessary changes to maximize click-through rate as well as conversion rate.</a:t>
            </a:r>
          </a:p>
        </p:txBody>
      </p:sp>
    </p:spTree>
    <p:extLst>
      <p:ext uri="{BB962C8B-B14F-4D97-AF65-F5344CB8AC3E}">
        <p14:creationId xmlns:p14="http://schemas.microsoft.com/office/powerpoint/2010/main" val="349061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5DF8-3121-80E1-6321-1E61EF17CF2E}"/>
              </a:ext>
            </a:extLst>
          </p:cNvPr>
          <p:cNvSpPr>
            <a:spLocks noGrp="1"/>
          </p:cNvSpPr>
          <p:nvPr>
            <p:ph type="title"/>
          </p:nvPr>
        </p:nvSpPr>
        <p:spPr>
          <a:xfrm>
            <a:off x="913795" y="609600"/>
            <a:ext cx="10353762" cy="1261872"/>
          </a:xfrm>
        </p:spPr>
        <p:txBody>
          <a:bodyPr anchor="ctr">
            <a:normAutofit/>
          </a:bodyPr>
          <a:lstStyle/>
          <a:p>
            <a:r>
              <a:rPr lang="en-CA" dirty="0"/>
              <a:t>Evaluation</a:t>
            </a:r>
          </a:p>
        </p:txBody>
      </p:sp>
      <p:sp>
        <p:nvSpPr>
          <p:cNvPr id="1031" name="Content Placeholder 3">
            <a:extLst>
              <a:ext uri="{FF2B5EF4-FFF2-40B4-BE49-F238E27FC236}">
                <a16:creationId xmlns:a16="http://schemas.microsoft.com/office/drawing/2014/main" id="{1C1C5F27-1EB9-8B83-493A-A97695456C95}"/>
              </a:ext>
            </a:extLst>
          </p:cNvPr>
          <p:cNvSpPr>
            <a:spLocks noGrp="1"/>
          </p:cNvSpPr>
          <p:nvPr>
            <p:ph sz="half" idx="1"/>
          </p:nvPr>
        </p:nvSpPr>
        <p:spPr>
          <a:xfrm>
            <a:off x="913795" y="2076450"/>
            <a:ext cx="4856841" cy="3622671"/>
          </a:xfrm>
        </p:spPr>
        <p:txBody>
          <a:bodyPr anchor="t">
            <a:normAutofit/>
          </a:bodyPr>
          <a:lstStyle/>
          <a:p>
            <a:pPr>
              <a:lnSpc>
                <a:spcPct val="100000"/>
              </a:lnSpc>
            </a:pPr>
            <a:r>
              <a:rPr lang="en-US" sz="1600"/>
              <a:t>Specific: We chose conversion value as our metric to be specific as  to what we wanted from the campaign.</a:t>
            </a:r>
          </a:p>
          <a:p>
            <a:pPr>
              <a:lnSpc>
                <a:spcPct val="100000"/>
              </a:lnSpc>
            </a:pPr>
            <a:r>
              <a:rPr lang="en-US" sz="1600"/>
              <a:t>Measurable: Conversion value was measurable in dollars.</a:t>
            </a:r>
          </a:p>
          <a:p>
            <a:pPr>
              <a:lnSpc>
                <a:spcPct val="100000"/>
              </a:lnSpc>
            </a:pPr>
            <a:r>
              <a:rPr lang="en-US" sz="1600"/>
              <a:t>Attainable: We set the target to $10000 which was attainable for our campaign.</a:t>
            </a:r>
          </a:p>
          <a:p>
            <a:pPr>
              <a:lnSpc>
                <a:spcPct val="100000"/>
              </a:lnSpc>
            </a:pPr>
            <a:r>
              <a:rPr lang="en-US" sz="1600"/>
              <a:t>Relevant: Revenue seemed to be a metric that was relevant to the business audience.</a:t>
            </a:r>
          </a:p>
          <a:p>
            <a:pPr>
              <a:lnSpc>
                <a:spcPct val="100000"/>
              </a:lnSpc>
            </a:pPr>
            <a:r>
              <a:rPr lang="en-US" sz="1600"/>
              <a:t>Time based: We set the time frame for this campaign as 1 month, so the project was time bound.</a:t>
            </a:r>
          </a:p>
        </p:txBody>
      </p:sp>
      <p:pic>
        <p:nvPicPr>
          <p:cNvPr id="1026" name="Picture 2" descr="12 SMART Marketing Goals Examples | Pepperland Marketing">
            <a:extLst>
              <a:ext uri="{FF2B5EF4-FFF2-40B4-BE49-F238E27FC236}">
                <a16:creationId xmlns:a16="http://schemas.microsoft.com/office/drawing/2014/main" id="{07FB29F0-4278-EAA5-B7F5-88A45198A3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0716" y="2612866"/>
            <a:ext cx="4856841" cy="254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05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7306-E6E3-C075-396F-076E84D9C6A2}"/>
              </a:ext>
            </a:extLst>
          </p:cNvPr>
          <p:cNvSpPr>
            <a:spLocks noGrp="1"/>
          </p:cNvSpPr>
          <p:nvPr>
            <p:ph type="title"/>
          </p:nvPr>
        </p:nvSpPr>
        <p:spPr/>
        <p:txBody>
          <a:bodyPr/>
          <a:lstStyle/>
          <a:p>
            <a:r>
              <a:rPr lang="en-CA" dirty="0"/>
              <a:t>Evaluation(Contd.)</a:t>
            </a:r>
          </a:p>
        </p:txBody>
      </p:sp>
      <p:pic>
        <p:nvPicPr>
          <p:cNvPr id="6" name="Content Placeholder 5">
            <a:extLst>
              <a:ext uri="{FF2B5EF4-FFF2-40B4-BE49-F238E27FC236}">
                <a16:creationId xmlns:a16="http://schemas.microsoft.com/office/drawing/2014/main" id="{D0EC13E5-85C1-4FE4-1D84-9C7FBF32EB9A}"/>
              </a:ext>
            </a:extLst>
          </p:cNvPr>
          <p:cNvPicPr>
            <a:picLocks noGrp="1" noChangeAspect="1"/>
          </p:cNvPicPr>
          <p:nvPr>
            <p:ph sz="half" idx="2"/>
          </p:nvPr>
        </p:nvPicPr>
        <p:blipFill rotWithShape="1">
          <a:blip r:embed="rId2"/>
          <a:srcRect b="9783"/>
          <a:stretch/>
        </p:blipFill>
        <p:spPr>
          <a:xfrm>
            <a:off x="4746459" y="1995056"/>
            <a:ext cx="7170021" cy="2991473"/>
          </a:xfrm>
        </p:spPr>
      </p:pic>
      <p:pic>
        <p:nvPicPr>
          <p:cNvPr id="1026" name="Picture 2" descr="11 Critical Google Ads Metrics to Monitor Daily - AgencyAnalytics">
            <a:extLst>
              <a:ext uri="{FF2B5EF4-FFF2-40B4-BE49-F238E27FC236}">
                <a16:creationId xmlns:a16="http://schemas.microsoft.com/office/drawing/2014/main" id="{7D6E26AB-A5E9-8F73-A6E8-377D3582476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914401" y="2152332"/>
            <a:ext cx="3579568" cy="297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6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8B7E782-2DD1-D9EA-0068-700BB205DE3C}"/>
              </a:ext>
            </a:extLst>
          </p:cNvPr>
          <p:cNvSpPr>
            <a:spLocks noGrp="1"/>
          </p:cNvSpPr>
          <p:nvPr>
            <p:ph type="title"/>
          </p:nvPr>
        </p:nvSpPr>
        <p:spPr>
          <a:xfrm>
            <a:off x="913795" y="609600"/>
            <a:ext cx="10353762" cy="1257300"/>
          </a:xfrm>
        </p:spPr>
        <p:txBody>
          <a:bodyPr/>
          <a:lstStyle/>
          <a:p>
            <a:r>
              <a:rPr lang="en-US" dirty="0"/>
              <a:t>Is that all?</a:t>
            </a:r>
          </a:p>
        </p:txBody>
      </p:sp>
      <p:sp>
        <p:nvSpPr>
          <p:cNvPr id="11" name="Content Placeholder 2">
            <a:extLst>
              <a:ext uri="{FF2B5EF4-FFF2-40B4-BE49-F238E27FC236}">
                <a16:creationId xmlns:a16="http://schemas.microsoft.com/office/drawing/2014/main" id="{D8CEFBA8-EE76-F56D-253D-4A76F6FED9F2}"/>
              </a:ext>
            </a:extLst>
          </p:cNvPr>
          <p:cNvSpPr>
            <a:spLocks noGrp="1"/>
          </p:cNvSpPr>
          <p:nvPr>
            <p:ph idx="1"/>
          </p:nvPr>
        </p:nvSpPr>
        <p:spPr>
          <a:xfrm>
            <a:off x="913795" y="2076450"/>
            <a:ext cx="10353762" cy="3714749"/>
          </a:xfrm>
        </p:spPr>
        <p:txBody>
          <a:bodyPr/>
          <a:lstStyle/>
          <a:p>
            <a:r>
              <a:rPr lang="en-US" dirty="0"/>
              <a:t>Not really!</a:t>
            </a:r>
          </a:p>
          <a:p>
            <a:r>
              <a:rPr lang="en-US" dirty="0"/>
              <a:t>After the ad campaign is over, we will have data on the people that engaged with our ads. We will know who converted and who did not.</a:t>
            </a:r>
          </a:p>
          <a:p>
            <a:r>
              <a:rPr lang="en-US" dirty="0"/>
              <a:t>The next task will be to figure out why the people who are not converting are not converting.</a:t>
            </a:r>
          </a:p>
          <a:p>
            <a:r>
              <a:rPr lang="en-US" dirty="0"/>
              <a:t>Finally, we can then decide to launch a follow up personalized marketing campaign targeting those who did not convert the first time.</a:t>
            </a:r>
          </a:p>
        </p:txBody>
      </p:sp>
    </p:spTree>
    <p:extLst>
      <p:ext uri="{BB962C8B-B14F-4D97-AF65-F5344CB8AC3E}">
        <p14:creationId xmlns:p14="http://schemas.microsoft.com/office/powerpoint/2010/main" val="143605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898C-29FA-A8A2-DEDB-E4DC6A90694E}"/>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445C7B0D-B444-7FC6-B549-F2679720BBFE}"/>
              </a:ext>
            </a:extLst>
          </p:cNvPr>
          <p:cNvSpPr>
            <a:spLocks noGrp="1"/>
          </p:cNvSpPr>
          <p:nvPr>
            <p:ph idx="1"/>
          </p:nvPr>
        </p:nvSpPr>
        <p:spPr/>
        <p:txBody>
          <a:bodyPr/>
          <a:lstStyle/>
          <a:p>
            <a:r>
              <a:rPr lang="en-CA" dirty="0"/>
              <a:t>In summary, we launched a marketing campaign for Souq Lebanese grill on google ads where we targeted customers based on their geographical location and demographics.</a:t>
            </a:r>
          </a:p>
          <a:p>
            <a:r>
              <a:rPr lang="en-CA" dirty="0"/>
              <a:t>This ad campaign would also give us information about customers that helps us with behavioural as well as </a:t>
            </a:r>
            <a:r>
              <a:rPr lang="en-CA" dirty="0" err="1"/>
              <a:t>pyschographical</a:t>
            </a:r>
            <a:r>
              <a:rPr lang="en-CA" dirty="0"/>
              <a:t> targeting of customers in future campaigns.</a:t>
            </a:r>
          </a:p>
          <a:p>
            <a:r>
              <a:rPr lang="en-CA" dirty="0"/>
              <a:t>At the end, we evaluated our project with SMART objectives, documented the lessons learned during the project and closed the project with a final meeting with </a:t>
            </a:r>
            <a:r>
              <a:rPr lang="en-CA"/>
              <a:t>the business owners.</a:t>
            </a:r>
            <a:endParaRPr lang="en-CA" dirty="0"/>
          </a:p>
        </p:txBody>
      </p:sp>
    </p:spTree>
    <p:extLst>
      <p:ext uri="{BB962C8B-B14F-4D97-AF65-F5344CB8AC3E}">
        <p14:creationId xmlns:p14="http://schemas.microsoft.com/office/powerpoint/2010/main" val="176916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Motivation</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56056299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64E2-D111-DB14-7760-70881ECB1989}"/>
              </a:ext>
            </a:extLst>
          </p:cNvPr>
          <p:cNvSpPr>
            <a:spLocks noGrp="1"/>
          </p:cNvSpPr>
          <p:nvPr>
            <p:ph type="title"/>
          </p:nvPr>
        </p:nvSpPr>
        <p:spPr>
          <a:xfrm>
            <a:off x="913795" y="609600"/>
            <a:ext cx="10353762" cy="1261872"/>
          </a:xfrm>
        </p:spPr>
        <p:txBody>
          <a:bodyPr anchor="ctr">
            <a:normAutofit/>
          </a:bodyPr>
          <a:lstStyle/>
          <a:p>
            <a:r>
              <a:rPr lang="en-CA" dirty="0"/>
              <a:t>Setting up a google ad</a:t>
            </a:r>
          </a:p>
        </p:txBody>
      </p:sp>
      <p:pic>
        <p:nvPicPr>
          <p:cNvPr id="4" name="Content Placeholder 3" descr="Graphical user interface, application&#10;&#10;Description automatically generated">
            <a:extLst>
              <a:ext uri="{FF2B5EF4-FFF2-40B4-BE49-F238E27FC236}">
                <a16:creationId xmlns:a16="http://schemas.microsoft.com/office/drawing/2014/main" id="{7E05EBB7-1EAC-5881-A414-529BE121CE8A}"/>
              </a:ext>
            </a:extLst>
          </p:cNvPr>
          <p:cNvPicPr>
            <a:picLocks noGrp="1" noChangeAspect="1"/>
          </p:cNvPicPr>
          <p:nvPr>
            <p:ph sz="half" idx="1"/>
          </p:nvPr>
        </p:nvPicPr>
        <p:blipFill>
          <a:blip r:embed="rId2"/>
          <a:stretch>
            <a:fillRect/>
          </a:stretch>
        </p:blipFill>
        <p:spPr>
          <a:xfrm>
            <a:off x="1133270" y="2076450"/>
            <a:ext cx="4417891" cy="3622671"/>
          </a:xfrm>
          <a:prstGeom prst="rect">
            <a:avLst/>
          </a:prstGeom>
          <a:noFill/>
        </p:spPr>
      </p:pic>
      <p:sp>
        <p:nvSpPr>
          <p:cNvPr id="9" name="Content Placeholder 3">
            <a:extLst>
              <a:ext uri="{FF2B5EF4-FFF2-40B4-BE49-F238E27FC236}">
                <a16:creationId xmlns:a16="http://schemas.microsoft.com/office/drawing/2014/main" id="{CD1A4FD7-C42C-3D76-0EC6-B19F2632772F}"/>
              </a:ext>
            </a:extLst>
          </p:cNvPr>
          <p:cNvSpPr>
            <a:spLocks noGrp="1"/>
          </p:cNvSpPr>
          <p:nvPr>
            <p:ph sz="half" idx="2"/>
          </p:nvPr>
        </p:nvSpPr>
        <p:spPr>
          <a:xfrm>
            <a:off x="6410716" y="2076451"/>
            <a:ext cx="4856841" cy="3622672"/>
          </a:xfrm>
        </p:spPr>
        <p:txBody>
          <a:bodyPr/>
          <a:lstStyle/>
          <a:p>
            <a:r>
              <a:rPr lang="en-US" dirty="0"/>
              <a:t>First, we took a video ad from </a:t>
            </a:r>
            <a:r>
              <a:rPr lang="en-CA"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https://www.instagram.com/souqyqg/</a:t>
            </a:r>
            <a:endParaRPr lang="en-CA"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CA" kern="100" dirty="0">
                <a:effectLst/>
                <a:ea typeface="Calibri" panose="020F0502020204030204" pitchFamily="34" charset="0"/>
                <a:cs typeface="Times New Roman" panose="02020603050405020304" pitchFamily="18" charset="0"/>
              </a:rPr>
              <a:t>We then wrote some headlines and descriptions for the ad.</a:t>
            </a:r>
            <a:endParaRPr lang="en-US" kern="100" dirty="0">
              <a:effectLst/>
              <a:ea typeface="Calibri" panose="020F0502020204030204" pitchFamily="34" charset="0"/>
              <a:cs typeface="Times New Roman" panose="02020603050405020304" pitchFamily="18" charset="0"/>
            </a:endParaRPr>
          </a:p>
          <a:p>
            <a:r>
              <a:rPr lang="en-US" kern="100" dirty="0">
                <a:effectLst/>
                <a:ea typeface="Calibri" panose="020F0502020204030204" pitchFamily="34" charset="0"/>
                <a:cs typeface="Times New Roman" panose="02020603050405020304" pitchFamily="18" charset="0"/>
              </a:rPr>
              <a:t>We can select drive traffic to a website to pull customers to Souq website from the ad.</a:t>
            </a:r>
            <a:endParaRPr lang="en-US" dirty="0"/>
          </a:p>
        </p:txBody>
      </p:sp>
    </p:spTree>
    <p:extLst>
      <p:ext uri="{BB962C8B-B14F-4D97-AF65-F5344CB8AC3E}">
        <p14:creationId xmlns:p14="http://schemas.microsoft.com/office/powerpoint/2010/main" val="43434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2D804EA-6147-2DB3-97F4-6FDCC1DBDE75}"/>
              </a:ext>
            </a:extLst>
          </p:cNvPr>
          <p:cNvSpPr>
            <a:spLocks noGrp="1"/>
          </p:cNvSpPr>
          <p:nvPr>
            <p:ph type="title"/>
          </p:nvPr>
        </p:nvSpPr>
        <p:spPr>
          <a:xfrm>
            <a:off x="913795" y="609600"/>
            <a:ext cx="10353762" cy="1261872"/>
          </a:xfrm>
        </p:spPr>
        <p:txBody>
          <a:bodyPr/>
          <a:lstStyle/>
          <a:p>
            <a:r>
              <a:rPr lang="en-US" dirty="0"/>
              <a:t>Geographic targeting</a:t>
            </a:r>
          </a:p>
        </p:txBody>
      </p:sp>
      <p:pic>
        <p:nvPicPr>
          <p:cNvPr id="5" name="Picture 4" descr="Graphical user interface, text, application, email&#10;&#10;Description automatically generated">
            <a:extLst>
              <a:ext uri="{FF2B5EF4-FFF2-40B4-BE49-F238E27FC236}">
                <a16:creationId xmlns:a16="http://schemas.microsoft.com/office/drawing/2014/main" id="{70CCCD7A-7016-D795-9E6D-DCC3B4E31BB9}"/>
              </a:ext>
            </a:extLst>
          </p:cNvPr>
          <p:cNvPicPr>
            <a:picLocks noChangeAspect="1"/>
          </p:cNvPicPr>
          <p:nvPr/>
        </p:nvPicPr>
        <p:blipFill>
          <a:blip r:embed="rId2"/>
          <a:stretch>
            <a:fillRect/>
          </a:stretch>
        </p:blipFill>
        <p:spPr>
          <a:xfrm>
            <a:off x="1027410" y="2076450"/>
            <a:ext cx="4629611" cy="3622671"/>
          </a:xfrm>
          <a:prstGeom prst="rect">
            <a:avLst/>
          </a:prstGeom>
          <a:noFill/>
        </p:spPr>
      </p:pic>
      <p:sp>
        <p:nvSpPr>
          <p:cNvPr id="12" name="Content Placeholder 3">
            <a:extLst>
              <a:ext uri="{FF2B5EF4-FFF2-40B4-BE49-F238E27FC236}">
                <a16:creationId xmlns:a16="http://schemas.microsoft.com/office/drawing/2014/main" id="{19D1ADB4-26EE-C702-FDD0-C23F63B96144}"/>
              </a:ext>
            </a:extLst>
          </p:cNvPr>
          <p:cNvSpPr>
            <a:spLocks noGrp="1"/>
          </p:cNvSpPr>
          <p:nvPr>
            <p:ph sz="half" idx="2"/>
          </p:nvPr>
        </p:nvSpPr>
        <p:spPr>
          <a:xfrm>
            <a:off x="6410716" y="2076451"/>
            <a:ext cx="4856841" cy="3622672"/>
          </a:xfrm>
        </p:spPr>
        <p:txBody>
          <a:bodyPr/>
          <a:lstStyle/>
          <a:p>
            <a:r>
              <a:rPr lang="en-US" dirty="0"/>
              <a:t>The next step was to target the customers by their location. We are interested in the population of Windsor since Souq is a local restaurant.</a:t>
            </a:r>
          </a:p>
        </p:txBody>
      </p:sp>
    </p:spTree>
    <p:extLst>
      <p:ext uri="{BB962C8B-B14F-4D97-AF65-F5344CB8AC3E}">
        <p14:creationId xmlns:p14="http://schemas.microsoft.com/office/powerpoint/2010/main" val="388266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11BD-F8EF-94E3-0D1A-FB21C74C6DD3}"/>
              </a:ext>
            </a:extLst>
          </p:cNvPr>
          <p:cNvSpPr>
            <a:spLocks noGrp="1"/>
          </p:cNvSpPr>
          <p:nvPr>
            <p:ph type="title"/>
          </p:nvPr>
        </p:nvSpPr>
        <p:spPr>
          <a:xfrm>
            <a:off x="913795" y="609600"/>
            <a:ext cx="10353762" cy="1261872"/>
          </a:xfrm>
        </p:spPr>
        <p:txBody>
          <a:bodyPr anchor="ctr">
            <a:normAutofit/>
          </a:bodyPr>
          <a:lstStyle/>
          <a:p>
            <a:r>
              <a:rPr lang="en-CA" dirty="0"/>
              <a:t>Demographic targeting</a:t>
            </a:r>
          </a:p>
        </p:txBody>
      </p:sp>
      <p:sp>
        <p:nvSpPr>
          <p:cNvPr id="10" name="Content Placeholder 2">
            <a:extLst>
              <a:ext uri="{FF2B5EF4-FFF2-40B4-BE49-F238E27FC236}">
                <a16:creationId xmlns:a16="http://schemas.microsoft.com/office/drawing/2014/main" id="{2E25F7E5-F346-44B8-3773-AE09BBEC9E70}"/>
              </a:ext>
            </a:extLst>
          </p:cNvPr>
          <p:cNvSpPr>
            <a:spLocks noGrp="1"/>
          </p:cNvSpPr>
          <p:nvPr>
            <p:ph sz="half" idx="1"/>
          </p:nvPr>
        </p:nvSpPr>
        <p:spPr>
          <a:xfrm>
            <a:off x="913795" y="2076450"/>
            <a:ext cx="4856841" cy="3622671"/>
          </a:xfrm>
        </p:spPr>
        <p:txBody>
          <a:bodyPr/>
          <a:lstStyle/>
          <a:p>
            <a:r>
              <a:rPr lang="en-US" dirty="0"/>
              <a:t>The next step is to target the customers by their demographics such as age, gender etc.</a:t>
            </a:r>
          </a:p>
        </p:txBody>
      </p:sp>
      <p:pic>
        <p:nvPicPr>
          <p:cNvPr id="5" name="Picture 4" descr="Graphical user interface, application&#10;&#10;Description automatically generated">
            <a:extLst>
              <a:ext uri="{FF2B5EF4-FFF2-40B4-BE49-F238E27FC236}">
                <a16:creationId xmlns:a16="http://schemas.microsoft.com/office/drawing/2014/main" id="{B3358626-2918-0F44-13A4-09C773D26C3B}"/>
              </a:ext>
            </a:extLst>
          </p:cNvPr>
          <p:cNvPicPr>
            <a:picLocks noChangeAspect="1"/>
          </p:cNvPicPr>
          <p:nvPr/>
        </p:nvPicPr>
        <p:blipFill>
          <a:blip r:embed="rId2"/>
          <a:stretch>
            <a:fillRect/>
          </a:stretch>
        </p:blipFill>
        <p:spPr>
          <a:xfrm>
            <a:off x="6455799" y="2076451"/>
            <a:ext cx="4766674" cy="3622672"/>
          </a:xfrm>
          <a:prstGeom prst="rect">
            <a:avLst/>
          </a:prstGeom>
          <a:noFill/>
        </p:spPr>
      </p:pic>
    </p:spTree>
    <p:extLst>
      <p:ext uri="{BB962C8B-B14F-4D97-AF65-F5344CB8AC3E}">
        <p14:creationId xmlns:p14="http://schemas.microsoft.com/office/powerpoint/2010/main" val="21585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B4A08CD-8272-57E6-C471-558C4D6A9DC0}"/>
              </a:ext>
            </a:extLst>
          </p:cNvPr>
          <p:cNvSpPr>
            <a:spLocks noGrp="1"/>
          </p:cNvSpPr>
          <p:nvPr>
            <p:ph type="title"/>
          </p:nvPr>
        </p:nvSpPr>
        <p:spPr>
          <a:xfrm>
            <a:off x="913795" y="609600"/>
            <a:ext cx="10353762" cy="1261872"/>
          </a:xfrm>
        </p:spPr>
        <p:txBody>
          <a:bodyPr/>
          <a:lstStyle/>
          <a:p>
            <a:r>
              <a:rPr lang="en-US" dirty="0"/>
              <a:t>Keywords</a:t>
            </a:r>
          </a:p>
        </p:txBody>
      </p:sp>
      <p:pic>
        <p:nvPicPr>
          <p:cNvPr id="5" name="Picture 4" descr="Graphical user interface, text, application, email&#10;&#10;Description automatically generated">
            <a:extLst>
              <a:ext uri="{FF2B5EF4-FFF2-40B4-BE49-F238E27FC236}">
                <a16:creationId xmlns:a16="http://schemas.microsoft.com/office/drawing/2014/main" id="{42540849-7F50-104D-4120-3C75BF4B4CE7}"/>
              </a:ext>
            </a:extLst>
          </p:cNvPr>
          <p:cNvPicPr>
            <a:picLocks noChangeAspect="1"/>
          </p:cNvPicPr>
          <p:nvPr/>
        </p:nvPicPr>
        <p:blipFill>
          <a:blip r:embed="rId2"/>
          <a:stretch>
            <a:fillRect/>
          </a:stretch>
        </p:blipFill>
        <p:spPr>
          <a:xfrm>
            <a:off x="1153290" y="2076450"/>
            <a:ext cx="4377850" cy="3622671"/>
          </a:xfrm>
          <a:prstGeom prst="rect">
            <a:avLst/>
          </a:prstGeom>
          <a:noFill/>
        </p:spPr>
      </p:pic>
      <p:sp>
        <p:nvSpPr>
          <p:cNvPr id="12" name="Content Placeholder 3">
            <a:extLst>
              <a:ext uri="{FF2B5EF4-FFF2-40B4-BE49-F238E27FC236}">
                <a16:creationId xmlns:a16="http://schemas.microsoft.com/office/drawing/2014/main" id="{B55668B8-A28F-51E7-C9B7-9D834D8945E9}"/>
              </a:ext>
            </a:extLst>
          </p:cNvPr>
          <p:cNvSpPr>
            <a:spLocks noGrp="1"/>
          </p:cNvSpPr>
          <p:nvPr>
            <p:ph sz="half" idx="2"/>
          </p:nvPr>
        </p:nvSpPr>
        <p:spPr>
          <a:xfrm>
            <a:off x="6410716" y="2076451"/>
            <a:ext cx="4856841" cy="3622672"/>
          </a:xfrm>
        </p:spPr>
        <p:txBody>
          <a:bodyPr/>
          <a:lstStyle/>
          <a:p>
            <a:r>
              <a:rPr lang="en-US" dirty="0"/>
              <a:t>The next step which is crucial for google ads was to select the keywords for our ad campaign. This is a crucial step which can make or break the ad campaign.</a:t>
            </a:r>
          </a:p>
        </p:txBody>
      </p:sp>
    </p:spTree>
    <p:extLst>
      <p:ext uri="{BB962C8B-B14F-4D97-AF65-F5344CB8AC3E}">
        <p14:creationId xmlns:p14="http://schemas.microsoft.com/office/powerpoint/2010/main" val="217131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715D-36F0-5BE6-F57F-4F191A0AD3C3}"/>
              </a:ext>
            </a:extLst>
          </p:cNvPr>
          <p:cNvSpPr>
            <a:spLocks noGrp="1"/>
          </p:cNvSpPr>
          <p:nvPr>
            <p:ph type="title"/>
          </p:nvPr>
        </p:nvSpPr>
        <p:spPr>
          <a:xfrm>
            <a:off x="913795" y="609600"/>
            <a:ext cx="10353762" cy="1261872"/>
          </a:xfrm>
        </p:spPr>
        <p:txBody>
          <a:bodyPr anchor="ctr">
            <a:normAutofit/>
          </a:bodyPr>
          <a:lstStyle/>
          <a:p>
            <a:r>
              <a:rPr lang="en-CA" dirty="0"/>
              <a:t>Budget</a:t>
            </a:r>
          </a:p>
        </p:txBody>
      </p:sp>
      <p:sp>
        <p:nvSpPr>
          <p:cNvPr id="11" name="Content Placeholder 2">
            <a:extLst>
              <a:ext uri="{FF2B5EF4-FFF2-40B4-BE49-F238E27FC236}">
                <a16:creationId xmlns:a16="http://schemas.microsoft.com/office/drawing/2014/main" id="{D3EBC5C0-1C01-9079-C871-3BE514ACAECF}"/>
              </a:ext>
            </a:extLst>
          </p:cNvPr>
          <p:cNvSpPr>
            <a:spLocks noGrp="1"/>
          </p:cNvSpPr>
          <p:nvPr>
            <p:ph sz="half" idx="1"/>
          </p:nvPr>
        </p:nvSpPr>
        <p:spPr>
          <a:xfrm>
            <a:off x="913795" y="2076450"/>
            <a:ext cx="4856841" cy="3622671"/>
          </a:xfrm>
        </p:spPr>
        <p:txBody>
          <a:bodyPr/>
          <a:lstStyle/>
          <a:p>
            <a:r>
              <a:rPr lang="en-US" dirty="0"/>
              <a:t>Finally, we set a daily budget and we could see the estimates for weekly performance for the same. At this stage, we set the option for the end date of our ad campaign to make sure the campaign followed T of the SMART objectives(Time bound).</a:t>
            </a:r>
          </a:p>
        </p:txBody>
      </p:sp>
      <p:pic>
        <p:nvPicPr>
          <p:cNvPr id="6" name="Picture 5" descr="Graphical user interface, application&#10;&#10;Description automatically generated">
            <a:extLst>
              <a:ext uri="{FF2B5EF4-FFF2-40B4-BE49-F238E27FC236}">
                <a16:creationId xmlns:a16="http://schemas.microsoft.com/office/drawing/2014/main" id="{8FE8AF7A-996B-DAF8-40F4-97231A66F4BB}"/>
              </a:ext>
            </a:extLst>
          </p:cNvPr>
          <p:cNvPicPr>
            <a:picLocks noChangeAspect="1"/>
          </p:cNvPicPr>
          <p:nvPr/>
        </p:nvPicPr>
        <p:blipFill>
          <a:blip r:embed="rId2"/>
          <a:stretch>
            <a:fillRect/>
          </a:stretch>
        </p:blipFill>
        <p:spPr>
          <a:xfrm>
            <a:off x="6410716" y="2090756"/>
            <a:ext cx="4856841" cy="3594062"/>
          </a:xfrm>
          <a:prstGeom prst="rect">
            <a:avLst/>
          </a:prstGeom>
          <a:noFill/>
        </p:spPr>
      </p:pic>
    </p:spTree>
    <p:extLst>
      <p:ext uri="{BB962C8B-B14F-4D97-AF65-F5344CB8AC3E}">
        <p14:creationId xmlns:p14="http://schemas.microsoft.com/office/powerpoint/2010/main" val="246621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7A78-6ECA-1130-2D87-D678D1A8EFE8}"/>
              </a:ext>
            </a:extLst>
          </p:cNvPr>
          <p:cNvSpPr>
            <a:spLocks noGrp="1"/>
          </p:cNvSpPr>
          <p:nvPr>
            <p:ph type="title"/>
          </p:nvPr>
        </p:nvSpPr>
        <p:spPr>
          <a:xfrm>
            <a:off x="913795" y="609600"/>
            <a:ext cx="10353762" cy="1261872"/>
          </a:xfrm>
        </p:spPr>
        <p:txBody>
          <a:bodyPr anchor="ctr">
            <a:normAutofit/>
          </a:bodyPr>
          <a:lstStyle/>
          <a:p>
            <a:r>
              <a:rPr lang="en-CA" dirty="0"/>
              <a:t>Review the ad</a:t>
            </a:r>
          </a:p>
        </p:txBody>
      </p:sp>
      <p:pic>
        <p:nvPicPr>
          <p:cNvPr id="5" name="Picture 4" descr="Graphical user interface, application, email&#10;&#10;Description automatically generated">
            <a:extLst>
              <a:ext uri="{FF2B5EF4-FFF2-40B4-BE49-F238E27FC236}">
                <a16:creationId xmlns:a16="http://schemas.microsoft.com/office/drawing/2014/main" id="{2CC8BE7C-6709-0EF3-2142-2621F58035AE}"/>
              </a:ext>
            </a:extLst>
          </p:cNvPr>
          <p:cNvPicPr>
            <a:picLocks noChangeAspect="1"/>
          </p:cNvPicPr>
          <p:nvPr/>
        </p:nvPicPr>
        <p:blipFill>
          <a:blip r:embed="rId2"/>
          <a:stretch>
            <a:fillRect/>
          </a:stretch>
        </p:blipFill>
        <p:spPr>
          <a:xfrm>
            <a:off x="1166437" y="2076450"/>
            <a:ext cx="4351556" cy="3622671"/>
          </a:xfrm>
          <a:prstGeom prst="rect">
            <a:avLst/>
          </a:prstGeom>
          <a:noFill/>
        </p:spPr>
      </p:pic>
      <p:sp>
        <p:nvSpPr>
          <p:cNvPr id="10" name="Content Placeholder 3">
            <a:extLst>
              <a:ext uri="{FF2B5EF4-FFF2-40B4-BE49-F238E27FC236}">
                <a16:creationId xmlns:a16="http://schemas.microsoft.com/office/drawing/2014/main" id="{210A2BF1-A3ED-45DA-993B-46C1C999808A}"/>
              </a:ext>
            </a:extLst>
          </p:cNvPr>
          <p:cNvSpPr>
            <a:spLocks noGrp="1"/>
          </p:cNvSpPr>
          <p:nvPr>
            <p:ph sz="half" idx="2"/>
          </p:nvPr>
        </p:nvSpPr>
        <p:spPr>
          <a:xfrm>
            <a:off x="6410716" y="2076451"/>
            <a:ext cx="4856841" cy="3622672"/>
          </a:xfrm>
        </p:spPr>
        <p:txBody>
          <a:bodyPr/>
          <a:lstStyle/>
          <a:p>
            <a:r>
              <a:rPr lang="en-US" dirty="0"/>
              <a:t>At last, we review the ad. This is the stage where we can make any changes if needed to our ad campaign. After reviewing, we can enter our payment information and push the ad live.</a:t>
            </a:r>
          </a:p>
        </p:txBody>
      </p:sp>
    </p:spTree>
    <p:extLst>
      <p:ext uri="{BB962C8B-B14F-4D97-AF65-F5344CB8AC3E}">
        <p14:creationId xmlns:p14="http://schemas.microsoft.com/office/powerpoint/2010/main" val="367427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7DFD-37D6-F30E-B80B-B4C7C46CF270}"/>
              </a:ext>
            </a:extLst>
          </p:cNvPr>
          <p:cNvSpPr>
            <a:spLocks noGrp="1"/>
          </p:cNvSpPr>
          <p:nvPr>
            <p:ph type="title"/>
          </p:nvPr>
        </p:nvSpPr>
        <p:spPr/>
        <p:txBody>
          <a:bodyPr/>
          <a:lstStyle/>
          <a:p>
            <a:r>
              <a:rPr lang="en-CA" dirty="0"/>
              <a:t>What next?</a:t>
            </a:r>
          </a:p>
        </p:txBody>
      </p:sp>
      <p:graphicFrame>
        <p:nvGraphicFramePr>
          <p:cNvPr id="5" name="Content Placeholder 4">
            <a:extLst>
              <a:ext uri="{FF2B5EF4-FFF2-40B4-BE49-F238E27FC236}">
                <a16:creationId xmlns:a16="http://schemas.microsoft.com/office/drawing/2014/main" id="{FC1BEE2E-2869-92E7-C6ED-C81CA82F4717}"/>
              </a:ext>
            </a:extLst>
          </p:cNvPr>
          <p:cNvGraphicFramePr>
            <a:graphicFrameLocks noGrp="1"/>
          </p:cNvGraphicFramePr>
          <p:nvPr>
            <p:ph sz="half" idx="1"/>
            <p:extLst>
              <p:ext uri="{D42A27DB-BD31-4B8C-83A1-F6EECF244321}">
                <p14:modId xmlns:p14="http://schemas.microsoft.com/office/powerpoint/2010/main" val="2611652670"/>
              </p:ext>
            </p:extLst>
          </p:nvPr>
        </p:nvGraphicFramePr>
        <p:xfrm>
          <a:off x="3662594" y="2093702"/>
          <a:ext cx="4856163" cy="362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901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{7BD6CF2F-2871-415F-8967-F8EA09B20733}tf12214701_win32</Template>
  <TotalTime>75</TotalTime>
  <Words>609</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Goudy Old Style</vt:lpstr>
      <vt:lpstr>Wingdings 2</vt:lpstr>
      <vt:lpstr>SlateVTI</vt:lpstr>
      <vt:lpstr>Souq Lebanese Grill</vt:lpstr>
      <vt:lpstr>Motivation</vt:lpstr>
      <vt:lpstr>Setting up a google ad</vt:lpstr>
      <vt:lpstr>Geographic targeting</vt:lpstr>
      <vt:lpstr>Demographic targeting</vt:lpstr>
      <vt:lpstr>Keywords</vt:lpstr>
      <vt:lpstr>Budget</vt:lpstr>
      <vt:lpstr>Review the ad</vt:lpstr>
      <vt:lpstr>What next?</vt:lpstr>
      <vt:lpstr>How does it look in google ads?</vt:lpstr>
      <vt:lpstr>Evaluation</vt:lpstr>
      <vt:lpstr>Evaluation(Contd.)</vt:lpstr>
      <vt:lpstr>Is that all?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Souq Lebanese Grill</dc:title>
  <dc:creator>Chinmay Chamoli</dc:creator>
  <cp:lastModifiedBy>Chinmay Chamoli</cp:lastModifiedBy>
  <cp:revision>3</cp:revision>
  <dcterms:created xsi:type="dcterms:W3CDTF">2023-04-19T05:40:04Z</dcterms:created>
  <dcterms:modified xsi:type="dcterms:W3CDTF">2023-04-19T22:00:13Z</dcterms:modified>
</cp:coreProperties>
</file>