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1" r:id="rId4"/>
  </p:sldMasterIdLst>
  <p:notesMasterIdLst>
    <p:notesMasterId r:id="rId25"/>
  </p:notesMasterIdLst>
  <p:handoutMasterIdLst>
    <p:handoutMasterId r:id="rId26"/>
  </p:handoutMasterIdLst>
  <p:sldIdLst>
    <p:sldId id="268" r:id="rId5"/>
    <p:sldId id="293" r:id="rId6"/>
    <p:sldId id="287" r:id="rId7"/>
    <p:sldId id="292" r:id="rId8"/>
    <p:sldId id="289" r:id="rId9"/>
    <p:sldId id="290" r:id="rId10"/>
    <p:sldId id="291" r:id="rId11"/>
    <p:sldId id="294" r:id="rId12"/>
    <p:sldId id="295" r:id="rId13"/>
    <p:sldId id="273" r:id="rId14"/>
    <p:sldId id="277" r:id="rId15"/>
    <p:sldId id="275" r:id="rId16"/>
    <p:sldId id="280" r:id="rId17"/>
    <p:sldId id="296" r:id="rId18"/>
    <p:sldId id="298" r:id="rId19"/>
    <p:sldId id="260" r:id="rId20"/>
    <p:sldId id="261" r:id="rId21"/>
    <p:sldId id="262" r:id="rId22"/>
    <p:sldId id="263" r:id="rId23"/>
    <p:sldId id="29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5"/>
    <a:srgbClr val="A4804A"/>
    <a:srgbClr val="7BEBD8"/>
    <a:srgbClr val="8335E5"/>
    <a:srgbClr val="6B8DE1"/>
    <a:srgbClr val="6C92E1"/>
    <a:srgbClr val="6313DC"/>
    <a:srgbClr val="1E3ADA"/>
    <a:srgbClr val="030553"/>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86" d="100"/>
          <a:sy n="86" d="100"/>
        </p:scale>
        <p:origin x="514" y="48"/>
      </p:cViewPr>
      <p:guideLst>
        <p:guide orient="horz" pos="2064"/>
        <p:guide pos="3840"/>
        <p:guide pos="456"/>
        <p:guide pos="720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12/11/2020</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7" name="Picture 6">
            <a:extLst>
              <a:ext uri="{FF2B5EF4-FFF2-40B4-BE49-F238E27FC236}">
                <a16:creationId xmlns:a16="http://schemas.microsoft.com/office/drawing/2014/main" id="{AD6A2BB4-2A1A-403D-AA0F-A498F00AA857}"/>
              </a:ext>
            </a:extLst>
          </p:cNvPr>
          <p:cNvPicPr>
            <a:picLocks noChangeAspect="1"/>
          </p:cNvPicPr>
          <p:nvPr userDrawn="1"/>
        </p:nvPicPr>
        <p:blipFill>
          <a:blip r:embed="rId2"/>
          <a:stretch>
            <a:fillRect/>
          </a:stretch>
        </p:blipFill>
        <p:spPr>
          <a:xfrm>
            <a:off x="4192721" y="5356296"/>
            <a:ext cx="4466197" cy="758681"/>
          </a:xfrm>
          <a:prstGeom prst="rect">
            <a:avLst/>
          </a:prstGeom>
        </p:spPr>
      </p:pic>
    </p:spTree>
    <p:extLst>
      <p:ext uri="{BB962C8B-B14F-4D97-AF65-F5344CB8AC3E}">
        <p14:creationId xmlns:p14="http://schemas.microsoft.com/office/powerpoint/2010/main" val="342302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B9693-6498-4FB8-8403-162E2A663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C7975-691D-41ED-A903-A8736D163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45265-1687-4714-965F-2BD4D9EEA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11352-BC2F-4656-9EC7-28651DDB9673}"/>
              </a:ext>
            </a:extLst>
          </p:cNvPr>
          <p:cNvSpPr>
            <a:spLocks noGrp="1"/>
          </p:cNvSpPr>
          <p:nvPr>
            <p:ph type="dt" sz="half" idx="10"/>
          </p:nvPr>
        </p:nvSpPr>
        <p:spPr/>
        <p:txBody>
          <a:bodyPr/>
          <a:lstStyle/>
          <a:p>
            <a:fld id="{E4A41B12-ACFD-4922-92BF-E8AA6D621192}" type="datetimeFigureOut">
              <a:rPr lang="en-US" smtClean="0"/>
              <a:t>12/11/2020</a:t>
            </a:fld>
            <a:endParaRPr lang="en-US"/>
          </a:p>
        </p:txBody>
      </p:sp>
      <p:sp>
        <p:nvSpPr>
          <p:cNvPr id="6" name="Footer Placeholder 5">
            <a:extLst>
              <a:ext uri="{FF2B5EF4-FFF2-40B4-BE49-F238E27FC236}">
                <a16:creationId xmlns:a16="http://schemas.microsoft.com/office/drawing/2014/main" id="{BF1A8099-11A3-486F-BF1E-53AF6361F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A32DD-BB9E-4BF6-B9CE-9A1F1F64DEFB}"/>
              </a:ext>
            </a:extLst>
          </p:cNvPr>
          <p:cNvSpPr>
            <a:spLocks noGrp="1"/>
          </p:cNvSpPr>
          <p:nvPr>
            <p:ph type="sldNum" sz="quarter" idx="12"/>
          </p:nvPr>
        </p:nvSpPr>
        <p:spPr/>
        <p:txBody>
          <a:bodyPr/>
          <a:lstStyle/>
          <a:p>
            <a:fld id="{25D88613-8437-4CED-8A9D-42CB9F5EF7F2}" type="slidenum">
              <a:rPr lang="en-US" smtClean="0"/>
              <a:t>‹#›</a:t>
            </a:fld>
            <a:endParaRPr lang="en-US"/>
          </a:p>
        </p:txBody>
      </p:sp>
    </p:spTree>
    <p:extLst>
      <p:ext uri="{BB962C8B-B14F-4D97-AF65-F5344CB8AC3E}">
        <p14:creationId xmlns:p14="http://schemas.microsoft.com/office/powerpoint/2010/main" val="161481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map" descr="Map of North America">
            <a:extLst>
              <a:ext uri="{FF2B5EF4-FFF2-40B4-BE49-F238E27FC236}">
                <a16:creationId xmlns:a16="http://schemas.microsoft.com/office/drawing/2014/main" id="{0B992891-D8F4-4D2F-A296-17A253B7E656}"/>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atin typeface="Rockwell" panose="02060603020205020403" pitchFamily="18"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4">
            <a:extLst>
              <a:ext uri="{FF2B5EF4-FFF2-40B4-BE49-F238E27FC236}">
                <a16:creationId xmlns:a16="http://schemas.microsoft.com/office/drawing/2014/main" id="{B2E7B543-5A3E-473C-961E-B87265D14049}"/>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pic>
        <p:nvPicPr>
          <p:cNvPr id="4" name="Picture 3">
            <a:extLst>
              <a:ext uri="{FF2B5EF4-FFF2-40B4-BE49-F238E27FC236}">
                <a16:creationId xmlns:a16="http://schemas.microsoft.com/office/drawing/2014/main" id="{5828A8F2-DE46-4A58-9B3B-9CFB4B13F60D}"/>
              </a:ext>
            </a:extLst>
          </p:cNvPr>
          <p:cNvPicPr>
            <a:picLocks noChangeAspect="1"/>
          </p:cNvPicPr>
          <p:nvPr userDrawn="1"/>
        </p:nvPicPr>
        <p:blipFill>
          <a:blip r:embed="rId2"/>
          <a:stretch>
            <a:fillRect/>
          </a:stretch>
        </p:blipFill>
        <p:spPr>
          <a:xfrm>
            <a:off x="3989521" y="5459590"/>
            <a:ext cx="4466197" cy="758681"/>
          </a:xfrm>
          <a:prstGeom prst="rect">
            <a:avLst/>
          </a:prstGeom>
        </p:spPr>
      </p:pic>
    </p:spTree>
    <p:extLst>
      <p:ext uri="{BB962C8B-B14F-4D97-AF65-F5344CB8AC3E}">
        <p14:creationId xmlns:p14="http://schemas.microsoft.com/office/powerpoint/2010/main" val="12892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0" y="1858294"/>
            <a:ext cx="10515599"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4639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4D0D-3F69-4094-9417-DA26D5E05B2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A19369D-3BD5-4B2E-8728-D2E162FEE8C5}"/>
              </a:ext>
            </a:extLst>
          </p:cNvPr>
          <p:cNvSpPr>
            <a:spLocks noGrp="1"/>
          </p:cNvSpPr>
          <p:nvPr>
            <p:ph type="sldNum" sz="quarter" idx="10"/>
          </p:nvPr>
        </p:nvSpPr>
        <p:spPr/>
        <p:txBody>
          <a:bodyPr/>
          <a:lstStyle/>
          <a:p>
            <a:fld id="{ED6580AB-5C3C-4B4F-8E2A-8B7A0A8CE695}" type="slidenum">
              <a:rPr lang="en-US" smtClean="0"/>
              <a:t>‹#›</a:t>
            </a:fld>
            <a:endParaRPr lang="en-US" dirty="0"/>
          </a:p>
        </p:txBody>
      </p:sp>
      <p:sp>
        <p:nvSpPr>
          <p:cNvPr id="6" name="Content Placeholder 7">
            <a:extLst>
              <a:ext uri="{FF2B5EF4-FFF2-40B4-BE49-F238E27FC236}">
                <a16:creationId xmlns:a16="http://schemas.microsoft.com/office/drawing/2014/main" id="{61651759-299E-4F87-9EAB-F631D86F0800}"/>
              </a:ext>
            </a:extLst>
          </p:cNvPr>
          <p:cNvSpPr>
            <a:spLocks noGrp="1"/>
          </p:cNvSpPr>
          <p:nvPr>
            <p:ph sz="quarter" idx="11"/>
          </p:nvPr>
        </p:nvSpPr>
        <p:spPr>
          <a:xfrm>
            <a:off x="838200" y="2177935"/>
            <a:ext cx="10515599" cy="414912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5A372F20-D52C-4BFA-900C-8DD82E435308}"/>
              </a:ext>
            </a:extLst>
          </p:cNvPr>
          <p:cNvSpPr>
            <a:spLocks noGrp="1"/>
          </p:cNvSpPr>
          <p:nvPr>
            <p:ph type="body" sz="quarter" idx="12"/>
          </p:nvPr>
        </p:nvSpPr>
        <p:spPr>
          <a:xfrm>
            <a:off x="838200" y="1690688"/>
            <a:ext cx="10515598" cy="460866"/>
          </a:xfrm>
        </p:spPr>
        <p:txBody>
          <a:bodyPr>
            <a:noAutofit/>
          </a:bodyPr>
          <a:lstStyle>
            <a:lvl1pPr marL="228600" indent="-228600">
              <a:buFont typeface="Wingdings" panose="05000000000000000000" pitchFamily="2" charset="2"/>
              <a:buChar char=""/>
              <a:defRPr sz="1800"/>
            </a:lvl1pPr>
            <a:lvl2pPr>
              <a:defRPr sz="1800"/>
            </a:lvl2pPr>
            <a:lvl3pPr>
              <a:defRPr sz="1600"/>
            </a:lvl3pPr>
            <a:lvl4pPr>
              <a:defRPr sz="1400"/>
            </a:lvl4pPr>
            <a:lvl5pPr>
              <a:defRPr sz="1400"/>
            </a:lvl5pPr>
          </a:lstStyle>
          <a:p>
            <a:pPr lvl="0"/>
            <a:r>
              <a:rPr lang="en-US" dirty="0"/>
              <a:t>Click to edit Master text styles</a:t>
            </a:r>
          </a:p>
        </p:txBody>
      </p:sp>
    </p:spTree>
    <p:extLst>
      <p:ext uri="{BB962C8B-B14F-4D97-AF65-F5344CB8AC3E}">
        <p14:creationId xmlns:p14="http://schemas.microsoft.com/office/powerpoint/2010/main" val="3402138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C3B76E0-F320-4543-A314-043E2CBBCBF6}"/>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5" name="Title Placeholder 1">
            <a:extLst>
              <a:ext uri="{FF2B5EF4-FFF2-40B4-BE49-F238E27FC236}">
                <a16:creationId xmlns:a16="http://schemas.microsoft.com/office/drawing/2014/main" id="{4571C2A6-2E5D-4330-9203-85859318AB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Content Placeholder 7">
            <a:extLst>
              <a:ext uri="{FF2B5EF4-FFF2-40B4-BE49-F238E27FC236}">
                <a16:creationId xmlns:a16="http://schemas.microsoft.com/office/drawing/2014/main" id="{6305FD26-196B-4143-8D68-41A3B563CB1A}"/>
              </a:ext>
            </a:extLst>
          </p:cNvPr>
          <p:cNvSpPr>
            <a:spLocks noGrp="1"/>
          </p:cNvSpPr>
          <p:nvPr>
            <p:ph sz="quarter" idx="10"/>
          </p:nvPr>
        </p:nvSpPr>
        <p:spPr>
          <a:xfrm>
            <a:off x="838201" y="1858294"/>
            <a:ext cx="5120148"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7">
            <a:extLst>
              <a:ext uri="{FF2B5EF4-FFF2-40B4-BE49-F238E27FC236}">
                <a16:creationId xmlns:a16="http://schemas.microsoft.com/office/drawing/2014/main" id="{423D6864-9D57-44B2-9E9D-D42172C5576C}"/>
              </a:ext>
            </a:extLst>
          </p:cNvPr>
          <p:cNvSpPr>
            <a:spLocks noGrp="1"/>
          </p:cNvSpPr>
          <p:nvPr>
            <p:ph sz="quarter" idx="11"/>
          </p:nvPr>
        </p:nvSpPr>
        <p:spPr>
          <a:xfrm>
            <a:off x="6233159" y="1858294"/>
            <a:ext cx="5120640" cy="446876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F753DD7A-DC0B-43BB-A7E2-30E832B4B323}"/>
              </a:ext>
            </a:extLst>
          </p:cNvPr>
          <p:cNvPicPr>
            <a:picLocks noChangeAspect="1"/>
          </p:cNvPicPr>
          <p:nvPr userDrawn="1"/>
        </p:nvPicPr>
        <p:blipFill>
          <a:blip r:embed="rId2"/>
          <a:stretch>
            <a:fillRect/>
          </a:stretch>
        </p:blipFill>
        <p:spPr>
          <a:xfrm>
            <a:off x="9265920" y="805520"/>
            <a:ext cx="2743200" cy="465993"/>
          </a:xfrm>
          <a:prstGeom prst="rect">
            <a:avLst/>
          </a:prstGeom>
        </p:spPr>
      </p:pic>
    </p:spTree>
    <p:extLst>
      <p:ext uri="{BB962C8B-B14F-4D97-AF65-F5344CB8AC3E}">
        <p14:creationId xmlns:p14="http://schemas.microsoft.com/office/powerpoint/2010/main" val="3616940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638D4CEB-FD69-4396-A6BA-C655570DDF1E}"/>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sp>
        <p:nvSpPr>
          <p:cNvPr id="3" name="Title 1">
            <a:extLst>
              <a:ext uri="{FF2B5EF4-FFF2-40B4-BE49-F238E27FC236}">
                <a16:creationId xmlns:a16="http://schemas.microsoft.com/office/drawing/2014/main" id="{3B63FC83-D40D-4EB3-BCAB-23F670C2C66E}"/>
              </a:ext>
            </a:extLst>
          </p:cNvPr>
          <p:cNvSpPr>
            <a:spLocks noGrp="1"/>
          </p:cNvSpPr>
          <p:nvPr>
            <p:ph type="title"/>
          </p:nvPr>
        </p:nvSpPr>
        <p:spPr>
          <a:xfrm>
            <a:off x="838200" y="3152001"/>
            <a:ext cx="10515600" cy="553998"/>
          </a:xfrm>
        </p:spPr>
        <p:txBody>
          <a:bodyPr wrap="square" lIns="0" tIns="0" rIns="0" bIns="0" anchor="t">
            <a:spAutoFit/>
          </a:bodyPr>
          <a:lstStyle>
            <a:lvl1pPr algn="ctr">
              <a:defRPr sz="4000" cap="all" baseline="0">
                <a:solidFill>
                  <a:schemeClr val="tx1">
                    <a:lumMod val="75000"/>
                    <a:lumOff val="25000"/>
                  </a:schemeClr>
                </a:solidFill>
              </a:defRPr>
            </a:lvl1pPr>
          </a:lstStyle>
          <a:p>
            <a:r>
              <a:rPr lang="en-US" dirty="0"/>
              <a:t>Click to edit Master title style</a:t>
            </a:r>
          </a:p>
        </p:txBody>
      </p:sp>
      <p:pic>
        <p:nvPicPr>
          <p:cNvPr id="5" name="Picture 4">
            <a:extLst>
              <a:ext uri="{FF2B5EF4-FFF2-40B4-BE49-F238E27FC236}">
                <a16:creationId xmlns:a16="http://schemas.microsoft.com/office/drawing/2014/main" id="{8FE55F5D-0DC5-4475-8E1F-94C145F9F710}"/>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1913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4" name="Picture 3">
            <a:extLst>
              <a:ext uri="{FF2B5EF4-FFF2-40B4-BE49-F238E27FC236}">
                <a16:creationId xmlns:a16="http://schemas.microsoft.com/office/drawing/2014/main" id="{3A403A7E-2049-4512-8649-E632C5246A65}"/>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106343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6353-E8F9-441E-8283-E42B7C260EE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E3B8B8-1924-4C24-A8B1-6C4B5136D15C}"/>
              </a:ext>
            </a:extLst>
          </p:cNvPr>
          <p:cNvSpPr>
            <a:spLocks noGrp="1"/>
          </p:cNvSpPr>
          <p:nvPr>
            <p:ph type="sldNum" sz="quarter" idx="10"/>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997398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6" name="map" descr="Map of North America">
            <a:extLst>
              <a:ext uri="{FF2B5EF4-FFF2-40B4-BE49-F238E27FC236}">
                <a16:creationId xmlns:a16="http://schemas.microsoft.com/office/drawing/2014/main" id="{3B5B12E9-B8CD-4B3E-A443-837BA35F9D1D}"/>
              </a:ext>
            </a:extLst>
          </p:cNvPr>
          <p:cNvSpPr>
            <a:spLocks noChangeAspect="1" noEditPoints="1"/>
          </p:cNvSpPr>
          <p:nvPr userDrawn="1"/>
        </p:nvSpPr>
        <p:spPr bwMode="auto">
          <a:xfrm>
            <a:off x="4967550" y="0"/>
            <a:ext cx="7224450" cy="6420062"/>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2">
                  <a:lumMod val="20000"/>
                  <a:lumOff val="80000"/>
                </a:schemeClr>
              </a:gs>
              <a:gs pos="100000">
                <a:schemeClr val="bg2">
                  <a:lumMod val="20000"/>
                  <a:lumOff val="80000"/>
                </a:scheme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sz="1800"/>
          </a:p>
        </p:txBody>
      </p:sp>
      <p:sp>
        <p:nvSpPr>
          <p:cNvPr id="3" name="Slide Number Placeholder 4">
            <a:extLst>
              <a:ext uri="{FF2B5EF4-FFF2-40B4-BE49-F238E27FC236}">
                <a16:creationId xmlns:a16="http://schemas.microsoft.com/office/drawing/2014/main" id="{AF493024-C769-4FDF-A059-D11C858CBE67}"/>
              </a:ext>
            </a:extLst>
          </p:cNvPr>
          <p:cNvSpPr txBox="1">
            <a:spLocks/>
          </p:cNvSpPr>
          <p:nvPr/>
        </p:nvSpPr>
        <p:spPr>
          <a:xfrm>
            <a:off x="11826240" y="6465520"/>
            <a:ext cx="365760" cy="274320"/>
          </a:xfrm>
          <a:prstGeom prst="rect">
            <a:avLst/>
          </a:prstGeom>
        </p:spPr>
        <p:txBody>
          <a:bodyPr/>
          <a:lstStyle>
            <a:defPPr>
              <a:defRPr lang="en-US"/>
            </a:defPPr>
            <a:lvl1pPr marL="0" algn="ctr" defTabSz="914400" rtl="0" eaLnBrk="1" latinLnBrk="0" hangingPunct="1">
              <a:defRPr sz="1000" b="1"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4A7955-6230-48B4-BD8B-A7C460F75945}" type="slidenum">
              <a:rPr lang="en-US" smtClean="0"/>
              <a:pPr/>
              <a:t>‹#›</a:t>
            </a:fld>
            <a:endParaRPr lang="en-US" dirty="0"/>
          </a:p>
        </p:txBody>
      </p:sp>
      <p:pic>
        <p:nvPicPr>
          <p:cNvPr id="7" name="Picture 6">
            <a:extLst>
              <a:ext uri="{FF2B5EF4-FFF2-40B4-BE49-F238E27FC236}">
                <a16:creationId xmlns:a16="http://schemas.microsoft.com/office/drawing/2014/main" id="{CC778E25-5C11-4D46-889E-36342A4B784C}"/>
              </a:ext>
            </a:extLst>
          </p:cNvPr>
          <p:cNvPicPr>
            <a:picLocks noChangeAspect="1"/>
          </p:cNvPicPr>
          <p:nvPr userDrawn="1"/>
        </p:nvPicPr>
        <p:blipFill>
          <a:blip r:embed="rId2"/>
          <a:stretch>
            <a:fillRect/>
          </a:stretch>
        </p:blipFill>
        <p:spPr>
          <a:xfrm>
            <a:off x="9265920" y="441620"/>
            <a:ext cx="2743200" cy="465993"/>
          </a:xfrm>
          <a:prstGeom prst="rect">
            <a:avLst/>
          </a:prstGeom>
        </p:spPr>
      </p:pic>
    </p:spTree>
    <p:extLst>
      <p:ext uri="{BB962C8B-B14F-4D97-AF65-F5344CB8AC3E}">
        <p14:creationId xmlns:p14="http://schemas.microsoft.com/office/powerpoint/2010/main" val="314964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6E36CC24-39C6-458F-BD13-EA8A32E4EADF}"/>
              </a:ext>
            </a:extLst>
          </p:cNvPr>
          <p:cNvSpPr/>
          <p:nvPr/>
        </p:nvSpPr>
        <p:spPr>
          <a:xfrm>
            <a:off x="0" y="6419800"/>
            <a:ext cx="10263189"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1D13D02-DAEA-4A5E-9C44-6EAB87B6B344}"/>
              </a:ext>
            </a:extLst>
          </p:cNvPr>
          <p:cNvSpPr/>
          <p:nvPr/>
        </p:nvSpPr>
        <p:spPr>
          <a:xfrm>
            <a:off x="11824884" y="6419800"/>
            <a:ext cx="367116"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sign&#10;&#10;Description generated with high confidence">
            <a:extLst>
              <a:ext uri="{FF2B5EF4-FFF2-40B4-BE49-F238E27FC236}">
                <a16:creationId xmlns:a16="http://schemas.microsoft.com/office/drawing/2014/main" id="{4325B3D1-6483-4097-B51A-50E2B95CDB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69486" y="6328360"/>
            <a:ext cx="549100" cy="548640"/>
          </a:xfrm>
          <a:prstGeom prst="rect">
            <a:avLst/>
          </a:prstGeom>
        </p:spPr>
      </p:pic>
      <p:sp>
        <p:nvSpPr>
          <p:cNvPr id="13" name="Slide Number Placeholder 4">
            <a:extLst>
              <a:ext uri="{FF2B5EF4-FFF2-40B4-BE49-F238E27FC236}">
                <a16:creationId xmlns:a16="http://schemas.microsoft.com/office/drawing/2014/main" id="{CBA16ED7-719D-4676-887A-57FEB640698F}"/>
              </a:ext>
            </a:extLst>
          </p:cNvPr>
          <p:cNvSpPr>
            <a:spLocks noGrp="1"/>
          </p:cNvSpPr>
          <p:nvPr>
            <p:ph type="sldNum" sz="quarter" idx="4"/>
          </p:nvPr>
        </p:nvSpPr>
        <p:spPr>
          <a:xfrm>
            <a:off x="11826240" y="6465520"/>
            <a:ext cx="365760" cy="274320"/>
          </a:xfrm>
          <a:prstGeom prst="rect">
            <a:avLst/>
          </a:prstGeom>
        </p:spPr>
        <p:txBody>
          <a:bodyPr/>
          <a:lstStyle>
            <a:lvl1pPr algn="ctr">
              <a:defRPr sz="1000" b="1">
                <a:solidFill>
                  <a:schemeClr val="bg1"/>
                </a:solidFill>
                <a:latin typeface="Roboto" panose="02000000000000000000" pitchFamily="2" charset="0"/>
                <a:ea typeface="Roboto" panose="02000000000000000000" pitchFamily="2" charset="0"/>
              </a:defRPr>
            </a:lvl1pPr>
          </a:lstStyle>
          <a:p>
            <a:fld id="{ED6580AB-5C3C-4B4F-8E2A-8B7A0A8CE695}" type="slidenum">
              <a:rPr lang="en-US" smtClean="0"/>
              <a:t>‹#›</a:t>
            </a:fld>
            <a:endParaRPr lang="en-US" dirty="0"/>
          </a:p>
        </p:txBody>
      </p:sp>
      <p:sp>
        <p:nvSpPr>
          <p:cNvPr id="4" name="Rectangle 3">
            <a:extLst>
              <a:ext uri="{FF2B5EF4-FFF2-40B4-BE49-F238E27FC236}">
                <a16:creationId xmlns:a16="http://schemas.microsoft.com/office/drawing/2014/main" id="{6E685D0F-4ABD-4469-A80E-51B057EA058C}"/>
              </a:ext>
            </a:extLst>
          </p:cNvPr>
          <p:cNvSpPr/>
          <p:nvPr userDrawn="1"/>
        </p:nvSpPr>
        <p:spPr>
          <a:xfrm>
            <a:off x="0" y="6455666"/>
            <a:ext cx="2747868" cy="261610"/>
          </a:xfrm>
          <a:prstGeom prst="rect">
            <a:avLst/>
          </a:prstGeom>
        </p:spPr>
        <p:txBody>
          <a:bodyPr wrap="none">
            <a:spAutoFit/>
          </a:bodyPr>
          <a:lstStyle/>
          <a:p>
            <a:pPr>
              <a:defRPr/>
            </a:pPr>
            <a:r>
              <a:rPr lang="en-US" sz="1100" dirty="0">
                <a:solidFill>
                  <a:schemeClr val="bg1"/>
                </a:solidFill>
              </a:rPr>
              <a:t>Big Data Architecture &amp; Governance – 2020</a:t>
            </a:r>
          </a:p>
        </p:txBody>
      </p:sp>
    </p:spTree>
    <p:extLst>
      <p:ext uri="{BB962C8B-B14F-4D97-AF65-F5344CB8AC3E}">
        <p14:creationId xmlns:p14="http://schemas.microsoft.com/office/powerpoint/2010/main" val="761353922"/>
      </p:ext>
    </p:extLst>
  </p:cSld>
  <p:clrMap bg1="lt1" tx1="dk1" bg2="lt2" tx2="dk2" accent1="accent1" accent2="accent2" accent3="accent3" accent4="accent4" accent5="accent5" accent6="accent6" hlink="hlink" folHlink="folHlink"/>
  <p:sldLayoutIdLst>
    <p:sldLayoutId id="2147483682" r:id="rId1"/>
    <p:sldLayoutId id="2147483700" r:id="rId2"/>
    <p:sldLayoutId id="2147483686" r:id="rId3"/>
    <p:sldLayoutId id="2147483701" r:id="rId4"/>
    <p:sldLayoutId id="2147483683" r:id="rId5"/>
    <p:sldLayoutId id="2147483684" r:id="rId6"/>
    <p:sldLayoutId id="2147483685" r:id="rId7"/>
    <p:sldLayoutId id="2147483702" r:id="rId8"/>
    <p:sldLayoutId id="2147483699" r:id="rId9"/>
    <p:sldLayoutId id="2147483704" r:id="rId10"/>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000" b="0" kern="1200">
          <a:solidFill>
            <a:schemeClr val="tx1"/>
          </a:solidFill>
          <a:latin typeface="Rockwell" panose="02060603020205020403" pitchFamily="18" charset="0"/>
          <a:ea typeface="Roboto" panose="02000000000000000000" pitchFamily="2" charset="0"/>
          <a:cs typeface="Raav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F55D-047D-45DE-BBFC-7EC44D2B6AF0}"/>
              </a:ext>
            </a:extLst>
          </p:cNvPr>
          <p:cNvSpPr>
            <a:spLocks noGrp="1"/>
          </p:cNvSpPr>
          <p:nvPr>
            <p:ph type="ctrTitle"/>
          </p:nvPr>
        </p:nvSpPr>
        <p:spPr/>
        <p:txBody>
          <a:bodyPr/>
          <a:lstStyle/>
          <a:p>
            <a:r>
              <a:rPr lang="en-US" dirty="0"/>
              <a:t>Big Data Architecture and Governance</a:t>
            </a:r>
          </a:p>
        </p:txBody>
      </p:sp>
      <p:sp>
        <p:nvSpPr>
          <p:cNvPr id="3" name="Subtitle 2">
            <a:extLst>
              <a:ext uri="{FF2B5EF4-FFF2-40B4-BE49-F238E27FC236}">
                <a16:creationId xmlns:a16="http://schemas.microsoft.com/office/drawing/2014/main" id="{0C5C01F6-07D4-4756-B831-8EDF485A9AF9}"/>
              </a:ext>
            </a:extLst>
          </p:cNvPr>
          <p:cNvSpPr>
            <a:spLocks noGrp="1"/>
          </p:cNvSpPr>
          <p:nvPr>
            <p:ph type="subTitle" idx="1"/>
          </p:nvPr>
        </p:nvSpPr>
        <p:spPr/>
        <p:txBody>
          <a:bodyPr>
            <a:normAutofit/>
          </a:bodyPr>
          <a:lstStyle/>
          <a:p>
            <a:endParaRPr lang="en-US" dirty="0"/>
          </a:p>
          <a:p>
            <a:r>
              <a:rPr lang="en-US" dirty="0"/>
              <a:t>Metadata Project</a:t>
            </a:r>
          </a:p>
          <a:p>
            <a:endParaRPr lang="en-US" sz="2000" dirty="0"/>
          </a:p>
        </p:txBody>
      </p:sp>
    </p:spTree>
    <p:extLst>
      <p:ext uri="{BB962C8B-B14F-4D97-AF65-F5344CB8AC3E}">
        <p14:creationId xmlns:p14="http://schemas.microsoft.com/office/powerpoint/2010/main" val="375104650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966557-1924-4A75-A2BB-996447A43E94}"/>
              </a:ext>
            </a:extLst>
          </p:cNvPr>
          <p:cNvSpPr txBox="1"/>
          <p:nvPr/>
        </p:nvSpPr>
        <p:spPr>
          <a:xfrm>
            <a:off x="792480" y="693592"/>
            <a:ext cx="8138160" cy="707886"/>
          </a:xfrm>
          <a:prstGeom prst="rect">
            <a:avLst/>
          </a:prstGeom>
          <a:noFill/>
        </p:spPr>
        <p:txBody>
          <a:bodyPr wrap="square" rtlCol="0">
            <a:spAutoFit/>
          </a:bodyPr>
          <a:lstStyle/>
          <a:p>
            <a:r>
              <a:rPr lang="en-US" sz="4000" dirty="0">
                <a:latin typeface="Rockwell" panose="02060603020205020403" pitchFamily="18" charset="0"/>
              </a:rPr>
              <a:t>The Dataset</a:t>
            </a:r>
          </a:p>
        </p:txBody>
      </p:sp>
      <p:sp>
        <p:nvSpPr>
          <p:cNvPr id="2" name="TextBox 1">
            <a:extLst>
              <a:ext uri="{FF2B5EF4-FFF2-40B4-BE49-F238E27FC236}">
                <a16:creationId xmlns:a16="http://schemas.microsoft.com/office/drawing/2014/main" id="{492A752B-54F6-4961-B2D9-27DB20C040C9}"/>
              </a:ext>
            </a:extLst>
          </p:cNvPr>
          <p:cNvSpPr txBox="1"/>
          <p:nvPr/>
        </p:nvSpPr>
        <p:spPr>
          <a:xfrm>
            <a:off x="1137565" y="1471212"/>
            <a:ext cx="9965094" cy="646331"/>
          </a:xfrm>
          <a:prstGeom prst="rect">
            <a:avLst/>
          </a:prstGeom>
          <a:noFill/>
        </p:spPr>
        <p:txBody>
          <a:bodyPr wrap="square" rtlCol="0">
            <a:spAutoFit/>
          </a:bodyPr>
          <a:lstStyle/>
          <a:p>
            <a:r>
              <a:rPr lang="en-US" dirty="0"/>
              <a:t>The IMDB movie dataset contains a list of over 5000 movie titles with production, cast and release information across 24 fields</a:t>
            </a:r>
          </a:p>
        </p:txBody>
      </p:sp>
      <p:pic>
        <p:nvPicPr>
          <p:cNvPr id="3" name="Picture 2">
            <a:extLst>
              <a:ext uri="{FF2B5EF4-FFF2-40B4-BE49-F238E27FC236}">
                <a16:creationId xmlns:a16="http://schemas.microsoft.com/office/drawing/2014/main" id="{F1D5DA93-F1DC-4EB3-AF95-A0FB31E6F9CA}"/>
              </a:ext>
            </a:extLst>
          </p:cNvPr>
          <p:cNvPicPr>
            <a:picLocks noChangeAspect="1"/>
          </p:cNvPicPr>
          <p:nvPr/>
        </p:nvPicPr>
        <p:blipFill>
          <a:blip r:embed="rId2"/>
          <a:stretch>
            <a:fillRect/>
          </a:stretch>
        </p:blipFill>
        <p:spPr>
          <a:xfrm>
            <a:off x="1007707" y="2302354"/>
            <a:ext cx="9722557" cy="1087373"/>
          </a:xfrm>
          <a:prstGeom prst="rect">
            <a:avLst/>
          </a:prstGeom>
        </p:spPr>
      </p:pic>
      <p:pic>
        <p:nvPicPr>
          <p:cNvPr id="5" name="Picture 4">
            <a:extLst>
              <a:ext uri="{FF2B5EF4-FFF2-40B4-BE49-F238E27FC236}">
                <a16:creationId xmlns:a16="http://schemas.microsoft.com/office/drawing/2014/main" id="{F4477D94-B60A-4F6B-9FC0-DF876093D9B9}"/>
              </a:ext>
            </a:extLst>
          </p:cNvPr>
          <p:cNvPicPr>
            <a:picLocks noChangeAspect="1"/>
          </p:cNvPicPr>
          <p:nvPr/>
        </p:nvPicPr>
        <p:blipFill>
          <a:blip r:embed="rId3"/>
          <a:stretch>
            <a:fillRect/>
          </a:stretch>
        </p:blipFill>
        <p:spPr>
          <a:xfrm>
            <a:off x="1007710" y="3682167"/>
            <a:ext cx="9794034" cy="1101325"/>
          </a:xfrm>
          <a:prstGeom prst="rect">
            <a:avLst/>
          </a:prstGeom>
        </p:spPr>
      </p:pic>
      <p:sp>
        <p:nvSpPr>
          <p:cNvPr id="6" name="TextBox 5">
            <a:extLst>
              <a:ext uri="{FF2B5EF4-FFF2-40B4-BE49-F238E27FC236}">
                <a16:creationId xmlns:a16="http://schemas.microsoft.com/office/drawing/2014/main" id="{33F5A6DF-4067-4BBF-B104-E5D67C237CA7}"/>
              </a:ext>
            </a:extLst>
          </p:cNvPr>
          <p:cNvSpPr txBox="1"/>
          <p:nvPr/>
        </p:nvSpPr>
        <p:spPr>
          <a:xfrm>
            <a:off x="1159341" y="5051054"/>
            <a:ext cx="9965094" cy="646331"/>
          </a:xfrm>
          <a:prstGeom prst="rect">
            <a:avLst/>
          </a:prstGeom>
          <a:noFill/>
        </p:spPr>
        <p:txBody>
          <a:bodyPr wrap="square" rtlCol="0">
            <a:spAutoFit/>
          </a:bodyPr>
          <a:lstStyle/>
          <a:p>
            <a:r>
              <a:rPr lang="en-US" dirty="0"/>
              <a:t>The aim of this project is to extract metadata from multiple sources for data analysis and visualization and to document the entire process </a:t>
            </a:r>
          </a:p>
        </p:txBody>
      </p:sp>
    </p:spTree>
    <p:extLst>
      <p:ext uri="{BB962C8B-B14F-4D97-AF65-F5344CB8AC3E}">
        <p14:creationId xmlns:p14="http://schemas.microsoft.com/office/powerpoint/2010/main" val="332636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966557-1924-4A75-A2BB-996447A43E94}"/>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0" kern="1200">
                <a:latin typeface="Rockwell" panose="02060603020205020403" pitchFamily="18" charset="0"/>
                <a:ea typeface="Roboto" panose="02000000000000000000" pitchFamily="2" charset="0"/>
                <a:cs typeface="Raavi" panose="020B0502040204020203" pitchFamily="34" charset="0"/>
              </a:rPr>
              <a:t>Metadata Extraction from Neo4j </a:t>
            </a:r>
          </a:p>
        </p:txBody>
      </p:sp>
      <p:pic>
        <p:nvPicPr>
          <p:cNvPr id="3" name="Picture 2">
            <a:extLst>
              <a:ext uri="{FF2B5EF4-FFF2-40B4-BE49-F238E27FC236}">
                <a16:creationId xmlns:a16="http://schemas.microsoft.com/office/drawing/2014/main" id="{A5C07CE9-DB3A-46A8-9410-9084F5B1B4FC}"/>
              </a:ext>
            </a:extLst>
          </p:cNvPr>
          <p:cNvPicPr>
            <a:picLocks noChangeAspect="1"/>
          </p:cNvPicPr>
          <p:nvPr/>
        </p:nvPicPr>
        <p:blipFill>
          <a:blip r:embed="rId2"/>
          <a:stretch>
            <a:fillRect/>
          </a:stretch>
        </p:blipFill>
        <p:spPr>
          <a:xfrm>
            <a:off x="675955" y="1458715"/>
            <a:ext cx="5120148" cy="2252865"/>
          </a:xfrm>
          <a:prstGeom prst="rect">
            <a:avLst/>
          </a:prstGeom>
          <a:noFill/>
        </p:spPr>
      </p:pic>
      <p:sp>
        <p:nvSpPr>
          <p:cNvPr id="9" name="Content Placeholder 3">
            <a:extLst>
              <a:ext uri="{FF2B5EF4-FFF2-40B4-BE49-F238E27FC236}">
                <a16:creationId xmlns:a16="http://schemas.microsoft.com/office/drawing/2014/main" id="{B5013112-2B12-4EDF-A6E1-1D5B7B23E996}"/>
              </a:ext>
            </a:extLst>
          </p:cNvPr>
          <p:cNvSpPr>
            <a:spLocks noGrp="1"/>
          </p:cNvSpPr>
          <p:nvPr>
            <p:ph sz="quarter" idx="11"/>
          </p:nvPr>
        </p:nvSpPr>
        <p:spPr>
          <a:xfrm>
            <a:off x="6233159" y="1592316"/>
            <a:ext cx="5120640" cy="4734739"/>
          </a:xfrm>
        </p:spPr>
        <p:txBody>
          <a:bodyPr>
            <a:normAutofit/>
          </a:bodyPr>
          <a:lstStyle/>
          <a:p>
            <a:r>
              <a:rPr lang="en-US" sz="2400" dirty="0"/>
              <a:t>Establish connection with Neo4j database</a:t>
            </a:r>
          </a:p>
          <a:p>
            <a:r>
              <a:rPr lang="en-US" sz="2400" dirty="0"/>
              <a:t>Execute queries in the Neo4j database to create and extract the metadata.</a:t>
            </a:r>
          </a:p>
          <a:p>
            <a:r>
              <a:rPr lang="en-US" sz="2400" dirty="0"/>
              <a:t>Export metadata as CSV file.</a:t>
            </a:r>
          </a:p>
        </p:txBody>
      </p:sp>
      <p:pic>
        <p:nvPicPr>
          <p:cNvPr id="6" name="Picture 5">
            <a:extLst>
              <a:ext uri="{FF2B5EF4-FFF2-40B4-BE49-F238E27FC236}">
                <a16:creationId xmlns:a16="http://schemas.microsoft.com/office/drawing/2014/main" id="{5AA3F5D4-59F9-4B62-B941-DFCDF1156CD4}"/>
              </a:ext>
            </a:extLst>
          </p:cNvPr>
          <p:cNvPicPr>
            <a:picLocks noChangeAspect="1"/>
          </p:cNvPicPr>
          <p:nvPr/>
        </p:nvPicPr>
        <p:blipFill>
          <a:blip r:embed="rId3"/>
          <a:stretch>
            <a:fillRect/>
          </a:stretch>
        </p:blipFill>
        <p:spPr>
          <a:xfrm>
            <a:off x="675464" y="5203020"/>
            <a:ext cx="5120640" cy="969183"/>
          </a:xfrm>
          <a:prstGeom prst="rect">
            <a:avLst/>
          </a:prstGeom>
        </p:spPr>
      </p:pic>
      <p:pic>
        <p:nvPicPr>
          <p:cNvPr id="8" name="Picture 7">
            <a:extLst>
              <a:ext uri="{FF2B5EF4-FFF2-40B4-BE49-F238E27FC236}">
                <a16:creationId xmlns:a16="http://schemas.microsoft.com/office/drawing/2014/main" id="{DB4C19D0-CE3E-4FE1-AC2E-BD987248FD2E}"/>
              </a:ext>
            </a:extLst>
          </p:cNvPr>
          <p:cNvPicPr>
            <a:picLocks noChangeAspect="1"/>
          </p:cNvPicPr>
          <p:nvPr/>
        </p:nvPicPr>
        <p:blipFill>
          <a:blip r:embed="rId4"/>
          <a:stretch>
            <a:fillRect/>
          </a:stretch>
        </p:blipFill>
        <p:spPr>
          <a:xfrm>
            <a:off x="675464" y="3722489"/>
            <a:ext cx="5120149" cy="1469622"/>
          </a:xfrm>
          <a:prstGeom prst="rect">
            <a:avLst/>
          </a:prstGeom>
        </p:spPr>
      </p:pic>
    </p:spTree>
    <p:extLst>
      <p:ext uri="{BB962C8B-B14F-4D97-AF65-F5344CB8AC3E}">
        <p14:creationId xmlns:p14="http://schemas.microsoft.com/office/powerpoint/2010/main" val="374479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966557-1924-4A75-A2BB-996447A43E94}"/>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0" kern="1200" dirty="0">
                <a:latin typeface="Rockwell" panose="02060603020205020403" pitchFamily="18" charset="0"/>
                <a:ea typeface="Roboto" panose="02000000000000000000" pitchFamily="2" charset="0"/>
                <a:cs typeface="Raavi" panose="020B0502040204020203" pitchFamily="34" charset="0"/>
              </a:rPr>
              <a:t>Metadata</a:t>
            </a:r>
          </a:p>
        </p:txBody>
      </p:sp>
      <p:graphicFrame>
        <p:nvGraphicFramePr>
          <p:cNvPr id="5" name="Table 5">
            <a:extLst>
              <a:ext uri="{FF2B5EF4-FFF2-40B4-BE49-F238E27FC236}">
                <a16:creationId xmlns:a16="http://schemas.microsoft.com/office/drawing/2014/main" id="{5F1C30F0-954A-49E2-B674-F1352AC83371}"/>
              </a:ext>
            </a:extLst>
          </p:cNvPr>
          <p:cNvGraphicFramePr>
            <a:graphicFrameLocks noGrp="1"/>
          </p:cNvGraphicFramePr>
          <p:nvPr/>
        </p:nvGraphicFramePr>
        <p:xfrm>
          <a:off x="1229178" y="1522416"/>
          <a:ext cx="9733644" cy="4013747"/>
        </p:xfrm>
        <a:graphic>
          <a:graphicData uri="http://schemas.openxmlformats.org/drawingml/2006/table">
            <a:tbl>
              <a:tblPr firstRow="1" bandRow="1">
                <a:tableStyleId>{5C22544A-7EE6-4342-B048-85BDC9FD1C3A}</a:tableStyleId>
              </a:tblPr>
              <a:tblGrid>
                <a:gridCol w="4866822">
                  <a:extLst>
                    <a:ext uri="{9D8B030D-6E8A-4147-A177-3AD203B41FA5}">
                      <a16:colId xmlns:a16="http://schemas.microsoft.com/office/drawing/2014/main" val="1247738087"/>
                    </a:ext>
                  </a:extLst>
                </a:gridCol>
                <a:gridCol w="4866822">
                  <a:extLst>
                    <a:ext uri="{9D8B030D-6E8A-4147-A177-3AD203B41FA5}">
                      <a16:colId xmlns:a16="http://schemas.microsoft.com/office/drawing/2014/main" val="1212162778"/>
                    </a:ext>
                  </a:extLst>
                </a:gridCol>
              </a:tblGrid>
              <a:tr h="4013747">
                <a:tc>
                  <a:txBody>
                    <a:bodyPr/>
                    <a:lstStyle/>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pPr algn="ctr"/>
                      <a:r>
                        <a:rPr lang="en-US" dirty="0">
                          <a:latin typeface="Roboto" panose="02000000000000000000"/>
                        </a:rPr>
                        <a:t>Business </a:t>
                      </a:r>
                    </a:p>
                  </a:txBody>
                  <a:tcPr/>
                </a:tc>
                <a:tc>
                  <a:txBody>
                    <a:bodyPr/>
                    <a:lstStyle/>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endParaRPr lang="en-US" dirty="0">
                        <a:latin typeface="Roboto" panose="02000000000000000000"/>
                      </a:endParaRPr>
                    </a:p>
                    <a:p>
                      <a:pPr algn="ctr"/>
                      <a:r>
                        <a:rPr lang="en-US" dirty="0">
                          <a:latin typeface="Roboto" panose="02000000000000000000"/>
                        </a:rPr>
                        <a:t>Technical</a:t>
                      </a:r>
                    </a:p>
                  </a:txBody>
                  <a:tcPr/>
                </a:tc>
                <a:extLst>
                  <a:ext uri="{0D108BD9-81ED-4DB2-BD59-A6C34878D82A}">
                    <a16:rowId xmlns:a16="http://schemas.microsoft.com/office/drawing/2014/main" val="4252907664"/>
                  </a:ext>
                </a:extLst>
              </a:tr>
            </a:tbl>
          </a:graphicData>
        </a:graphic>
      </p:graphicFrame>
      <p:pic>
        <p:nvPicPr>
          <p:cNvPr id="7" name="Picture 6">
            <a:extLst>
              <a:ext uri="{FF2B5EF4-FFF2-40B4-BE49-F238E27FC236}">
                <a16:creationId xmlns:a16="http://schemas.microsoft.com/office/drawing/2014/main" id="{E5BE67F3-2D5C-43D1-BEF4-3CC6104CD676}"/>
              </a:ext>
            </a:extLst>
          </p:cNvPr>
          <p:cNvPicPr>
            <a:picLocks noChangeAspect="1"/>
          </p:cNvPicPr>
          <p:nvPr/>
        </p:nvPicPr>
        <p:blipFill>
          <a:blip r:embed="rId2"/>
          <a:stretch>
            <a:fillRect/>
          </a:stretch>
        </p:blipFill>
        <p:spPr>
          <a:xfrm>
            <a:off x="1310567" y="1600546"/>
            <a:ext cx="4706980" cy="3400668"/>
          </a:xfrm>
          <a:prstGeom prst="rect">
            <a:avLst/>
          </a:prstGeom>
        </p:spPr>
      </p:pic>
      <p:pic>
        <p:nvPicPr>
          <p:cNvPr id="8" name="Picture 7">
            <a:extLst>
              <a:ext uri="{FF2B5EF4-FFF2-40B4-BE49-F238E27FC236}">
                <a16:creationId xmlns:a16="http://schemas.microsoft.com/office/drawing/2014/main" id="{D2F18640-2AF7-47B7-8D01-9833AA691871}"/>
              </a:ext>
            </a:extLst>
          </p:cNvPr>
          <p:cNvPicPr>
            <a:picLocks noChangeAspect="1"/>
          </p:cNvPicPr>
          <p:nvPr/>
        </p:nvPicPr>
        <p:blipFill>
          <a:blip r:embed="rId3"/>
          <a:stretch>
            <a:fillRect/>
          </a:stretch>
        </p:blipFill>
        <p:spPr>
          <a:xfrm>
            <a:off x="6174455" y="1600546"/>
            <a:ext cx="4706978" cy="3400668"/>
          </a:xfrm>
          <a:prstGeom prst="rect">
            <a:avLst/>
          </a:prstGeom>
        </p:spPr>
      </p:pic>
    </p:spTree>
    <p:extLst>
      <p:ext uri="{BB962C8B-B14F-4D97-AF65-F5344CB8AC3E}">
        <p14:creationId xmlns:p14="http://schemas.microsoft.com/office/powerpoint/2010/main" val="148899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966557-1924-4A75-A2BB-996447A43E94}"/>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0" kern="1200" dirty="0">
                <a:latin typeface="Rockwell" panose="02060603020205020403" pitchFamily="18" charset="0"/>
                <a:ea typeface="Roboto" panose="02000000000000000000" pitchFamily="2" charset="0"/>
                <a:cs typeface="Raavi" panose="020B0502040204020203" pitchFamily="34" charset="0"/>
              </a:rPr>
              <a:t>Load Metadata into SQL Database</a:t>
            </a:r>
          </a:p>
        </p:txBody>
      </p:sp>
      <p:sp>
        <p:nvSpPr>
          <p:cNvPr id="17" name="Content Placeholder 2">
            <a:extLst>
              <a:ext uri="{FF2B5EF4-FFF2-40B4-BE49-F238E27FC236}">
                <a16:creationId xmlns:a16="http://schemas.microsoft.com/office/drawing/2014/main" id="{F694262E-FE74-4ACF-87AD-629773BE46FA}"/>
              </a:ext>
            </a:extLst>
          </p:cNvPr>
          <p:cNvSpPr>
            <a:spLocks noGrp="1"/>
          </p:cNvSpPr>
          <p:nvPr>
            <p:ph sz="quarter" idx="10"/>
          </p:nvPr>
        </p:nvSpPr>
        <p:spPr>
          <a:xfrm>
            <a:off x="838201" y="3153641"/>
            <a:ext cx="4300104" cy="3173414"/>
          </a:xfrm>
        </p:spPr>
        <p:txBody>
          <a:bodyPr/>
          <a:lstStyle/>
          <a:p>
            <a:pPr marL="0" indent="0">
              <a:buNone/>
            </a:pPr>
            <a:r>
              <a:rPr lang="en-US" dirty="0">
                <a:latin typeface="+mn-lt"/>
              </a:rPr>
              <a:t>The metadata was then loaded on to a SQL database hosted on AWS</a:t>
            </a:r>
          </a:p>
        </p:txBody>
      </p:sp>
      <p:pic>
        <p:nvPicPr>
          <p:cNvPr id="7" name="Picture 6">
            <a:extLst>
              <a:ext uri="{FF2B5EF4-FFF2-40B4-BE49-F238E27FC236}">
                <a16:creationId xmlns:a16="http://schemas.microsoft.com/office/drawing/2014/main" id="{F7644582-D502-44A3-8601-A4A71C85F999}"/>
              </a:ext>
            </a:extLst>
          </p:cNvPr>
          <p:cNvPicPr>
            <a:picLocks noChangeAspect="1"/>
          </p:cNvPicPr>
          <p:nvPr/>
        </p:nvPicPr>
        <p:blipFill>
          <a:blip r:embed="rId2"/>
          <a:stretch>
            <a:fillRect/>
          </a:stretch>
        </p:blipFill>
        <p:spPr>
          <a:xfrm>
            <a:off x="5324589" y="2550971"/>
            <a:ext cx="6101940" cy="2535381"/>
          </a:xfrm>
          <a:prstGeom prst="rect">
            <a:avLst/>
          </a:prstGeom>
          <a:noFill/>
        </p:spPr>
      </p:pic>
    </p:spTree>
    <p:extLst>
      <p:ext uri="{BB962C8B-B14F-4D97-AF65-F5344CB8AC3E}">
        <p14:creationId xmlns:p14="http://schemas.microsoft.com/office/powerpoint/2010/main" val="185784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16BD-F850-493A-8CEC-776B5D66E92E}"/>
              </a:ext>
            </a:extLst>
          </p:cNvPr>
          <p:cNvSpPr>
            <a:spLocks noGrp="1"/>
          </p:cNvSpPr>
          <p:nvPr>
            <p:ph type="ctrTitle"/>
          </p:nvPr>
        </p:nvSpPr>
        <p:spPr/>
        <p:txBody>
          <a:bodyPr/>
          <a:lstStyle/>
          <a:p>
            <a:r>
              <a:rPr lang="en-US" dirty="0"/>
              <a:t>Group-3</a:t>
            </a:r>
          </a:p>
        </p:txBody>
      </p:sp>
      <p:sp>
        <p:nvSpPr>
          <p:cNvPr id="3" name="Subtitle 2">
            <a:extLst>
              <a:ext uri="{FF2B5EF4-FFF2-40B4-BE49-F238E27FC236}">
                <a16:creationId xmlns:a16="http://schemas.microsoft.com/office/drawing/2014/main" id="{962E5A38-D63C-476A-AE4C-861138A53F44}"/>
              </a:ext>
            </a:extLst>
          </p:cNvPr>
          <p:cNvSpPr>
            <a:spLocks noGrp="1"/>
          </p:cNvSpPr>
          <p:nvPr>
            <p:ph type="subTitle" idx="1"/>
          </p:nvPr>
        </p:nvSpPr>
        <p:spPr/>
        <p:txBody>
          <a:bodyPr>
            <a:normAutofit/>
          </a:bodyPr>
          <a:lstStyle/>
          <a:p>
            <a:r>
              <a:rPr lang="en-US" sz="4400" dirty="0"/>
              <a:t>User Interface</a:t>
            </a:r>
          </a:p>
        </p:txBody>
      </p:sp>
    </p:spTree>
    <p:extLst>
      <p:ext uri="{BB962C8B-B14F-4D97-AF65-F5344CB8AC3E}">
        <p14:creationId xmlns:p14="http://schemas.microsoft.com/office/powerpoint/2010/main" val="213895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94EB-5E3D-4F1A-9EFA-8AD6CEE9F269}"/>
              </a:ext>
            </a:extLst>
          </p:cNvPr>
          <p:cNvSpPr>
            <a:spLocks noGrp="1"/>
          </p:cNvSpPr>
          <p:nvPr>
            <p:ph type="title"/>
          </p:nvPr>
        </p:nvSpPr>
        <p:spPr>
          <a:xfrm>
            <a:off x="839788" y="235077"/>
            <a:ext cx="3932237" cy="716837"/>
          </a:xfrm>
        </p:spPr>
        <p:txBody>
          <a:bodyPr>
            <a:normAutofit/>
          </a:bodyPr>
          <a:lstStyle/>
          <a:p>
            <a:r>
              <a:rPr lang="en-US" sz="3800" dirty="0">
                <a:latin typeface="+mn-lt"/>
              </a:rPr>
              <a:t>Web Application</a:t>
            </a:r>
          </a:p>
        </p:txBody>
      </p:sp>
      <p:pic>
        <p:nvPicPr>
          <p:cNvPr id="7" name="Picture Placeholder 6" descr="Text&#10;&#10;Description automatically generated">
            <a:extLst>
              <a:ext uri="{FF2B5EF4-FFF2-40B4-BE49-F238E27FC236}">
                <a16:creationId xmlns:a16="http://schemas.microsoft.com/office/drawing/2014/main" id="{C89EF974-B9E6-48EC-9184-146A95FA6C8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19" r="3919"/>
          <a:stretch>
            <a:fillRect/>
          </a:stretch>
        </p:blipFill>
        <p:spPr>
          <a:xfrm>
            <a:off x="5600438" y="1067324"/>
            <a:ext cx="6517400" cy="5310738"/>
          </a:xfrm>
        </p:spPr>
      </p:pic>
      <p:sp>
        <p:nvSpPr>
          <p:cNvPr id="3" name="Content Placeholder 2">
            <a:extLst>
              <a:ext uri="{FF2B5EF4-FFF2-40B4-BE49-F238E27FC236}">
                <a16:creationId xmlns:a16="http://schemas.microsoft.com/office/drawing/2014/main" id="{968D47DF-CDBD-4096-AAFD-78A65A9BF3E7}"/>
              </a:ext>
            </a:extLst>
          </p:cNvPr>
          <p:cNvSpPr>
            <a:spLocks noGrp="1"/>
          </p:cNvSpPr>
          <p:nvPr>
            <p:ph type="body" sz="half" idx="2"/>
          </p:nvPr>
        </p:nvSpPr>
        <p:spPr>
          <a:xfrm>
            <a:off x="839787" y="1208314"/>
            <a:ext cx="4346444" cy="863082"/>
          </a:xfrm>
        </p:spPr>
        <p:txBody>
          <a:bodyPr>
            <a:normAutofit fontScale="85000" lnSpcReduction="10000"/>
          </a:bodyPr>
          <a:lstStyle/>
          <a:p>
            <a:pPr marL="0" indent="0">
              <a:buNone/>
            </a:pPr>
            <a:r>
              <a:rPr lang="en-US" sz="2400" dirty="0"/>
              <a:t>Step1: </a:t>
            </a:r>
            <a:r>
              <a:rPr lang="en-US" sz="2000" dirty="0"/>
              <a:t>Developed a HTML body page with buttons and additional functionality, also added CSS to the page for styling</a:t>
            </a:r>
          </a:p>
          <a:p>
            <a:endParaRPr lang="en-US" dirty="0"/>
          </a:p>
        </p:txBody>
      </p:sp>
      <p:pic>
        <p:nvPicPr>
          <p:cNvPr id="8" name="Picture 7">
            <a:extLst>
              <a:ext uri="{FF2B5EF4-FFF2-40B4-BE49-F238E27FC236}">
                <a16:creationId xmlns:a16="http://schemas.microsoft.com/office/drawing/2014/main" id="{8DD5C2E7-9058-4F0E-9E64-1C4158305594}"/>
              </a:ext>
            </a:extLst>
          </p:cNvPr>
          <p:cNvPicPr>
            <a:picLocks noChangeAspect="1"/>
          </p:cNvPicPr>
          <p:nvPr/>
        </p:nvPicPr>
        <p:blipFill>
          <a:blip r:embed="rId3"/>
          <a:stretch>
            <a:fillRect/>
          </a:stretch>
        </p:blipFill>
        <p:spPr>
          <a:xfrm>
            <a:off x="822798" y="2610035"/>
            <a:ext cx="4363433" cy="4154749"/>
          </a:xfrm>
          <a:prstGeom prst="rect">
            <a:avLst/>
          </a:prstGeom>
        </p:spPr>
      </p:pic>
      <p:sp>
        <p:nvSpPr>
          <p:cNvPr id="9" name="TextBox 8">
            <a:extLst>
              <a:ext uri="{FF2B5EF4-FFF2-40B4-BE49-F238E27FC236}">
                <a16:creationId xmlns:a16="http://schemas.microsoft.com/office/drawing/2014/main" id="{898FCA9E-1D0E-4A8F-B0D3-F04551C0358B}"/>
              </a:ext>
            </a:extLst>
          </p:cNvPr>
          <p:cNvSpPr txBox="1"/>
          <p:nvPr/>
        </p:nvSpPr>
        <p:spPr>
          <a:xfrm>
            <a:off x="5513034" y="708873"/>
            <a:ext cx="1171851" cy="384721"/>
          </a:xfrm>
          <a:prstGeom prst="rect">
            <a:avLst/>
          </a:prstGeom>
          <a:noFill/>
        </p:spPr>
        <p:txBody>
          <a:bodyPr wrap="square" rtlCol="0">
            <a:spAutoFit/>
          </a:bodyPr>
          <a:lstStyle/>
          <a:p>
            <a:r>
              <a:rPr lang="en-US" sz="1900" dirty="0"/>
              <a:t>HTML</a:t>
            </a:r>
          </a:p>
        </p:txBody>
      </p:sp>
      <p:sp>
        <p:nvSpPr>
          <p:cNvPr id="10" name="TextBox 9">
            <a:extLst>
              <a:ext uri="{FF2B5EF4-FFF2-40B4-BE49-F238E27FC236}">
                <a16:creationId xmlns:a16="http://schemas.microsoft.com/office/drawing/2014/main" id="{C2728B5D-648A-4CA6-947F-13FD699FCA03}"/>
              </a:ext>
            </a:extLst>
          </p:cNvPr>
          <p:cNvSpPr txBox="1"/>
          <p:nvPr/>
        </p:nvSpPr>
        <p:spPr>
          <a:xfrm>
            <a:off x="839787" y="2299741"/>
            <a:ext cx="781235" cy="384721"/>
          </a:xfrm>
          <a:prstGeom prst="rect">
            <a:avLst/>
          </a:prstGeom>
          <a:noFill/>
        </p:spPr>
        <p:txBody>
          <a:bodyPr wrap="square" rtlCol="0">
            <a:spAutoFit/>
          </a:bodyPr>
          <a:lstStyle/>
          <a:p>
            <a:r>
              <a:rPr lang="en-US" sz="1900" dirty="0"/>
              <a:t>CSS</a:t>
            </a:r>
          </a:p>
        </p:txBody>
      </p:sp>
    </p:spTree>
    <p:extLst>
      <p:ext uri="{BB962C8B-B14F-4D97-AF65-F5344CB8AC3E}">
        <p14:creationId xmlns:p14="http://schemas.microsoft.com/office/powerpoint/2010/main" val="79833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9B0B3312-11B1-4858-9E1C-717E13AB403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480" r="3480"/>
          <a:stretch>
            <a:fillRect/>
          </a:stretch>
        </p:blipFill>
        <p:spPr/>
      </p:pic>
      <p:sp>
        <p:nvSpPr>
          <p:cNvPr id="4" name="Text Placeholder 3">
            <a:extLst>
              <a:ext uri="{FF2B5EF4-FFF2-40B4-BE49-F238E27FC236}">
                <a16:creationId xmlns:a16="http://schemas.microsoft.com/office/drawing/2014/main" id="{B88263CE-84D3-4A7B-B61E-56D72B999E03}"/>
              </a:ext>
            </a:extLst>
          </p:cNvPr>
          <p:cNvSpPr>
            <a:spLocks noGrp="1"/>
          </p:cNvSpPr>
          <p:nvPr>
            <p:ph type="body" sz="half" idx="2"/>
          </p:nvPr>
        </p:nvSpPr>
        <p:spPr>
          <a:xfrm>
            <a:off x="836613" y="987425"/>
            <a:ext cx="3912669" cy="1531840"/>
          </a:xfrm>
        </p:spPr>
        <p:txBody>
          <a:bodyPr>
            <a:normAutofit fontScale="92500" lnSpcReduction="20000"/>
          </a:bodyPr>
          <a:lstStyle/>
          <a:p>
            <a:r>
              <a:rPr lang="en-US" sz="2600" dirty="0"/>
              <a:t>Step2: </a:t>
            </a:r>
            <a:r>
              <a:rPr lang="en-US" sz="2100" dirty="0"/>
              <a:t>Adding JavaScript functionality such that when clicked on a button, sends a request to node.js which provides the data and populates in the table on the HTML page.</a:t>
            </a:r>
          </a:p>
          <a:p>
            <a:endParaRPr lang="en-US" dirty="0"/>
          </a:p>
        </p:txBody>
      </p:sp>
      <p:sp>
        <p:nvSpPr>
          <p:cNvPr id="7" name="TextBox 6">
            <a:extLst>
              <a:ext uri="{FF2B5EF4-FFF2-40B4-BE49-F238E27FC236}">
                <a16:creationId xmlns:a16="http://schemas.microsoft.com/office/drawing/2014/main" id="{360D440D-437D-4869-A912-EE382FFE1FD5}"/>
              </a:ext>
            </a:extLst>
          </p:cNvPr>
          <p:cNvSpPr txBox="1"/>
          <p:nvPr/>
        </p:nvSpPr>
        <p:spPr>
          <a:xfrm>
            <a:off x="5183188" y="618093"/>
            <a:ext cx="2048036" cy="384721"/>
          </a:xfrm>
          <a:prstGeom prst="rect">
            <a:avLst/>
          </a:prstGeom>
          <a:noFill/>
        </p:spPr>
        <p:txBody>
          <a:bodyPr wrap="square" rtlCol="0">
            <a:spAutoFit/>
          </a:bodyPr>
          <a:lstStyle/>
          <a:p>
            <a:r>
              <a:rPr lang="en-US" sz="1900" dirty="0"/>
              <a:t>JavaScript file</a:t>
            </a:r>
          </a:p>
        </p:txBody>
      </p:sp>
    </p:spTree>
    <p:extLst>
      <p:ext uri="{BB962C8B-B14F-4D97-AF65-F5344CB8AC3E}">
        <p14:creationId xmlns:p14="http://schemas.microsoft.com/office/powerpoint/2010/main" val="313559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0C155FA6-28A7-4F0F-913B-585308D8121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574" b="17574"/>
          <a:stretch>
            <a:fillRect/>
          </a:stretch>
        </p:blipFill>
        <p:spPr/>
      </p:pic>
      <p:sp>
        <p:nvSpPr>
          <p:cNvPr id="4" name="Text Placeholder 3">
            <a:extLst>
              <a:ext uri="{FF2B5EF4-FFF2-40B4-BE49-F238E27FC236}">
                <a16:creationId xmlns:a16="http://schemas.microsoft.com/office/drawing/2014/main" id="{961881C9-4A48-42E7-9E3C-F8216BE49E11}"/>
              </a:ext>
            </a:extLst>
          </p:cNvPr>
          <p:cNvSpPr>
            <a:spLocks noGrp="1"/>
          </p:cNvSpPr>
          <p:nvPr>
            <p:ph type="body" sz="half" idx="2"/>
          </p:nvPr>
        </p:nvSpPr>
        <p:spPr>
          <a:xfrm>
            <a:off x="836613" y="987424"/>
            <a:ext cx="3996644" cy="1690461"/>
          </a:xfrm>
        </p:spPr>
        <p:txBody>
          <a:bodyPr>
            <a:normAutofit fontScale="77500" lnSpcReduction="20000"/>
          </a:bodyPr>
          <a:lstStyle/>
          <a:p>
            <a:r>
              <a:rPr lang="en-US" sz="2600" b="1" dirty="0"/>
              <a:t>Step3: </a:t>
            </a:r>
            <a:r>
              <a:rPr lang="en-US" sz="2200" dirty="0"/>
              <a:t>Connection between the frontend and backend. Node.js runs on backend and responds to the requests sent from frontend such as providing the data from database(AWS RDS) to the html table for which the request was sent.</a:t>
            </a:r>
          </a:p>
        </p:txBody>
      </p:sp>
      <p:sp>
        <p:nvSpPr>
          <p:cNvPr id="7" name="TextBox 6">
            <a:extLst>
              <a:ext uri="{FF2B5EF4-FFF2-40B4-BE49-F238E27FC236}">
                <a16:creationId xmlns:a16="http://schemas.microsoft.com/office/drawing/2014/main" id="{51D94727-922C-4AC7-9E77-A91C9AA495FC}"/>
              </a:ext>
            </a:extLst>
          </p:cNvPr>
          <p:cNvSpPr txBox="1"/>
          <p:nvPr/>
        </p:nvSpPr>
        <p:spPr>
          <a:xfrm>
            <a:off x="5183188" y="618092"/>
            <a:ext cx="1698172" cy="384721"/>
          </a:xfrm>
          <a:prstGeom prst="rect">
            <a:avLst/>
          </a:prstGeom>
          <a:noFill/>
        </p:spPr>
        <p:txBody>
          <a:bodyPr wrap="square" rtlCol="0">
            <a:spAutoFit/>
          </a:bodyPr>
          <a:lstStyle/>
          <a:p>
            <a:r>
              <a:rPr lang="en-US" sz="1900" dirty="0"/>
              <a:t>Node </a:t>
            </a:r>
            <a:r>
              <a:rPr lang="en-US" sz="1900" dirty="0" err="1"/>
              <a:t>js</a:t>
            </a:r>
            <a:r>
              <a:rPr lang="en-US" sz="1900" dirty="0"/>
              <a:t> file</a:t>
            </a:r>
          </a:p>
        </p:txBody>
      </p:sp>
    </p:spTree>
    <p:extLst>
      <p:ext uri="{BB962C8B-B14F-4D97-AF65-F5344CB8AC3E}">
        <p14:creationId xmlns:p14="http://schemas.microsoft.com/office/powerpoint/2010/main" val="362471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4437-DD10-4DF0-9E45-63A692E8E66A}"/>
              </a:ext>
            </a:extLst>
          </p:cNvPr>
          <p:cNvSpPr>
            <a:spLocks noGrp="1"/>
          </p:cNvSpPr>
          <p:nvPr>
            <p:ph type="title"/>
          </p:nvPr>
        </p:nvSpPr>
        <p:spPr>
          <a:xfrm>
            <a:off x="839788" y="261257"/>
            <a:ext cx="3932237" cy="447870"/>
          </a:xfrm>
        </p:spPr>
        <p:txBody>
          <a:bodyPr>
            <a:noAutofit/>
          </a:bodyPr>
          <a:lstStyle/>
          <a:p>
            <a:r>
              <a:rPr lang="en-US" sz="2800" b="1" dirty="0">
                <a:latin typeface="+mn-lt"/>
              </a:rPr>
              <a:t>Deployment on Heroku</a:t>
            </a:r>
          </a:p>
        </p:txBody>
      </p:sp>
      <p:pic>
        <p:nvPicPr>
          <p:cNvPr id="9" name="Picture Placeholder 8" descr="Graphical user interface, table&#10;&#10;Description automatically generated">
            <a:extLst>
              <a:ext uri="{FF2B5EF4-FFF2-40B4-BE49-F238E27FC236}">
                <a16:creationId xmlns:a16="http://schemas.microsoft.com/office/drawing/2014/main" id="{AA6B0A16-380F-401E-BE87-179EAC556DC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5597" r="15597"/>
          <a:stretch>
            <a:fillRect/>
          </a:stretch>
        </p:blipFill>
        <p:spPr>
          <a:xfrm>
            <a:off x="5183188" y="987425"/>
            <a:ext cx="6759575" cy="5526088"/>
          </a:xfrm>
        </p:spPr>
      </p:pic>
      <p:sp>
        <p:nvSpPr>
          <p:cNvPr id="4" name="Text Placeholder 3">
            <a:extLst>
              <a:ext uri="{FF2B5EF4-FFF2-40B4-BE49-F238E27FC236}">
                <a16:creationId xmlns:a16="http://schemas.microsoft.com/office/drawing/2014/main" id="{EF49F8C8-E3EC-4065-8405-5AC13F380BCA}"/>
              </a:ext>
            </a:extLst>
          </p:cNvPr>
          <p:cNvSpPr>
            <a:spLocks noGrp="1"/>
          </p:cNvSpPr>
          <p:nvPr>
            <p:ph type="body" sz="half" idx="2"/>
          </p:nvPr>
        </p:nvSpPr>
        <p:spPr>
          <a:xfrm>
            <a:off x="836612" y="987424"/>
            <a:ext cx="3932237" cy="4340356"/>
          </a:xfrm>
        </p:spPr>
        <p:txBody>
          <a:bodyPr>
            <a:noAutofit/>
          </a:bodyPr>
          <a:lstStyle/>
          <a:p>
            <a:r>
              <a:rPr lang="en-US" sz="1900" dirty="0"/>
              <a:t>Step1: Create an account on Heroku</a:t>
            </a:r>
          </a:p>
          <a:p>
            <a:r>
              <a:rPr lang="en-US" sz="1900" dirty="0"/>
              <a:t>Step2: Create a </a:t>
            </a:r>
            <a:r>
              <a:rPr lang="en-US" sz="1900" dirty="0" err="1"/>
              <a:t>Procfile</a:t>
            </a:r>
            <a:endParaRPr lang="en-US" sz="1900" dirty="0"/>
          </a:p>
          <a:p>
            <a:r>
              <a:rPr lang="en-US" sz="1900" dirty="0"/>
              <a:t>Step3: Add </a:t>
            </a:r>
            <a:r>
              <a:rPr lang="en-US" sz="1900" dirty="0" err="1"/>
              <a:t>Procfile</a:t>
            </a:r>
            <a:r>
              <a:rPr lang="en-US" sz="1900" dirty="0"/>
              <a:t> to the project</a:t>
            </a:r>
          </a:p>
          <a:p>
            <a:r>
              <a:rPr lang="en-US" sz="1900" dirty="0"/>
              <a:t>Step4: Run the following commands</a:t>
            </a:r>
          </a:p>
          <a:p>
            <a:pPr marL="285750" indent="-285750">
              <a:buFont typeface="Arial" panose="020B0604020202020204" pitchFamily="34" charset="0"/>
              <a:buChar char="•"/>
            </a:pPr>
            <a:r>
              <a:rPr lang="en-US" sz="1900" dirty="0" err="1"/>
              <a:t>heroku</a:t>
            </a:r>
            <a:r>
              <a:rPr lang="en-US" sz="1900" dirty="0"/>
              <a:t> login</a:t>
            </a:r>
          </a:p>
          <a:p>
            <a:pPr marL="285750" indent="-285750">
              <a:buFont typeface="Arial" panose="020B0604020202020204" pitchFamily="34" charset="0"/>
              <a:buChar char="•"/>
            </a:pPr>
            <a:r>
              <a:rPr lang="en-US" sz="1900" dirty="0"/>
              <a:t>Git add .</a:t>
            </a:r>
          </a:p>
          <a:p>
            <a:pPr marL="285750" indent="-285750">
              <a:buFont typeface="Arial" panose="020B0604020202020204" pitchFamily="34" charset="0"/>
              <a:buChar char="•"/>
            </a:pPr>
            <a:r>
              <a:rPr lang="en-US" sz="1900" dirty="0"/>
              <a:t>Git commit –m “comments”</a:t>
            </a:r>
          </a:p>
          <a:p>
            <a:pPr marL="285750" indent="-285750">
              <a:buFont typeface="Arial" panose="020B0604020202020204" pitchFamily="34" charset="0"/>
              <a:buChar char="•"/>
            </a:pPr>
            <a:r>
              <a:rPr lang="en-US" sz="1900" dirty="0"/>
              <a:t>Git push Heroku master</a:t>
            </a:r>
          </a:p>
          <a:p>
            <a:r>
              <a:rPr lang="en-US" sz="1900" dirty="0"/>
              <a:t>Now the app has been deployed.</a:t>
            </a:r>
          </a:p>
          <a:p>
            <a:r>
              <a:rPr lang="en-US" sz="1900" dirty="0"/>
              <a:t>Link: https://nameless-spire-63573.herokuapp.com/</a:t>
            </a:r>
          </a:p>
        </p:txBody>
      </p:sp>
      <p:sp>
        <p:nvSpPr>
          <p:cNvPr id="7" name="TextBox 6">
            <a:extLst>
              <a:ext uri="{FF2B5EF4-FFF2-40B4-BE49-F238E27FC236}">
                <a16:creationId xmlns:a16="http://schemas.microsoft.com/office/drawing/2014/main" id="{6868A42C-AB30-48AC-A23B-B2D07ADF515D}"/>
              </a:ext>
            </a:extLst>
          </p:cNvPr>
          <p:cNvSpPr txBox="1"/>
          <p:nvPr/>
        </p:nvSpPr>
        <p:spPr>
          <a:xfrm>
            <a:off x="5183186" y="587829"/>
            <a:ext cx="1800809" cy="369332"/>
          </a:xfrm>
          <a:prstGeom prst="rect">
            <a:avLst/>
          </a:prstGeom>
          <a:noFill/>
        </p:spPr>
        <p:txBody>
          <a:bodyPr wrap="square" rtlCol="0">
            <a:spAutoFit/>
          </a:bodyPr>
          <a:lstStyle/>
          <a:p>
            <a:r>
              <a:rPr lang="en-US" dirty="0"/>
              <a:t>Home Page</a:t>
            </a:r>
          </a:p>
        </p:txBody>
      </p:sp>
    </p:spTree>
    <p:extLst>
      <p:ext uri="{BB962C8B-B14F-4D97-AF65-F5344CB8AC3E}">
        <p14:creationId xmlns:p14="http://schemas.microsoft.com/office/powerpoint/2010/main" val="2739208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2B7A1F-8C7C-450D-AE58-7ADD1708CD21}"/>
              </a:ext>
            </a:extLst>
          </p:cNvPr>
          <p:cNvSpPr>
            <a:spLocks noGrp="1"/>
          </p:cNvSpPr>
          <p:nvPr>
            <p:ph type="ctrTitle"/>
          </p:nvPr>
        </p:nvSpPr>
        <p:spPr/>
        <p:txBody>
          <a:bodyPr/>
          <a:lstStyle/>
          <a:p>
            <a:r>
              <a:rPr lang="en-US" dirty="0">
                <a:latin typeface="+mn-lt"/>
              </a:rPr>
              <a:t>DEMO</a:t>
            </a:r>
          </a:p>
        </p:txBody>
      </p:sp>
      <p:sp>
        <p:nvSpPr>
          <p:cNvPr id="8" name="Subtitle 7">
            <a:extLst>
              <a:ext uri="{FF2B5EF4-FFF2-40B4-BE49-F238E27FC236}">
                <a16:creationId xmlns:a16="http://schemas.microsoft.com/office/drawing/2014/main" id="{A0A2CE56-1F08-4A57-A152-0D0F87EDE7C9}"/>
              </a:ext>
            </a:extLst>
          </p:cNvPr>
          <p:cNvSpPr>
            <a:spLocks noGrp="1"/>
          </p:cNvSpPr>
          <p:nvPr>
            <p:ph type="subTitle" idx="1"/>
          </p:nvPr>
        </p:nvSpPr>
        <p:spPr/>
        <p:txBody>
          <a:bodyPr/>
          <a:lstStyle/>
          <a:p>
            <a:r>
              <a:rPr lang="en-US" dirty="0"/>
              <a:t>https://nameless-spire-63573.herokuapp.com/</a:t>
            </a:r>
          </a:p>
        </p:txBody>
      </p:sp>
    </p:spTree>
    <p:extLst>
      <p:ext uri="{BB962C8B-B14F-4D97-AF65-F5344CB8AC3E}">
        <p14:creationId xmlns:p14="http://schemas.microsoft.com/office/powerpoint/2010/main" val="419053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16BD-F850-493A-8CEC-776B5D66E92E}"/>
              </a:ext>
            </a:extLst>
          </p:cNvPr>
          <p:cNvSpPr>
            <a:spLocks noGrp="1"/>
          </p:cNvSpPr>
          <p:nvPr>
            <p:ph type="ctrTitle"/>
          </p:nvPr>
        </p:nvSpPr>
        <p:spPr/>
        <p:txBody>
          <a:bodyPr/>
          <a:lstStyle/>
          <a:p>
            <a:r>
              <a:rPr lang="en-US" dirty="0"/>
              <a:t>Group-1</a:t>
            </a:r>
          </a:p>
        </p:txBody>
      </p:sp>
      <p:sp>
        <p:nvSpPr>
          <p:cNvPr id="3" name="Subtitle 2">
            <a:extLst>
              <a:ext uri="{FF2B5EF4-FFF2-40B4-BE49-F238E27FC236}">
                <a16:creationId xmlns:a16="http://schemas.microsoft.com/office/drawing/2014/main" id="{962E5A38-D63C-476A-AE4C-861138A53F44}"/>
              </a:ext>
            </a:extLst>
          </p:cNvPr>
          <p:cNvSpPr>
            <a:spLocks noGrp="1"/>
          </p:cNvSpPr>
          <p:nvPr>
            <p:ph type="subTitle" idx="1"/>
          </p:nvPr>
        </p:nvSpPr>
        <p:spPr/>
        <p:txBody>
          <a:bodyPr>
            <a:normAutofit/>
          </a:bodyPr>
          <a:lstStyle/>
          <a:p>
            <a:r>
              <a:rPr lang="en-US" sz="4400" dirty="0"/>
              <a:t>Database Creation &amp; Design</a:t>
            </a:r>
          </a:p>
        </p:txBody>
      </p:sp>
    </p:spTree>
    <p:extLst>
      <p:ext uri="{BB962C8B-B14F-4D97-AF65-F5344CB8AC3E}">
        <p14:creationId xmlns:p14="http://schemas.microsoft.com/office/powerpoint/2010/main" val="1194793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1FD608-2524-40F1-A853-1794CDEAB167}"/>
              </a:ext>
            </a:extLst>
          </p:cNvPr>
          <p:cNvSpPr txBox="1"/>
          <p:nvPr/>
        </p:nvSpPr>
        <p:spPr>
          <a:xfrm>
            <a:off x="4003829" y="2663301"/>
            <a:ext cx="3861955" cy="1107996"/>
          </a:xfrm>
          <a:prstGeom prst="rect">
            <a:avLst/>
          </a:prstGeom>
          <a:noFill/>
        </p:spPr>
        <p:txBody>
          <a:bodyPr wrap="none" rtlCol="0">
            <a:spAutoFit/>
          </a:bodyPr>
          <a:lstStyle/>
          <a:p>
            <a:r>
              <a:rPr lang="en-US" sz="6600" b="1" dirty="0"/>
              <a:t>Thank you</a:t>
            </a:r>
            <a:endParaRPr lang="en-US" b="1" dirty="0"/>
          </a:p>
        </p:txBody>
      </p:sp>
    </p:spTree>
    <p:extLst>
      <p:ext uri="{BB962C8B-B14F-4D97-AF65-F5344CB8AC3E}">
        <p14:creationId xmlns:p14="http://schemas.microsoft.com/office/powerpoint/2010/main" val="285432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6536-9208-48DA-8B2F-CDD77D9857E1}"/>
              </a:ext>
            </a:extLst>
          </p:cNvPr>
          <p:cNvSpPr>
            <a:spLocks noGrp="1"/>
          </p:cNvSpPr>
          <p:nvPr>
            <p:ph type="title"/>
          </p:nvPr>
        </p:nvSpPr>
        <p:spPr/>
        <p:txBody>
          <a:bodyPr/>
          <a:lstStyle/>
          <a:p>
            <a:r>
              <a:rPr lang="en-US" dirty="0"/>
              <a:t>Database Design</a:t>
            </a:r>
          </a:p>
        </p:txBody>
      </p:sp>
      <p:sp>
        <p:nvSpPr>
          <p:cNvPr id="3" name="Content Placeholder 2">
            <a:extLst>
              <a:ext uri="{FF2B5EF4-FFF2-40B4-BE49-F238E27FC236}">
                <a16:creationId xmlns:a16="http://schemas.microsoft.com/office/drawing/2014/main" id="{68F7E9B7-2A64-40FD-9E40-18EB9CB5F194}"/>
              </a:ext>
            </a:extLst>
          </p:cNvPr>
          <p:cNvSpPr>
            <a:spLocks noGrp="1"/>
          </p:cNvSpPr>
          <p:nvPr>
            <p:ph sz="quarter" idx="10"/>
          </p:nvPr>
        </p:nvSpPr>
        <p:spPr/>
        <p:txBody>
          <a:bodyPr>
            <a:normAutofit/>
          </a:bodyPr>
          <a:lstStyle/>
          <a:p>
            <a:r>
              <a:rPr lang="en-US" sz="2000" dirty="0"/>
              <a:t>Created database schema design in SQL Server to load Business and Technical metadata</a:t>
            </a:r>
          </a:p>
          <a:p>
            <a:r>
              <a:rPr lang="en-US" sz="2000" dirty="0"/>
              <a:t>Different tables created for Business metadata</a:t>
            </a:r>
          </a:p>
          <a:p>
            <a:pPr lvl="1"/>
            <a:r>
              <a:rPr lang="en-US" sz="1800" dirty="0"/>
              <a:t>Domain</a:t>
            </a:r>
          </a:p>
          <a:p>
            <a:pPr lvl="1"/>
            <a:r>
              <a:rPr lang="en-US" sz="1800" dirty="0" err="1"/>
              <a:t>DomainRelationship</a:t>
            </a:r>
            <a:endParaRPr lang="en-US" sz="1800" dirty="0"/>
          </a:p>
          <a:p>
            <a:pPr lvl="1"/>
            <a:r>
              <a:rPr lang="en-US" sz="1800" dirty="0" err="1"/>
              <a:t>DomainTermsRelationship</a:t>
            </a:r>
            <a:endParaRPr lang="en-US" sz="1800" dirty="0"/>
          </a:p>
          <a:p>
            <a:pPr lvl="1"/>
            <a:r>
              <a:rPr lang="en-US" sz="1800" dirty="0" err="1"/>
              <a:t>BusinessTerms</a:t>
            </a:r>
            <a:endParaRPr lang="en-US" sz="1800" dirty="0"/>
          </a:p>
          <a:p>
            <a:r>
              <a:rPr lang="en-US" sz="2000" dirty="0"/>
              <a:t>Different tables created for Technical metadata</a:t>
            </a:r>
          </a:p>
          <a:p>
            <a:pPr lvl="1"/>
            <a:r>
              <a:rPr lang="en-US" sz="1600" dirty="0" err="1"/>
              <a:t>TechnicalTerms</a:t>
            </a:r>
            <a:endParaRPr lang="en-US" sz="1600" dirty="0"/>
          </a:p>
          <a:p>
            <a:r>
              <a:rPr lang="en-US" sz="2000" dirty="0"/>
              <a:t>Bridge table to connect Business and Technical metadata</a:t>
            </a:r>
          </a:p>
          <a:p>
            <a:pPr lvl="1"/>
            <a:r>
              <a:rPr lang="en-US" sz="1600" dirty="0" err="1"/>
              <a:t>TechBusBridge</a:t>
            </a:r>
            <a:endParaRPr lang="en-US" sz="1600" dirty="0"/>
          </a:p>
        </p:txBody>
      </p:sp>
    </p:spTree>
    <p:extLst>
      <p:ext uri="{BB962C8B-B14F-4D97-AF65-F5344CB8AC3E}">
        <p14:creationId xmlns:p14="http://schemas.microsoft.com/office/powerpoint/2010/main" val="3209775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85E813D-E1C0-4FB0-960C-996C3DE2B2B1}"/>
              </a:ext>
            </a:extLst>
          </p:cNvPr>
          <p:cNvSpPr/>
          <p:nvPr/>
        </p:nvSpPr>
        <p:spPr>
          <a:xfrm>
            <a:off x="4472094" y="441147"/>
            <a:ext cx="1538090" cy="1227855"/>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50000"/>
                  </a:schemeClr>
                </a:solidFill>
              </a:rPr>
              <a:t>DOMAIN</a:t>
            </a:r>
          </a:p>
        </p:txBody>
      </p:sp>
      <p:sp>
        <p:nvSpPr>
          <p:cNvPr id="3" name="Oval 2">
            <a:extLst>
              <a:ext uri="{FF2B5EF4-FFF2-40B4-BE49-F238E27FC236}">
                <a16:creationId xmlns:a16="http://schemas.microsoft.com/office/drawing/2014/main" id="{458076C3-5EBA-4331-807A-017B45B37350}"/>
              </a:ext>
            </a:extLst>
          </p:cNvPr>
          <p:cNvSpPr/>
          <p:nvPr/>
        </p:nvSpPr>
        <p:spPr>
          <a:xfrm>
            <a:off x="3725513" y="1993036"/>
            <a:ext cx="3031251" cy="1152144"/>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lumMod val="50000"/>
                  </a:schemeClr>
                </a:solidFill>
              </a:rPr>
              <a:t>DomainRelationship</a:t>
            </a:r>
            <a:endParaRPr lang="en-US" b="1" dirty="0">
              <a:solidFill>
                <a:schemeClr val="tx1">
                  <a:lumMod val="50000"/>
                </a:schemeClr>
              </a:solidFill>
            </a:endParaRPr>
          </a:p>
        </p:txBody>
      </p:sp>
      <p:sp>
        <p:nvSpPr>
          <p:cNvPr id="4" name="Oval 3">
            <a:extLst>
              <a:ext uri="{FF2B5EF4-FFF2-40B4-BE49-F238E27FC236}">
                <a16:creationId xmlns:a16="http://schemas.microsoft.com/office/drawing/2014/main" id="{DEB4BFA0-64B6-48FC-8831-9B830529EEDE}"/>
              </a:ext>
            </a:extLst>
          </p:cNvPr>
          <p:cNvSpPr/>
          <p:nvPr/>
        </p:nvSpPr>
        <p:spPr>
          <a:xfrm>
            <a:off x="4492320" y="3536719"/>
            <a:ext cx="1497635" cy="1387165"/>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lumMod val="50000"/>
                  </a:schemeClr>
                </a:solidFill>
              </a:rPr>
              <a:t>BusinessTerms</a:t>
            </a:r>
            <a:endParaRPr lang="en-US" b="1" dirty="0">
              <a:solidFill>
                <a:schemeClr val="tx1">
                  <a:lumMod val="50000"/>
                </a:schemeClr>
              </a:solidFill>
            </a:endParaRPr>
          </a:p>
        </p:txBody>
      </p:sp>
      <p:sp>
        <p:nvSpPr>
          <p:cNvPr id="5" name="Oval 4">
            <a:extLst>
              <a:ext uri="{FF2B5EF4-FFF2-40B4-BE49-F238E27FC236}">
                <a16:creationId xmlns:a16="http://schemas.microsoft.com/office/drawing/2014/main" id="{A9163A51-D96C-476F-B689-D16BF3534A0D}"/>
              </a:ext>
            </a:extLst>
          </p:cNvPr>
          <p:cNvSpPr/>
          <p:nvPr/>
        </p:nvSpPr>
        <p:spPr>
          <a:xfrm>
            <a:off x="2055652" y="3145180"/>
            <a:ext cx="1497635" cy="1387166"/>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lumMod val="50000"/>
                  </a:schemeClr>
                </a:solidFill>
              </a:rPr>
              <a:t>DomainTermsRelationship</a:t>
            </a:r>
            <a:endParaRPr lang="en-US" b="1" dirty="0">
              <a:solidFill>
                <a:schemeClr val="tx1">
                  <a:lumMod val="50000"/>
                </a:schemeClr>
              </a:solidFill>
            </a:endParaRPr>
          </a:p>
        </p:txBody>
      </p:sp>
      <p:sp>
        <p:nvSpPr>
          <p:cNvPr id="6" name="Oval 5">
            <a:extLst>
              <a:ext uri="{FF2B5EF4-FFF2-40B4-BE49-F238E27FC236}">
                <a16:creationId xmlns:a16="http://schemas.microsoft.com/office/drawing/2014/main" id="{11EEBAA7-9507-4FDA-A843-A2601E00C167}"/>
              </a:ext>
            </a:extLst>
          </p:cNvPr>
          <p:cNvSpPr/>
          <p:nvPr/>
        </p:nvSpPr>
        <p:spPr>
          <a:xfrm>
            <a:off x="6078108" y="4957440"/>
            <a:ext cx="1497635" cy="1387166"/>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lumMod val="50000"/>
                  </a:schemeClr>
                </a:solidFill>
              </a:rPr>
              <a:t>TechBusBridge</a:t>
            </a:r>
            <a:endParaRPr lang="en-US" b="1" dirty="0">
              <a:solidFill>
                <a:schemeClr val="tx1">
                  <a:lumMod val="50000"/>
                </a:schemeClr>
              </a:solidFill>
            </a:endParaRPr>
          </a:p>
        </p:txBody>
      </p:sp>
      <p:sp>
        <p:nvSpPr>
          <p:cNvPr id="7" name="Oval 6">
            <a:extLst>
              <a:ext uri="{FF2B5EF4-FFF2-40B4-BE49-F238E27FC236}">
                <a16:creationId xmlns:a16="http://schemas.microsoft.com/office/drawing/2014/main" id="{90FFB57D-9D14-4201-B74E-E85860EC7B03}"/>
              </a:ext>
            </a:extLst>
          </p:cNvPr>
          <p:cNvSpPr/>
          <p:nvPr/>
        </p:nvSpPr>
        <p:spPr>
          <a:xfrm>
            <a:off x="7575743" y="3536719"/>
            <a:ext cx="1497635" cy="1387166"/>
          </a:xfrm>
          <a:prstGeom prst="ellipse">
            <a:avLst/>
          </a:prstGeom>
          <a:solidFill>
            <a:schemeClr val="tx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lumMod val="50000"/>
                  </a:schemeClr>
                </a:solidFill>
              </a:rPr>
              <a:t>TechnicalTerms</a:t>
            </a:r>
            <a:endParaRPr lang="en-US" b="1" dirty="0">
              <a:solidFill>
                <a:schemeClr val="tx1">
                  <a:lumMod val="50000"/>
                </a:schemeClr>
              </a:solidFill>
            </a:endParaRPr>
          </a:p>
        </p:txBody>
      </p:sp>
      <p:cxnSp>
        <p:nvCxnSpPr>
          <p:cNvPr id="9" name="Straight Connector 8">
            <a:extLst>
              <a:ext uri="{FF2B5EF4-FFF2-40B4-BE49-F238E27FC236}">
                <a16:creationId xmlns:a16="http://schemas.microsoft.com/office/drawing/2014/main" id="{36D5E74A-EF15-4E40-BCBF-7111138DDAF1}"/>
              </a:ext>
            </a:extLst>
          </p:cNvPr>
          <p:cNvCxnSpPr>
            <a:stCxn id="2" idx="4"/>
            <a:endCxn id="3" idx="0"/>
          </p:cNvCxnSpPr>
          <p:nvPr/>
        </p:nvCxnSpPr>
        <p:spPr>
          <a:xfrm>
            <a:off x="5241139" y="1669002"/>
            <a:ext cx="0" cy="32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775C0D-AC22-44A6-9C13-E88AC1B144FA}"/>
              </a:ext>
            </a:extLst>
          </p:cNvPr>
          <p:cNvCxnSpPr>
            <a:stCxn id="3" idx="4"/>
            <a:endCxn id="4" idx="0"/>
          </p:cNvCxnSpPr>
          <p:nvPr/>
        </p:nvCxnSpPr>
        <p:spPr>
          <a:xfrm flipH="1">
            <a:off x="5241138" y="3145180"/>
            <a:ext cx="1" cy="39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34AADB-F97B-4715-A119-B38BB90CBEA5}"/>
              </a:ext>
            </a:extLst>
          </p:cNvPr>
          <p:cNvCxnSpPr>
            <a:stCxn id="3" idx="3"/>
            <a:endCxn id="5" idx="6"/>
          </p:cNvCxnSpPr>
          <p:nvPr/>
        </p:nvCxnSpPr>
        <p:spPr>
          <a:xfrm flipH="1">
            <a:off x="3553287" y="2976452"/>
            <a:ext cx="616142" cy="862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3DF1653-CFC1-436C-A5FD-BEA32C1D3E17}"/>
              </a:ext>
            </a:extLst>
          </p:cNvPr>
          <p:cNvCxnSpPr>
            <a:stCxn id="4" idx="2"/>
            <a:endCxn id="5" idx="6"/>
          </p:cNvCxnSpPr>
          <p:nvPr/>
        </p:nvCxnSpPr>
        <p:spPr>
          <a:xfrm flipH="1" flipV="1">
            <a:off x="3553287" y="3838763"/>
            <a:ext cx="939033" cy="391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55D8E4-46A4-4D68-BF33-9453E5910C8B}"/>
              </a:ext>
            </a:extLst>
          </p:cNvPr>
          <p:cNvCxnSpPr>
            <a:stCxn id="4" idx="5"/>
            <a:endCxn id="6" idx="0"/>
          </p:cNvCxnSpPr>
          <p:nvPr/>
        </p:nvCxnSpPr>
        <p:spPr>
          <a:xfrm>
            <a:off x="5770631" y="4720738"/>
            <a:ext cx="1056295" cy="236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6543E40-AA81-48AE-A2C6-A42A2CAA9A74}"/>
              </a:ext>
            </a:extLst>
          </p:cNvPr>
          <p:cNvCxnSpPr>
            <a:stCxn id="7" idx="3"/>
            <a:endCxn id="6" idx="0"/>
          </p:cNvCxnSpPr>
          <p:nvPr/>
        </p:nvCxnSpPr>
        <p:spPr>
          <a:xfrm flipH="1">
            <a:off x="6826926" y="4720739"/>
            <a:ext cx="968141" cy="23670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B83261C-8317-4324-AC48-CBE42B8E9096}"/>
              </a:ext>
            </a:extLst>
          </p:cNvPr>
          <p:cNvSpPr txBox="1"/>
          <p:nvPr/>
        </p:nvSpPr>
        <p:spPr>
          <a:xfrm>
            <a:off x="191071" y="292963"/>
            <a:ext cx="3729162" cy="461665"/>
          </a:xfrm>
          <a:prstGeom prst="rect">
            <a:avLst/>
          </a:prstGeom>
          <a:noFill/>
        </p:spPr>
        <p:txBody>
          <a:bodyPr wrap="none" rtlCol="0">
            <a:spAutoFit/>
          </a:bodyPr>
          <a:lstStyle/>
          <a:p>
            <a:r>
              <a:rPr lang="en-US" sz="2400" b="1" dirty="0"/>
              <a:t>Database Schema Structure</a:t>
            </a:r>
            <a:endParaRPr lang="en-US" b="1" dirty="0"/>
          </a:p>
        </p:txBody>
      </p:sp>
    </p:spTree>
    <p:extLst>
      <p:ext uri="{BB962C8B-B14F-4D97-AF65-F5344CB8AC3E}">
        <p14:creationId xmlns:p14="http://schemas.microsoft.com/office/powerpoint/2010/main" val="59238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0BEE85-09A8-473F-A22E-BA91CD2ECE3E}"/>
              </a:ext>
            </a:extLst>
          </p:cNvPr>
          <p:cNvSpPr txBox="1"/>
          <p:nvPr/>
        </p:nvSpPr>
        <p:spPr>
          <a:xfrm>
            <a:off x="381741" y="1828562"/>
            <a:ext cx="3453414" cy="1600438"/>
          </a:xfrm>
          <a:prstGeom prst="rect">
            <a:avLst/>
          </a:prstGeom>
          <a:noFill/>
        </p:spPr>
        <p:txBody>
          <a:bodyPr wrap="square" rtlCol="0">
            <a:spAutoFit/>
          </a:bodyPr>
          <a:lstStyle/>
          <a:p>
            <a:r>
              <a:rPr lang="en-US" sz="1400" dirty="0"/>
              <a:t>Create table Domain </a:t>
            </a:r>
          </a:p>
          <a:p>
            <a:r>
              <a:rPr lang="en-US" sz="1400" dirty="0"/>
              <a:t>(</a:t>
            </a:r>
          </a:p>
          <a:p>
            <a:r>
              <a:rPr lang="en-US" sz="1400" dirty="0" err="1"/>
              <a:t>DomainId</a:t>
            </a:r>
            <a:r>
              <a:rPr lang="en-US" sz="1400" dirty="0"/>
              <a:t> INT NOT NULL,</a:t>
            </a:r>
          </a:p>
          <a:p>
            <a:r>
              <a:rPr lang="en-US" sz="1400" dirty="0"/>
              <a:t>Description VARCHAR(55),</a:t>
            </a:r>
          </a:p>
          <a:p>
            <a:r>
              <a:rPr lang="en-US" sz="1400" dirty="0"/>
              <a:t>CONSTRAINT </a:t>
            </a:r>
            <a:r>
              <a:rPr lang="en-US" sz="1400" dirty="0" err="1"/>
              <a:t>PK_domain_id</a:t>
            </a:r>
            <a:r>
              <a:rPr lang="en-US" sz="1400" dirty="0"/>
              <a:t> PRIMARY KEY (</a:t>
            </a:r>
            <a:r>
              <a:rPr lang="en-US" sz="1400" dirty="0" err="1"/>
              <a:t>DomainId</a:t>
            </a:r>
            <a:r>
              <a:rPr lang="en-US" sz="1400" dirty="0"/>
              <a:t>)</a:t>
            </a:r>
          </a:p>
          <a:p>
            <a:r>
              <a:rPr lang="en-US" sz="1400" dirty="0"/>
              <a:t>);</a:t>
            </a:r>
          </a:p>
        </p:txBody>
      </p:sp>
      <p:sp>
        <p:nvSpPr>
          <p:cNvPr id="3" name="TextBox 2">
            <a:extLst>
              <a:ext uri="{FF2B5EF4-FFF2-40B4-BE49-F238E27FC236}">
                <a16:creationId xmlns:a16="http://schemas.microsoft.com/office/drawing/2014/main" id="{9DFA795E-335A-4485-9F76-41612962F2C6}"/>
              </a:ext>
            </a:extLst>
          </p:cNvPr>
          <p:cNvSpPr txBox="1"/>
          <p:nvPr/>
        </p:nvSpPr>
        <p:spPr>
          <a:xfrm>
            <a:off x="3977197" y="1453558"/>
            <a:ext cx="3577701" cy="1815882"/>
          </a:xfrm>
          <a:prstGeom prst="rect">
            <a:avLst/>
          </a:prstGeom>
          <a:noFill/>
        </p:spPr>
        <p:txBody>
          <a:bodyPr wrap="square" rtlCol="0">
            <a:spAutoFit/>
          </a:bodyPr>
          <a:lstStyle/>
          <a:p>
            <a:r>
              <a:rPr lang="en-US" sz="1400" dirty="0"/>
              <a:t>CREATE TABLE </a:t>
            </a:r>
            <a:r>
              <a:rPr lang="en-US" sz="1400" dirty="0" err="1"/>
              <a:t>BusinessTerms</a:t>
            </a:r>
            <a:endParaRPr lang="en-US" sz="1400" dirty="0"/>
          </a:p>
          <a:p>
            <a:r>
              <a:rPr lang="en-US" sz="1400" dirty="0"/>
              <a:t>(</a:t>
            </a:r>
          </a:p>
          <a:p>
            <a:r>
              <a:rPr lang="en-US" sz="1400" dirty="0" err="1"/>
              <a:t>BusTermId</a:t>
            </a:r>
            <a:r>
              <a:rPr lang="en-US" sz="1400" dirty="0"/>
              <a:t> VARCHAR(15) NOT NULL,</a:t>
            </a:r>
          </a:p>
          <a:p>
            <a:r>
              <a:rPr lang="en-US" sz="1400" dirty="0" err="1"/>
              <a:t>Business_Term</a:t>
            </a:r>
            <a:r>
              <a:rPr lang="en-US" sz="1400" dirty="0"/>
              <a:t> VARCHAR(55),</a:t>
            </a:r>
          </a:p>
          <a:p>
            <a:r>
              <a:rPr lang="en-US" sz="1400" dirty="0" err="1"/>
              <a:t>Term_Desciption</a:t>
            </a:r>
            <a:r>
              <a:rPr lang="en-US" sz="1400" dirty="0"/>
              <a:t> VARCHAR(255),</a:t>
            </a:r>
          </a:p>
          <a:p>
            <a:r>
              <a:rPr lang="en-US" sz="1400" dirty="0"/>
              <a:t>CONSTRAINT </a:t>
            </a:r>
            <a:r>
              <a:rPr lang="en-US" sz="1400" dirty="0" err="1"/>
              <a:t>PK_BusinessTerm_id</a:t>
            </a:r>
            <a:r>
              <a:rPr lang="en-US" sz="1400" dirty="0"/>
              <a:t> PRIMARY KEY (</a:t>
            </a:r>
            <a:r>
              <a:rPr lang="en-US" sz="1400" dirty="0" err="1"/>
              <a:t>BusTermId</a:t>
            </a:r>
            <a:r>
              <a:rPr lang="en-US" sz="1400" dirty="0"/>
              <a:t>)</a:t>
            </a:r>
          </a:p>
          <a:p>
            <a:r>
              <a:rPr lang="en-US" sz="1400" dirty="0"/>
              <a:t>);</a:t>
            </a:r>
          </a:p>
        </p:txBody>
      </p:sp>
      <p:sp>
        <p:nvSpPr>
          <p:cNvPr id="4" name="TextBox 3">
            <a:extLst>
              <a:ext uri="{FF2B5EF4-FFF2-40B4-BE49-F238E27FC236}">
                <a16:creationId xmlns:a16="http://schemas.microsoft.com/office/drawing/2014/main" id="{E0032909-A8BB-4CB4-A09D-55163CD87744}"/>
              </a:ext>
            </a:extLst>
          </p:cNvPr>
          <p:cNvSpPr txBox="1"/>
          <p:nvPr/>
        </p:nvSpPr>
        <p:spPr>
          <a:xfrm>
            <a:off x="8345010" y="1669002"/>
            <a:ext cx="2807243" cy="1169551"/>
          </a:xfrm>
          <a:prstGeom prst="rect">
            <a:avLst/>
          </a:prstGeom>
          <a:noFill/>
        </p:spPr>
        <p:txBody>
          <a:bodyPr wrap="none" rtlCol="0">
            <a:spAutoFit/>
          </a:bodyPr>
          <a:lstStyle/>
          <a:p>
            <a:r>
              <a:rPr lang="en-US" sz="1400" dirty="0"/>
              <a:t>CREATE TABLE </a:t>
            </a:r>
            <a:r>
              <a:rPr lang="en-US" sz="1400" dirty="0" err="1"/>
              <a:t>DomainRelationship</a:t>
            </a:r>
            <a:endParaRPr lang="en-US" sz="1400" dirty="0"/>
          </a:p>
          <a:p>
            <a:r>
              <a:rPr lang="en-US" sz="1400" dirty="0"/>
              <a:t>(</a:t>
            </a:r>
          </a:p>
          <a:p>
            <a:r>
              <a:rPr lang="en-US" sz="1400" dirty="0" err="1"/>
              <a:t>ParentId</a:t>
            </a:r>
            <a:r>
              <a:rPr lang="en-US" sz="1400" dirty="0"/>
              <a:t> INT NOT NULL,</a:t>
            </a:r>
          </a:p>
          <a:p>
            <a:r>
              <a:rPr lang="en-US" sz="1400" dirty="0" err="1"/>
              <a:t>ChildId</a:t>
            </a:r>
            <a:r>
              <a:rPr lang="en-US" sz="1400" dirty="0"/>
              <a:t> INT NOT NULL</a:t>
            </a:r>
          </a:p>
          <a:p>
            <a:r>
              <a:rPr lang="en-US" sz="1400" dirty="0"/>
              <a:t>);</a:t>
            </a:r>
          </a:p>
        </p:txBody>
      </p:sp>
      <p:sp>
        <p:nvSpPr>
          <p:cNvPr id="5" name="TextBox 4">
            <a:extLst>
              <a:ext uri="{FF2B5EF4-FFF2-40B4-BE49-F238E27FC236}">
                <a16:creationId xmlns:a16="http://schemas.microsoft.com/office/drawing/2014/main" id="{7A580AF3-8A3F-4DF2-97D0-44CB3E679C09}"/>
              </a:ext>
            </a:extLst>
          </p:cNvPr>
          <p:cNvSpPr txBox="1"/>
          <p:nvPr/>
        </p:nvSpPr>
        <p:spPr>
          <a:xfrm>
            <a:off x="381741" y="3497803"/>
            <a:ext cx="3080552" cy="2462213"/>
          </a:xfrm>
          <a:prstGeom prst="rect">
            <a:avLst/>
          </a:prstGeom>
          <a:noFill/>
        </p:spPr>
        <p:txBody>
          <a:bodyPr wrap="square" rtlCol="0">
            <a:spAutoFit/>
          </a:bodyPr>
          <a:lstStyle/>
          <a:p>
            <a:r>
              <a:rPr lang="en-US" sz="1400" dirty="0"/>
              <a:t>CREATE TABLE </a:t>
            </a:r>
            <a:r>
              <a:rPr lang="en-US" sz="1400" dirty="0" err="1"/>
              <a:t>DomainTermsRelationship</a:t>
            </a:r>
            <a:endParaRPr lang="en-US" sz="1400" dirty="0"/>
          </a:p>
          <a:p>
            <a:r>
              <a:rPr lang="en-US" sz="1400" dirty="0"/>
              <a:t>(</a:t>
            </a:r>
          </a:p>
          <a:p>
            <a:r>
              <a:rPr lang="en-US" sz="1400" dirty="0" err="1"/>
              <a:t>ChildId</a:t>
            </a:r>
            <a:r>
              <a:rPr lang="en-US" sz="1400" dirty="0"/>
              <a:t> INT NOT NULL,</a:t>
            </a:r>
          </a:p>
          <a:p>
            <a:r>
              <a:rPr lang="en-US" sz="1400" dirty="0" err="1"/>
              <a:t>BusTermId</a:t>
            </a:r>
            <a:r>
              <a:rPr lang="en-US" sz="1400" dirty="0"/>
              <a:t> VARCHAR(15) NOT NULL,</a:t>
            </a:r>
          </a:p>
          <a:p>
            <a:r>
              <a:rPr lang="en-US" sz="1400" dirty="0"/>
              <a:t>CONSTRAINT </a:t>
            </a:r>
            <a:r>
              <a:rPr lang="en-US" sz="1400" dirty="0" err="1"/>
              <a:t>FK_DomainTermsRelationship_TermID</a:t>
            </a:r>
            <a:r>
              <a:rPr lang="en-US" sz="1400" dirty="0"/>
              <a:t> FOREIGN KEY (</a:t>
            </a:r>
            <a:r>
              <a:rPr lang="en-US" sz="1400" dirty="0" err="1"/>
              <a:t>BusTermId</a:t>
            </a:r>
            <a:r>
              <a:rPr lang="en-US" sz="1400" dirty="0"/>
              <a:t>) REFERENCES </a:t>
            </a:r>
            <a:r>
              <a:rPr lang="en-US" sz="1400" dirty="0" err="1"/>
              <a:t>BusinessTerms</a:t>
            </a:r>
            <a:r>
              <a:rPr lang="en-US" sz="1400" dirty="0"/>
              <a:t>(</a:t>
            </a:r>
            <a:r>
              <a:rPr lang="en-US" sz="1400" dirty="0" err="1"/>
              <a:t>BusTermId</a:t>
            </a:r>
            <a:r>
              <a:rPr lang="en-US" sz="1400" dirty="0"/>
              <a:t>)</a:t>
            </a:r>
          </a:p>
          <a:p>
            <a:r>
              <a:rPr lang="en-US" sz="1400" dirty="0"/>
              <a:t>);</a:t>
            </a:r>
          </a:p>
        </p:txBody>
      </p:sp>
      <p:sp>
        <p:nvSpPr>
          <p:cNvPr id="6" name="TextBox 5">
            <a:extLst>
              <a:ext uri="{FF2B5EF4-FFF2-40B4-BE49-F238E27FC236}">
                <a16:creationId xmlns:a16="http://schemas.microsoft.com/office/drawing/2014/main" id="{80761B5A-CE72-41E3-8AC4-0833E2484BDE}"/>
              </a:ext>
            </a:extLst>
          </p:cNvPr>
          <p:cNvSpPr txBox="1"/>
          <p:nvPr/>
        </p:nvSpPr>
        <p:spPr>
          <a:xfrm>
            <a:off x="3737499" y="3532915"/>
            <a:ext cx="4420954" cy="2677656"/>
          </a:xfrm>
          <a:prstGeom prst="rect">
            <a:avLst/>
          </a:prstGeom>
          <a:noFill/>
        </p:spPr>
        <p:txBody>
          <a:bodyPr wrap="none" rtlCol="0">
            <a:spAutoFit/>
          </a:bodyPr>
          <a:lstStyle/>
          <a:p>
            <a:r>
              <a:rPr lang="en-US" sz="1400" dirty="0"/>
              <a:t>CREATE TABLE </a:t>
            </a:r>
            <a:r>
              <a:rPr lang="en-US" sz="1400" dirty="0" err="1"/>
              <a:t>TechnicalTerms</a:t>
            </a:r>
            <a:endParaRPr lang="en-US" sz="1400" dirty="0"/>
          </a:p>
          <a:p>
            <a:r>
              <a:rPr lang="en-US" sz="1400" dirty="0"/>
              <a:t>(</a:t>
            </a:r>
          </a:p>
          <a:p>
            <a:r>
              <a:rPr lang="en-US" sz="1400" dirty="0" err="1"/>
              <a:t>TechTermId</a:t>
            </a:r>
            <a:r>
              <a:rPr lang="en-US" sz="1400" dirty="0"/>
              <a:t> VARCHAR(15) NOT NULL,</a:t>
            </a:r>
          </a:p>
          <a:p>
            <a:r>
              <a:rPr lang="en-US" sz="1400" dirty="0" err="1"/>
              <a:t>Database_Name</a:t>
            </a:r>
            <a:r>
              <a:rPr lang="en-US" sz="1400" dirty="0"/>
              <a:t> VARCHAR(55) NOT NULL,</a:t>
            </a:r>
          </a:p>
          <a:p>
            <a:r>
              <a:rPr lang="sv-SE" sz="1400" dirty="0"/>
              <a:t>Label VARCHAR(55) NOT NULL,</a:t>
            </a:r>
          </a:p>
          <a:p>
            <a:r>
              <a:rPr lang="en-US" sz="1400" dirty="0"/>
              <a:t>Property VARCHAR(55),</a:t>
            </a:r>
          </a:p>
          <a:p>
            <a:r>
              <a:rPr lang="en-US" sz="1400" dirty="0"/>
              <a:t>Type VARCHAR(55),</a:t>
            </a:r>
          </a:p>
          <a:p>
            <a:r>
              <a:rPr lang="en-US" sz="1400" dirty="0" err="1"/>
              <a:t>isIndexed</a:t>
            </a:r>
            <a:r>
              <a:rPr lang="en-US" sz="1400" dirty="0"/>
              <a:t>  VARCHAR(55),</a:t>
            </a:r>
          </a:p>
          <a:p>
            <a:r>
              <a:rPr lang="en-US" sz="1400" dirty="0" err="1"/>
              <a:t>uniqueConstraint</a:t>
            </a:r>
            <a:r>
              <a:rPr lang="en-US" sz="1400" dirty="0"/>
              <a:t> VARCHAR(55),</a:t>
            </a:r>
          </a:p>
          <a:p>
            <a:r>
              <a:rPr lang="en-US" sz="1400" dirty="0" err="1"/>
              <a:t>existenceConstraint</a:t>
            </a:r>
            <a:r>
              <a:rPr lang="en-US" sz="1400" dirty="0"/>
              <a:t> VARCHAR(55)</a:t>
            </a:r>
          </a:p>
          <a:p>
            <a:r>
              <a:rPr lang="en-US" sz="1400" dirty="0"/>
              <a:t>CONSTRAINT </a:t>
            </a:r>
            <a:r>
              <a:rPr lang="en-US" sz="1400" dirty="0" err="1"/>
              <a:t>PK_TechTermId</a:t>
            </a:r>
            <a:r>
              <a:rPr lang="en-US" sz="1400" dirty="0"/>
              <a:t> PRIMARY KEY (</a:t>
            </a:r>
            <a:r>
              <a:rPr lang="en-US" sz="1400" dirty="0" err="1"/>
              <a:t>TechTermId</a:t>
            </a:r>
            <a:r>
              <a:rPr lang="en-US" sz="1400" dirty="0"/>
              <a:t>)</a:t>
            </a:r>
          </a:p>
          <a:p>
            <a:r>
              <a:rPr lang="en-US" sz="1400" dirty="0"/>
              <a:t>);</a:t>
            </a:r>
          </a:p>
        </p:txBody>
      </p:sp>
      <p:sp>
        <p:nvSpPr>
          <p:cNvPr id="7" name="TextBox 6">
            <a:extLst>
              <a:ext uri="{FF2B5EF4-FFF2-40B4-BE49-F238E27FC236}">
                <a16:creationId xmlns:a16="http://schemas.microsoft.com/office/drawing/2014/main" id="{71F8CF3A-EB49-4CFE-ACAA-C85E4599CA4A}"/>
              </a:ext>
            </a:extLst>
          </p:cNvPr>
          <p:cNvSpPr txBox="1"/>
          <p:nvPr/>
        </p:nvSpPr>
        <p:spPr>
          <a:xfrm>
            <a:off x="8433659" y="3124940"/>
            <a:ext cx="3163231" cy="2677656"/>
          </a:xfrm>
          <a:prstGeom prst="rect">
            <a:avLst/>
          </a:prstGeom>
          <a:noFill/>
        </p:spPr>
        <p:txBody>
          <a:bodyPr wrap="square" rtlCol="0">
            <a:spAutoFit/>
          </a:bodyPr>
          <a:lstStyle/>
          <a:p>
            <a:r>
              <a:rPr lang="en-US" sz="1400" dirty="0"/>
              <a:t>CREATE TABLE </a:t>
            </a:r>
            <a:r>
              <a:rPr lang="en-US" sz="1400" dirty="0" err="1"/>
              <a:t>TechBusBridge</a:t>
            </a:r>
            <a:endParaRPr lang="en-US" sz="1400" dirty="0"/>
          </a:p>
          <a:p>
            <a:r>
              <a:rPr lang="en-US" sz="1400" dirty="0"/>
              <a:t>(</a:t>
            </a:r>
          </a:p>
          <a:p>
            <a:r>
              <a:rPr lang="en-US" sz="1400" dirty="0" err="1"/>
              <a:t>Bridge_Id</a:t>
            </a:r>
            <a:r>
              <a:rPr lang="en-US" sz="1400" dirty="0"/>
              <a:t> INT NOT NULL IDENTITY(1,1),</a:t>
            </a:r>
          </a:p>
          <a:p>
            <a:r>
              <a:rPr lang="en-US" sz="1400" dirty="0" err="1"/>
              <a:t>TechTermId</a:t>
            </a:r>
            <a:r>
              <a:rPr lang="en-US" sz="1400" dirty="0"/>
              <a:t> VARCHAR(15) NOT NULL,</a:t>
            </a:r>
          </a:p>
          <a:p>
            <a:r>
              <a:rPr lang="en-US" sz="1400" dirty="0" err="1"/>
              <a:t>BusTermId</a:t>
            </a:r>
            <a:r>
              <a:rPr lang="en-US" sz="1400" dirty="0"/>
              <a:t> VARCHAR(15) NOT NULL,</a:t>
            </a:r>
          </a:p>
          <a:p>
            <a:r>
              <a:rPr lang="en-US" sz="1400" dirty="0"/>
              <a:t>CONSTRAINT </a:t>
            </a:r>
            <a:r>
              <a:rPr lang="en-US" sz="1400" dirty="0" err="1"/>
              <a:t>FK_TechTermId</a:t>
            </a:r>
            <a:r>
              <a:rPr lang="en-US" sz="1400" dirty="0"/>
              <a:t> FOREIGN KEY(</a:t>
            </a:r>
            <a:r>
              <a:rPr lang="en-US" sz="1400" dirty="0" err="1"/>
              <a:t>TechTermId</a:t>
            </a:r>
            <a:r>
              <a:rPr lang="en-US" sz="1400" dirty="0"/>
              <a:t>) REFERENCES </a:t>
            </a:r>
            <a:r>
              <a:rPr lang="en-US" sz="1400" dirty="0" err="1"/>
              <a:t>TechnicalTerms</a:t>
            </a:r>
            <a:r>
              <a:rPr lang="en-US" sz="1400" dirty="0"/>
              <a:t>(</a:t>
            </a:r>
            <a:r>
              <a:rPr lang="en-US" sz="1400" dirty="0" err="1"/>
              <a:t>TechTermId</a:t>
            </a:r>
            <a:r>
              <a:rPr lang="en-US" sz="1400" dirty="0"/>
              <a:t>),</a:t>
            </a:r>
          </a:p>
          <a:p>
            <a:r>
              <a:rPr lang="en-US" sz="1400" dirty="0"/>
              <a:t>CONSTRAINT </a:t>
            </a:r>
            <a:r>
              <a:rPr lang="en-US" sz="1400" dirty="0" err="1"/>
              <a:t>FK_BusTermId</a:t>
            </a:r>
            <a:r>
              <a:rPr lang="en-US" sz="1400" dirty="0"/>
              <a:t> FOREIGN KEY(</a:t>
            </a:r>
            <a:r>
              <a:rPr lang="en-US" sz="1400" dirty="0" err="1"/>
              <a:t>BusTermId</a:t>
            </a:r>
            <a:r>
              <a:rPr lang="en-US" sz="1400" dirty="0"/>
              <a:t>) REFERENCES </a:t>
            </a:r>
            <a:r>
              <a:rPr lang="en-US" sz="1400" dirty="0" err="1"/>
              <a:t>BusinessTerms</a:t>
            </a:r>
            <a:r>
              <a:rPr lang="en-US" sz="1400" dirty="0"/>
              <a:t>(</a:t>
            </a:r>
            <a:r>
              <a:rPr lang="en-US" sz="1400" dirty="0" err="1"/>
              <a:t>BusTermId</a:t>
            </a:r>
            <a:r>
              <a:rPr lang="en-US" sz="1400" dirty="0"/>
              <a:t>),</a:t>
            </a:r>
          </a:p>
          <a:p>
            <a:r>
              <a:rPr lang="en-US" sz="1400" dirty="0"/>
              <a:t>);</a:t>
            </a:r>
          </a:p>
        </p:txBody>
      </p:sp>
      <p:sp>
        <p:nvSpPr>
          <p:cNvPr id="8" name="TextBox 7">
            <a:extLst>
              <a:ext uri="{FF2B5EF4-FFF2-40B4-BE49-F238E27FC236}">
                <a16:creationId xmlns:a16="http://schemas.microsoft.com/office/drawing/2014/main" id="{B775CC9B-D264-4398-A70E-3332C40A35E1}"/>
              </a:ext>
            </a:extLst>
          </p:cNvPr>
          <p:cNvSpPr txBox="1"/>
          <p:nvPr/>
        </p:nvSpPr>
        <p:spPr>
          <a:xfrm>
            <a:off x="381741" y="447374"/>
            <a:ext cx="5041060" cy="400110"/>
          </a:xfrm>
          <a:prstGeom prst="rect">
            <a:avLst/>
          </a:prstGeom>
          <a:noFill/>
        </p:spPr>
        <p:txBody>
          <a:bodyPr wrap="none" rtlCol="0">
            <a:spAutoFit/>
          </a:bodyPr>
          <a:lstStyle/>
          <a:p>
            <a:r>
              <a:rPr lang="en-US" sz="2000" b="1" dirty="0"/>
              <a:t>SQL Server code to create Database schema</a:t>
            </a:r>
          </a:p>
        </p:txBody>
      </p:sp>
      <p:sp>
        <p:nvSpPr>
          <p:cNvPr id="10" name="TextBox 9">
            <a:extLst>
              <a:ext uri="{FF2B5EF4-FFF2-40B4-BE49-F238E27FC236}">
                <a16:creationId xmlns:a16="http://schemas.microsoft.com/office/drawing/2014/main" id="{8BFC4C39-4027-4E83-B82F-6CE27602DECC}"/>
              </a:ext>
            </a:extLst>
          </p:cNvPr>
          <p:cNvSpPr txBox="1"/>
          <p:nvPr/>
        </p:nvSpPr>
        <p:spPr>
          <a:xfrm>
            <a:off x="381741" y="1182231"/>
            <a:ext cx="2858610" cy="646331"/>
          </a:xfrm>
          <a:prstGeom prst="rect">
            <a:avLst/>
          </a:prstGeom>
          <a:noFill/>
        </p:spPr>
        <p:txBody>
          <a:bodyPr wrap="square" rtlCol="0">
            <a:spAutoFit/>
          </a:bodyPr>
          <a:lstStyle/>
          <a:p>
            <a:r>
              <a:rPr lang="en-US" dirty="0"/>
              <a:t>Create Database Metadata;</a:t>
            </a:r>
          </a:p>
          <a:p>
            <a:endParaRPr lang="en-US" dirty="0"/>
          </a:p>
        </p:txBody>
      </p:sp>
    </p:spTree>
    <p:extLst>
      <p:ext uri="{BB962C8B-B14F-4D97-AF65-F5344CB8AC3E}">
        <p14:creationId xmlns:p14="http://schemas.microsoft.com/office/powerpoint/2010/main" val="403552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F0F37E3-14EC-45E6-B0C8-30BA7043B345}"/>
              </a:ext>
            </a:extLst>
          </p:cNvPr>
          <p:cNvSpPr>
            <a:spLocks noGrp="1"/>
          </p:cNvSpPr>
          <p:nvPr>
            <p:ph type="title"/>
          </p:nvPr>
        </p:nvSpPr>
        <p:spPr>
          <a:xfrm>
            <a:off x="838200" y="365125"/>
            <a:ext cx="10515600" cy="1325563"/>
          </a:xfrm>
        </p:spPr>
        <p:txBody>
          <a:bodyPr>
            <a:normAutofit/>
          </a:bodyPr>
          <a:lstStyle/>
          <a:p>
            <a:r>
              <a:rPr lang="en-US" dirty="0"/>
              <a:t>Database Schema in SQL Server</a:t>
            </a:r>
          </a:p>
        </p:txBody>
      </p:sp>
      <p:pic>
        <p:nvPicPr>
          <p:cNvPr id="2" name="Picture 1">
            <a:extLst>
              <a:ext uri="{FF2B5EF4-FFF2-40B4-BE49-F238E27FC236}">
                <a16:creationId xmlns:a16="http://schemas.microsoft.com/office/drawing/2014/main" id="{8FBE7344-105D-4D7B-A206-BCD2FB648730}"/>
              </a:ext>
            </a:extLst>
          </p:cNvPr>
          <p:cNvPicPr>
            <a:picLocks noChangeAspect="1"/>
          </p:cNvPicPr>
          <p:nvPr/>
        </p:nvPicPr>
        <p:blipFill>
          <a:blip r:embed="rId2"/>
          <a:stretch>
            <a:fillRect/>
          </a:stretch>
        </p:blipFill>
        <p:spPr>
          <a:xfrm>
            <a:off x="2736029" y="1858294"/>
            <a:ext cx="6621980" cy="4403617"/>
          </a:xfrm>
          <a:prstGeom prst="rect">
            <a:avLst/>
          </a:prstGeom>
          <a:noFill/>
        </p:spPr>
      </p:pic>
    </p:spTree>
    <p:extLst>
      <p:ext uri="{BB962C8B-B14F-4D97-AF65-F5344CB8AC3E}">
        <p14:creationId xmlns:p14="http://schemas.microsoft.com/office/powerpoint/2010/main" val="4015520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88E3-10D0-4290-8D1B-446770FDFF66}"/>
              </a:ext>
            </a:extLst>
          </p:cNvPr>
          <p:cNvSpPr>
            <a:spLocks noGrp="1"/>
          </p:cNvSpPr>
          <p:nvPr>
            <p:ph type="title"/>
          </p:nvPr>
        </p:nvSpPr>
        <p:spPr/>
        <p:txBody>
          <a:bodyPr>
            <a:normAutofit/>
          </a:bodyPr>
          <a:lstStyle/>
          <a:p>
            <a:r>
              <a:rPr lang="en-US" sz="3600" dirty="0"/>
              <a:t>CSV structure of the metadata schema</a:t>
            </a:r>
          </a:p>
        </p:txBody>
      </p:sp>
      <p:pic>
        <p:nvPicPr>
          <p:cNvPr id="4" name="Picture 3">
            <a:extLst>
              <a:ext uri="{FF2B5EF4-FFF2-40B4-BE49-F238E27FC236}">
                <a16:creationId xmlns:a16="http://schemas.microsoft.com/office/drawing/2014/main" id="{0C55A5AC-E50C-4967-BAD0-5720549A7ACC}"/>
              </a:ext>
            </a:extLst>
          </p:cNvPr>
          <p:cNvPicPr>
            <a:picLocks noChangeAspect="1"/>
          </p:cNvPicPr>
          <p:nvPr/>
        </p:nvPicPr>
        <p:blipFill>
          <a:blip r:embed="rId2"/>
          <a:stretch>
            <a:fillRect/>
          </a:stretch>
        </p:blipFill>
        <p:spPr>
          <a:xfrm>
            <a:off x="838200" y="2031615"/>
            <a:ext cx="1790700" cy="1057275"/>
          </a:xfrm>
          <a:prstGeom prst="rect">
            <a:avLst/>
          </a:prstGeom>
        </p:spPr>
      </p:pic>
      <p:pic>
        <p:nvPicPr>
          <p:cNvPr id="5" name="Picture 4">
            <a:extLst>
              <a:ext uri="{FF2B5EF4-FFF2-40B4-BE49-F238E27FC236}">
                <a16:creationId xmlns:a16="http://schemas.microsoft.com/office/drawing/2014/main" id="{2ECB4E04-8DEA-48DF-B7D2-3DCF24B0A511}"/>
              </a:ext>
            </a:extLst>
          </p:cNvPr>
          <p:cNvPicPr>
            <a:picLocks noChangeAspect="1"/>
          </p:cNvPicPr>
          <p:nvPr/>
        </p:nvPicPr>
        <p:blipFill>
          <a:blip r:embed="rId3"/>
          <a:stretch>
            <a:fillRect/>
          </a:stretch>
        </p:blipFill>
        <p:spPr>
          <a:xfrm>
            <a:off x="3184036" y="2005518"/>
            <a:ext cx="1714500" cy="1114425"/>
          </a:xfrm>
          <a:prstGeom prst="rect">
            <a:avLst/>
          </a:prstGeom>
        </p:spPr>
      </p:pic>
      <p:pic>
        <p:nvPicPr>
          <p:cNvPr id="6" name="Picture 5">
            <a:extLst>
              <a:ext uri="{FF2B5EF4-FFF2-40B4-BE49-F238E27FC236}">
                <a16:creationId xmlns:a16="http://schemas.microsoft.com/office/drawing/2014/main" id="{4D6AE82B-3884-4143-B93C-DB7D20DF717C}"/>
              </a:ext>
            </a:extLst>
          </p:cNvPr>
          <p:cNvPicPr>
            <a:picLocks noChangeAspect="1"/>
          </p:cNvPicPr>
          <p:nvPr/>
        </p:nvPicPr>
        <p:blipFill>
          <a:blip r:embed="rId4"/>
          <a:stretch>
            <a:fillRect/>
          </a:stretch>
        </p:blipFill>
        <p:spPr>
          <a:xfrm>
            <a:off x="6974226" y="2171345"/>
            <a:ext cx="1876425" cy="2857500"/>
          </a:xfrm>
          <a:prstGeom prst="rect">
            <a:avLst/>
          </a:prstGeom>
        </p:spPr>
      </p:pic>
      <p:pic>
        <p:nvPicPr>
          <p:cNvPr id="7" name="Picture 6">
            <a:extLst>
              <a:ext uri="{FF2B5EF4-FFF2-40B4-BE49-F238E27FC236}">
                <a16:creationId xmlns:a16="http://schemas.microsoft.com/office/drawing/2014/main" id="{FA1212D9-F1F8-4669-9B06-E51A92473402}"/>
              </a:ext>
            </a:extLst>
          </p:cNvPr>
          <p:cNvPicPr>
            <a:picLocks noChangeAspect="1"/>
          </p:cNvPicPr>
          <p:nvPr/>
        </p:nvPicPr>
        <p:blipFill>
          <a:blip r:embed="rId5"/>
          <a:stretch>
            <a:fillRect/>
          </a:stretch>
        </p:blipFill>
        <p:spPr>
          <a:xfrm>
            <a:off x="838200" y="3266715"/>
            <a:ext cx="5646806" cy="1452787"/>
          </a:xfrm>
          <a:prstGeom prst="rect">
            <a:avLst/>
          </a:prstGeom>
        </p:spPr>
      </p:pic>
      <p:pic>
        <p:nvPicPr>
          <p:cNvPr id="8" name="Picture 7">
            <a:extLst>
              <a:ext uri="{FF2B5EF4-FFF2-40B4-BE49-F238E27FC236}">
                <a16:creationId xmlns:a16="http://schemas.microsoft.com/office/drawing/2014/main" id="{38241FAC-9ED0-4926-8E50-2FD61166AFEC}"/>
              </a:ext>
            </a:extLst>
          </p:cNvPr>
          <p:cNvPicPr>
            <a:picLocks noChangeAspect="1"/>
          </p:cNvPicPr>
          <p:nvPr/>
        </p:nvPicPr>
        <p:blipFill>
          <a:blip r:embed="rId6"/>
          <a:stretch>
            <a:fillRect/>
          </a:stretch>
        </p:blipFill>
        <p:spPr>
          <a:xfrm>
            <a:off x="838200" y="4897327"/>
            <a:ext cx="5646806" cy="1240746"/>
          </a:xfrm>
          <a:prstGeom prst="rect">
            <a:avLst/>
          </a:prstGeom>
        </p:spPr>
      </p:pic>
      <p:pic>
        <p:nvPicPr>
          <p:cNvPr id="9" name="Picture 8">
            <a:extLst>
              <a:ext uri="{FF2B5EF4-FFF2-40B4-BE49-F238E27FC236}">
                <a16:creationId xmlns:a16="http://schemas.microsoft.com/office/drawing/2014/main" id="{7B5D69CA-B3F3-4A98-8F9B-A8543DC92E0E}"/>
              </a:ext>
            </a:extLst>
          </p:cNvPr>
          <p:cNvPicPr>
            <a:picLocks noChangeAspect="1"/>
          </p:cNvPicPr>
          <p:nvPr/>
        </p:nvPicPr>
        <p:blipFill>
          <a:blip r:embed="rId7"/>
          <a:stretch>
            <a:fillRect/>
          </a:stretch>
        </p:blipFill>
        <p:spPr>
          <a:xfrm>
            <a:off x="9405787" y="2180870"/>
            <a:ext cx="1866900" cy="2847975"/>
          </a:xfrm>
          <a:prstGeom prst="rect">
            <a:avLst/>
          </a:prstGeom>
        </p:spPr>
      </p:pic>
    </p:spTree>
    <p:extLst>
      <p:ext uri="{BB962C8B-B14F-4D97-AF65-F5344CB8AC3E}">
        <p14:creationId xmlns:p14="http://schemas.microsoft.com/office/powerpoint/2010/main" val="2846799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BB3318-C45C-4DA2-BB1C-A1EB48F6BA8E}"/>
              </a:ext>
            </a:extLst>
          </p:cNvPr>
          <p:cNvSpPr txBox="1"/>
          <p:nvPr/>
        </p:nvSpPr>
        <p:spPr>
          <a:xfrm>
            <a:off x="1162975" y="1667212"/>
            <a:ext cx="4032835" cy="2308324"/>
          </a:xfrm>
          <a:prstGeom prst="rect">
            <a:avLst/>
          </a:prstGeom>
          <a:noFill/>
        </p:spPr>
        <p:txBody>
          <a:bodyPr wrap="none" rtlCol="0">
            <a:spAutoFit/>
          </a:bodyPr>
          <a:lstStyle/>
          <a:p>
            <a:r>
              <a:rPr lang="en-US" sz="1200" dirty="0"/>
              <a:t>CALL </a:t>
            </a:r>
            <a:r>
              <a:rPr lang="en-US" sz="1200" dirty="0" err="1"/>
              <a:t>apoc.meta.schema</a:t>
            </a:r>
            <a:r>
              <a:rPr lang="en-US" sz="1200" dirty="0"/>
              <a:t>() YIELD value as </a:t>
            </a:r>
            <a:r>
              <a:rPr lang="en-US" sz="1200" dirty="0" err="1"/>
              <a:t>schemaMap</a:t>
            </a:r>
            <a:endParaRPr lang="en-US" sz="1200" dirty="0"/>
          </a:p>
          <a:p>
            <a:r>
              <a:rPr lang="en-US" sz="1200" dirty="0"/>
              <a:t>UNWIND keys(</a:t>
            </a:r>
            <a:r>
              <a:rPr lang="en-US" sz="1200" dirty="0" err="1"/>
              <a:t>schemaMap</a:t>
            </a:r>
            <a:r>
              <a:rPr lang="en-US" sz="1200" dirty="0"/>
              <a:t>) as label</a:t>
            </a:r>
          </a:p>
          <a:p>
            <a:r>
              <a:rPr lang="en-US" sz="1200" dirty="0"/>
              <a:t>WITH label, </a:t>
            </a:r>
            <a:r>
              <a:rPr lang="en-US" sz="1200" dirty="0" err="1"/>
              <a:t>schemaMap</a:t>
            </a:r>
            <a:r>
              <a:rPr lang="en-US" sz="1200" dirty="0"/>
              <a:t>[label] as data</a:t>
            </a:r>
          </a:p>
          <a:p>
            <a:r>
              <a:rPr lang="en-US" sz="1200" dirty="0"/>
              <a:t>WHERE </a:t>
            </a:r>
            <a:r>
              <a:rPr lang="en-US" sz="1200" dirty="0" err="1"/>
              <a:t>data.type</a:t>
            </a:r>
            <a:r>
              <a:rPr lang="en-US" sz="1200" dirty="0"/>
              <a:t> = "node"</a:t>
            </a:r>
          </a:p>
          <a:p>
            <a:r>
              <a:rPr lang="en-US" sz="1200" dirty="0"/>
              <a:t>UNWIND keys(</a:t>
            </a:r>
            <a:r>
              <a:rPr lang="en-US" sz="1200" dirty="0" err="1"/>
              <a:t>data.properties</a:t>
            </a:r>
            <a:r>
              <a:rPr lang="en-US" sz="1200" dirty="0"/>
              <a:t>) as property</a:t>
            </a:r>
          </a:p>
          <a:p>
            <a:r>
              <a:rPr lang="en-US" sz="1200" dirty="0"/>
              <a:t>WITH label, property, </a:t>
            </a:r>
            <a:r>
              <a:rPr lang="en-US" sz="1200" dirty="0" err="1"/>
              <a:t>data.properties</a:t>
            </a:r>
            <a:r>
              <a:rPr lang="en-US" sz="1200" dirty="0"/>
              <a:t>[property] as </a:t>
            </a:r>
            <a:r>
              <a:rPr lang="en-US" sz="1200" dirty="0" err="1"/>
              <a:t>propData</a:t>
            </a:r>
            <a:endParaRPr lang="en-US" sz="1200" dirty="0"/>
          </a:p>
          <a:p>
            <a:r>
              <a:rPr lang="en-US" sz="1200" dirty="0"/>
              <a:t>RETURN label,</a:t>
            </a:r>
          </a:p>
          <a:p>
            <a:r>
              <a:rPr lang="en-US" sz="1200" dirty="0"/>
              <a:t>property,</a:t>
            </a:r>
          </a:p>
          <a:p>
            <a:r>
              <a:rPr lang="en-US" sz="1200" dirty="0" err="1"/>
              <a:t>propData.type</a:t>
            </a:r>
            <a:r>
              <a:rPr lang="en-US" sz="1200" dirty="0"/>
              <a:t> as type,</a:t>
            </a:r>
          </a:p>
          <a:p>
            <a:r>
              <a:rPr lang="en-US" sz="1200" dirty="0" err="1"/>
              <a:t>propData.indexed</a:t>
            </a:r>
            <a:r>
              <a:rPr lang="en-US" sz="1200" dirty="0"/>
              <a:t> as </a:t>
            </a:r>
            <a:r>
              <a:rPr lang="en-US" sz="1200" dirty="0" err="1"/>
              <a:t>isIndexed</a:t>
            </a:r>
            <a:r>
              <a:rPr lang="en-US" sz="1200" dirty="0"/>
              <a:t>,</a:t>
            </a:r>
          </a:p>
          <a:p>
            <a:r>
              <a:rPr lang="en-US" sz="1200" dirty="0" err="1"/>
              <a:t>propData.unique</a:t>
            </a:r>
            <a:r>
              <a:rPr lang="en-US" sz="1200" dirty="0"/>
              <a:t> as </a:t>
            </a:r>
            <a:r>
              <a:rPr lang="en-US" sz="1200" dirty="0" err="1"/>
              <a:t>uniqueConstraint</a:t>
            </a:r>
            <a:r>
              <a:rPr lang="en-US" sz="1200" dirty="0"/>
              <a:t>,</a:t>
            </a:r>
          </a:p>
          <a:p>
            <a:r>
              <a:rPr lang="en-US" sz="1200" dirty="0" err="1"/>
              <a:t>propData.existence</a:t>
            </a:r>
            <a:r>
              <a:rPr lang="en-US" sz="1200" dirty="0"/>
              <a:t> as </a:t>
            </a:r>
            <a:r>
              <a:rPr lang="en-US" sz="1200" dirty="0" err="1"/>
              <a:t>existenceConstraint</a:t>
            </a:r>
            <a:r>
              <a:rPr lang="en-US" sz="1200" dirty="0"/>
              <a:t>;</a:t>
            </a:r>
          </a:p>
        </p:txBody>
      </p:sp>
      <p:sp>
        <p:nvSpPr>
          <p:cNvPr id="3" name="TextBox 2">
            <a:extLst>
              <a:ext uri="{FF2B5EF4-FFF2-40B4-BE49-F238E27FC236}">
                <a16:creationId xmlns:a16="http://schemas.microsoft.com/office/drawing/2014/main" id="{2E8C133C-3C94-4147-8259-5933B8C19FF7}"/>
              </a:ext>
            </a:extLst>
          </p:cNvPr>
          <p:cNvSpPr txBox="1"/>
          <p:nvPr/>
        </p:nvSpPr>
        <p:spPr>
          <a:xfrm>
            <a:off x="1162975" y="992005"/>
            <a:ext cx="7022756" cy="523220"/>
          </a:xfrm>
          <a:prstGeom prst="rect">
            <a:avLst/>
          </a:prstGeom>
          <a:noFill/>
        </p:spPr>
        <p:txBody>
          <a:bodyPr wrap="none" rtlCol="0">
            <a:spAutoFit/>
          </a:bodyPr>
          <a:lstStyle/>
          <a:p>
            <a:r>
              <a:rPr lang="en-US" sz="2800" b="1" dirty="0"/>
              <a:t>Script to Extract Technical Metadata in Neo4j</a:t>
            </a:r>
          </a:p>
        </p:txBody>
      </p:sp>
      <p:sp>
        <p:nvSpPr>
          <p:cNvPr id="4" name="TextBox 3">
            <a:extLst>
              <a:ext uri="{FF2B5EF4-FFF2-40B4-BE49-F238E27FC236}">
                <a16:creationId xmlns:a16="http://schemas.microsoft.com/office/drawing/2014/main" id="{F577C592-523D-429C-81F9-CF825F74A6D0}"/>
              </a:ext>
            </a:extLst>
          </p:cNvPr>
          <p:cNvSpPr txBox="1"/>
          <p:nvPr/>
        </p:nvSpPr>
        <p:spPr>
          <a:xfrm>
            <a:off x="5676436" y="1592092"/>
            <a:ext cx="3557577" cy="1754326"/>
          </a:xfrm>
          <a:prstGeom prst="rect">
            <a:avLst/>
          </a:prstGeom>
          <a:noFill/>
        </p:spPr>
        <p:txBody>
          <a:bodyPr wrap="none" rtlCol="0">
            <a:spAutoFit/>
          </a:bodyPr>
          <a:lstStyle/>
          <a:p>
            <a:r>
              <a:rPr lang="en-US" sz="1200" dirty="0"/>
              <a:t>MATCH (n)</a:t>
            </a:r>
          </a:p>
          <a:p>
            <a:r>
              <a:rPr lang="en-US" sz="1200" dirty="0"/>
              <a:t>    WHERE NOT n:Metagraph AND size(labels(n))&gt;0</a:t>
            </a:r>
          </a:p>
          <a:p>
            <a:r>
              <a:rPr lang="en-US" sz="1200" dirty="0"/>
              <a:t>    WITH labels(n) as LABELS, keys(n) as KEYS</a:t>
            </a:r>
          </a:p>
          <a:p>
            <a:r>
              <a:rPr lang="en-US" sz="1200" dirty="0"/>
              <a:t>    MERGE (</a:t>
            </a:r>
            <a:r>
              <a:rPr lang="en-US" sz="1200" dirty="0" err="1"/>
              <a:t>m:Metagraph:NodeType</a:t>
            </a:r>
            <a:r>
              <a:rPr lang="en-US" sz="1200" dirty="0"/>
              <a:t> {labels: LABELS})</a:t>
            </a:r>
          </a:p>
          <a:p>
            <a:r>
              <a:rPr lang="en-US" sz="1200" dirty="0"/>
              <a:t>    SET </a:t>
            </a:r>
            <a:r>
              <a:rPr lang="en-US" sz="1200" dirty="0" err="1"/>
              <a:t>m.properties</a:t>
            </a:r>
            <a:r>
              <a:rPr lang="en-US" sz="1200" dirty="0"/>
              <a:t> =</a:t>
            </a:r>
          </a:p>
          <a:p>
            <a:r>
              <a:rPr lang="en-US" sz="1200" dirty="0"/>
              <a:t>    CASE </a:t>
            </a:r>
            <a:r>
              <a:rPr lang="en-US" sz="1200" dirty="0" err="1"/>
              <a:t>m.properties</a:t>
            </a:r>
            <a:endParaRPr lang="en-US" sz="1200" dirty="0"/>
          </a:p>
          <a:p>
            <a:r>
              <a:rPr lang="en-US" sz="1200" dirty="0"/>
              <a:t>        WHEN NULL THEN KEYS</a:t>
            </a:r>
          </a:p>
          <a:p>
            <a:r>
              <a:rPr lang="en-US" sz="1200" dirty="0"/>
              <a:t>        ELSE </a:t>
            </a:r>
            <a:r>
              <a:rPr lang="en-US" sz="1200" dirty="0" err="1"/>
              <a:t>apoc.coll.union</a:t>
            </a:r>
            <a:r>
              <a:rPr lang="en-US" sz="1200" dirty="0"/>
              <a:t>(</a:t>
            </a:r>
            <a:r>
              <a:rPr lang="en-US" sz="1200" dirty="0" err="1"/>
              <a:t>m.properties</a:t>
            </a:r>
            <a:r>
              <a:rPr lang="en-US" sz="1200" dirty="0"/>
              <a:t>, KEYS)</a:t>
            </a:r>
          </a:p>
          <a:p>
            <a:r>
              <a:rPr lang="en-US" sz="1200" dirty="0"/>
              <a:t>    END</a:t>
            </a:r>
          </a:p>
        </p:txBody>
      </p:sp>
      <p:sp>
        <p:nvSpPr>
          <p:cNvPr id="5" name="TextBox 4">
            <a:extLst>
              <a:ext uri="{FF2B5EF4-FFF2-40B4-BE49-F238E27FC236}">
                <a16:creationId xmlns:a16="http://schemas.microsoft.com/office/drawing/2014/main" id="{D2D79AC7-6ECB-48D1-8386-C21CCEDF011A}"/>
              </a:ext>
            </a:extLst>
          </p:cNvPr>
          <p:cNvSpPr txBox="1"/>
          <p:nvPr/>
        </p:nvSpPr>
        <p:spPr>
          <a:xfrm>
            <a:off x="5676436" y="3429000"/>
            <a:ext cx="6710872" cy="2862322"/>
          </a:xfrm>
          <a:prstGeom prst="rect">
            <a:avLst/>
          </a:prstGeom>
          <a:noFill/>
        </p:spPr>
        <p:txBody>
          <a:bodyPr wrap="square" rtlCol="0">
            <a:spAutoFit/>
          </a:bodyPr>
          <a:lstStyle/>
          <a:p>
            <a:r>
              <a:rPr lang="en-US" sz="1200" dirty="0"/>
              <a:t>MATCH (n)-[r]-&gt;(m)</a:t>
            </a:r>
          </a:p>
          <a:p>
            <a:r>
              <a:rPr lang="en-US" sz="1200" dirty="0"/>
              <a:t>    WHERE NOT n:Metagraph AND NOT m:Metagraph</a:t>
            </a:r>
          </a:p>
          <a:p>
            <a:r>
              <a:rPr lang="en-US" sz="1200" dirty="0"/>
              <a:t>    WITH labels(n) as </a:t>
            </a:r>
            <a:r>
              <a:rPr lang="en-US" sz="1200" dirty="0" err="1"/>
              <a:t>start_labels</a:t>
            </a:r>
            <a:r>
              <a:rPr lang="en-US" sz="1200" dirty="0"/>
              <a:t>, type(r) as </a:t>
            </a:r>
            <a:r>
              <a:rPr lang="en-US" sz="1200" dirty="0" err="1"/>
              <a:t>rel_type</a:t>
            </a:r>
            <a:r>
              <a:rPr lang="en-US" sz="1200" dirty="0"/>
              <a:t>, keys(r) as </a:t>
            </a:r>
            <a:r>
              <a:rPr lang="en-US" sz="1200" dirty="0" err="1"/>
              <a:t>rel_keys</a:t>
            </a:r>
            <a:r>
              <a:rPr lang="en-US" sz="1200" dirty="0"/>
              <a:t>, labels(m) as </a:t>
            </a:r>
            <a:r>
              <a:rPr lang="en-US" sz="1200" dirty="0" err="1"/>
              <a:t>end_labels</a:t>
            </a:r>
            <a:endParaRPr lang="en-US" sz="1200" dirty="0"/>
          </a:p>
          <a:p>
            <a:r>
              <a:rPr lang="en-US" sz="1200" dirty="0"/>
              <a:t>    MERGE (</a:t>
            </a:r>
            <a:r>
              <a:rPr lang="en-US" sz="1200" dirty="0" err="1"/>
              <a:t>a:Metagraph:NodeType</a:t>
            </a:r>
            <a:r>
              <a:rPr lang="en-US" sz="1200" dirty="0"/>
              <a:t> {labels: </a:t>
            </a:r>
            <a:r>
              <a:rPr lang="en-US" sz="1200" dirty="0" err="1"/>
              <a:t>start_labels</a:t>
            </a:r>
            <a:r>
              <a:rPr lang="en-US" sz="1200" dirty="0"/>
              <a:t>})</a:t>
            </a:r>
          </a:p>
          <a:p>
            <a:r>
              <a:rPr lang="en-US" sz="1200" dirty="0"/>
              <a:t>    MERGE (</a:t>
            </a:r>
            <a:r>
              <a:rPr lang="en-US" sz="1200" dirty="0" err="1"/>
              <a:t>b:Metagraph:NodeType</a:t>
            </a:r>
            <a:r>
              <a:rPr lang="en-US" sz="1200" dirty="0"/>
              <a:t> {labels: </a:t>
            </a:r>
            <a:r>
              <a:rPr lang="en-US" sz="1200" dirty="0" err="1"/>
              <a:t>end_labels</a:t>
            </a:r>
            <a:r>
              <a:rPr lang="en-US" sz="1200" dirty="0"/>
              <a:t>})</a:t>
            </a:r>
          </a:p>
          <a:p>
            <a:r>
              <a:rPr lang="en-US" sz="1200" dirty="0"/>
              <a:t>    MERGE (</a:t>
            </a:r>
            <a:r>
              <a:rPr lang="en-US" sz="1200" dirty="0" err="1"/>
              <a:t>rel:Metagraph:RelType</a:t>
            </a:r>
            <a:r>
              <a:rPr lang="en-US" sz="1200" dirty="0"/>
              <a:t> {</a:t>
            </a:r>
            <a:r>
              <a:rPr lang="en-US" sz="1200" dirty="0" err="1"/>
              <a:t>type:rel_type</a:t>
            </a:r>
            <a:r>
              <a:rPr lang="en-US" sz="1200" dirty="0"/>
              <a:t>})</a:t>
            </a:r>
          </a:p>
          <a:p>
            <a:r>
              <a:rPr lang="en-US" sz="1200" dirty="0"/>
              <a:t>    MERGE (a)&lt;-[:</a:t>
            </a:r>
            <a:r>
              <a:rPr lang="en-US" sz="1200" dirty="0" err="1"/>
              <a:t>StartNodeType</a:t>
            </a:r>
            <a:r>
              <a:rPr lang="en-US" sz="1200" dirty="0"/>
              <a:t>]-(</a:t>
            </a:r>
            <a:r>
              <a:rPr lang="en-US" sz="1200" dirty="0" err="1"/>
              <a:t>rel</a:t>
            </a:r>
            <a:r>
              <a:rPr lang="en-US" sz="1200" dirty="0"/>
              <a:t>)-[:</a:t>
            </a:r>
            <a:r>
              <a:rPr lang="en-US" sz="1200" dirty="0" err="1"/>
              <a:t>EndNodeType</a:t>
            </a:r>
            <a:r>
              <a:rPr lang="en-US" sz="1200" dirty="0"/>
              <a:t>]-&gt;(b)</a:t>
            </a:r>
          </a:p>
          <a:p>
            <a:r>
              <a:rPr lang="en-US" sz="1200" dirty="0"/>
              <a:t>    SET </a:t>
            </a:r>
            <a:r>
              <a:rPr lang="en-US" sz="1200" dirty="0" err="1"/>
              <a:t>rel.properties</a:t>
            </a:r>
            <a:r>
              <a:rPr lang="en-US" sz="1200" dirty="0"/>
              <a:t> =</a:t>
            </a:r>
          </a:p>
          <a:p>
            <a:r>
              <a:rPr lang="en-US" sz="1200" dirty="0"/>
              <a:t>    CASE</a:t>
            </a:r>
          </a:p>
          <a:p>
            <a:r>
              <a:rPr lang="en-US" sz="1200" dirty="0"/>
              <a:t>        WHEN </a:t>
            </a:r>
            <a:r>
              <a:rPr lang="en-US" sz="1200" dirty="0" err="1"/>
              <a:t>rel.properties</a:t>
            </a:r>
            <a:r>
              <a:rPr lang="en-US" sz="1200" dirty="0"/>
              <a:t> IS NULL AND </a:t>
            </a:r>
            <a:r>
              <a:rPr lang="en-US" sz="1200" dirty="0" err="1"/>
              <a:t>rel_keys</a:t>
            </a:r>
            <a:r>
              <a:rPr lang="en-US" sz="1200" dirty="0"/>
              <a:t> IS NULL THEN []</a:t>
            </a:r>
          </a:p>
          <a:p>
            <a:r>
              <a:rPr lang="en-US" sz="1200" dirty="0"/>
              <a:t>        WHEN </a:t>
            </a:r>
            <a:r>
              <a:rPr lang="en-US" sz="1200" dirty="0" err="1"/>
              <a:t>rel.properties</a:t>
            </a:r>
            <a:r>
              <a:rPr lang="en-US" sz="1200" dirty="0"/>
              <a:t> IS NULL AND </a:t>
            </a:r>
            <a:r>
              <a:rPr lang="en-US" sz="1200" dirty="0" err="1"/>
              <a:t>rel_keys</a:t>
            </a:r>
            <a:r>
              <a:rPr lang="en-US" sz="1200" dirty="0"/>
              <a:t> IS NOT NULL THEN </a:t>
            </a:r>
            <a:r>
              <a:rPr lang="en-US" sz="1200" dirty="0" err="1"/>
              <a:t>rel_keys</a:t>
            </a:r>
            <a:endParaRPr lang="en-US" sz="1200" dirty="0"/>
          </a:p>
          <a:p>
            <a:r>
              <a:rPr lang="en-US" sz="1200" dirty="0"/>
              <a:t>        WHEN </a:t>
            </a:r>
            <a:r>
              <a:rPr lang="en-US" sz="1200" dirty="0" err="1"/>
              <a:t>rel.properties</a:t>
            </a:r>
            <a:r>
              <a:rPr lang="en-US" sz="1200" dirty="0"/>
              <a:t> IS NOT NULL AND </a:t>
            </a:r>
            <a:r>
              <a:rPr lang="en-US" sz="1200" dirty="0" err="1"/>
              <a:t>rel_keys</a:t>
            </a:r>
            <a:r>
              <a:rPr lang="en-US" sz="1200" dirty="0"/>
              <a:t> IS NULL THEN </a:t>
            </a:r>
            <a:r>
              <a:rPr lang="en-US" sz="1200" dirty="0" err="1"/>
              <a:t>rel.properties</a:t>
            </a:r>
            <a:endParaRPr lang="en-US" sz="1200" dirty="0"/>
          </a:p>
          <a:p>
            <a:r>
              <a:rPr lang="en-US" sz="1200" dirty="0"/>
              <a:t>        WHEN </a:t>
            </a:r>
            <a:r>
              <a:rPr lang="en-US" sz="1200" dirty="0" err="1"/>
              <a:t>rel.properties</a:t>
            </a:r>
            <a:r>
              <a:rPr lang="en-US" sz="1200" dirty="0"/>
              <a:t> IS NOT NULL AND </a:t>
            </a:r>
            <a:r>
              <a:rPr lang="en-US" sz="1200" dirty="0" err="1"/>
              <a:t>rel_keys</a:t>
            </a:r>
            <a:r>
              <a:rPr lang="en-US" sz="1200" dirty="0"/>
              <a:t> IS NOT NULL THEN </a:t>
            </a:r>
            <a:r>
              <a:rPr lang="en-US" sz="1200" dirty="0" err="1"/>
              <a:t>apoc.coll.union</a:t>
            </a:r>
            <a:r>
              <a:rPr lang="en-US" sz="1200" dirty="0"/>
              <a:t>(</a:t>
            </a:r>
            <a:r>
              <a:rPr lang="en-US" sz="1200" dirty="0" err="1"/>
              <a:t>rel.properties</a:t>
            </a:r>
            <a:r>
              <a:rPr lang="en-US" sz="1200" dirty="0"/>
              <a:t>, </a:t>
            </a:r>
            <a:r>
              <a:rPr lang="en-US" sz="1200" dirty="0" err="1"/>
              <a:t>rel_keys</a:t>
            </a:r>
            <a:r>
              <a:rPr lang="en-US" sz="1200" dirty="0"/>
              <a:t>)</a:t>
            </a:r>
          </a:p>
          <a:p>
            <a:r>
              <a:rPr lang="en-US" sz="1200" dirty="0"/>
              <a:t>    END</a:t>
            </a:r>
          </a:p>
        </p:txBody>
      </p:sp>
    </p:spTree>
    <p:extLst>
      <p:ext uri="{BB962C8B-B14F-4D97-AF65-F5344CB8AC3E}">
        <p14:creationId xmlns:p14="http://schemas.microsoft.com/office/powerpoint/2010/main" val="67543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16BD-F850-493A-8CEC-776B5D66E92E}"/>
              </a:ext>
            </a:extLst>
          </p:cNvPr>
          <p:cNvSpPr>
            <a:spLocks noGrp="1"/>
          </p:cNvSpPr>
          <p:nvPr>
            <p:ph type="ctrTitle"/>
          </p:nvPr>
        </p:nvSpPr>
        <p:spPr/>
        <p:txBody>
          <a:bodyPr/>
          <a:lstStyle/>
          <a:p>
            <a:r>
              <a:rPr lang="en-US" dirty="0"/>
              <a:t>Group-2</a:t>
            </a:r>
          </a:p>
        </p:txBody>
      </p:sp>
      <p:sp>
        <p:nvSpPr>
          <p:cNvPr id="3" name="Subtitle 2">
            <a:extLst>
              <a:ext uri="{FF2B5EF4-FFF2-40B4-BE49-F238E27FC236}">
                <a16:creationId xmlns:a16="http://schemas.microsoft.com/office/drawing/2014/main" id="{962E5A38-D63C-476A-AE4C-861138A53F44}"/>
              </a:ext>
            </a:extLst>
          </p:cNvPr>
          <p:cNvSpPr>
            <a:spLocks noGrp="1"/>
          </p:cNvSpPr>
          <p:nvPr>
            <p:ph type="subTitle" idx="1"/>
          </p:nvPr>
        </p:nvSpPr>
        <p:spPr/>
        <p:txBody>
          <a:bodyPr>
            <a:normAutofit/>
          </a:bodyPr>
          <a:lstStyle/>
          <a:p>
            <a:r>
              <a:rPr lang="en-US" sz="4400" dirty="0"/>
              <a:t>Database Extraction and Integration</a:t>
            </a:r>
          </a:p>
        </p:txBody>
      </p:sp>
    </p:spTree>
    <p:extLst>
      <p:ext uri="{BB962C8B-B14F-4D97-AF65-F5344CB8AC3E}">
        <p14:creationId xmlns:p14="http://schemas.microsoft.com/office/powerpoint/2010/main" val="2258392432"/>
      </p:ext>
    </p:extLst>
  </p:cSld>
  <p:clrMapOvr>
    <a:masterClrMapping/>
  </p:clrMapOvr>
</p:sld>
</file>

<file path=ppt/theme/theme1.xml><?xml version="1.0" encoding="utf-8"?>
<a:theme xmlns:a="http://schemas.openxmlformats.org/drawingml/2006/main" name="NEU SIA Theme">
  <a:themeElements>
    <a:clrScheme name="NEU SIA">
      <a:dk1>
        <a:srgbClr val="385775"/>
      </a:dk1>
      <a:lt1>
        <a:srgbClr val="FFFFFF"/>
      </a:lt1>
      <a:dk2>
        <a:srgbClr val="99A3B0"/>
      </a:dk2>
      <a:lt2>
        <a:srgbClr val="CFC7BF"/>
      </a:lt2>
      <a:accent1>
        <a:srgbClr val="385775"/>
      </a:accent1>
      <a:accent2>
        <a:srgbClr val="FFBF3D"/>
      </a:accent2>
      <a:accent3>
        <a:srgbClr val="00CFB5"/>
      </a:accent3>
      <a:accent4>
        <a:srgbClr val="52CFE5"/>
      </a:accent4>
      <a:accent5>
        <a:srgbClr val="D41B2C"/>
      </a:accent5>
      <a:accent6>
        <a:srgbClr val="FF854F"/>
      </a:accent6>
      <a:hlink>
        <a:srgbClr val="006EB5"/>
      </a:hlink>
      <a:folHlink>
        <a:srgbClr val="006EB5"/>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U SIA Theme" id="{0CE0C9D4-1794-4ABF-AF23-B01EFC2229C5}" vid="{617CFAFB-DA3C-4C0B-A63E-E2B71598AE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682941D4AAE44A98FD03DF83D74DE" ma:contentTypeVersion="15" ma:contentTypeDescription="Create a new document." ma:contentTypeScope="" ma:versionID="e56cd10e64d85c92e0e4fa68058af6c4">
  <xsd:schema xmlns:xsd="http://www.w3.org/2001/XMLSchema" xmlns:xs="http://www.w3.org/2001/XMLSchema" xmlns:p="http://schemas.microsoft.com/office/2006/metadata/properties" xmlns:ns1="http://schemas.microsoft.com/sharepoint/v3" xmlns:ns3="eaf98381-32fb-4cda-97ae-f60537231569" xmlns:ns4="ba3b528c-09ce-48bd-b8c1-d6a0eadb7b7a" targetNamespace="http://schemas.microsoft.com/office/2006/metadata/properties" ma:root="true" ma:fieldsID="453d712bca8b4dd1bc4ea70ce297c189" ns1:_="" ns3:_="" ns4:_="">
    <xsd:import namespace="http://schemas.microsoft.com/sharepoint/v3"/>
    <xsd:import namespace="eaf98381-32fb-4cda-97ae-f60537231569"/>
    <xsd:import namespace="ba3b528c-09ce-48bd-b8c1-d6a0eadb7b7a"/>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f98381-32fb-4cda-97ae-f60537231569"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SharingHintHash" ma:index="12"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3b528c-09ce-48bd-b8c1-d6a0eadb7b7a"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ba3b528c-09ce-48bd-b8c1-d6a0eadb7b7a"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E1F969A-FEB8-4EC1-8BEC-DE5408784E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af98381-32fb-4cda-97ae-f60537231569"/>
    <ds:schemaRef ds:uri="ba3b528c-09ce-48bd-b8c1-d6a0eadb7b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3.xml><?xml version="1.0" encoding="utf-8"?>
<ds:datastoreItem xmlns:ds="http://schemas.openxmlformats.org/officeDocument/2006/customXml" ds:itemID="{9043F418-8757-4A9C-9AAF-2EFD75A2BEFB}">
  <ds:schemaRefs>
    <ds:schemaRef ds:uri="http://schemas.microsoft.com/office/2006/metadata/properties"/>
    <ds:schemaRef ds:uri="http://schemas.microsoft.com/office/infopath/2007/PartnerControls"/>
    <ds:schemaRef ds:uri="ba3b528c-09ce-48bd-b8c1-d6a0eadb7b7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0</TotalTime>
  <Words>983</Words>
  <Application>Microsoft Office PowerPoint</Application>
  <PresentationFormat>Widescreen</PresentationFormat>
  <Paragraphs>172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Roboto</vt:lpstr>
      <vt:lpstr>Rockwell</vt:lpstr>
      <vt:lpstr>Segoe UI Light</vt:lpstr>
      <vt:lpstr>Wingdings</vt:lpstr>
      <vt:lpstr>NEU SIA Theme</vt:lpstr>
      <vt:lpstr>Big Data Architecture and Governance</vt:lpstr>
      <vt:lpstr>Group-1</vt:lpstr>
      <vt:lpstr>Database Design</vt:lpstr>
      <vt:lpstr>PowerPoint Presentation</vt:lpstr>
      <vt:lpstr>PowerPoint Presentation</vt:lpstr>
      <vt:lpstr>Database Schema in SQL Server</vt:lpstr>
      <vt:lpstr>CSV structure of the metadata schema</vt:lpstr>
      <vt:lpstr>PowerPoint Presentation</vt:lpstr>
      <vt:lpstr>Group-2</vt:lpstr>
      <vt:lpstr>PowerPoint Presentation</vt:lpstr>
      <vt:lpstr>PowerPoint Presentation</vt:lpstr>
      <vt:lpstr>PowerPoint Presentation</vt:lpstr>
      <vt:lpstr>PowerPoint Presentation</vt:lpstr>
      <vt:lpstr>Group-3</vt:lpstr>
      <vt:lpstr>Web Application</vt:lpstr>
      <vt:lpstr>PowerPoint Presentation</vt:lpstr>
      <vt:lpstr>PowerPoint Presentation</vt:lpstr>
      <vt:lpstr>Deployment on Heroku</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2020-12-12T00:00:38Z</dcterms:created>
  <dcterms:modified xsi:type="dcterms:W3CDTF">2020-12-12T02:42:38Z</dcterms:modified>
</cp:coreProperties>
</file>