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62" r:id="rId5"/>
    <p:sldId id="257" r:id="rId6"/>
    <p:sldId id="296" r:id="rId7"/>
    <p:sldId id="258" r:id="rId8"/>
    <p:sldId id="295" r:id="rId9"/>
    <p:sldId id="259" r:id="rId10"/>
    <p:sldId id="294" r:id="rId11"/>
    <p:sldId id="263" r:id="rId12"/>
    <p:sldId id="293" r:id="rId13"/>
    <p:sldId id="264" r:id="rId14"/>
    <p:sldId id="292" r:id="rId15"/>
    <p:sldId id="265" r:id="rId16"/>
    <p:sldId id="291" r:id="rId17"/>
    <p:sldId id="266" r:id="rId18"/>
    <p:sldId id="297" r:id="rId19"/>
    <p:sldId id="260" r:id="rId20"/>
    <p:sldId id="290" r:id="rId21"/>
    <p:sldId id="269" r:id="rId22"/>
    <p:sldId id="268" r:id="rId23"/>
    <p:sldId id="274" r:id="rId24"/>
    <p:sldId id="288" r:id="rId25"/>
    <p:sldId id="273" r:id="rId26"/>
    <p:sldId id="287" r:id="rId27"/>
    <p:sldId id="270" r:id="rId28"/>
    <p:sldId id="286" r:id="rId29"/>
    <p:sldId id="272" r:id="rId30"/>
    <p:sldId id="285" r:id="rId31"/>
    <p:sldId id="267" r:id="rId32"/>
    <p:sldId id="271" r:id="rId33"/>
    <p:sldId id="279" r:id="rId34"/>
    <p:sldId id="275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10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11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12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13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7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8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S%20PGC\SQL\sql%20project\New%20folder\9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'1'!$D$1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'1'!$A$2:$A$12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'1'!$D$2:$D$12</c:f>
              <c:numCache>
                <c:formatCode>General</c:formatCode>
                <c:ptCount val="11"/>
                <c:pt idx="0">
                  <c:v>182.33173076923001</c:v>
                </c:pt>
                <c:pt idx="1">
                  <c:v>164.27255985267001</c:v>
                </c:pt>
                <c:pt idx="2">
                  <c:v>159.26800472254999</c:v>
                </c:pt>
                <c:pt idx="3">
                  <c:v>155.44159544159501</c:v>
                </c:pt>
                <c:pt idx="4">
                  <c:v>154.676258992805</c:v>
                </c:pt>
                <c:pt idx="5">
                  <c:v>151.97368421052599</c:v>
                </c:pt>
                <c:pt idx="6">
                  <c:v>151.91102756892201</c:v>
                </c:pt>
                <c:pt idx="7">
                  <c:v>150.110097514941</c:v>
                </c:pt>
                <c:pt idx="8">
                  <c:v>149.876053544868</c:v>
                </c:pt>
                <c:pt idx="9">
                  <c:v>149.56369982547901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A-4559-BC51-779813A8F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5456368"/>
        <c:axId val="2754587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'1'!$B$1</c15:sqref>
                        </c15:formulaRef>
                      </c:ext>
                    </c:extLst>
                    <c:strCache>
                      <c:ptCount val="1"/>
                      <c:pt idx="0">
                        <c:v>score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'1'!$A$2:$A$12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'1'!$B$2:$B$12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1517</c:v>
                      </c:pt>
                      <c:pt idx="1">
                        <c:v>892</c:v>
                      </c:pt>
                      <c:pt idx="2">
                        <c:v>1349</c:v>
                      </c:pt>
                      <c:pt idx="3">
                        <c:v>2728</c:v>
                      </c:pt>
                      <c:pt idx="4">
                        <c:v>1505</c:v>
                      </c:pt>
                      <c:pt idx="5">
                        <c:v>2079</c:v>
                      </c:pt>
                      <c:pt idx="6">
                        <c:v>4849</c:v>
                      </c:pt>
                      <c:pt idx="7">
                        <c:v>4772</c:v>
                      </c:pt>
                      <c:pt idx="8">
                        <c:v>3023</c:v>
                      </c:pt>
                      <c:pt idx="9">
                        <c:v>1714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8CA-4559-BC51-779813A8FF5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'1'!$C$1</c15:sqref>
                        </c15:formulaRef>
                      </c:ext>
                    </c:extLst>
                    <c:strCache>
                      <c:ptCount val="1"/>
                      <c:pt idx="0">
                        <c:v>balls_face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'1'!$A$2:$A$12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'1'!$C$2:$C$12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832</c:v>
                      </c:pt>
                      <c:pt idx="1">
                        <c:v>543</c:v>
                      </c:pt>
                      <c:pt idx="2">
                        <c:v>847</c:v>
                      </c:pt>
                      <c:pt idx="3">
                        <c:v>1755</c:v>
                      </c:pt>
                      <c:pt idx="4">
                        <c:v>973</c:v>
                      </c:pt>
                      <c:pt idx="5">
                        <c:v>1368</c:v>
                      </c:pt>
                      <c:pt idx="6">
                        <c:v>3192</c:v>
                      </c:pt>
                      <c:pt idx="7">
                        <c:v>3179</c:v>
                      </c:pt>
                      <c:pt idx="8">
                        <c:v>2017</c:v>
                      </c:pt>
                      <c:pt idx="9">
                        <c:v>1146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8CA-4559-BC51-779813A8FF5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'1'!$E$1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'1'!$A$2:$A$12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'1'!$E$2:$E$12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8CA-4559-BC51-779813A8FF56}"/>
                  </c:ext>
                </c:extLst>
              </c15:ser>
            </c15:filteredBarSeries>
          </c:ext>
        </c:extLst>
      </c:barChart>
      <c:catAx>
        <c:axId val="27545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58768"/>
        <c:crosses val="autoZero"/>
        <c:auto val="1"/>
        <c:lblAlgn val="ctr"/>
        <c:lblOffset val="100"/>
        <c:noMultiLvlLbl val="0"/>
      </c:catAx>
      <c:valAx>
        <c:axId val="27545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5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'10'!$B$1</c:f>
              <c:strCache>
                <c:ptCount val="1"/>
                <c:pt idx="0">
                  <c:v>total_dismissal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C00-4780-B18F-19D06B895A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C00-4780-B18F-19D06B895A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C00-4780-B18F-19D06B895A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C00-4780-B18F-19D06B895A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C00-4780-B18F-19D06B895A5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C00-4780-B18F-19D06B895A5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C00-4780-B18F-19D06B895A5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C00-4780-B18F-19D06B895A5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C00-4780-B18F-19D06B895A5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'10'!$A$2:$A$10</c:f>
              <c:strCache>
                <c:ptCount val="9"/>
                <c:pt idx="0">
                  <c:v>caught</c:v>
                </c:pt>
                <c:pt idx="1">
                  <c:v>bowled</c:v>
                </c:pt>
                <c:pt idx="2">
                  <c:v>run out</c:v>
                </c:pt>
                <c:pt idx="3">
                  <c:v>lbw</c:v>
                </c:pt>
                <c:pt idx="4">
                  <c:v>stumped</c:v>
                </c:pt>
                <c:pt idx="5">
                  <c:v>caught and bowled</c:v>
                </c:pt>
                <c:pt idx="6">
                  <c:v>hit wicket</c:v>
                </c:pt>
                <c:pt idx="7">
                  <c:v>retired hurt</c:v>
                </c:pt>
                <c:pt idx="8">
                  <c:v>obstructing the field</c:v>
                </c:pt>
              </c:strCache>
            </c:strRef>
          </c:cat>
          <c:val>
            <c:numRef>
              <c:f>'10'!$B$2:$B$10</c:f>
              <c:numCache>
                <c:formatCode>General</c:formatCode>
                <c:ptCount val="9"/>
                <c:pt idx="0">
                  <c:v>5743</c:v>
                </c:pt>
                <c:pt idx="1">
                  <c:v>1700</c:v>
                </c:pt>
                <c:pt idx="2">
                  <c:v>893</c:v>
                </c:pt>
                <c:pt idx="3">
                  <c:v>571</c:v>
                </c:pt>
                <c:pt idx="4">
                  <c:v>294</c:v>
                </c:pt>
                <c:pt idx="5">
                  <c:v>269</c:v>
                </c:pt>
                <c:pt idx="6">
                  <c:v>12</c:v>
                </c:pt>
                <c:pt idx="7">
                  <c:v>11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C00-4780-B18F-19D06B895A5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'11'!$B$1</c:f>
              <c:strCache>
                <c:ptCount val="1"/>
                <c:pt idx="0">
                  <c:v>total_extra_runs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'11'!$A$2:$A$6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DJ Bravo</c:v>
                </c:pt>
                <c:pt idx="3">
                  <c:v>UT Yadav</c:v>
                </c:pt>
                <c:pt idx="4">
                  <c:v>B Kumar</c:v>
                </c:pt>
              </c:strCache>
            </c:strRef>
          </c:cat>
          <c:val>
            <c:numRef>
              <c:f>'11'!$B$2:$B$6</c:f>
              <c:numCache>
                <c:formatCode>General</c:formatCode>
                <c:ptCount val="5"/>
                <c:pt idx="0">
                  <c:v>170</c:v>
                </c:pt>
                <c:pt idx="1">
                  <c:v>145</c:v>
                </c:pt>
                <c:pt idx="2">
                  <c:v>139</c:v>
                </c:pt>
                <c:pt idx="3">
                  <c:v>132</c:v>
                </c:pt>
                <c:pt idx="4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4-43D9-B6A6-A6F4D57085E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52571551"/>
        <c:axId val="1552552831"/>
      </c:barChart>
      <c:catAx>
        <c:axId val="155257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552831"/>
        <c:crosses val="autoZero"/>
        <c:auto val="1"/>
        <c:lblAlgn val="ctr"/>
        <c:lblOffset val="100"/>
        <c:noMultiLvlLbl val="0"/>
      </c:catAx>
      <c:valAx>
        <c:axId val="155255283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2571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'12'!$B$1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'12'!$A$2:$A$37</c:f>
              <c:strCache>
                <c:ptCount val="36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  <c:pt idx="10">
                  <c:v>Punjab Cricket Association IS Bindra Stadium, Mohali</c:v>
                </c:pt>
                <c:pt idx="11">
                  <c:v>Maharashtra Cricket Association Stadium</c:v>
                </c:pt>
                <c:pt idx="12">
                  <c:v>Sharjah Cricket Stadium</c:v>
                </c:pt>
                <c:pt idx="13">
                  <c:v>M.Chinnaswamy Stadium</c:v>
                </c:pt>
                <c:pt idx="14">
                  <c:v>Dr DY Patil Sports Academy</c:v>
                </c:pt>
                <c:pt idx="15">
                  <c:v>Subrata Roy Sahara Stadium</c:v>
                </c:pt>
                <c:pt idx="16">
                  <c:v>Kingsmead</c:v>
                </c:pt>
                <c:pt idx="17">
                  <c:v>Brabourne Stadium</c:v>
                </c:pt>
                <c:pt idx="18">
                  <c:v>Dr. Y.S. Rajasekhara Reddy ACA-VDCA Cricket Stadium</c:v>
                </c:pt>
                <c:pt idx="19">
                  <c:v>Sardar Patel Stadium, Motera</c:v>
                </c:pt>
                <c:pt idx="20">
                  <c:v>SuperSport Park</c:v>
                </c:pt>
                <c:pt idx="21">
                  <c:v>Saurashtra Cricket Association Stadium</c:v>
                </c:pt>
                <c:pt idx="22">
                  <c:v>Himachal Pradesh Cricket Association Stadium</c:v>
                </c:pt>
                <c:pt idx="23">
                  <c:v>Holkar Cricket Stadium</c:v>
                </c:pt>
                <c:pt idx="24">
                  <c:v>New Wanderers Stadium</c:v>
                </c:pt>
                <c:pt idx="25">
                  <c:v>Barabati Stadium</c:v>
                </c:pt>
                <c:pt idx="26">
                  <c:v>JSCA International Stadium Complex</c:v>
                </c:pt>
                <c:pt idx="27">
                  <c:v>St George's Park</c:v>
                </c:pt>
                <c:pt idx="28">
                  <c:v>Newlands</c:v>
                </c:pt>
                <c:pt idx="29">
                  <c:v>Shaheed Veer Narayan Singh International Stadium</c:v>
                </c:pt>
                <c:pt idx="30">
                  <c:v>Nehru Stadium</c:v>
                </c:pt>
                <c:pt idx="31">
                  <c:v>Green Park</c:v>
                </c:pt>
                <c:pt idx="32">
                  <c:v>De Beers Diamond Oval</c:v>
                </c:pt>
                <c:pt idx="33">
                  <c:v>Vidarbha Cricket Association Stadium, Jamtha</c:v>
                </c:pt>
                <c:pt idx="34">
                  <c:v>Buffalo Park</c:v>
                </c:pt>
                <c:pt idx="35">
                  <c:v>OUTsurance Oval</c:v>
                </c:pt>
              </c:strCache>
            </c:strRef>
          </c:cat>
          <c:val>
            <c:numRef>
              <c:f>'12'!$B$2:$B$37</c:f>
              <c:numCache>
                <c:formatCode>General</c:formatCode>
                <c:ptCount val="36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  <c:pt idx="4">
                  <c:v>19484</c:v>
                </c:pt>
                <c:pt idx="5">
                  <c:v>17821</c:v>
                </c:pt>
                <c:pt idx="6">
                  <c:v>14264</c:v>
                </c:pt>
                <c:pt idx="7">
                  <c:v>10987</c:v>
                </c:pt>
                <c:pt idx="8">
                  <c:v>10402</c:v>
                </c:pt>
                <c:pt idx="9">
                  <c:v>8830</c:v>
                </c:pt>
                <c:pt idx="10">
                  <c:v>7021</c:v>
                </c:pt>
                <c:pt idx="11">
                  <c:v>6780</c:v>
                </c:pt>
                <c:pt idx="12">
                  <c:v>5924</c:v>
                </c:pt>
                <c:pt idx="13">
                  <c:v>5127</c:v>
                </c:pt>
                <c:pt idx="14">
                  <c:v>4810</c:v>
                </c:pt>
                <c:pt idx="15">
                  <c:v>4755</c:v>
                </c:pt>
                <c:pt idx="16">
                  <c:v>4353</c:v>
                </c:pt>
                <c:pt idx="17">
                  <c:v>3842</c:v>
                </c:pt>
                <c:pt idx="18">
                  <c:v>3746</c:v>
                </c:pt>
                <c:pt idx="19">
                  <c:v>3746</c:v>
                </c:pt>
                <c:pt idx="20">
                  <c:v>3653</c:v>
                </c:pt>
                <c:pt idx="21">
                  <c:v>3316</c:v>
                </c:pt>
                <c:pt idx="22">
                  <c:v>2897</c:v>
                </c:pt>
                <c:pt idx="23">
                  <c:v>2872</c:v>
                </c:pt>
                <c:pt idx="24">
                  <c:v>2292</c:v>
                </c:pt>
                <c:pt idx="25">
                  <c:v>2278</c:v>
                </c:pt>
                <c:pt idx="26">
                  <c:v>2056</c:v>
                </c:pt>
                <c:pt idx="27">
                  <c:v>2033</c:v>
                </c:pt>
                <c:pt idx="28">
                  <c:v>1764</c:v>
                </c:pt>
                <c:pt idx="29">
                  <c:v>1741</c:v>
                </c:pt>
                <c:pt idx="30">
                  <c:v>1363</c:v>
                </c:pt>
                <c:pt idx="31">
                  <c:v>1298</c:v>
                </c:pt>
                <c:pt idx="32">
                  <c:v>897</c:v>
                </c:pt>
                <c:pt idx="33">
                  <c:v>882</c:v>
                </c:pt>
                <c:pt idx="34">
                  <c:v>799</c:v>
                </c:pt>
                <c:pt idx="35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9-444E-A75E-9FA9873EF7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52580191"/>
        <c:axId val="1552578751"/>
      </c:barChart>
      <c:catAx>
        <c:axId val="1552580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578751"/>
        <c:crosses val="autoZero"/>
        <c:auto val="1"/>
        <c:lblAlgn val="ctr"/>
        <c:lblOffset val="100"/>
        <c:noMultiLvlLbl val="0"/>
      </c:catAx>
      <c:valAx>
        <c:axId val="15525787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258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[13.csv]13!PivotTable19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all" spc="100" normalizeH="0" baseline="0" dirty="0">
                <a:solidFill>
                  <a:prstClr val="white"/>
                </a:solidFill>
              </a:rPr>
              <a:t>Total runs on Eden Gardens Year 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'13'!$D$2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'13'!$C$3:$C$14</c:f>
              <c:strCache>
                <c:ptCount val="11"/>
                <c:pt idx="0">
                  <c:v>2008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'13'!$D$3:$D$14</c:f>
              <c:numCache>
                <c:formatCode>General</c:formatCode>
                <c:ptCount val="11"/>
                <c:pt idx="0">
                  <c:v>1843</c:v>
                </c:pt>
                <c:pt idx="1">
                  <c:v>2167</c:v>
                </c:pt>
                <c:pt idx="2">
                  <c:v>1854</c:v>
                </c:pt>
                <c:pt idx="3">
                  <c:v>2012</c:v>
                </c:pt>
                <c:pt idx="4">
                  <c:v>2304</c:v>
                </c:pt>
                <c:pt idx="5">
                  <c:v>1289</c:v>
                </c:pt>
                <c:pt idx="6">
                  <c:v>2386</c:v>
                </c:pt>
                <c:pt idx="7">
                  <c:v>2073</c:v>
                </c:pt>
                <c:pt idx="8">
                  <c:v>2194</c:v>
                </c:pt>
                <c:pt idx="9">
                  <c:v>2885</c:v>
                </c:pt>
                <c:pt idx="10">
                  <c:v>2651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76-4988-A262-53509A164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637987903"/>
        <c:axId val="1638009023"/>
      </c:lineChart>
      <c:catAx>
        <c:axId val="163798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009023"/>
        <c:crosses val="autoZero"/>
        <c:auto val="1"/>
        <c:lblAlgn val="ctr"/>
        <c:lblOffset val="100"/>
        <c:noMultiLvlLbl val="0"/>
      </c:catAx>
      <c:valAx>
        <c:axId val="1638009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98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3">
            <a:lumMod val="89000"/>
          </a:schemeClr>
        </a:gs>
        <a:gs pos="23000">
          <a:schemeClr val="accent3">
            <a:lumMod val="89000"/>
          </a:schemeClr>
        </a:gs>
        <a:gs pos="69000">
          <a:schemeClr val="accent3">
            <a:lumMod val="75000"/>
          </a:schemeClr>
        </a:gs>
        <a:gs pos="97000">
          <a:schemeClr val="accent3">
            <a:lumMod val="70000"/>
          </a:schemeClr>
        </a:gs>
      </a:gsLst>
      <a:path path="circle">
        <a:fillToRect l="50000" t="50000" r="50000" b="50000"/>
      </a:path>
    </a:gradFill>
    <a:ln w="9525" cap="flat" cmpd="sng" algn="ctr">
      <a:gradFill flip="none" rotWithShape="1">
        <a:gsLst>
          <a:gs pos="0">
            <a:schemeClr val="accent3">
              <a:lumMod val="89000"/>
            </a:schemeClr>
          </a:gs>
          <a:gs pos="23000">
            <a:schemeClr val="accent3">
              <a:lumMod val="89000"/>
            </a:schemeClr>
          </a:gs>
          <a:gs pos="69000">
            <a:schemeClr val="accent3">
              <a:lumMod val="75000"/>
            </a:schemeClr>
          </a:gs>
          <a:gs pos="97000">
            <a:schemeClr val="accent3">
              <a:lumMod val="70000"/>
            </a:schemeClr>
          </a:gs>
        </a:gsLst>
        <a:path path="circle">
          <a:fillToRect l="50000" t="50000" r="50000" b="50000"/>
        </a:path>
        <a:tileRect/>
      </a:gra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Anchor Batsman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'2'!$B$1</c:f>
              <c:strCache>
                <c:ptCount val="1"/>
                <c:pt idx="0">
                  <c:v>innings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'2'!$A$2:$A$14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  <c:extLst/>
            </c:strRef>
          </c:cat>
          <c:val>
            <c:numRef>
              <c:f>'2'!$B$2:$B$14</c:f>
              <c:numCache>
                <c:formatCode>General</c:formatCode>
                <c:ptCount val="11"/>
                <c:pt idx="0">
                  <c:v>72</c:v>
                </c:pt>
                <c:pt idx="1">
                  <c:v>156</c:v>
                </c:pt>
                <c:pt idx="2">
                  <c:v>142</c:v>
                </c:pt>
                <c:pt idx="3">
                  <c:v>75</c:v>
                </c:pt>
                <c:pt idx="4">
                  <c:v>131</c:v>
                </c:pt>
                <c:pt idx="5">
                  <c:v>32</c:v>
                </c:pt>
                <c:pt idx="6">
                  <c:v>29</c:v>
                </c:pt>
                <c:pt idx="7">
                  <c:v>52</c:v>
                </c:pt>
                <c:pt idx="8">
                  <c:v>69</c:v>
                </c:pt>
                <c:pt idx="9">
                  <c:v>58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D89-4187-A6C6-0B8C7126C1B3}"/>
            </c:ext>
          </c:extLst>
        </c:ser>
        <c:ser>
          <c:idx val="1"/>
          <c:order val="1"/>
          <c:tx>
            <c:strRef>
              <c:f>'2'!$C$1</c:f>
              <c:strCache>
                <c:ptCount val="1"/>
                <c:pt idx="0">
                  <c:v>total_dissmised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'2'!$A$2:$A$14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  <c:extLst/>
            </c:strRef>
          </c:cat>
          <c:val>
            <c:numRef>
              <c:f>'2'!$C$2:$C$14</c:f>
              <c:numCache>
                <c:formatCode>General</c:formatCode>
                <c:ptCount val="11"/>
                <c:pt idx="0">
                  <c:v>62</c:v>
                </c:pt>
                <c:pt idx="1">
                  <c:v>114</c:v>
                </c:pt>
                <c:pt idx="2">
                  <c:v>126</c:v>
                </c:pt>
                <c:pt idx="3">
                  <c:v>49</c:v>
                </c:pt>
                <c:pt idx="4">
                  <c:v>116</c:v>
                </c:pt>
                <c:pt idx="5">
                  <c:v>27</c:v>
                </c:pt>
                <c:pt idx="6">
                  <c:v>27</c:v>
                </c:pt>
                <c:pt idx="7">
                  <c:v>41</c:v>
                </c:pt>
                <c:pt idx="8">
                  <c:v>64</c:v>
                </c:pt>
                <c:pt idx="9">
                  <c:v>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D89-4187-A6C6-0B8C7126C1B3}"/>
            </c:ext>
          </c:extLst>
        </c:ser>
        <c:ser>
          <c:idx val="2"/>
          <c:order val="2"/>
          <c:tx>
            <c:strRef>
              <c:f>'2'!$D$1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'2'!$A$2:$A$14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  <c:extLst/>
            </c:strRef>
          </c:cat>
          <c:val>
            <c:numRef>
              <c:f>'2'!$D$2:$D$14</c:f>
              <c:numCache>
                <c:formatCode>General</c:formatCode>
                <c:ptCount val="11"/>
                <c:pt idx="0">
                  <c:v>42.693548387096698</c:v>
                </c:pt>
                <c:pt idx="1">
                  <c:v>42.535087719298197</c:v>
                </c:pt>
                <c:pt idx="2">
                  <c:v>41.698412698412596</c:v>
                </c:pt>
                <c:pt idx="3">
                  <c:v>41.408163265306101</c:v>
                </c:pt>
                <c:pt idx="4">
                  <c:v>41.137931034482698</c:v>
                </c:pt>
                <c:pt idx="5">
                  <c:v>41</c:v>
                </c:pt>
                <c:pt idx="6">
                  <c:v>39.962962962962898</c:v>
                </c:pt>
                <c:pt idx="7">
                  <c:v>39.487804878048699</c:v>
                </c:pt>
                <c:pt idx="8">
                  <c:v>38.703125</c:v>
                </c:pt>
                <c:pt idx="9">
                  <c:v>38.019230769230703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D89-4187-A6C6-0B8C7126C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5522384"/>
        <c:axId val="20552574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'2'!$E$1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'2'!$A$2:$A$14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'2'!$E$2:$E$14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D89-4187-A6C6-0B8C7126C1B3}"/>
                  </c:ext>
                </c:extLst>
              </c15:ser>
            </c15:filteredBarSeries>
          </c:ext>
        </c:extLst>
      </c:barChart>
      <c:catAx>
        <c:axId val="20552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25744"/>
        <c:crosses val="autoZero"/>
        <c:auto val="1"/>
        <c:lblAlgn val="ctr"/>
        <c:lblOffset val="100"/>
        <c:noMultiLvlLbl val="0"/>
      </c:catAx>
      <c:valAx>
        <c:axId val="20552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22384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 Hitter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'3'!$D$1</c:f>
              <c:strCache>
                <c:ptCount val="1"/>
                <c:pt idx="0">
                  <c:v>boundries_percentage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'3'!$A$2:$A$11</c:f>
              <c:strCache>
                <c:ptCount val="10"/>
                <c:pt idx="0">
                  <c:v>SP Narine</c:v>
                </c:pt>
                <c:pt idx="1">
                  <c:v>V Sehwag</c:v>
                </c:pt>
                <c:pt idx="2">
                  <c:v>ST Jayasuriya</c:v>
                </c:pt>
                <c:pt idx="3">
                  <c:v>AC Gilchrist</c:v>
                </c:pt>
                <c:pt idx="4">
                  <c:v>AD Russell</c:v>
                </c:pt>
                <c:pt idx="5">
                  <c:v>CH Gayle</c:v>
                </c:pt>
                <c:pt idx="6">
                  <c:v>PP Shaw</c:v>
                </c:pt>
                <c:pt idx="7">
                  <c:v>DR Smith</c:v>
                </c:pt>
                <c:pt idx="8">
                  <c:v>CA Lynn</c:v>
                </c:pt>
                <c:pt idx="9">
                  <c:v>ML Hayden</c:v>
                </c:pt>
              </c:strCache>
            </c:strRef>
          </c:cat>
          <c:val>
            <c:numRef>
              <c:f>'3'!$D$2:$D$11</c:f>
              <c:numCache>
                <c:formatCode>General</c:formatCode>
                <c:ptCount val="10"/>
                <c:pt idx="0">
                  <c:v>0.17376681614349701</c:v>
                </c:pt>
                <c:pt idx="1">
                  <c:v>0.16129032258064499</c:v>
                </c:pt>
                <c:pt idx="2">
                  <c:v>0.16015625</c:v>
                </c:pt>
                <c:pt idx="3">
                  <c:v>0.159980666988883</c:v>
                </c:pt>
                <c:pt idx="4">
                  <c:v>0.154251812788398</c:v>
                </c:pt>
                <c:pt idx="5">
                  <c:v>0.15360435875942999</c:v>
                </c:pt>
                <c:pt idx="6">
                  <c:v>0.152542372881355</c:v>
                </c:pt>
                <c:pt idx="7">
                  <c:v>0.15178197064989499</c:v>
                </c:pt>
                <c:pt idx="8">
                  <c:v>0.14921875000000001</c:v>
                </c:pt>
                <c:pt idx="9">
                  <c:v>0.14905149051490499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D-4239-A922-48A504D99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69723168"/>
        <c:axId val="17697116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'3'!$B$1</c15:sqref>
                        </c15:formulaRef>
                      </c:ext>
                    </c:extLst>
                    <c:strCache>
                      <c:ptCount val="1"/>
                      <c:pt idx="0">
                        <c:v>score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65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tint val="65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tint val="65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'3'!$A$2:$A$11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V Sehwag</c:v>
                      </c:pt>
                      <c:pt idx="2">
                        <c:v>ST Jayasuriya</c:v>
                      </c:pt>
                      <c:pt idx="3">
                        <c:v>AC Gilchrist</c:v>
                      </c:pt>
                      <c:pt idx="4">
                        <c:v>AD Russell</c:v>
                      </c:pt>
                      <c:pt idx="5">
                        <c:v>CH Gayle</c:v>
                      </c:pt>
                      <c:pt idx="6">
                        <c:v>PP Shaw</c:v>
                      </c:pt>
                      <c:pt idx="7">
                        <c:v>DR Smith</c:v>
                      </c:pt>
                      <c:pt idx="8">
                        <c:v>CA Lynn</c:v>
                      </c:pt>
                      <c:pt idx="9">
                        <c:v>ML Hayden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892</c:v>
                      </c:pt>
                      <c:pt idx="1">
                        <c:v>2728</c:v>
                      </c:pt>
                      <c:pt idx="2">
                        <c:v>768</c:v>
                      </c:pt>
                      <c:pt idx="3">
                        <c:v>2069</c:v>
                      </c:pt>
                      <c:pt idx="4">
                        <c:v>1517</c:v>
                      </c:pt>
                      <c:pt idx="5">
                        <c:v>4772</c:v>
                      </c:pt>
                      <c:pt idx="6">
                        <c:v>826</c:v>
                      </c:pt>
                      <c:pt idx="7">
                        <c:v>2385</c:v>
                      </c:pt>
                      <c:pt idx="8">
                        <c:v>1280</c:v>
                      </c:pt>
                      <c:pt idx="9">
                        <c:v>1107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4DD-4239-A922-48A504D9975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'3'!$C$1</c15:sqref>
                        </c15:formulaRef>
                      </c:ext>
                    </c:extLst>
                    <c:strCache>
                      <c:ptCount val="1"/>
                      <c:pt idx="0">
                        <c:v>boundries_score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V Sehwag</c:v>
                      </c:pt>
                      <c:pt idx="2">
                        <c:v>ST Jayasuriya</c:v>
                      </c:pt>
                      <c:pt idx="3">
                        <c:v>AC Gilchrist</c:v>
                      </c:pt>
                      <c:pt idx="4">
                        <c:v>AD Russell</c:v>
                      </c:pt>
                      <c:pt idx="5">
                        <c:v>CH Gayle</c:v>
                      </c:pt>
                      <c:pt idx="6">
                        <c:v>PP Shaw</c:v>
                      </c:pt>
                      <c:pt idx="7">
                        <c:v>DR Smith</c:v>
                      </c:pt>
                      <c:pt idx="8">
                        <c:v>CA Lynn</c:v>
                      </c:pt>
                      <c:pt idx="9">
                        <c:v>ML Hayden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155</c:v>
                      </c:pt>
                      <c:pt idx="1">
                        <c:v>440</c:v>
                      </c:pt>
                      <c:pt idx="2">
                        <c:v>123</c:v>
                      </c:pt>
                      <c:pt idx="3">
                        <c:v>331</c:v>
                      </c:pt>
                      <c:pt idx="4">
                        <c:v>234</c:v>
                      </c:pt>
                      <c:pt idx="5">
                        <c:v>733</c:v>
                      </c:pt>
                      <c:pt idx="6">
                        <c:v>126</c:v>
                      </c:pt>
                      <c:pt idx="7">
                        <c:v>362</c:v>
                      </c:pt>
                      <c:pt idx="8">
                        <c:v>191</c:v>
                      </c:pt>
                      <c:pt idx="9">
                        <c:v>165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4DD-4239-A922-48A504D99755}"/>
                  </c:ext>
                </c:extLst>
              </c15:ser>
            </c15:filteredBarSeries>
          </c:ext>
        </c:extLst>
      </c:barChart>
      <c:catAx>
        <c:axId val="176972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711648"/>
        <c:crosses val="autoZero"/>
        <c:auto val="1"/>
        <c:lblAlgn val="ctr"/>
        <c:lblOffset val="100"/>
        <c:noMultiLvlLbl val="0"/>
      </c:catAx>
      <c:valAx>
        <c:axId val="176971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72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2"/>
          <c:tx>
            <c:strRef>
              <c:f>'4'!$D$1</c:f>
              <c:strCache>
                <c:ptCount val="1"/>
                <c:pt idx="0">
                  <c:v>economy_rate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SP Narine</c:v>
                </c:pt>
                <c:pt idx="5">
                  <c:v>R Ashwin</c:v>
                </c:pt>
                <c:pt idx="6">
                  <c:v>DL Vettori</c:v>
                </c:pt>
                <c:pt idx="7">
                  <c:v>J Botha</c:v>
                </c:pt>
                <c:pt idx="8">
                  <c:v>SL Malinga</c:v>
                </c:pt>
                <c:pt idx="9">
                  <c:v>Washington Sundar</c:v>
                </c:pt>
              </c:strCache>
            </c:strRef>
          </c:cat>
          <c:val>
            <c:numRef>
              <c:f>'4'!$D$2:$D$11</c:f>
              <c:numCache>
                <c:formatCode>General</c:formatCode>
                <c:ptCount val="10"/>
                <c:pt idx="0">
                  <c:v>6.1585365853658498</c:v>
                </c:pt>
                <c:pt idx="1">
                  <c:v>6.3854922279792703</c:v>
                </c:pt>
                <c:pt idx="2">
                  <c:v>6.4251968503937</c:v>
                </c:pt>
                <c:pt idx="3">
                  <c:v>6.5928308823529402</c:v>
                </c:pt>
                <c:pt idx="4">
                  <c:v>6.6484739676840201</c:v>
                </c:pt>
                <c:pt idx="5">
                  <c:v>6.65201238390092</c:v>
                </c:pt>
                <c:pt idx="6">
                  <c:v>6.72586872586872</c:v>
                </c:pt>
                <c:pt idx="7">
                  <c:v>6.7521613832852996</c:v>
                </c:pt>
                <c:pt idx="8">
                  <c:v>6.7767951892465499</c:v>
                </c:pt>
                <c:pt idx="9">
                  <c:v>6.7798165137614603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6-4B6E-AE39-5AE8F7047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99653744"/>
        <c:axId val="8996441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'4'!$B$1</c15:sqref>
                        </c15:formulaRef>
                      </c:ext>
                    </c:extLst>
                    <c:strCache>
                      <c:ptCount val="1"/>
                      <c:pt idx="0">
                        <c:v>runs_conceded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'4'!$A$2:$A$11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SP Narine</c:v>
                      </c:pt>
                      <c:pt idx="5">
                        <c:v>R Ashwin</c:v>
                      </c:pt>
                      <c:pt idx="6">
                        <c:v>DL Vettori</c:v>
                      </c:pt>
                      <c:pt idx="7">
                        <c:v>J Botha</c:v>
                      </c:pt>
                      <c:pt idx="8">
                        <c:v>SL Malinga</c:v>
                      </c:pt>
                      <c:pt idx="9">
                        <c:v>Washington Sundar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'4'!$B$2:$B$11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1515</c:v>
                      </c:pt>
                      <c:pt idx="1">
                        <c:v>1027</c:v>
                      </c:pt>
                      <c:pt idx="2">
                        <c:v>1632</c:v>
                      </c:pt>
                      <c:pt idx="3">
                        <c:v>2391</c:v>
                      </c:pt>
                      <c:pt idx="4">
                        <c:v>3086</c:v>
                      </c:pt>
                      <c:pt idx="5">
                        <c:v>3581</c:v>
                      </c:pt>
                      <c:pt idx="6">
                        <c:v>871</c:v>
                      </c:pt>
                      <c:pt idx="7">
                        <c:v>781</c:v>
                      </c:pt>
                      <c:pt idx="8">
                        <c:v>3193</c:v>
                      </c:pt>
                      <c:pt idx="9">
                        <c:v>739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556-4B6E-AE39-5AE8F7047083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'4'!$C$1</c15:sqref>
                        </c15:formulaRef>
                      </c:ext>
                    </c:extLst>
                    <c:strCache>
                      <c:ptCount val="1"/>
                      <c:pt idx="0">
                        <c:v>balls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'4'!$A$2:$A$11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SP Narine</c:v>
                      </c:pt>
                      <c:pt idx="5">
                        <c:v>R Ashwin</c:v>
                      </c:pt>
                      <c:pt idx="6">
                        <c:v>DL Vettori</c:v>
                      </c:pt>
                      <c:pt idx="7">
                        <c:v>J Botha</c:v>
                      </c:pt>
                      <c:pt idx="8">
                        <c:v>SL Malinga</c:v>
                      </c:pt>
                      <c:pt idx="9">
                        <c:v>Washington Sundar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'4'!$C$2:$C$11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1476</c:v>
                      </c:pt>
                      <c:pt idx="1">
                        <c:v>965</c:v>
                      </c:pt>
                      <c:pt idx="2">
                        <c:v>1524</c:v>
                      </c:pt>
                      <c:pt idx="3">
                        <c:v>2176</c:v>
                      </c:pt>
                      <c:pt idx="4">
                        <c:v>2785</c:v>
                      </c:pt>
                      <c:pt idx="5">
                        <c:v>3230</c:v>
                      </c:pt>
                      <c:pt idx="6">
                        <c:v>777</c:v>
                      </c:pt>
                      <c:pt idx="7">
                        <c:v>694</c:v>
                      </c:pt>
                      <c:pt idx="8">
                        <c:v>2827</c:v>
                      </c:pt>
                      <c:pt idx="9">
                        <c:v>654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556-4B6E-AE39-5AE8F7047083}"/>
                  </c:ext>
                </c:extLst>
              </c15:ser>
            </c15:filteredBarSeries>
          </c:ext>
        </c:extLst>
      </c:barChart>
      <c:catAx>
        <c:axId val="899653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644144"/>
        <c:crosses val="autoZero"/>
        <c:auto val="1"/>
        <c:lblAlgn val="ctr"/>
        <c:lblOffset val="100"/>
        <c:noMultiLvlLbl val="0"/>
      </c:catAx>
      <c:valAx>
        <c:axId val="899644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653744"/>
        <c:crosses val="autoZero"/>
        <c:crossBetween val="between"/>
      </c:valAx>
      <c:spPr>
        <a:noFill/>
        <a:ln>
          <a:solidFill>
            <a:schemeClr val="accent1">
              <a:alpha val="98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'5'!$C$1</c:f>
              <c:strCache>
                <c:ptCount val="1"/>
                <c:pt idx="0">
                  <c:v>total_wicket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KK Cooper</c:v>
                </c:pt>
                <c:pt idx="8">
                  <c:v>NM Coulter-Nile</c:v>
                </c:pt>
                <c:pt idx="9">
                  <c:v>TA Boult</c:v>
                </c:pt>
              </c:strCache>
            </c:strRef>
          </c:cat>
          <c:val>
            <c:numRef>
              <c:f>'5'!$C$2:$C$11</c:f>
              <c:numCache>
                <c:formatCode>General</c:formatCode>
                <c:ptCount val="10"/>
                <c:pt idx="0">
                  <c:v>61</c:v>
                </c:pt>
                <c:pt idx="1">
                  <c:v>38</c:v>
                </c:pt>
                <c:pt idx="2">
                  <c:v>40</c:v>
                </c:pt>
                <c:pt idx="3">
                  <c:v>80</c:v>
                </c:pt>
                <c:pt idx="4">
                  <c:v>170</c:v>
                </c:pt>
                <c:pt idx="5">
                  <c:v>45</c:v>
                </c:pt>
                <c:pt idx="6">
                  <c:v>34</c:v>
                </c:pt>
                <c:pt idx="7">
                  <c:v>33</c:v>
                </c:pt>
                <c:pt idx="8">
                  <c:v>41</c:v>
                </c:pt>
                <c:pt idx="9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360-9ECC-33C0426C6EAD}"/>
            </c:ext>
          </c:extLst>
        </c:ser>
        <c:ser>
          <c:idx val="2"/>
          <c:order val="2"/>
          <c:tx>
            <c:strRef>
              <c:f>'5'!$D$1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KK Cooper</c:v>
                </c:pt>
                <c:pt idx="8">
                  <c:v>NM Coulter-Nile</c:v>
                </c:pt>
                <c:pt idx="9">
                  <c:v>TA Boult</c:v>
                </c:pt>
              </c:strCache>
            </c:strRef>
          </c:cat>
          <c:val>
            <c:numRef>
              <c:f>'5'!$D$2:$D$11</c:f>
              <c:numCache>
                <c:formatCode>General</c:formatCode>
                <c:ptCount val="10"/>
                <c:pt idx="0">
                  <c:v>13.114754098360599</c:v>
                </c:pt>
                <c:pt idx="1">
                  <c:v>15.0263157894736</c:v>
                </c:pt>
                <c:pt idx="2">
                  <c:v>15.35</c:v>
                </c:pt>
                <c:pt idx="3">
                  <c:v>16.112500000000001</c:v>
                </c:pt>
                <c:pt idx="4">
                  <c:v>16.535294117646998</c:v>
                </c:pt>
                <c:pt idx="5">
                  <c:v>16.822222222222202</c:v>
                </c:pt>
                <c:pt idx="6">
                  <c:v>16.911764705882302</c:v>
                </c:pt>
                <c:pt idx="7">
                  <c:v>17.363636363636299</c:v>
                </c:pt>
                <c:pt idx="8">
                  <c:v>17.439024390243901</c:v>
                </c:pt>
                <c:pt idx="9">
                  <c:v>17.539682539682499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360-9ECC-33C0426C6E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96823087"/>
        <c:axId val="129681732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'5'!$B$1</c15:sqref>
                        </c15:formulaRef>
                      </c:ext>
                    </c:extLst>
                    <c:strCache>
                      <c:ptCount val="1"/>
                      <c:pt idx="0">
                        <c:v>balls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'5'!$A$2:$A$11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  <c:pt idx="3">
                        <c:v>Imran Tahir</c:v>
                      </c:pt>
                      <c:pt idx="4">
                        <c:v>SL Malinga</c:v>
                      </c:pt>
                      <c:pt idx="5">
                        <c:v>S Aravind</c:v>
                      </c:pt>
                      <c:pt idx="6">
                        <c:v>MA Starc</c:v>
                      </c:pt>
                      <c:pt idx="7">
                        <c:v>KK Cooper</c:v>
                      </c:pt>
                      <c:pt idx="8">
                        <c:v>NM Coulter-Nile</c:v>
                      </c:pt>
                      <c:pt idx="9">
                        <c:v>TA Boult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'5'!$B$2:$B$11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800</c:v>
                      </c:pt>
                      <c:pt idx="1">
                        <c:v>571</c:v>
                      </c:pt>
                      <c:pt idx="2">
                        <c:v>614</c:v>
                      </c:pt>
                      <c:pt idx="3">
                        <c:v>1289</c:v>
                      </c:pt>
                      <c:pt idx="4">
                        <c:v>2811</c:v>
                      </c:pt>
                      <c:pt idx="5">
                        <c:v>757</c:v>
                      </c:pt>
                      <c:pt idx="6">
                        <c:v>575</c:v>
                      </c:pt>
                      <c:pt idx="7">
                        <c:v>573</c:v>
                      </c:pt>
                      <c:pt idx="8">
                        <c:v>715</c:v>
                      </c:pt>
                      <c:pt idx="9">
                        <c:v>1105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41D-4360-9ECC-33C0426C6EAD}"/>
                  </c:ext>
                </c:extLst>
              </c15:ser>
            </c15:filteredBarSeries>
          </c:ext>
        </c:extLst>
      </c:barChart>
      <c:catAx>
        <c:axId val="1296823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817327"/>
        <c:crosses val="autoZero"/>
        <c:auto val="1"/>
        <c:lblAlgn val="ctr"/>
        <c:lblOffset val="100"/>
        <c:noMultiLvlLbl val="0"/>
      </c:catAx>
      <c:valAx>
        <c:axId val="1296817327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29682308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</a:t>
            </a:r>
            <a:r>
              <a:rPr lang="en-US" baseline="0" dirty="0"/>
              <a:t> Rounder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'6'!$D$1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'6'!$A$2:$A$11</c:f>
              <c:strCache>
                <c:ptCount val="10"/>
                <c:pt idx="0">
                  <c:v>DJ Bravo</c:v>
                </c:pt>
                <c:pt idx="1">
                  <c:v>AD Russell</c:v>
                </c:pt>
                <c:pt idx="2">
                  <c:v>MP Stoinis</c:v>
                </c:pt>
                <c:pt idx="3">
                  <c:v>JA Morkel</c:v>
                </c:pt>
                <c:pt idx="4">
                  <c:v>HH Pandya</c:v>
                </c:pt>
                <c:pt idx="5">
                  <c:v>DR Smith</c:v>
                </c:pt>
                <c:pt idx="6">
                  <c:v>PP Chawla</c:v>
                </c:pt>
                <c:pt idx="7">
                  <c:v>SP Narine</c:v>
                </c:pt>
                <c:pt idx="8">
                  <c:v>SR Watson</c:v>
                </c:pt>
                <c:pt idx="9">
                  <c:v>RG Sharma</c:v>
                </c:pt>
              </c:strCache>
            </c:strRef>
          </c:cat>
          <c:val>
            <c:numRef>
              <c:f>'6'!$D$2:$D$11</c:f>
              <c:numCache>
                <c:formatCode>General</c:formatCode>
                <c:ptCount val="10"/>
                <c:pt idx="0">
                  <c:v>128.227194492254</c:v>
                </c:pt>
                <c:pt idx="1">
                  <c:v>182.33173076923001</c:v>
                </c:pt>
                <c:pt idx="2">
                  <c:v>137.27121464226201</c:v>
                </c:pt>
                <c:pt idx="3">
                  <c:v>141.98250728862899</c:v>
                </c:pt>
                <c:pt idx="4">
                  <c:v>159.26800472254999</c:v>
                </c:pt>
                <c:pt idx="5">
                  <c:v>135.20408163265299</c:v>
                </c:pt>
                <c:pt idx="6">
                  <c:v>111.450381679389</c:v>
                </c:pt>
                <c:pt idx="7">
                  <c:v>164.27255985267001</c:v>
                </c:pt>
                <c:pt idx="8">
                  <c:v>137.91384834460601</c:v>
                </c:pt>
                <c:pt idx="9">
                  <c:v>130.61938061938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6-474A-8499-DC41ED5157AB}"/>
            </c:ext>
          </c:extLst>
        </c:ser>
        <c:ser>
          <c:idx val="4"/>
          <c:order val="4"/>
          <c:tx>
            <c:strRef>
              <c:f>'6'!$F$1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'6'!$A$2:$A$11</c:f>
              <c:strCache>
                <c:ptCount val="10"/>
                <c:pt idx="0">
                  <c:v>DJ Bravo</c:v>
                </c:pt>
                <c:pt idx="1">
                  <c:v>AD Russell</c:v>
                </c:pt>
                <c:pt idx="2">
                  <c:v>MP Stoinis</c:v>
                </c:pt>
                <c:pt idx="3">
                  <c:v>JA Morkel</c:v>
                </c:pt>
                <c:pt idx="4">
                  <c:v>HH Pandya</c:v>
                </c:pt>
                <c:pt idx="5">
                  <c:v>DR Smith</c:v>
                </c:pt>
                <c:pt idx="6">
                  <c:v>PP Chawla</c:v>
                </c:pt>
                <c:pt idx="7">
                  <c:v>SP Narine</c:v>
                </c:pt>
                <c:pt idx="8">
                  <c:v>SR Watson</c:v>
                </c:pt>
                <c:pt idx="9">
                  <c:v>RG Sharma</c:v>
                </c:pt>
              </c:strCache>
            </c:strRef>
          </c:cat>
          <c:val>
            <c:numRef>
              <c:f>'6'!$F$2:$F$11</c:f>
              <c:numCache>
                <c:formatCode>General</c:formatCode>
                <c:ptCount val="10"/>
                <c:pt idx="0">
                  <c:v>17.588235294117599</c:v>
                </c:pt>
                <c:pt idx="1">
                  <c:v>18.7049180327868</c:v>
                </c:pt>
                <c:pt idx="2">
                  <c:v>19.428571428571399</c:v>
                </c:pt>
                <c:pt idx="3">
                  <c:v>20.141176470588199</c:v>
                </c:pt>
                <c:pt idx="4">
                  <c:v>20.619047619047599</c:v>
                </c:pt>
                <c:pt idx="5">
                  <c:v>20.692307692307601</c:v>
                </c:pt>
                <c:pt idx="6">
                  <c:v>20.916129032257999</c:v>
                </c:pt>
                <c:pt idx="7">
                  <c:v>21.803149606299201</c:v>
                </c:pt>
                <c:pt idx="8">
                  <c:v>21.902173913043399</c:v>
                </c:pt>
                <c:pt idx="9">
                  <c:v>22.066666666666599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6-474A-8499-DC41ED5157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96809167"/>
        <c:axId val="129680964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'6'!$B$1</c15:sqref>
                        </c15:formulaRef>
                      </c:ext>
                    </c:extLst>
                    <c:strCache>
                      <c:ptCount val="1"/>
                      <c:pt idx="0">
                        <c:v>score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'6'!$A$2:$A$11</c15:sqref>
                        </c15:formulaRef>
                      </c:ext>
                    </c:extLst>
                    <c:strCache>
                      <c:ptCount val="10"/>
                      <c:pt idx="0">
                        <c:v>DJ Bravo</c:v>
                      </c:pt>
                      <c:pt idx="1">
                        <c:v>AD Russell</c:v>
                      </c:pt>
                      <c:pt idx="2">
                        <c:v>MP Stoinis</c:v>
                      </c:pt>
                      <c:pt idx="3">
                        <c:v>JA Morkel</c:v>
                      </c:pt>
                      <c:pt idx="4">
                        <c:v>HH Pandya</c:v>
                      </c:pt>
                      <c:pt idx="5">
                        <c:v>DR Smith</c:v>
                      </c:pt>
                      <c:pt idx="6">
                        <c:v>PP Chawla</c:v>
                      </c:pt>
                      <c:pt idx="7">
                        <c:v>SP Narine</c:v>
                      </c:pt>
                      <c:pt idx="8">
                        <c:v>SR Watson</c:v>
                      </c:pt>
                      <c:pt idx="9">
                        <c:v>RG Sharma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1490</c:v>
                      </c:pt>
                      <c:pt idx="1">
                        <c:v>1517</c:v>
                      </c:pt>
                      <c:pt idx="2">
                        <c:v>825</c:v>
                      </c:pt>
                      <c:pt idx="3">
                        <c:v>974</c:v>
                      </c:pt>
                      <c:pt idx="4">
                        <c:v>1349</c:v>
                      </c:pt>
                      <c:pt idx="5">
                        <c:v>2385</c:v>
                      </c:pt>
                      <c:pt idx="6">
                        <c:v>584</c:v>
                      </c:pt>
                      <c:pt idx="7">
                        <c:v>892</c:v>
                      </c:pt>
                      <c:pt idx="8">
                        <c:v>3874</c:v>
                      </c:pt>
                      <c:pt idx="9">
                        <c:v>5230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A06-474A-8499-DC41ED5157AB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'6'!$C$1</c15:sqref>
                        </c15:formulaRef>
                      </c:ext>
                    </c:extLst>
                    <c:strCache>
                      <c:ptCount val="1"/>
                      <c:pt idx="0">
                        <c:v>balls_face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'6'!$A$2:$A$11</c15:sqref>
                        </c15:formulaRef>
                      </c:ext>
                    </c:extLst>
                    <c:strCache>
                      <c:ptCount val="10"/>
                      <c:pt idx="0">
                        <c:v>DJ Bravo</c:v>
                      </c:pt>
                      <c:pt idx="1">
                        <c:v>AD Russell</c:v>
                      </c:pt>
                      <c:pt idx="2">
                        <c:v>MP Stoinis</c:v>
                      </c:pt>
                      <c:pt idx="3">
                        <c:v>JA Morkel</c:v>
                      </c:pt>
                      <c:pt idx="4">
                        <c:v>HH Pandya</c:v>
                      </c:pt>
                      <c:pt idx="5">
                        <c:v>DR Smith</c:v>
                      </c:pt>
                      <c:pt idx="6">
                        <c:v>PP Chawla</c:v>
                      </c:pt>
                      <c:pt idx="7">
                        <c:v>SP Narine</c:v>
                      </c:pt>
                      <c:pt idx="8">
                        <c:v>SR Watson</c:v>
                      </c:pt>
                      <c:pt idx="9">
                        <c:v>RG Sharma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1162</c:v>
                      </c:pt>
                      <c:pt idx="1">
                        <c:v>832</c:v>
                      </c:pt>
                      <c:pt idx="2">
                        <c:v>601</c:v>
                      </c:pt>
                      <c:pt idx="3">
                        <c:v>686</c:v>
                      </c:pt>
                      <c:pt idx="4">
                        <c:v>847</c:v>
                      </c:pt>
                      <c:pt idx="5">
                        <c:v>1764</c:v>
                      </c:pt>
                      <c:pt idx="6">
                        <c:v>524</c:v>
                      </c:pt>
                      <c:pt idx="7">
                        <c:v>543</c:v>
                      </c:pt>
                      <c:pt idx="8">
                        <c:v>2809</c:v>
                      </c:pt>
                      <c:pt idx="9">
                        <c:v>4004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A06-474A-8499-DC41ED5157AB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'6'!$E$1</c15:sqref>
                        </c15:formulaRef>
                      </c:ext>
                    </c:extLst>
                    <c:strCache>
                      <c:ptCount val="1"/>
                      <c:pt idx="0">
                        <c:v>balls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'6'!$A$2:$A$11</c15:sqref>
                        </c15:formulaRef>
                      </c:ext>
                    </c:extLst>
                    <c:strCache>
                      <c:ptCount val="10"/>
                      <c:pt idx="0">
                        <c:v>DJ Bravo</c:v>
                      </c:pt>
                      <c:pt idx="1">
                        <c:v>AD Russell</c:v>
                      </c:pt>
                      <c:pt idx="2">
                        <c:v>MP Stoinis</c:v>
                      </c:pt>
                      <c:pt idx="3">
                        <c:v>JA Morkel</c:v>
                      </c:pt>
                      <c:pt idx="4">
                        <c:v>HH Pandya</c:v>
                      </c:pt>
                      <c:pt idx="5">
                        <c:v>DR Smith</c:v>
                      </c:pt>
                      <c:pt idx="6">
                        <c:v>PP Chawla</c:v>
                      </c:pt>
                      <c:pt idx="7">
                        <c:v>SP Narine</c:v>
                      </c:pt>
                      <c:pt idx="8">
                        <c:v>SR Watson</c:v>
                      </c:pt>
                      <c:pt idx="9">
                        <c:v>RG Sharma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'6'!$E$2:$E$11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2691</c:v>
                      </c:pt>
                      <c:pt idx="1">
                        <c:v>1141</c:v>
                      </c:pt>
                      <c:pt idx="2">
                        <c:v>544</c:v>
                      </c:pt>
                      <c:pt idx="3">
                        <c:v>1712</c:v>
                      </c:pt>
                      <c:pt idx="4">
                        <c:v>866</c:v>
                      </c:pt>
                      <c:pt idx="5">
                        <c:v>538</c:v>
                      </c:pt>
                      <c:pt idx="6">
                        <c:v>3242</c:v>
                      </c:pt>
                      <c:pt idx="7">
                        <c:v>2769</c:v>
                      </c:pt>
                      <c:pt idx="8">
                        <c:v>2015</c:v>
                      </c:pt>
                      <c:pt idx="9">
                        <c:v>331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A06-474A-8499-DC41ED5157AB}"/>
                  </c:ext>
                </c:extLst>
              </c15:ser>
            </c15:filteredBarSeries>
          </c:ext>
        </c:extLst>
      </c:barChart>
      <c:catAx>
        <c:axId val="1296809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809647"/>
        <c:crosses val="autoZero"/>
        <c:auto val="1"/>
        <c:lblAlgn val="ctr"/>
        <c:lblOffset val="100"/>
        <c:noMultiLvlLbl val="0"/>
      </c:catAx>
      <c:valAx>
        <c:axId val="1296809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9680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'7'!$B$1</c:f>
              <c:strCache>
                <c:ptCount val="1"/>
                <c:pt idx="0">
                  <c:v>hosted_city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'7'!$A$2:$A$34</c:f>
              <c:strCache>
                <c:ptCount val="33"/>
                <c:pt idx="0">
                  <c:v>Mumbai</c:v>
                </c:pt>
                <c:pt idx="1">
                  <c:v>Kolkata</c:v>
                </c:pt>
                <c:pt idx="2">
                  <c:v>Delhi</c:v>
                </c:pt>
                <c:pt idx="3">
                  <c:v>Bangalore</c:v>
                </c:pt>
                <c:pt idx="4">
                  <c:v>Hyderabad</c:v>
                </c:pt>
                <c:pt idx="5">
                  <c:v>Chennai</c:v>
                </c:pt>
                <c:pt idx="6">
                  <c:v>Chandigarh</c:v>
                </c:pt>
                <c:pt idx="7">
                  <c:v>Jaipur</c:v>
                </c:pt>
                <c:pt idx="8">
                  <c:v>Pune</c:v>
                </c:pt>
                <c:pt idx="9">
                  <c:v>Abu Dhabi</c:v>
                </c:pt>
                <c:pt idx="10">
                  <c:v>Dubai</c:v>
                </c:pt>
                <c:pt idx="11">
                  <c:v>Bengaluru</c:v>
                </c:pt>
                <c:pt idx="12">
                  <c:v>Durban</c:v>
                </c:pt>
                <c:pt idx="13">
                  <c:v>NA</c:v>
                </c:pt>
                <c:pt idx="14">
                  <c:v>Visakhapatnam</c:v>
                </c:pt>
                <c:pt idx="15">
                  <c:v>Ahmedabad</c:v>
                </c:pt>
                <c:pt idx="16">
                  <c:v>Centurion</c:v>
                </c:pt>
                <c:pt idx="17">
                  <c:v>Sharjah</c:v>
                </c:pt>
                <c:pt idx="18">
                  <c:v>Rajkot</c:v>
                </c:pt>
                <c:pt idx="19">
                  <c:v>Dharamsala</c:v>
                </c:pt>
                <c:pt idx="20">
                  <c:v>Indore</c:v>
                </c:pt>
                <c:pt idx="21">
                  <c:v>Johannesburg</c:v>
                </c:pt>
                <c:pt idx="22">
                  <c:v>Cape Town</c:v>
                </c:pt>
                <c:pt idx="23">
                  <c:v>Cuttack</c:v>
                </c:pt>
                <c:pt idx="24">
                  <c:v>Port Elizabeth</c:v>
                </c:pt>
                <c:pt idx="25">
                  <c:v>Ranchi</c:v>
                </c:pt>
                <c:pt idx="26">
                  <c:v>Raipur</c:v>
                </c:pt>
                <c:pt idx="27">
                  <c:v>Kochi</c:v>
                </c:pt>
                <c:pt idx="28">
                  <c:v>Kanpur</c:v>
                </c:pt>
                <c:pt idx="29">
                  <c:v>East London</c:v>
                </c:pt>
                <c:pt idx="30">
                  <c:v>Kimberley</c:v>
                </c:pt>
                <c:pt idx="31">
                  <c:v>Nagpur</c:v>
                </c:pt>
                <c:pt idx="32">
                  <c:v>Bloemfontein</c:v>
                </c:pt>
              </c:strCache>
            </c:strRef>
          </c:cat>
          <c:val>
            <c:numRef>
              <c:f>'7'!$B$2:$B$34</c:f>
              <c:numCache>
                <c:formatCode>General</c:formatCode>
                <c:ptCount val="33"/>
                <c:pt idx="0">
                  <c:v>101</c:v>
                </c:pt>
                <c:pt idx="1">
                  <c:v>77</c:v>
                </c:pt>
                <c:pt idx="2">
                  <c:v>74</c:v>
                </c:pt>
                <c:pt idx="3">
                  <c:v>65</c:v>
                </c:pt>
                <c:pt idx="4">
                  <c:v>64</c:v>
                </c:pt>
                <c:pt idx="5">
                  <c:v>57</c:v>
                </c:pt>
                <c:pt idx="6">
                  <c:v>56</c:v>
                </c:pt>
                <c:pt idx="7">
                  <c:v>47</c:v>
                </c:pt>
                <c:pt idx="8">
                  <c:v>38</c:v>
                </c:pt>
                <c:pt idx="9">
                  <c:v>29</c:v>
                </c:pt>
                <c:pt idx="10">
                  <c:v>26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13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8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4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E-461A-AF6A-907CD4B92A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99253439"/>
        <c:axId val="1299258239"/>
      </c:barChart>
      <c:catAx>
        <c:axId val="129925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258239"/>
        <c:crosses val="autoZero"/>
        <c:auto val="1"/>
        <c:lblAlgn val="ctr"/>
        <c:lblOffset val="100"/>
        <c:noMultiLvlLbl val="0"/>
      </c:catAx>
      <c:valAx>
        <c:axId val="12992582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99253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'8'!$B$1</c:f>
              <c:strCache>
                <c:ptCount val="1"/>
                <c:pt idx="0">
                  <c:v>total_boundaries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'8'!$A$2:$A$16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'8'!$B$2:$B$16</c:f>
              <c:numCache>
                <c:formatCode>General</c:formatCode>
                <c:ptCount val="15"/>
                <c:pt idx="0">
                  <c:v>4045</c:v>
                </c:pt>
                <c:pt idx="1">
                  <c:v>3734</c:v>
                </c:pt>
                <c:pt idx="2">
                  <c:v>3705</c:v>
                </c:pt>
                <c:pt idx="3">
                  <c:v>3648</c:v>
                </c:pt>
                <c:pt idx="4">
                  <c:v>3429</c:v>
                </c:pt>
                <c:pt idx="5">
                  <c:v>2986</c:v>
                </c:pt>
                <c:pt idx="6">
                  <c:v>2961</c:v>
                </c:pt>
                <c:pt idx="7">
                  <c:v>2264</c:v>
                </c:pt>
                <c:pt idx="8">
                  <c:v>1362</c:v>
                </c:pt>
                <c:pt idx="9">
                  <c:v>723</c:v>
                </c:pt>
                <c:pt idx="10">
                  <c:v>649</c:v>
                </c:pt>
                <c:pt idx="11">
                  <c:v>616</c:v>
                </c:pt>
                <c:pt idx="12">
                  <c:v>286</c:v>
                </c:pt>
                <c:pt idx="13">
                  <c:v>239</c:v>
                </c:pt>
                <c:pt idx="14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E-4754-8A37-A40503410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443086079"/>
        <c:axId val="1443087519"/>
      </c:barChart>
      <c:catAx>
        <c:axId val="144308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087519"/>
        <c:crosses val="autoZero"/>
        <c:auto val="1"/>
        <c:lblAlgn val="ctr"/>
        <c:lblOffset val="100"/>
        <c:noMultiLvlLbl val="0"/>
      </c:catAx>
      <c:valAx>
        <c:axId val="14430875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08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'9'!$B$1</c:f>
              <c:strCache>
                <c:ptCount val="1"/>
                <c:pt idx="0">
                  <c:v>total_dots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'9'!$A$2:$A$17</c:f>
              <c:strCache>
                <c:ptCount val="16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NA</c:v>
                </c:pt>
              </c:strCache>
            </c:strRef>
          </c:cat>
          <c:val>
            <c:numRef>
              <c:f>'9'!$B$2:$B$17</c:f>
              <c:numCache>
                <c:formatCode>General</c:formatCode>
                <c:ptCount val="16"/>
                <c:pt idx="0">
                  <c:v>10005</c:v>
                </c:pt>
                <c:pt idx="1">
                  <c:v>9196</c:v>
                </c:pt>
                <c:pt idx="2">
                  <c:v>8994</c:v>
                </c:pt>
                <c:pt idx="3">
                  <c:v>8855</c:v>
                </c:pt>
                <c:pt idx="4">
                  <c:v>8615</c:v>
                </c:pt>
                <c:pt idx="5">
                  <c:v>7734</c:v>
                </c:pt>
                <c:pt idx="6">
                  <c:v>7470</c:v>
                </c:pt>
                <c:pt idx="7">
                  <c:v>5868</c:v>
                </c:pt>
                <c:pt idx="8">
                  <c:v>3805</c:v>
                </c:pt>
                <c:pt idx="9">
                  <c:v>2114</c:v>
                </c:pt>
                <c:pt idx="10">
                  <c:v>1514</c:v>
                </c:pt>
                <c:pt idx="11">
                  <c:v>1252</c:v>
                </c:pt>
                <c:pt idx="12">
                  <c:v>797</c:v>
                </c:pt>
                <c:pt idx="13">
                  <c:v>713</c:v>
                </c:pt>
                <c:pt idx="14">
                  <c:v>618</c:v>
                </c:pt>
                <c:pt idx="15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4-4FC1-80C0-93CD0E687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525932639"/>
        <c:axId val="1525927359"/>
      </c:barChart>
      <c:catAx>
        <c:axId val="152593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927359"/>
        <c:crosses val="autoZero"/>
        <c:auto val="1"/>
        <c:lblAlgn val="ctr"/>
        <c:lblOffset val="100"/>
        <c:noMultiLvlLbl val="0"/>
      </c:catAx>
      <c:valAx>
        <c:axId val="15259273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93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2601-C08A-8453-FFE3-E9A733F6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509A-9798-716D-B627-F8540EAD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2749-3D7B-C9D8-74CA-F38BA023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871A-7F57-19DF-B643-D2DE614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DC16-4BE6-B026-493D-DD7895CE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ED04-B663-156E-BB8F-86AE9C26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780FD-76E1-73E0-74C0-FFCFA4143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5560-C549-1D88-7FAF-C0A9E4B0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5D36-9607-7BDE-2033-D18F5A25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E01F-AEE5-CAD4-EAE4-97391D7C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FB260-0E7A-28D8-F676-B8CD3239F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E21E8-F7AF-59B6-60D5-BCCAF6646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DB62-3B6C-460E-1480-AF47E4BC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FB75-1952-ED2B-EAB4-BA8FB5B7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1007-5E5B-D2A6-FA08-AB0108D8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E5AD-F64B-225F-2AB5-69C6B1CF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3931-1439-37E8-F251-5B93063D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8FF9-E52C-9577-BC27-ED0C53C7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4629-F6E0-197D-118A-89288379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9A13-7C15-03ED-F740-9EAE9EFB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6364-58F9-4B75-61D6-62B6561A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2199-3F62-8403-09C9-06F012EE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6218-35E9-9618-7ACD-37E75821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AB2A-5F8F-CC2D-443C-D251AD3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6964-0C01-BF64-C562-7DE29DA4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0E8B-FD50-FFBE-857F-D9E86812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C94B-626A-B60B-57AC-5388CAC92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A6A19-EA15-B8BA-2C5D-CEACDDB7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FC8A8-A57A-28BA-E240-D8D70A29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8D60-896B-9318-7B2B-0325F506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522A-AF52-014E-EC16-40AD9D79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898E-8E64-76EC-304B-181FB088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8C11-5996-E924-B937-69AB647A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8B17-5A18-12F2-F30A-A17C2E6D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18067-6CB6-C5C2-9B88-EBA2EA5EC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D4EDB-E7B1-76DD-1A20-130D52F7E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69C09-9860-8FD0-4915-7C844035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AE361-CA75-383C-04F7-F6DC6290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CEC95-B7DB-91CB-64EC-6DD21583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F04C-5D4F-5B8E-8310-1DA052C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C4B2A-7688-A251-257A-0D764D3A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39DE-286C-A55B-0EAF-6A36C843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2EE6F-B63A-C2E0-B035-4193340D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AF43-5910-0D04-5015-DC6CB10D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314D6-F840-028E-0593-478A928A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8E45F-1E5D-BF91-9B4A-0424F2D3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499D-5AE6-F80C-BBE2-98E07850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5262-CF5B-A919-F96F-D7CDAA2C5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27494-6D9A-C4E8-056A-3E2C38D8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F1F7B-6923-02B3-3684-1B31871E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E120-F8DA-7940-698B-3E472505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95F3-8970-36B5-D458-EF20C5D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655F-4A7D-7B11-8DA1-69733102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C9126-EDA3-2595-FEB1-060FAD580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4CB6-3DFA-2128-B98A-25F739B0F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642B-437A-3CC7-1603-E6AE2A1E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6D86-600A-44E3-9DDA-92BEBF2D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9B19-7817-2607-D275-128ACB83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652B8-8D75-295F-E278-0A43CCF1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F0A31-767E-612B-1183-11C0A12F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1F48-7090-09AD-B470-C42925806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5C24-1EC4-4EDE-B889-6D4CF95C75F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2AE0-2717-89DB-15DA-7E80B6A2A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E81E-4002-6F79-A9CA-01B6ED85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2F02-C162-4AFF-8B13-8FA9020EC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00028-AD2B-BE6F-D994-119454903635}"/>
              </a:ext>
            </a:extLst>
          </p:cNvPr>
          <p:cNvSpPr txBox="1"/>
          <p:nvPr/>
        </p:nvSpPr>
        <p:spPr>
          <a:xfrm>
            <a:off x="3462096" y="2170315"/>
            <a:ext cx="581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SQL FINAL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B6F36-A5D0-1CE9-1CBB-BA932A07B7B6}"/>
              </a:ext>
            </a:extLst>
          </p:cNvPr>
          <p:cNvSpPr txBox="1"/>
          <p:nvPr/>
        </p:nvSpPr>
        <p:spPr>
          <a:xfrm>
            <a:off x="4805412" y="3270991"/>
            <a:ext cx="313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IPL AUCTION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56A88-E32C-1CA8-2055-F6C41CCFC157}"/>
              </a:ext>
            </a:extLst>
          </p:cNvPr>
          <p:cNvSpPr txBox="1"/>
          <p:nvPr/>
        </p:nvSpPr>
        <p:spPr>
          <a:xfrm>
            <a:off x="8881353" y="5019472"/>
            <a:ext cx="228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by </a:t>
            </a:r>
          </a:p>
          <a:p>
            <a:r>
              <a:rPr lang="en-US" b="1" dirty="0"/>
              <a:t>Chinmay </a:t>
            </a:r>
            <a:r>
              <a:rPr lang="en-US" b="1" dirty="0" err="1"/>
              <a:t>Golegaonkar</a:t>
            </a:r>
            <a:endParaRPr lang="en-US" b="1" dirty="0"/>
          </a:p>
          <a:p>
            <a:r>
              <a:rPr lang="en-US" b="1" dirty="0"/>
              <a:t>Batch- Jan 01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646D158-FBFA-70D2-8CA2-A96778C811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60" y="380751"/>
            <a:ext cx="564270" cy="871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924FF2-EE0C-9FB0-A5D8-F04379B2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3" y="4307000"/>
            <a:ext cx="1044341" cy="587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3B0C5E7-CCD6-FE78-8E9F-09D8A8CCFB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23" y="1341488"/>
            <a:ext cx="1026547" cy="55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537C3D-D765-E60A-43F7-8DAB8E21E9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06" y="1578583"/>
            <a:ext cx="781509" cy="644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392582D-F2C6-07EC-962B-FDDE9CC3E0A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" y="3168093"/>
            <a:ext cx="519393" cy="59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9D6E76F-383F-A866-5C9C-6BD2B19791C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2944544"/>
            <a:ext cx="745957" cy="55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9A9C9C-8686-3707-9BB4-78CDCD3471C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3" y="1252210"/>
            <a:ext cx="914933" cy="91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CAD9A3E-DC6C-8ABF-AEBB-86AC54B5902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0" y="4766047"/>
            <a:ext cx="657577" cy="58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2" descr="Indian Premier League - Wikipedia">
            <a:extLst>
              <a:ext uri="{FF2B5EF4-FFF2-40B4-BE49-F238E27FC236}">
                <a16:creationId xmlns:a16="http://schemas.microsoft.com/office/drawing/2014/main" id="{2C408D0D-C139-794E-694B-7329D348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03" y="4287886"/>
            <a:ext cx="1872082" cy="95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0B03639-3C12-6158-A1C9-D87017BD5E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79" y="418168"/>
            <a:ext cx="564270" cy="871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EC8F0EA-A626-BB35-E777-F7CAD6E610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42" y="1378905"/>
            <a:ext cx="1026547" cy="55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9063FD8-6D90-10D0-6389-03ED07C4F2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25" y="1616000"/>
            <a:ext cx="781509" cy="644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2DC4123-B4BF-E135-3EC0-6BAAFC8484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3" y="3205510"/>
            <a:ext cx="519393" cy="59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1E900CB-B48B-2E9F-2D7C-D768A91F2F3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2" y="1289627"/>
            <a:ext cx="914933" cy="91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1134E61-76F0-5A18-EECC-EEE34173BB78}"/>
              </a:ext>
            </a:extLst>
          </p:cNvPr>
          <p:cNvGrpSpPr/>
          <p:nvPr/>
        </p:nvGrpSpPr>
        <p:grpSpPr>
          <a:xfrm>
            <a:off x="235857" y="418168"/>
            <a:ext cx="3771757" cy="5953272"/>
            <a:chOff x="235857" y="418168"/>
            <a:chExt cx="3771757" cy="595327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7C29CD6-AE1E-F832-A610-E1B1623BB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954" y="4957045"/>
              <a:ext cx="568142" cy="7289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5F0D351-E276-FDA2-9543-D39230FE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966" y="5563786"/>
              <a:ext cx="548557" cy="8076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414F56-69CA-B714-6C64-62B1968FE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258" y="4307000"/>
              <a:ext cx="1044341" cy="5874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38AA2E3-7AAA-162E-5E77-E5CC4CD1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471" y="2944544"/>
              <a:ext cx="745957" cy="5594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C4EA88A-E566-D88C-3CC7-9D0937BA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35" y="4766047"/>
              <a:ext cx="657577" cy="5803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9A4B272-DD7E-4A00-3D56-90285421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504" y="418168"/>
              <a:ext cx="564270" cy="8714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6F0FFCF-1B29-A8D3-3000-C68065C5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067" y="1378905"/>
              <a:ext cx="1026547" cy="5594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3F3DA5F-B19A-A84C-80CD-93F7FF87C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750" y="1616000"/>
              <a:ext cx="781509" cy="6447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E850DC3-BBA8-76E9-9AD7-AEBC1CC36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38" y="3205510"/>
              <a:ext cx="519393" cy="597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BF14A76-4613-DF85-EBD4-12F31E807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57" y="1289627"/>
              <a:ext cx="914933" cy="9149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3410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64539F-972C-A847-A5EF-5E1AC1BF5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252606"/>
              </p:ext>
            </p:extLst>
          </p:nvPr>
        </p:nvGraphicFramePr>
        <p:xfrm>
          <a:off x="3104140" y="1328959"/>
          <a:ext cx="6689225" cy="399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8910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8EFF5-7FF5-A717-EBCC-B22DDD846445}"/>
              </a:ext>
            </a:extLst>
          </p:cNvPr>
          <p:cNvSpPr txBox="1"/>
          <p:nvPr/>
        </p:nvSpPr>
        <p:spPr>
          <a:xfrm>
            <a:off x="923731" y="889256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9ECED-92C6-70E7-1C18-364862FD4534}"/>
              </a:ext>
            </a:extLst>
          </p:cNvPr>
          <p:cNvSpPr txBox="1"/>
          <p:nvPr/>
        </p:nvSpPr>
        <p:spPr>
          <a:xfrm>
            <a:off x="9856238" y="2747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65122-932A-C698-8CA3-953AA0FE488A}"/>
              </a:ext>
            </a:extLst>
          </p:cNvPr>
          <p:cNvSpPr txBox="1"/>
          <p:nvPr/>
        </p:nvSpPr>
        <p:spPr>
          <a:xfrm>
            <a:off x="250388" y="263534"/>
            <a:ext cx="354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Economical bowlers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CC48C0-49A0-A786-1731-5FBF81C1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1413" y="1564011"/>
            <a:ext cx="6237203" cy="4838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C78491-5D81-7B23-8017-BA874B8A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65" y="528685"/>
            <a:ext cx="5279047" cy="2900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682D97-1CB9-B7C2-6494-27E187AB2A03}"/>
              </a:ext>
            </a:extLst>
          </p:cNvPr>
          <p:cNvSpPr txBox="1"/>
          <p:nvPr/>
        </p:nvSpPr>
        <p:spPr>
          <a:xfrm>
            <a:off x="120389" y="1299535"/>
            <a:ext cx="99074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a.bowler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a.runs_conceded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b.balls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a.runs_conceded</a:t>
            </a:r>
            <a:r>
              <a:rPr lang="en-US" dirty="0"/>
              <a:t>*6./balls as </a:t>
            </a:r>
            <a:r>
              <a:rPr lang="en-US" dirty="0" err="1"/>
              <a:t>economy_rate</a:t>
            </a:r>
            <a:endParaRPr lang="en-US" dirty="0"/>
          </a:p>
          <a:p>
            <a:r>
              <a:rPr lang="en-US" dirty="0"/>
              <a:t>from (select  bowler,</a:t>
            </a:r>
          </a:p>
          <a:p>
            <a:r>
              <a:rPr lang="en-US" dirty="0"/>
              <a:t>	sum(</a:t>
            </a:r>
            <a:r>
              <a:rPr lang="en-US" dirty="0" err="1"/>
              <a:t>run_per_ball</a:t>
            </a:r>
            <a:r>
              <a:rPr lang="en-US" dirty="0"/>
              <a:t>) as </a:t>
            </a:r>
            <a:r>
              <a:rPr lang="en-US" dirty="0" err="1"/>
              <a:t>runs_conceded</a:t>
            </a:r>
            <a:endParaRPr lang="en-US" dirty="0"/>
          </a:p>
          <a:p>
            <a:r>
              <a:rPr lang="en-US" dirty="0"/>
              <a:t>from deliveries</a:t>
            </a:r>
          </a:p>
          <a:p>
            <a:r>
              <a:rPr lang="en-US" dirty="0"/>
              <a:t>	where not </a:t>
            </a:r>
            <a:r>
              <a:rPr lang="en-US" dirty="0" err="1"/>
              <a:t>extras_type</a:t>
            </a:r>
            <a:r>
              <a:rPr lang="en-US" dirty="0"/>
              <a:t>='</a:t>
            </a:r>
            <a:r>
              <a:rPr lang="en-US" dirty="0" err="1"/>
              <a:t>legbyes</a:t>
            </a:r>
            <a:r>
              <a:rPr lang="en-US" dirty="0"/>
              <a:t>' and not </a:t>
            </a:r>
            <a:r>
              <a:rPr lang="en-US" dirty="0" err="1"/>
              <a:t>extras_type</a:t>
            </a:r>
            <a:r>
              <a:rPr lang="en-US" dirty="0"/>
              <a:t>='byes' and not </a:t>
            </a:r>
            <a:r>
              <a:rPr lang="en-US" dirty="0" err="1"/>
              <a:t>extras_type</a:t>
            </a:r>
            <a:r>
              <a:rPr lang="en-US" dirty="0"/>
              <a:t>='penalty'</a:t>
            </a:r>
          </a:p>
          <a:p>
            <a:r>
              <a:rPr lang="en-US" dirty="0"/>
              <a:t>group by bowler) as a</a:t>
            </a:r>
          </a:p>
          <a:p>
            <a:r>
              <a:rPr lang="en-US" dirty="0"/>
              <a:t>left join </a:t>
            </a:r>
          </a:p>
          <a:p>
            <a:r>
              <a:rPr lang="en-US" dirty="0"/>
              <a:t>( select bowler,</a:t>
            </a:r>
          </a:p>
          <a:p>
            <a:r>
              <a:rPr lang="en-US" dirty="0"/>
              <a:t>	count(</a:t>
            </a:r>
            <a:r>
              <a:rPr lang="en-US" dirty="0" err="1"/>
              <a:t>ball_n</a:t>
            </a:r>
            <a:r>
              <a:rPr lang="en-US" dirty="0"/>
              <a:t>) as balls</a:t>
            </a:r>
          </a:p>
          <a:p>
            <a:r>
              <a:rPr lang="en-US" dirty="0"/>
              <a:t>from deliveries</a:t>
            </a:r>
          </a:p>
          <a:p>
            <a:r>
              <a:rPr lang="en-US" dirty="0"/>
              <a:t>	where not </a:t>
            </a:r>
            <a:r>
              <a:rPr lang="en-US" dirty="0" err="1"/>
              <a:t>extras_type</a:t>
            </a:r>
            <a:r>
              <a:rPr lang="en-US" dirty="0"/>
              <a:t>='</a:t>
            </a:r>
            <a:r>
              <a:rPr lang="en-US" dirty="0" err="1"/>
              <a:t>wides</a:t>
            </a:r>
            <a:r>
              <a:rPr lang="en-US" dirty="0"/>
              <a:t>' and not </a:t>
            </a:r>
            <a:r>
              <a:rPr lang="en-US" dirty="0" err="1"/>
              <a:t>extras_type</a:t>
            </a:r>
            <a:r>
              <a:rPr lang="en-US" dirty="0"/>
              <a:t>='</a:t>
            </a:r>
            <a:r>
              <a:rPr lang="en-US" dirty="0" err="1"/>
              <a:t>noballs</a:t>
            </a:r>
            <a:r>
              <a:rPr lang="en-US" dirty="0"/>
              <a:t>' and not </a:t>
            </a:r>
            <a:r>
              <a:rPr lang="en-US" dirty="0" err="1"/>
              <a:t>extras_type</a:t>
            </a:r>
            <a:r>
              <a:rPr lang="en-US" dirty="0"/>
              <a:t>='penalty'</a:t>
            </a:r>
          </a:p>
          <a:p>
            <a:r>
              <a:rPr lang="en-US" dirty="0"/>
              <a:t>group by bowler) as b</a:t>
            </a:r>
          </a:p>
          <a:p>
            <a:r>
              <a:rPr lang="en-US" dirty="0"/>
              <a:t>on </a:t>
            </a:r>
            <a:r>
              <a:rPr lang="en-US" dirty="0" err="1"/>
              <a:t>a.bowler</a:t>
            </a:r>
            <a:r>
              <a:rPr lang="en-US" dirty="0"/>
              <a:t> = </a:t>
            </a:r>
            <a:r>
              <a:rPr lang="en-US" dirty="0" err="1"/>
              <a:t>b.bowler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b.balls</a:t>
            </a:r>
            <a:r>
              <a:rPr lang="en-US" dirty="0"/>
              <a:t>&gt;500</a:t>
            </a:r>
          </a:p>
          <a:p>
            <a:r>
              <a:rPr lang="en-US" dirty="0"/>
              <a:t>order by </a:t>
            </a:r>
            <a:r>
              <a:rPr lang="en-US" dirty="0" err="1"/>
              <a:t>economy_rate</a:t>
            </a:r>
            <a:endParaRPr lang="en-US" dirty="0"/>
          </a:p>
          <a:p>
            <a:r>
              <a:rPr lang="en-US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40678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35B628E-FE5F-14A7-9F22-68C571FC2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682321"/>
              </p:ext>
            </p:extLst>
          </p:nvPr>
        </p:nvGraphicFramePr>
        <p:xfrm>
          <a:off x="2769139" y="1332689"/>
          <a:ext cx="6208281" cy="401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146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CC48C0-49A0-A786-1731-5FBF81C1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1413" y="1564011"/>
            <a:ext cx="6237203" cy="4838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1A0CD-58B7-E1BC-C407-4BBF58862A4B}"/>
              </a:ext>
            </a:extLst>
          </p:cNvPr>
          <p:cNvSpPr txBox="1"/>
          <p:nvPr/>
        </p:nvSpPr>
        <p:spPr>
          <a:xfrm>
            <a:off x="923731" y="889256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1C22C-FDA9-1D63-701C-19B2D5C5BA60}"/>
              </a:ext>
            </a:extLst>
          </p:cNvPr>
          <p:cNvSpPr txBox="1"/>
          <p:nvPr/>
        </p:nvSpPr>
        <p:spPr>
          <a:xfrm>
            <a:off x="10033791" y="8892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FBFA3-CCEC-3821-30A7-F99869988EDB}"/>
              </a:ext>
            </a:extLst>
          </p:cNvPr>
          <p:cNvSpPr txBox="1"/>
          <p:nvPr/>
        </p:nvSpPr>
        <p:spPr>
          <a:xfrm>
            <a:off x="250388" y="263534"/>
            <a:ext cx="407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Wicket-taking bowlers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6750B-2E9D-24FD-5889-98D2AFBEF00E}"/>
              </a:ext>
            </a:extLst>
          </p:cNvPr>
          <p:cNvSpPr txBox="1"/>
          <p:nvPr/>
        </p:nvSpPr>
        <p:spPr>
          <a:xfrm>
            <a:off x="250388" y="1632491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bowler,</a:t>
            </a:r>
          </a:p>
          <a:p>
            <a:r>
              <a:rPr lang="en-US" dirty="0"/>
              <a:t>	count(</a:t>
            </a:r>
            <a:r>
              <a:rPr lang="en-US" dirty="0" err="1"/>
              <a:t>ball_n</a:t>
            </a:r>
            <a:r>
              <a:rPr lang="en-US" dirty="0"/>
              <a:t>) as balls,</a:t>
            </a:r>
          </a:p>
          <a:p>
            <a:r>
              <a:rPr lang="en-US" dirty="0"/>
              <a:t>	sum(cast(</a:t>
            </a:r>
            <a:r>
              <a:rPr lang="en-US" dirty="0" err="1"/>
              <a:t>is_wicket</a:t>
            </a:r>
            <a:r>
              <a:rPr lang="en-US" dirty="0"/>
              <a:t> as int)) as </a:t>
            </a:r>
            <a:r>
              <a:rPr lang="en-US" dirty="0" err="1"/>
              <a:t>total_wicket</a:t>
            </a:r>
            <a:r>
              <a:rPr lang="en-US" dirty="0"/>
              <a:t>,</a:t>
            </a:r>
          </a:p>
          <a:p>
            <a:r>
              <a:rPr lang="en-US" dirty="0"/>
              <a:t>	count(</a:t>
            </a:r>
            <a:r>
              <a:rPr lang="en-US" dirty="0" err="1"/>
              <a:t>ball_n</a:t>
            </a:r>
            <a:r>
              <a:rPr lang="en-US" dirty="0"/>
              <a:t>)*1./sum(cast(</a:t>
            </a:r>
            <a:r>
              <a:rPr lang="en-US" dirty="0" err="1"/>
              <a:t>is_wicket</a:t>
            </a:r>
            <a:r>
              <a:rPr lang="en-US" dirty="0"/>
              <a:t> as int)) as </a:t>
            </a:r>
            <a:r>
              <a:rPr lang="en-US" dirty="0" err="1"/>
              <a:t>bowling_strike_rate</a:t>
            </a:r>
            <a:endParaRPr lang="en-US" dirty="0"/>
          </a:p>
          <a:p>
            <a:r>
              <a:rPr lang="en-US" dirty="0"/>
              <a:t>from deliveries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 </a:t>
            </a:r>
            <a:r>
              <a:rPr lang="en-US" dirty="0" err="1"/>
              <a:t>extras_type</a:t>
            </a:r>
            <a:r>
              <a:rPr lang="en-US" dirty="0"/>
              <a:t> not in ('</a:t>
            </a:r>
            <a:r>
              <a:rPr lang="en-US" dirty="0" err="1"/>
              <a:t>wides</a:t>
            </a:r>
            <a:r>
              <a:rPr lang="en-US" dirty="0"/>
              <a:t>','</a:t>
            </a:r>
            <a:r>
              <a:rPr lang="en-US" dirty="0" err="1"/>
              <a:t>noballs</a:t>
            </a:r>
            <a:r>
              <a:rPr lang="en-US" dirty="0"/>
              <a:t>','penalty') and not </a:t>
            </a:r>
            <a:r>
              <a:rPr lang="en-US" dirty="0" err="1"/>
              <a:t>dismissal_kind</a:t>
            </a:r>
            <a:r>
              <a:rPr lang="en-US" dirty="0"/>
              <a:t> = 'run out'	</a:t>
            </a:r>
          </a:p>
          <a:p>
            <a:r>
              <a:rPr lang="en-US" dirty="0"/>
              <a:t>group by bowler</a:t>
            </a:r>
          </a:p>
          <a:p>
            <a:r>
              <a:rPr lang="en-US" dirty="0"/>
              <a:t>having sum(cast(</a:t>
            </a:r>
            <a:r>
              <a:rPr lang="en-US" dirty="0" err="1"/>
              <a:t>is_wicket</a:t>
            </a:r>
            <a:r>
              <a:rPr lang="en-US" dirty="0"/>
              <a:t> as int))&gt;0 and count(</a:t>
            </a:r>
            <a:r>
              <a:rPr lang="en-US" dirty="0" err="1"/>
              <a:t>ball_n</a:t>
            </a:r>
            <a:r>
              <a:rPr lang="en-US" dirty="0"/>
              <a:t>)&gt;500</a:t>
            </a:r>
          </a:p>
          <a:p>
            <a:r>
              <a:rPr lang="en-US" dirty="0"/>
              <a:t>order by </a:t>
            </a:r>
            <a:r>
              <a:rPr lang="en-US" dirty="0" err="1"/>
              <a:t>bowling_strike_rate</a:t>
            </a:r>
            <a:endParaRPr lang="en-US" dirty="0"/>
          </a:p>
          <a:p>
            <a:r>
              <a:rPr lang="en-US" dirty="0"/>
              <a:t>limit 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C5AAAB-996F-37D0-05A6-D8EF0325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91" y="1721766"/>
            <a:ext cx="5582982" cy="31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9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63B64F-7278-AAE6-0433-E8B48FFF8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886822"/>
              </p:ext>
            </p:extLst>
          </p:nvPr>
        </p:nvGraphicFramePr>
        <p:xfrm>
          <a:off x="1595335" y="1225686"/>
          <a:ext cx="7976681" cy="4844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8197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CC48C0-49A0-A786-1731-5FBF81C1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1413" y="1564011"/>
            <a:ext cx="6237203" cy="483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288DB-4DFB-36D9-4787-345876D56738}"/>
              </a:ext>
            </a:extLst>
          </p:cNvPr>
          <p:cNvSpPr txBox="1"/>
          <p:nvPr/>
        </p:nvSpPr>
        <p:spPr>
          <a:xfrm>
            <a:off x="923731" y="889256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7B7E3-709F-036F-7141-7607A21D868D}"/>
              </a:ext>
            </a:extLst>
          </p:cNvPr>
          <p:cNvSpPr txBox="1"/>
          <p:nvPr/>
        </p:nvSpPr>
        <p:spPr>
          <a:xfrm>
            <a:off x="10033791" y="8892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1D8C3-551B-2174-1A0B-ED6298B49685}"/>
              </a:ext>
            </a:extLst>
          </p:cNvPr>
          <p:cNvSpPr txBox="1"/>
          <p:nvPr/>
        </p:nvSpPr>
        <p:spPr>
          <a:xfrm>
            <a:off x="250388" y="263534"/>
            <a:ext cx="407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All-Rounders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658F1-F11E-06D0-2991-EE2C3DE90860}"/>
              </a:ext>
            </a:extLst>
          </p:cNvPr>
          <p:cNvSpPr txBox="1"/>
          <p:nvPr/>
        </p:nvSpPr>
        <p:spPr>
          <a:xfrm>
            <a:off x="250388" y="1166865"/>
            <a:ext cx="89731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a.allrounder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a.score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a.balls_face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a.strike_rate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b.balls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b.bowling_strike_rate</a:t>
            </a:r>
            <a:endParaRPr lang="en-US" sz="1200" dirty="0"/>
          </a:p>
          <a:p>
            <a:r>
              <a:rPr lang="en-US" sz="1200" dirty="0"/>
              <a:t>from </a:t>
            </a:r>
          </a:p>
          <a:p>
            <a:r>
              <a:rPr lang="en-US" sz="1200" dirty="0"/>
              <a:t>	(select </a:t>
            </a:r>
          </a:p>
          <a:p>
            <a:r>
              <a:rPr lang="en-US" sz="1200" dirty="0"/>
              <a:t>	batsman as allrounder,</a:t>
            </a:r>
          </a:p>
          <a:p>
            <a:r>
              <a:rPr lang="en-US" sz="1200" dirty="0"/>
              <a:t>	sum(</a:t>
            </a:r>
            <a:r>
              <a:rPr lang="en-US" sz="1200" dirty="0" err="1"/>
              <a:t>run_per_ball</a:t>
            </a:r>
            <a:r>
              <a:rPr lang="en-US" sz="1200" dirty="0"/>
              <a:t>) as score,</a:t>
            </a:r>
          </a:p>
          <a:p>
            <a:r>
              <a:rPr lang="en-US" sz="1200" dirty="0"/>
              <a:t>	count(</a:t>
            </a:r>
            <a:r>
              <a:rPr lang="en-US" sz="1200" dirty="0" err="1"/>
              <a:t>ball_n</a:t>
            </a:r>
            <a:r>
              <a:rPr lang="en-US" sz="1200" dirty="0"/>
              <a:t>) as </a:t>
            </a:r>
            <a:r>
              <a:rPr lang="en-US" sz="1200" dirty="0" err="1"/>
              <a:t>balls_face</a:t>
            </a:r>
            <a:r>
              <a:rPr lang="en-US" sz="1200" dirty="0"/>
              <a:t>, </a:t>
            </a:r>
          </a:p>
          <a:p>
            <a:r>
              <a:rPr lang="en-US" sz="1200" dirty="0"/>
              <a:t>	sum(</a:t>
            </a:r>
            <a:r>
              <a:rPr lang="en-US" sz="1200" dirty="0" err="1"/>
              <a:t>run_per_ball</a:t>
            </a:r>
            <a:r>
              <a:rPr lang="en-US" sz="1200" dirty="0"/>
              <a:t>)*100./count(</a:t>
            </a:r>
            <a:r>
              <a:rPr lang="en-US" sz="1200" dirty="0" err="1"/>
              <a:t>ball_n</a:t>
            </a:r>
            <a:r>
              <a:rPr lang="en-US" sz="1200" dirty="0"/>
              <a:t>) as </a:t>
            </a:r>
            <a:r>
              <a:rPr lang="en-US" sz="1200" dirty="0" err="1"/>
              <a:t>strike_rate</a:t>
            </a:r>
            <a:r>
              <a:rPr lang="en-US" sz="1200" dirty="0"/>
              <a:t>	</a:t>
            </a:r>
          </a:p>
          <a:p>
            <a:r>
              <a:rPr lang="en-US" sz="1200" dirty="0"/>
              <a:t>from deliveries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extras_type</a:t>
            </a:r>
            <a:r>
              <a:rPr lang="en-US" sz="1200" dirty="0"/>
              <a:t> not in('</a:t>
            </a:r>
            <a:r>
              <a:rPr lang="en-US" sz="1200" dirty="0" err="1"/>
              <a:t>wides</a:t>
            </a:r>
            <a:r>
              <a:rPr lang="en-US" sz="1200" dirty="0"/>
              <a:t>')</a:t>
            </a:r>
          </a:p>
          <a:p>
            <a:r>
              <a:rPr lang="en-US" sz="1200" dirty="0"/>
              <a:t>group by batsman</a:t>
            </a:r>
          </a:p>
          <a:p>
            <a:r>
              <a:rPr lang="en-US" sz="1200" dirty="0"/>
              <a:t>having count(</a:t>
            </a:r>
            <a:r>
              <a:rPr lang="en-US" sz="1200" dirty="0" err="1"/>
              <a:t>ball_n</a:t>
            </a:r>
            <a:r>
              <a:rPr lang="en-US" sz="1200" dirty="0"/>
              <a:t>)&gt;=500 ) as a</a:t>
            </a:r>
          </a:p>
          <a:p>
            <a:r>
              <a:rPr lang="en-US" sz="1200" dirty="0"/>
              <a:t>left join </a:t>
            </a:r>
          </a:p>
          <a:p>
            <a:r>
              <a:rPr lang="en-US" sz="1200" dirty="0"/>
              <a:t>(select </a:t>
            </a:r>
          </a:p>
          <a:p>
            <a:r>
              <a:rPr lang="en-US" sz="1200" dirty="0"/>
              <a:t>	bowler as allrounder,</a:t>
            </a:r>
          </a:p>
          <a:p>
            <a:r>
              <a:rPr lang="en-US" sz="1200" dirty="0"/>
              <a:t>	count(</a:t>
            </a:r>
            <a:r>
              <a:rPr lang="en-US" sz="1200" dirty="0" err="1"/>
              <a:t>ball_n</a:t>
            </a:r>
            <a:r>
              <a:rPr lang="en-US" sz="1200" dirty="0"/>
              <a:t>) as balls,</a:t>
            </a:r>
          </a:p>
          <a:p>
            <a:r>
              <a:rPr lang="en-US" sz="1200" dirty="0"/>
              <a:t>	sum(cast(</a:t>
            </a:r>
            <a:r>
              <a:rPr lang="en-US" sz="1200" dirty="0" err="1"/>
              <a:t>is_wicket</a:t>
            </a:r>
            <a:r>
              <a:rPr lang="en-US" sz="1200" dirty="0"/>
              <a:t> as int)) as </a:t>
            </a:r>
            <a:r>
              <a:rPr lang="en-US" sz="1200" dirty="0" err="1"/>
              <a:t>total_wicket</a:t>
            </a:r>
            <a:r>
              <a:rPr lang="en-US" sz="1200" dirty="0"/>
              <a:t>,</a:t>
            </a:r>
          </a:p>
          <a:p>
            <a:r>
              <a:rPr lang="en-US" sz="1200" dirty="0"/>
              <a:t>	count(</a:t>
            </a:r>
            <a:r>
              <a:rPr lang="en-US" sz="1200" dirty="0" err="1"/>
              <a:t>ball_n</a:t>
            </a:r>
            <a:r>
              <a:rPr lang="en-US" sz="1200" dirty="0"/>
              <a:t>)*1./sum(cast(</a:t>
            </a:r>
            <a:r>
              <a:rPr lang="en-US" sz="1200" dirty="0" err="1"/>
              <a:t>is_wicket</a:t>
            </a:r>
            <a:r>
              <a:rPr lang="en-US" sz="1200" dirty="0"/>
              <a:t> as int)) as </a:t>
            </a:r>
            <a:r>
              <a:rPr lang="en-US" sz="1200" dirty="0" err="1"/>
              <a:t>bowling_strike_rate</a:t>
            </a:r>
            <a:endParaRPr lang="en-US" sz="1200" dirty="0"/>
          </a:p>
          <a:p>
            <a:r>
              <a:rPr lang="en-US" sz="1200" dirty="0"/>
              <a:t>from deliveries</a:t>
            </a:r>
          </a:p>
          <a:p>
            <a:r>
              <a:rPr lang="en-US" sz="1200" dirty="0"/>
              <a:t>where </a:t>
            </a:r>
          </a:p>
          <a:p>
            <a:r>
              <a:rPr lang="en-US" sz="1200" dirty="0"/>
              <a:t>	 </a:t>
            </a:r>
            <a:r>
              <a:rPr lang="en-US" sz="1200" dirty="0" err="1"/>
              <a:t>extras_type</a:t>
            </a:r>
            <a:r>
              <a:rPr lang="en-US" sz="1200" dirty="0"/>
              <a:t> not in ('</a:t>
            </a:r>
            <a:r>
              <a:rPr lang="en-US" sz="1200" dirty="0" err="1"/>
              <a:t>wides</a:t>
            </a:r>
            <a:r>
              <a:rPr lang="en-US" sz="1200" dirty="0"/>
              <a:t>','</a:t>
            </a:r>
            <a:r>
              <a:rPr lang="en-US" sz="1200" dirty="0" err="1"/>
              <a:t>noballs</a:t>
            </a:r>
            <a:r>
              <a:rPr lang="en-US" sz="1200" dirty="0"/>
              <a:t>','penalty') and not </a:t>
            </a:r>
            <a:r>
              <a:rPr lang="en-US" sz="1200" dirty="0" err="1"/>
              <a:t>dismissal_kind</a:t>
            </a:r>
            <a:r>
              <a:rPr lang="en-US" sz="1200" dirty="0"/>
              <a:t> = 'run out’ group by bowler</a:t>
            </a:r>
          </a:p>
          <a:p>
            <a:r>
              <a:rPr lang="en-US" sz="1200" dirty="0"/>
              <a:t>having sum(cast(</a:t>
            </a:r>
            <a:r>
              <a:rPr lang="en-US" sz="1200" dirty="0" err="1"/>
              <a:t>is_wicket</a:t>
            </a:r>
            <a:r>
              <a:rPr lang="en-US" sz="1200" dirty="0"/>
              <a:t> as int))&gt;0 and count(</a:t>
            </a:r>
            <a:r>
              <a:rPr lang="en-US" sz="1200" dirty="0" err="1"/>
              <a:t>ball_n</a:t>
            </a:r>
            <a:r>
              <a:rPr lang="en-US" sz="1200" dirty="0"/>
              <a:t>)&gt;300) as b</a:t>
            </a:r>
          </a:p>
          <a:p>
            <a:r>
              <a:rPr lang="en-US" sz="1200" dirty="0"/>
              <a:t>on  </a:t>
            </a:r>
            <a:r>
              <a:rPr lang="en-US" sz="1200" dirty="0" err="1"/>
              <a:t>a.allrounder</a:t>
            </a:r>
            <a:r>
              <a:rPr lang="en-US" sz="1200" dirty="0"/>
              <a:t> = </a:t>
            </a:r>
            <a:r>
              <a:rPr lang="en-US" sz="1200" dirty="0" err="1"/>
              <a:t>b.allrounder</a:t>
            </a:r>
            <a:endParaRPr lang="en-US" sz="1200" dirty="0"/>
          </a:p>
          <a:p>
            <a:r>
              <a:rPr lang="en-US" sz="1200" dirty="0"/>
              <a:t>order by </a:t>
            </a:r>
            <a:r>
              <a:rPr lang="en-US" sz="1200" dirty="0" err="1"/>
              <a:t>b.bowling_strike_rate,a.strike_rate</a:t>
            </a:r>
            <a:endParaRPr lang="en-US" sz="1200" dirty="0"/>
          </a:p>
          <a:p>
            <a:r>
              <a:rPr lang="en-US" sz="1200" dirty="0"/>
              <a:t>limit 10;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4B079-ACB6-D837-DF71-C8E00660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196" y="1536197"/>
            <a:ext cx="6767971" cy="26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F0C241-274C-527A-9B2E-51BAF5771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058832"/>
              </p:ext>
            </p:extLst>
          </p:nvPr>
        </p:nvGraphicFramePr>
        <p:xfrm>
          <a:off x="2538562" y="1100831"/>
          <a:ext cx="7339438" cy="465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895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7C9A0-557C-690F-2487-EDEA32F7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21900" y="889256"/>
            <a:ext cx="7948200" cy="5415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68C1F-FD47-6DC5-A6FB-80EB2B04F89E}"/>
              </a:ext>
            </a:extLst>
          </p:cNvPr>
          <p:cNvSpPr txBox="1"/>
          <p:nvPr/>
        </p:nvSpPr>
        <p:spPr>
          <a:xfrm>
            <a:off x="371461" y="4209040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819EA-B047-5754-1051-7D936DC0FA7A}"/>
              </a:ext>
            </a:extLst>
          </p:cNvPr>
          <p:cNvSpPr txBox="1"/>
          <p:nvPr/>
        </p:nvSpPr>
        <p:spPr>
          <a:xfrm>
            <a:off x="10033791" y="8892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C2D1C-527C-6AB8-09BB-6C5FA0C041CF}"/>
              </a:ext>
            </a:extLst>
          </p:cNvPr>
          <p:cNvSpPr txBox="1"/>
          <p:nvPr/>
        </p:nvSpPr>
        <p:spPr>
          <a:xfrm>
            <a:off x="325078" y="304481"/>
            <a:ext cx="407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Wicketkeeper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B0C4D-5E47-5C1A-6DE1-E8C242171975}"/>
              </a:ext>
            </a:extLst>
          </p:cNvPr>
          <p:cNvSpPr txBox="1"/>
          <p:nvPr/>
        </p:nvSpPr>
        <p:spPr>
          <a:xfrm>
            <a:off x="508887" y="1117987"/>
            <a:ext cx="6094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Criteria for wicketkeeper</a:t>
            </a:r>
          </a:p>
          <a:p>
            <a:r>
              <a:rPr lang="en-US" dirty="0"/>
              <a:t>Consideration of wicketkeeper ability due to the limited time and overs in T20 matches.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Batting Ability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possess aggressive batting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Fielding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 reflexes for catching and stumping.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Bowling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contribute with the ball, though less emphasized compared to batting and fielding.</a:t>
            </a:r>
          </a:p>
        </p:txBody>
      </p:sp>
    </p:spTree>
    <p:extLst>
      <p:ext uri="{BB962C8B-B14F-4D97-AF65-F5344CB8AC3E}">
        <p14:creationId xmlns:p14="http://schemas.microsoft.com/office/powerpoint/2010/main" val="342259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7C9A0-557C-690F-2487-EDEA32F7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21900" y="889256"/>
            <a:ext cx="7948200" cy="5415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68C1F-FD47-6DC5-A6FB-80EB2B04F89E}"/>
              </a:ext>
            </a:extLst>
          </p:cNvPr>
          <p:cNvSpPr txBox="1"/>
          <p:nvPr/>
        </p:nvSpPr>
        <p:spPr>
          <a:xfrm>
            <a:off x="488193" y="889256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819EA-B047-5754-1051-7D936DC0FA7A}"/>
              </a:ext>
            </a:extLst>
          </p:cNvPr>
          <p:cNvSpPr txBox="1"/>
          <p:nvPr/>
        </p:nvSpPr>
        <p:spPr>
          <a:xfrm>
            <a:off x="10033791" y="8892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C2D1C-527C-6AB8-09BB-6C5FA0C041CF}"/>
              </a:ext>
            </a:extLst>
          </p:cNvPr>
          <p:cNvSpPr txBox="1"/>
          <p:nvPr/>
        </p:nvSpPr>
        <p:spPr>
          <a:xfrm>
            <a:off x="325078" y="304481"/>
            <a:ext cx="407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Wicketkeeper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9BFB4-A549-9F5A-7859-A5855FD78750}"/>
              </a:ext>
            </a:extLst>
          </p:cNvPr>
          <p:cNvSpPr txBox="1"/>
          <p:nvPr/>
        </p:nvSpPr>
        <p:spPr>
          <a:xfrm>
            <a:off x="1562101" y="912431"/>
            <a:ext cx="671613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select  	</a:t>
            </a:r>
            <a:r>
              <a:rPr lang="en-US" sz="1200" dirty="0" err="1"/>
              <a:t>w.player</a:t>
            </a:r>
            <a:r>
              <a:rPr lang="en-US" sz="1200" dirty="0"/>
              <a:t> as wicketkeeper,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w.dismissal_kind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b.strike_rate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b.bowling_strike_rate</a:t>
            </a:r>
            <a:r>
              <a:rPr lang="en-US" sz="1200" dirty="0"/>
              <a:t>	</a:t>
            </a:r>
          </a:p>
          <a:p>
            <a:r>
              <a:rPr lang="en-US" sz="1200" dirty="0"/>
              <a:t>from  (select 	fielder as player,</a:t>
            </a:r>
          </a:p>
          <a:p>
            <a:r>
              <a:rPr lang="en-US" sz="1200" dirty="0"/>
              <a:t>	count(</a:t>
            </a:r>
            <a:r>
              <a:rPr lang="en-US" sz="1200" dirty="0" err="1"/>
              <a:t>dismissal_kind</a:t>
            </a:r>
            <a:r>
              <a:rPr lang="en-US" sz="1200" dirty="0"/>
              <a:t>) as </a:t>
            </a:r>
            <a:r>
              <a:rPr lang="en-US" sz="1200" dirty="0" err="1"/>
              <a:t>dismissal_kind</a:t>
            </a:r>
            <a:endParaRPr lang="en-US" sz="1200" dirty="0"/>
          </a:p>
          <a:p>
            <a:r>
              <a:rPr lang="en-US" sz="1200" dirty="0"/>
              <a:t>from deliveries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dismissal_kind</a:t>
            </a:r>
            <a:r>
              <a:rPr lang="en-US" sz="1200" dirty="0"/>
              <a:t> in ('stumped')</a:t>
            </a:r>
          </a:p>
          <a:p>
            <a:r>
              <a:rPr lang="en-US" sz="1200" dirty="0"/>
              <a:t>group by fielder) as w</a:t>
            </a:r>
          </a:p>
          <a:p>
            <a:r>
              <a:rPr lang="en-US" sz="1200" dirty="0"/>
              <a:t>left join  (select 	</a:t>
            </a:r>
            <a:r>
              <a:rPr lang="en-US" sz="1200" dirty="0" err="1"/>
              <a:t>a.player</a:t>
            </a:r>
            <a:r>
              <a:rPr lang="en-US" sz="1200" dirty="0"/>
              <a:t> as player,</a:t>
            </a:r>
          </a:p>
          <a:p>
            <a:r>
              <a:rPr lang="en-US" sz="1200" dirty="0"/>
              <a:t> 		</a:t>
            </a:r>
            <a:r>
              <a:rPr lang="en-US" sz="1200" dirty="0" err="1"/>
              <a:t>a.strike_rate</a:t>
            </a:r>
            <a:r>
              <a:rPr lang="en-US" sz="1200" dirty="0"/>
              <a:t> as </a:t>
            </a:r>
            <a:r>
              <a:rPr lang="en-US" sz="1200" dirty="0" err="1"/>
              <a:t>strike_rate</a:t>
            </a:r>
            <a:r>
              <a:rPr lang="en-US" sz="1200" dirty="0"/>
              <a:t>,</a:t>
            </a:r>
          </a:p>
          <a:p>
            <a:r>
              <a:rPr lang="en-US" sz="1200" dirty="0"/>
              <a:t> 		</a:t>
            </a:r>
            <a:r>
              <a:rPr lang="en-US" sz="1200" dirty="0" err="1"/>
              <a:t>c.bowling_strike_rate</a:t>
            </a:r>
            <a:r>
              <a:rPr lang="en-US" sz="1200" dirty="0"/>
              <a:t> as </a:t>
            </a:r>
            <a:r>
              <a:rPr lang="en-US" sz="1200" dirty="0" err="1"/>
              <a:t>bowling_strike_rate</a:t>
            </a:r>
            <a:endParaRPr lang="en-US" sz="1200" dirty="0"/>
          </a:p>
          <a:p>
            <a:r>
              <a:rPr lang="en-US" sz="1200" dirty="0"/>
              <a:t>from  (select 	batsman as player,</a:t>
            </a:r>
          </a:p>
          <a:p>
            <a:r>
              <a:rPr lang="en-US" sz="1200" dirty="0"/>
              <a:t>	sum(</a:t>
            </a:r>
            <a:r>
              <a:rPr lang="en-US" sz="1200" dirty="0" err="1"/>
              <a:t>run_per_ball</a:t>
            </a:r>
            <a:r>
              <a:rPr lang="en-US" sz="1200" dirty="0"/>
              <a:t>) as score,</a:t>
            </a:r>
          </a:p>
          <a:p>
            <a:r>
              <a:rPr lang="en-US" sz="1200" dirty="0"/>
              <a:t>	count(</a:t>
            </a:r>
            <a:r>
              <a:rPr lang="en-US" sz="1200" dirty="0" err="1"/>
              <a:t>ball_n</a:t>
            </a:r>
            <a:r>
              <a:rPr lang="en-US" sz="1200" dirty="0"/>
              <a:t>) as </a:t>
            </a:r>
            <a:r>
              <a:rPr lang="en-US" sz="1200" dirty="0" err="1"/>
              <a:t>balls_face</a:t>
            </a:r>
            <a:r>
              <a:rPr lang="en-US" sz="1200" dirty="0"/>
              <a:t>, </a:t>
            </a:r>
          </a:p>
          <a:p>
            <a:r>
              <a:rPr lang="en-US" sz="1200" dirty="0"/>
              <a:t>	sum(</a:t>
            </a:r>
            <a:r>
              <a:rPr lang="en-US" sz="1200" dirty="0" err="1"/>
              <a:t>run_per_ball</a:t>
            </a:r>
            <a:r>
              <a:rPr lang="en-US" sz="1200" dirty="0"/>
              <a:t>)*100./count(</a:t>
            </a:r>
            <a:r>
              <a:rPr lang="en-US" sz="1200" dirty="0" err="1"/>
              <a:t>ball_n</a:t>
            </a:r>
            <a:r>
              <a:rPr lang="en-US" sz="1200" dirty="0"/>
              <a:t>) as </a:t>
            </a:r>
            <a:r>
              <a:rPr lang="en-US" sz="1200" dirty="0" err="1"/>
              <a:t>strike_rate</a:t>
            </a:r>
            <a:r>
              <a:rPr lang="en-US" sz="1200" dirty="0"/>
              <a:t>	</a:t>
            </a:r>
          </a:p>
          <a:p>
            <a:r>
              <a:rPr lang="en-US" sz="1200" dirty="0"/>
              <a:t>from deliveries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extras_type</a:t>
            </a:r>
            <a:r>
              <a:rPr lang="en-US" sz="1200" dirty="0"/>
              <a:t> not in('</a:t>
            </a:r>
            <a:r>
              <a:rPr lang="en-US" sz="1200" dirty="0" err="1"/>
              <a:t>wides</a:t>
            </a:r>
            <a:r>
              <a:rPr lang="en-US" sz="1200" dirty="0"/>
              <a:t>')</a:t>
            </a:r>
          </a:p>
          <a:p>
            <a:r>
              <a:rPr lang="en-US" sz="1200" dirty="0"/>
              <a:t>group by batsman</a:t>
            </a:r>
          </a:p>
          <a:p>
            <a:r>
              <a:rPr lang="en-US" sz="1200" dirty="0"/>
              <a:t>having count(</a:t>
            </a:r>
            <a:r>
              <a:rPr lang="en-US" sz="1200" dirty="0" err="1"/>
              <a:t>ball_n</a:t>
            </a:r>
            <a:r>
              <a:rPr lang="en-US" sz="1200" dirty="0"/>
              <a:t>)&gt;=500 ) as a</a:t>
            </a:r>
          </a:p>
          <a:p>
            <a:r>
              <a:rPr lang="en-US" sz="1200" dirty="0"/>
              <a:t> left join</a:t>
            </a:r>
          </a:p>
          <a:p>
            <a:r>
              <a:rPr lang="en-US" sz="1200" dirty="0"/>
              <a:t> (select 	bowler as player,</a:t>
            </a:r>
          </a:p>
          <a:p>
            <a:r>
              <a:rPr lang="en-US" sz="1200" dirty="0"/>
              <a:t>	count(</a:t>
            </a:r>
            <a:r>
              <a:rPr lang="en-US" sz="1200" dirty="0" err="1"/>
              <a:t>ball_n</a:t>
            </a:r>
            <a:r>
              <a:rPr lang="en-US" sz="1200" dirty="0"/>
              <a:t>)*1./sum(cast(</a:t>
            </a:r>
            <a:r>
              <a:rPr lang="en-US" sz="1200" dirty="0" err="1"/>
              <a:t>is_wicket</a:t>
            </a:r>
            <a:r>
              <a:rPr lang="en-US" sz="1200" dirty="0"/>
              <a:t> as int)) as </a:t>
            </a:r>
            <a:r>
              <a:rPr lang="en-US" sz="1200" dirty="0" err="1"/>
              <a:t>bowling_strike_rate</a:t>
            </a:r>
            <a:endParaRPr lang="en-US" sz="1200" dirty="0"/>
          </a:p>
          <a:p>
            <a:r>
              <a:rPr lang="en-US" sz="1200" dirty="0"/>
              <a:t>from deliveries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extras_type</a:t>
            </a:r>
            <a:r>
              <a:rPr lang="en-US" sz="1200" dirty="0"/>
              <a:t> not in ('</a:t>
            </a:r>
            <a:r>
              <a:rPr lang="en-US" sz="1200" dirty="0" err="1"/>
              <a:t>wides</a:t>
            </a:r>
            <a:r>
              <a:rPr lang="en-US" sz="1200" dirty="0"/>
              <a:t>','</a:t>
            </a:r>
            <a:r>
              <a:rPr lang="en-US" sz="1200" dirty="0" err="1"/>
              <a:t>noballs</a:t>
            </a:r>
            <a:r>
              <a:rPr lang="en-US" sz="1200" dirty="0"/>
              <a:t>','penalty') and not </a:t>
            </a:r>
            <a:r>
              <a:rPr lang="en-US" sz="1200" dirty="0" err="1"/>
              <a:t>dismissal_kind</a:t>
            </a:r>
            <a:r>
              <a:rPr lang="en-US" sz="1200" dirty="0"/>
              <a:t> = 'run out'	</a:t>
            </a:r>
          </a:p>
          <a:p>
            <a:r>
              <a:rPr lang="en-US" sz="1200" dirty="0"/>
              <a:t>group by bowler</a:t>
            </a:r>
          </a:p>
          <a:p>
            <a:r>
              <a:rPr lang="en-US" sz="1200" dirty="0"/>
              <a:t>having sum(cast(</a:t>
            </a:r>
            <a:r>
              <a:rPr lang="en-US" sz="1200" dirty="0" err="1"/>
              <a:t>is_wicket</a:t>
            </a:r>
            <a:r>
              <a:rPr lang="en-US" sz="1200" dirty="0"/>
              <a:t> as int))&gt;0 and count(</a:t>
            </a:r>
            <a:r>
              <a:rPr lang="en-US" sz="1200" dirty="0" err="1"/>
              <a:t>ball_n</a:t>
            </a:r>
            <a:r>
              <a:rPr lang="en-US" sz="1200" dirty="0"/>
              <a:t>)&gt;6) as c</a:t>
            </a:r>
          </a:p>
          <a:p>
            <a:r>
              <a:rPr lang="en-US" sz="1200" dirty="0"/>
              <a:t>on </a:t>
            </a:r>
            <a:r>
              <a:rPr lang="en-US" sz="1200" dirty="0" err="1"/>
              <a:t>a.player</a:t>
            </a:r>
            <a:r>
              <a:rPr lang="en-US" sz="1200" dirty="0"/>
              <a:t> = </a:t>
            </a:r>
            <a:r>
              <a:rPr lang="en-US" sz="1200" dirty="0" err="1"/>
              <a:t>c.player</a:t>
            </a:r>
            <a:endParaRPr lang="en-US" sz="1200" dirty="0"/>
          </a:p>
          <a:p>
            <a:r>
              <a:rPr lang="en-US" sz="1200" dirty="0"/>
              <a:t>) as b</a:t>
            </a:r>
          </a:p>
          <a:p>
            <a:r>
              <a:rPr lang="en-US" sz="1200" dirty="0"/>
              <a:t>on </a:t>
            </a:r>
            <a:r>
              <a:rPr lang="en-US" sz="1200" dirty="0" err="1"/>
              <a:t>w.player</a:t>
            </a:r>
            <a:r>
              <a:rPr lang="en-US" sz="1200" dirty="0"/>
              <a:t> = </a:t>
            </a:r>
            <a:r>
              <a:rPr lang="en-US" sz="1200" dirty="0" err="1"/>
              <a:t>b.player</a:t>
            </a:r>
            <a:endParaRPr lang="en-US" sz="1200" dirty="0"/>
          </a:p>
          <a:p>
            <a:r>
              <a:rPr lang="en-US" sz="1200" dirty="0"/>
              <a:t>order by </a:t>
            </a:r>
            <a:r>
              <a:rPr lang="en-US" sz="1200" dirty="0" err="1"/>
              <a:t>w.dismissal_kind</a:t>
            </a:r>
            <a:r>
              <a:rPr lang="en-US" sz="1200" dirty="0"/>
              <a:t> desc</a:t>
            </a:r>
          </a:p>
          <a:p>
            <a:r>
              <a:rPr lang="en-US" sz="1200" dirty="0"/>
              <a:t>limit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5D1946-4ECA-C5EC-506F-24E9920A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11" y="1725386"/>
            <a:ext cx="5600113" cy="8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ED5B3-6BAE-B07A-F2AF-D9C04EDF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6116" y="1"/>
            <a:ext cx="5705884" cy="5228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009E3-E62A-E64B-4041-E1255641C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9899" y="2627790"/>
            <a:ext cx="6208281" cy="4230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18E24E-FA76-17C7-7CEB-77E1DA139AD4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B6505-6BC6-07FE-1B4A-0E4ABE755897}"/>
              </a:ext>
            </a:extLst>
          </p:cNvPr>
          <p:cNvSpPr txBox="1"/>
          <p:nvPr/>
        </p:nvSpPr>
        <p:spPr>
          <a:xfrm>
            <a:off x="178007" y="942522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1. Get the count of cities that have hosted an IPL match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1B3ED-079D-5606-6570-FA022A7EF368}"/>
              </a:ext>
            </a:extLst>
          </p:cNvPr>
          <p:cNvSpPr txBox="1"/>
          <p:nvPr/>
        </p:nvSpPr>
        <p:spPr>
          <a:xfrm>
            <a:off x="490491" y="2155306"/>
            <a:ext cx="4880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	distinct city,</a:t>
            </a:r>
          </a:p>
          <a:p>
            <a:r>
              <a:rPr lang="en-US" dirty="0"/>
              <a:t>	count(city) as </a:t>
            </a:r>
            <a:r>
              <a:rPr lang="en-US" dirty="0" err="1"/>
              <a:t>hosted_city</a:t>
            </a:r>
            <a:endParaRPr lang="en-US" dirty="0"/>
          </a:p>
          <a:p>
            <a:r>
              <a:rPr lang="en-US" dirty="0"/>
              <a:t>from matches</a:t>
            </a:r>
          </a:p>
          <a:p>
            <a:r>
              <a:rPr lang="en-US" dirty="0"/>
              <a:t>group by city</a:t>
            </a:r>
          </a:p>
          <a:p>
            <a:r>
              <a:rPr lang="en-US" dirty="0"/>
              <a:t>order by </a:t>
            </a:r>
            <a:r>
              <a:rPr lang="en-US" dirty="0" err="1"/>
              <a:t>hosted_city</a:t>
            </a:r>
            <a:r>
              <a:rPr lang="en-US" dirty="0"/>
              <a:t> desc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0B7272-C657-1EB7-D804-C9E3DB339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183" y="1143256"/>
            <a:ext cx="2836152" cy="55882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EAA7F7-4A8D-17B1-A65A-21CCFD17B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140" y="3363417"/>
            <a:ext cx="2966276" cy="27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24B4F-2D1D-94FC-0FC9-CC62D6E04EAF}"/>
              </a:ext>
            </a:extLst>
          </p:cNvPr>
          <p:cNvSpPr txBox="1"/>
          <p:nvPr/>
        </p:nvSpPr>
        <p:spPr>
          <a:xfrm>
            <a:off x="250388" y="263534"/>
            <a:ext cx="35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BC1DB-E640-9E6F-25F2-2002295A82DB}"/>
              </a:ext>
            </a:extLst>
          </p:cNvPr>
          <p:cNvSpPr txBox="1"/>
          <p:nvPr/>
        </p:nvSpPr>
        <p:spPr>
          <a:xfrm>
            <a:off x="1029810" y="1367161"/>
            <a:ext cx="4339714" cy="5000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Create Table deliveries and matches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Aggressive batsman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Anchor batsman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High hitting batsman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Economical bowler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Wicket taking bowler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All rounder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Wicketkeeper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Additional question for final assessment </a:t>
            </a:r>
          </a:p>
        </p:txBody>
      </p:sp>
    </p:spTree>
    <p:extLst>
      <p:ext uri="{BB962C8B-B14F-4D97-AF65-F5344CB8AC3E}">
        <p14:creationId xmlns:p14="http://schemas.microsoft.com/office/powerpoint/2010/main" val="91658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D29FE6-3B20-CC85-EF79-D08CD79D9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601019"/>
              </p:ext>
            </p:extLst>
          </p:nvPr>
        </p:nvGraphicFramePr>
        <p:xfrm>
          <a:off x="2081719" y="1504949"/>
          <a:ext cx="7062281" cy="465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811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3F022-20F5-A4A3-AF1E-82A3B5074324}"/>
              </a:ext>
            </a:extLst>
          </p:cNvPr>
          <p:cNvSpPr txBox="1"/>
          <p:nvPr/>
        </p:nvSpPr>
        <p:spPr>
          <a:xfrm>
            <a:off x="390617" y="889256"/>
            <a:ext cx="926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Create table deliveries_v02 with all the columns of the table ‘deliveries’ and an additional</a:t>
            </a:r>
          </a:p>
          <a:p>
            <a:r>
              <a:rPr lang="en-US" b="1" u="sng">
                <a:solidFill>
                  <a:srgbClr val="002060"/>
                </a:solidFill>
              </a:rPr>
              <a:t>column ball_result containing values boundary, dot or other depending on the total_run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17D24-14F9-B783-9F74-78CEF0550E5C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7E2A1-7610-F6C3-5D75-704AF38F2A55}"/>
              </a:ext>
            </a:extLst>
          </p:cNvPr>
          <p:cNvSpPr txBox="1"/>
          <p:nvPr/>
        </p:nvSpPr>
        <p:spPr>
          <a:xfrm>
            <a:off x="614779" y="2424843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deliveries_v02 as </a:t>
            </a:r>
          </a:p>
          <a:p>
            <a:r>
              <a:rPr lang="en-US" dirty="0"/>
              <a:t>(select *,</a:t>
            </a:r>
          </a:p>
          <a:p>
            <a:r>
              <a:rPr lang="en-US" dirty="0"/>
              <a:t> case </a:t>
            </a:r>
          </a:p>
          <a:p>
            <a:r>
              <a:rPr lang="en-US" dirty="0"/>
              <a:t> 	when </a:t>
            </a:r>
            <a:r>
              <a:rPr lang="en-US" dirty="0" err="1"/>
              <a:t>run_per_ball</a:t>
            </a:r>
            <a:r>
              <a:rPr lang="en-US" dirty="0"/>
              <a:t> &gt;=4 then 'boundary'</a:t>
            </a:r>
          </a:p>
          <a:p>
            <a:r>
              <a:rPr lang="en-US" dirty="0"/>
              <a:t> 	when </a:t>
            </a:r>
            <a:r>
              <a:rPr lang="en-US" dirty="0" err="1"/>
              <a:t>run_per_ball</a:t>
            </a:r>
            <a:r>
              <a:rPr lang="en-US" dirty="0"/>
              <a:t> = 0 then 'dot'</a:t>
            </a:r>
          </a:p>
          <a:p>
            <a:r>
              <a:rPr lang="en-US" dirty="0"/>
              <a:t> 	else 'other'</a:t>
            </a:r>
          </a:p>
          <a:p>
            <a:r>
              <a:rPr lang="en-US" dirty="0"/>
              <a:t> end as </a:t>
            </a:r>
            <a:r>
              <a:rPr lang="en-US" dirty="0" err="1"/>
              <a:t>ball_result</a:t>
            </a:r>
            <a:r>
              <a:rPr lang="en-US" dirty="0"/>
              <a:t> </a:t>
            </a:r>
          </a:p>
          <a:p>
            <a:r>
              <a:rPr lang="en-US" dirty="0"/>
              <a:t> from deliveries)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select * from deliveries_v02 limit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1EAE7E-05D4-20DE-AA2D-05F151377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140" y="3969126"/>
            <a:ext cx="9003770" cy="1121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B6F345-EAB4-F37C-0EB5-E6532CE25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804" y="5170236"/>
            <a:ext cx="6483106" cy="12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3" y="0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2" y="1306655"/>
            <a:ext cx="5915487" cy="5421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A522F-D4C8-4B15-A3EF-63523BE22881}"/>
              </a:ext>
            </a:extLst>
          </p:cNvPr>
          <p:cNvSpPr txBox="1"/>
          <p:nvPr/>
        </p:nvSpPr>
        <p:spPr>
          <a:xfrm>
            <a:off x="923731" y="889256"/>
            <a:ext cx="751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Write a query to fetch the total number of boundaries and dot balls from the</a:t>
            </a:r>
          </a:p>
          <a:p>
            <a:r>
              <a:rPr lang="en-US" b="1" u="sng">
                <a:solidFill>
                  <a:srgbClr val="002060"/>
                </a:solidFill>
              </a:rPr>
              <a:t>deliveries_v02 table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4BF84-5BE4-894E-106B-21B3F2063184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EB20C-A79B-1FD4-08C8-4872C80939D8}"/>
              </a:ext>
            </a:extLst>
          </p:cNvPr>
          <p:cNvSpPr txBox="1"/>
          <p:nvPr/>
        </p:nvSpPr>
        <p:spPr>
          <a:xfrm>
            <a:off x="730188" y="2298430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(select count(</a:t>
            </a:r>
            <a:r>
              <a:rPr lang="en-US" dirty="0" err="1"/>
              <a:t>ball_result</a:t>
            </a:r>
            <a:r>
              <a:rPr lang="en-US" dirty="0"/>
              <a:t>) from deliveries_v02 where </a:t>
            </a:r>
            <a:r>
              <a:rPr lang="en-US" dirty="0" err="1"/>
              <a:t>ball_result</a:t>
            </a:r>
            <a:r>
              <a:rPr lang="en-US" dirty="0"/>
              <a:t> = 'boundary' ) as </a:t>
            </a:r>
            <a:r>
              <a:rPr lang="en-US" dirty="0" err="1"/>
              <a:t>total_boundary</a:t>
            </a:r>
            <a:r>
              <a:rPr lang="en-US" dirty="0"/>
              <a:t>,</a:t>
            </a:r>
          </a:p>
          <a:p>
            <a:r>
              <a:rPr lang="en-US" dirty="0"/>
              <a:t>	(select count(</a:t>
            </a:r>
            <a:r>
              <a:rPr lang="en-US" dirty="0" err="1"/>
              <a:t>ball_result</a:t>
            </a:r>
            <a:r>
              <a:rPr lang="en-US" dirty="0"/>
              <a:t>) from deliveries_v02 where </a:t>
            </a:r>
            <a:r>
              <a:rPr lang="en-US" dirty="0" err="1"/>
              <a:t>ball_result</a:t>
            </a:r>
            <a:r>
              <a:rPr lang="en-US" dirty="0"/>
              <a:t> = 'dot' ) as </a:t>
            </a:r>
            <a:r>
              <a:rPr lang="en-US" dirty="0" err="1"/>
              <a:t>total_dots</a:t>
            </a:r>
            <a:endParaRPr lang="en-US" dirty="0"/>
          </a:p>
          <a:p>
            <a:r>
              <a:rPr lang="en-US" dirty="0"/>
              <a:t>from deliveries_v02 limit 1;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45E9D-D586-FC9F-1E35-E895FA056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736" y="2407800"/>
            <a:ext cx="4431193" cy="11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2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D34B52-55EE-CEF2-9716-651AE0D73FB2}"/>
              </a:ext>
            </a:extLst>
          </p:cNvPr>
          <p:cNvSpPr txBox="1"/>
          <p:nvPr/>
        </p:nvSpPr>
        <p:spPr>
          <a:xfrm>
            <a:off x="923731" y="880378"/>
            <a:ext cx="8242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Write a query to fetch the total number of boundaries scored by each team from the</a:t>
            </a:r>
          </a:p>
          <a:p>
            <a:r>
              <a:rPr lang="en-US" b="1" u="sng">
                <a:solidFill>
                  <a:srgbClr val="002060"/>
                </a:solidFill>
              </a:rPr>
              <a:t>deliveries_v02 table and order it in descending order of the number of boundaries</a:t>
            </a:r>
          </a:p>
          <a:p>
            <a:r>
              <a:rPr lang="en-US" b="1" u="sng">
                <a:solidFill>
                  <a:srgbClr val="002060"/>
                </a:solidFill>
              </a:rPr>
              <a:t>scored.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CDA13-D11F-9651-98D5-8072C74376D7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51E98-FF02-CF5C-8534-67C75F5732A5}"/>
              </a:ext>
            </a:extLst>
          </p:cNvPr>
          <p:cNvSpPr txBox="1"/>
          <p:nvPr/>
        </p:nvSpPr>
        <p:spPr>
          <a:xfrm>
            <a:off x="446103" y="2278004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distinct </a:t>
            </a:r>
            <a:r>
              <a:rPr lang="en-US" dirty="0" err="1"/>
              <a:t>batting_team</a:t>
            </a:r>
            <a:r>
              <a:rPr lang="en-US" dirty="0"/>
              <a:t> as team,</a:t>
            </a:r>
          </a:p>
          <a:p>
            <a:r>
              <a:rPr lang="en-US" dirty="0"/>
              <a:t>	count(</a:t>
            </a:r>
            <a:r>
              <a:rPr lang="en-US" dirty="0" err="1"/>
              <a:t>ball_result</a:t>
            </a:r>
            <a:r>
              <a:rPr lang="en-US" dirty="0"/>
              <a:t>) as </a:t>
            </a:r>
            <a:r>
              <a:rPr lang="en-US" dirty="0" err="1"/>
              <a:t>total_boundaries</a:t>
            </a:r>
            <a:endParaRPr lang="en-US" dirty="0"/>
          </a:p>
          <a:p>
            <a:r>
              <a:rPr lang="en-US" dirty="0"/>
              <a:t>from deliveries_v02 </a:t>
            </a:r>
          </a:p>
          <a:p>
            <a:r>
              <a:rPr lang="en-US" dirty="0"/>
              <a:t>where </a:t>
            </a:r>
            <a:r>
              <a:rPr lang="en-US" dirty="0" err="1"/>
              <a:t>ball_result</a:t>
            </a:r>
            <a:r>
              <a:rPr lang="en-US" dirty="0"/>
              <a:t> = 'boundary'</a:t>
            </a:r>
          </a:p>
          <a:p>
            <a:r>
              <a:rPr lang="en-US" dirty="0"/>
              <a:t>group by </a:t>
            </a:r>
            <a:r>
              <a:rPr lang="en-US" dirty="0" err="1"/>
              <a:t>batting_team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total_boundaries</a:t>
            </a:r>
            <a:r>
              <a:rPr lang="en-US" dirty="0"/>
              <a:t> desc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34F2F9-DB52-0101-5A72-4C3CB449A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354" y="1875262"/>
            <a:ext cx="3554028" cy="42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6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4" y="53502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3" y="1360157"/>
            <a:ext cx="5915487" cy="542103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0B9E49-C7D1-06C8-7B72-275DC174A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25582"/>
              </p:ext>
            </p:extLst>
          </p:nvPr>
        </p:nvGraphicFramePr>
        <p:xfrm>
          <a:off x="2305455" y="1206231"/>
          <a:ext cx="7081736" cy="4698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5962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ED5B3-6BAE-B07A-F2AF-D9C04EDF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6116" y="1"/>
            <a:ext cx="5705884" cy="5228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009E3-E62A-E64B-4041-E1255641C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9899" y="2627790"/>
            <a:ext cx="6208281" cy="4230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2FF6E8-C7C9-9228-4CCC-C369B90C835B}"/>
              </a:ext>
            </a:extLst>
          </p:cNvPr>
          <p:cNvSpPr txBox="1"/>
          <p:nvPr/>
        </p:nvSpPr>
        <p:spPr>
          <a:xfrm>
            <a:off x="923731" y="889256"/>
            <a:ext cx="859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Write a query to fetch the total number of dot balls bowled by each team and order it in</a:t>
            </a:r>
          </a:p>
          <a:p>
            <a:r>
              <a:rPr lang="en-US" b="1" u="sng">
                <a:solidFill>
                  <a:srgbClr val="002060"/>
                </a:solidFill>
              </a:rPr>
              <a:t>descending order of the total number of dot balls bowled.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F969E-B01C-AE1F-C0D2-E8C39964C972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35AA-3D65-D8D6-D32F-880FC451861B}"/>
              </a:ext>
            </a:extLst>
          </p:cNvPr>
          <p:cNvSpPr txBox="1"/>
          <p:nvPr/>
        </p:nvSpPr>
        <p:spPr>
          <a:xfrm>
            <a:off x="579268" y="2366605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distinct </a:t>
            </a:r>
            <a:r>
              <a:rPr lang="en-US" dirty="0" err="1"/>
              <a:t>bowling_team</a:t>
            </a:r>
            <a:r>
              <a:rPr lang="en-US" dirty="0"/>
              <a:t> as team,</a:t>
            </a:r>
          </a:p>
          <a:p>
            <a:r>
              <a:rPr lang="en-US" dirty="0"/>
              <a:t>	count(</a:t>
            </a:r>
            <a:r>
              <a:rPr lang="en-US" dirty="0" err="1"/>
              <a:t>ball_result</a:t>
            </a:r>
            <a:r>
              <a:rPr lang="en-US" dirty="0"/>
              <a:t>) as </a:t>
            </a:r>
            <a:r>
              <a:rPr lang="en-US" dirty="0" err="1"/>
              <a:t>total_dots</a:t>
            </a:r>
            <a:endParaRPr lang="en-US" dirty="0"/>
          </a:p>
          <a:p>
            <a:r>
              <a:rPr lang="en-US" dirty="0"/>
              <a:t>from deliveries_v02 </a:t>
            </a:r>
          </a:p>
          <a:p>
            <a:r>
              <a:rPr lang="en-US" dirty="0"/>
              <a:t>where </a:t>
            </a:r>
            <a:r>
              <a:rPr lang="en-US" dirty="0" err="1"/>
              <a:t>ball_result</a:t>
            </a:r>
            <a:r>
              <a:rPr lang="en-US" dirty="0"/>
              <a:t> = 'dot'</a:t>
            </a:r>
          </a:p>
          <a:p>
            <a:r>
              <a:rPr lang="en-US" dirty="0"/>
              <a:t>group by </a:t>
            </a:r>
            <a:r>
              <a:rPr lang="en-US" dirty="0" err="1"/>
              <a:t>bowling_team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total_dots</a:t>
            </a:r>
            <a:r>
              <a:rPr lang="en-US" dirty="0"/>
              <a:t> desc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EB2AA-E456-A316-0A8C-B045F2B8F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950" y="1828876"/>
            <a:ext cx="3275936" cy="4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62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4" y="53502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3" y="1360157"/>
            <a:ext cx="5915487" cy="542103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4F4F98-3DC6-48ED-E3C8-AEEF81A87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557031"/>
              </p:ext>
            </p:extLst>
          </p:nvPr>
        </p:nvGraphicFramePr>
        <p:xfrm>
          <a:off x="2570273" y="710119"/>
          <a:ext cx="7412477" cy="5155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9164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E4373-2142-51A8-AF34-8B861B8A1A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72683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4C3AF0-E460-6179-5B6E-701F792763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71021"/>
            <a:ext cx="6208281" cy="4230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89274-B124-D3BE-7C26-AC80ECA5AE3C}"/>
              </a:ext>
            </a:extLst>
          </p:cNvPr>
          <p:cNvSpPr txBox="1"/>
          <p:nvPr/>
        </p:nvSpPr>
        <p:spPr>
          <a:xfrm>
            <a:off x="923731" y="889256"/>
            <a:ext cx="8563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Write a query to fetch the total number of dismissals by dismissal kinds where dismissal</a:t>
            </a:r>
          </a:p>
          <a:p>
            <a:r>
              <a:rPr lang="en-US" b="1" u="sng">
                <a:solidFill>
                  <a:srgbClr val="002060"/>
                </a:solidFill>
              </a:rPr>
              <a:t>kind is not NA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00C3E-2940-2443-D12A-431F8C29D6B8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F1CC2-3E5B-D7A8-EEA8-68844C0448E2}"/>
              </a:ext>
            </a:extLst>
          </p:cNvPr>
          <p:cNvSpPr txBox="1"/>
          <p:nvPr/>
        </p:nvSpPr>
        <p:spPr>
          <a:xfrm>
            <a:off x="579268" y="2186126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dismissal_kind</a:t>
            </a:r>
            <a:r>
              <a:rPr lang="en-US" dirty="0"/>
              <a:t>,</a:t>
            </a:r>
          </a:p>
          <a:p>
            <a:r>
              <a:rPr lang="en-US" dirty="0"/>
              <a:t>	count(</a:t>
            </a:r>
            <a:r>
              <a:rPr lang="en-US" dirty="0" err="1"/>
              <a:t>dismissal_kind</a:t>
            </a:r>
            <a:r>
              <a:rPr lang="en-US" dirty="0"/>
              <a:t>) as </a:t>
            </a:r>
            <a:r>
              <a:rPr lang="en-US" dirty="0" err="1"/>
              <a:t>total_dismissal</a:t>
            </a:r>
            <a:endParaRPr lang="en-US" dirty="0"/>
          </a:p>
          <a:p>
            <a:r>
              <a:rPr lang="en-US" dirty="0"/>
              <a:t>from deliveries_v02 </a:t>
            </a:r>
          </a:p>
          <a:p>
            <a:r>
              <a:rPr lang="en-US" dirty="0"/>
              <a:t>where not </a:t>
            </a:r>
            <a:r>
              <a:rPr lang="en-US" dirty="0" err="1"/>
              <a:t>dismissal_kind</a:t>
            </a:r>
            <a:r>
              <a:rPr lang="en-US" dirty="0"/>
              <a:t> ='NA' </a:t>
            </a:r>
          </a:p>
          <a:p>
            <a:r>
              <a:rPr lang="en-US" dirty="0"/>
              <a:t>group by </a:t>
            </a:r>
            <a:r>
              <a:rPr lang="en-US" dirty="0" err="1"/>
              <a:t>dismissal_kind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total_dismissal</a:t>
            </a:r>
            <a:r>
              <a:rPr lang="en-US" dirty="0"/>
              <a:t> desc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54F645-0442-7E28-B635-F5EC7E0AD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700" y="1713140"/>
            <a:ext cx="375337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4" y="53502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3" y="1360157"/>
            <a:ext cx="5915487" cy="542103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39FF8A-C40B-20EA-03CD-816CD2FB1F64}"/>
              </a:ext>
            </a:extLst>
          </p:cNvPr>
          <p:cNvGraphicFramePr>
            <a:graphicFrameLocks/>
          </p:cNvGraphicFramePr>
          <p:nvPr/>
        </p:nvGraphicFramePr>
        <p:xfrm>
          <a:off x="3025140" y="1611630"/>
          <a:ext cx="6141720" cy="363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7765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3" y="0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2" y="1306655"/>
            <a:ext cx="5915487" cy="5421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F73F1-9A72-7D49-D182-BBE93953A02F}"/>
              </a:ext>
            </a:extLst>
          </p:cNvPr>
          <p:cNvSpPr txBox="1"/>
          <p:nvPr/>
        </p:nvSpPr>
        <p:spPr>
          <a:xfrm>
            <a:off x="923731" y="889256"/>
            <a:ext cx="818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Write a query to get the top 5 bowlers who conceded maximum extra runs from the</a:t>
            </a:r>
          </a:p>
          <a:p>
            <a:r>
              <a:rPr lang="en-US" b="1" u="sng">
                <a:solidFill>
                  <a:srgbClr val="002060"/>
                </a:solidFill>
              </a:rPr>
              <a:t>deliveries table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D8960-DDE3-8D88-CEBC-93A0880A004A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4BE88-040A-D0A7-B01F-16B47506ED36}"/>
              </a:ext>
            </a:extLst>
          </p:cNvPr>
          <p:cNvSpPr txBox="1"/>
          <p:nvPr/>
        </p:nvSpPr>
        <p:spPr>
          <a:xfrm>
            <a:off x="792332" y="213053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bowler,</a:t>
            </a:r>
          </a:p>
          <a:p>
            <a:r>
              <a:rPr lang="en-US" dirty="0"/>
              <a:t>	sum(</a:t>
            </a:r>
            <a:r>
              <a:rPr lang="en-US" dirty="0" err="1"/>
              <a:t>extra_run</a:t>
            </a:r>
            <a:r>
              <a:rPr lang="en-US" dirty="0"/>
              <a:t>) as </a:t>
            </a:r>
            <a:r>
              <a:rPr lang="en-US" dirty="0" err="1"/>
              <a:t>total_extra_runs</a:t>
            </a:r>
            <a:endParaRPr lang="en-US" dirty="0"/>
          </a:p>
          <a:p>
            <a:r>
              <a:rPr lang="en-US" dirty="0"/>
              <a:t>from deliveries</a:t>
            </a:r>
          </a:p>
          <a:p>
            <a:r>
              <a:rPr lang="en-US" dirty="0"/>
              <a:t>where </a:t>
            </a:r>
            <a:r>
              <a:rPr lang="en-US" dirty="0" err="1"/>
              <a:t>extras_type</a:t>
            </a:r>
            <a:r>
              <a:rPr lang="en-US" dirty="0"/>
              <a:t> in ('</a:t>
            </a:r>
            <a:r>
              <a:rPr lang="en-US" dirty="0" err="1"/>
              <a:t>wides</a:t>
            </a:r>
            <a:r>
              <a:rPr lang="en-US" dirty="0"/>
              <a:t>','</a:t>
            </a:r>
            <a:r>
              <a:rPr lang="en-US" dirty="0" err="1"/>
              <a:t>noballs</a:t>
            </a:r>
            <a:r>
              <a:rPr lang="en-US" dirty="0"/>
              <a:t>')</a:t>
            </a:r>
          </a:p>
          <a:p>
            <a:r>
              <a:rPr lang="en-US" dirty="0"/>
              <a:t>group by bowler</a:t>
            </a:r>
          </a:p>
          <a:p>
            <a:r>
              <a:rPr lang="en-US" dirty="0"/>
              <a:t>order by </a:t>
            </a:r>
            <a:r>
              <a:rPr lang="en-US" dirty="0" err="1"/>
              <a:t>total_extra_runs</a:t>
            </a:r>
            <a:r>
              <a:rPr lang="en-US" dirty="0"/>
              <a:t> desc</a:t>
            </a:r>
          </a:p>
          <a:p>
            <a:r>
              <a:rPr lang="en-US" dirty="0"/>
              <a:t>limit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C38A2-DD71-5188-69CE-8C04F1C57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662" y="2054746"/>
            <a:ext cx="380100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278DC9-E724-86C0-93AA-C086A2389173}"/>
              </a:ext>
            </a:extLst>
          </p:cNvPr>
          <p:cNvSpPr txBox="1"/>
          <p:nvPr/>
        </p:nvSpPr>
        <p:spPr>
          <a:xfrm>
            <a:off x="270589" y="518910"/>
            <a:ext cx="1207070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deliveries (</a:t>
            </a:r>
          </a:p>
          <a:p>
            <a:r>
              <a:rPr lang="en-US" dirty="0"/>
              <a:t>	</a:t>
            </a:r>
            <a:r>
              <a:rPr lang="en-US" dirty="0" err="1"/>
              <a:t>match_id</a:t>
            </a:r>
            <a:r>
              <a:rPr lang="en-US" dirty="0"/>
              <a:t> int,</a:t>
            </a:r>
          </a:p>
          <a:p>
            <a:r>
              <a:rPr lang="en-US" dirty="0"/>
              <a:t>	inning int,				</a:t>
            </a:r>
          </a:p>
          <a:p>
            <a:r>
              <a:rPr lang="en-US" dirty="0"/>
              <a:t>	</a:t>
            </a:r>
            <a:r>
              <a:rPr lang="en-US" dirty="0" err="1"/>
              <a:t>over_n</a:t>
            </a:r>
            <a:r>
              <a:rPr lang="en-US" dirty="0"/>
              <a:t> int,				</a:t>
            </a:r>
          </a:p>
          <a:p>
            <a:r>
              <a:rPr lang="en-US" dirty="0"/>
              <a:t>	</a:t>
            </a:r>
            <a:r>
              <a:rPr lang="en-US" dirty="0" err="1"/>
              <a:t>ball_n</a:t>
            </a:r>
            <a:r>
              <a:rPr lang="en-US" dirty="0"/>
              <a:t> int,				</a:t>
            </a:r>
          </a:p>
          <a:p>
            <a:r>
              <a:rPr lang="en-US" dirty="0"/>
              <a:t>	batsman varchar(50),	</a:t>
            </a:r>
          </a:p>
          <a:p>
            <a:r>
              <a:rPr lang="en-US" dirty="0"/>
              <a:t>	</a:t>
            </a:r>
            <a:r>
              <a:rPr lang="en-US" dirty="0" err="1"/>
              <a:t>non_strike_batsman</a:t>
            </a:r>
            <a:r>
              <a:rPr lang="en-US" dirty="0"/>
              <a:t> varchar(50),	</a:t>
            </a:r>
          </a:p>
          <a:p>
            <a:r>
              <a:rPr lang="en-US" dirty="0"/>
              <a:t>	</a:t>
            </a:r>
            <a:r>
              <a:rPr lang="en-US" dirty="0" err="1"/>
              <a:t>bolwer</a:t>
            </a:r>
            <a:r>
              <a:rPr lang="en-US" dirty="0"/>
              <a:t> varchar(50),		</a:t>
            </a:r>
          </a:p>
          <a:p>
            <a:r>
              <a:rPr lang="en-US" dirty="0"/>
              <a:t>	</a:t>
            </a:r>
            <a:r>
              <a:rPr lang="en-US" dirty="0" err="1"/>
              <a:t>run_per_ball</a:t>
            </a:r>
            <a:r>
              <a:rPr lang="en-US" dirty="0"/>
              <a:t> int,		</a:t>
            </a:r>
          </a:p>
          <a:p>
            <a:r>
              <a:rPr lang="en-US" dirty="0"/>
              <a:t>	</a:t>
            </a:r>
            <a:r>
              <a:rPr lang="en-US" dirty="0" err="1"/>
              <a:t>extra_run</a:t>
            </a:r>
            <a:r>
              <a:rPr lang="en-US" dirty="0"/>
              <a:t> int,</a:t>
            </a:r>
          </a:p>
          <a:p>
            <a:r>
              <a:rPr lang="en-US" dirty="0"/>
              <a:t>	</a:t>
            </a:r>
            <a:r>
              <a:rPr lang="en-US" dirty="0" err="1"/>
              <a:t>total_runs</a:t>
            </a:r>
            <a:r>
              <a:rPr lang="en-US" dirty="0"/>
              <a:t> int,			</a:t>
            </a:r>
          </a:p>
          <a:p>
            <a:r>
              <a:rPr lang="en-US" dirty="0"/>
              <a:t>	</a:t>
            </a:r>
            <a:r>
              <a:rPr lang="en-US" dirty="0" err="1"/>
              <a:t>is_wicket</a:t>
            </a:r>
            <a:r>
              <a:rPr lang="en-US" dirty="0"/>
              <a:t> bit,			</a:t>
            </a:r>
          </a:p>
          <a:p>
            <a:r>
              <a:rPr lang="en-US" dirty="0"/>
              <a:t>	</a:t>
            </a:r>
            <a:r>
              <a:rPr lang="en-US" dirty="0" err="1"/>
              <a:t>dismissal_kind</a:t>
            </a:r>
            <a:r>
              <a:rPr lang="en-US" dirty="0"/>
              <a:t> varchar(50),	</a:t>
            </a:r>
          </a:p>
          <a:p>
            <a:r>
              <a:rPr lang="en-US" dirty="0"/>
              <a:t>	</a:t>
            </a:r>
            <a:r>
              <a:rPr lang="en-US" dirty="0" err="1"/>
              <a:t>player_dismissed</a:t>
            </a:r>
            <a:r>
              <a:rPr lang="en-US" dirty="0"/>
              <a:t> varchar(50),	</a:t>
            </a:r>
          </a:p>
          <a:p>
            <a:r>
              <a:rPr lang="en-US" dirty="0"/>
              <a:t>	fielder varchar(50),		</a:t>
            </a:r>
          </a:p>
          <a:p>
            <a:r>
              <a:rPr lang="en-US" dirty="0"/>
              <a:t>	</a:t>
            </a:r>
            <a:r>
              <a:rPr lang="en-US" dirty="0" err="1"/>
              <a:t>extras_type</a:t>
            </a:r>
            <a:r>
              <a:rPr lang="en-US" dirty="0"/>
              <a:t> varchar(50),	</a:t>
            </a:r>
          </a:p>
          <a:p>
            <a:r>
              <a:rPr lang="en-US" dirty="0"/>
              <a:t>	</a:t>
            </a:r>
            <a:r>
              <a:rPr lang="en-US" dirty="0" err="1"/>
              <a:t>batting_team</a:t>
            </a:r>
            <a:r>
              <a:rPr lang="en-US" dirty="0"/>
              <a:t> varchar(50),</a:t>
            </a:r>
          </a:p>
          <a:p>
            <a:r>
              <a:rPr lang="en-US" dirty="0"/>
              <a:t>	</a:t>
            </a:r>
            <a:r>
              <a:rPr lang="en-US" dirty="0" err="1"/>
              <a:t>bowling_team</a:t>
            </a:r>
            <a:r>
              <a:rPr lang="en-US" dirty="0"/>
              <a:t> varchar(50)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copy deliveries from 'C:\Program Files\PostgreSQL\16\data\</a:t>
            </a:r>
            <a:r>
              <a:rPr lang="en-US" dirty="0" err="1"/>
              <a:t>SQL_Course</a:t>
            </a:r>
            <a:r>
              <a:rPr lang="en-US" dirty="0"/>
              <a:t>\</a:t>
            </a:r>
            <a:r>
              <a:rPr lang="en-US" dirty="0" err="1"/>
              <a:t>IPL_auction</a:t>
            </a:r>
            <a:r>
              <a:rPr lang="en-US" dirty="0"/>
              <a:t>\</a:t>
            </a:r>
            <a:r>
              <a:rPr lang="en-US" dirty="0" err="1"/>
              <a:t>IPL_Dataset</a:t>
            </a:r>
            <a:r>
              <a:rPr lang="en-US" dirty="0"/>
              <a:t>\IPL_Ball.csv'</a:t>
            </a:r>
          </a:p>
          <a:p>
            <a:r>
              <a:rPr lang="en-US" dirty="0"/>
              <a:t>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1886275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4" y="53502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3" y="1360157"/>
            <a:ext cx="5915487" cy="542103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1D05E85-82FB-A185-367D-DCC6306977B1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9072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ED5B3-6BAE-B07A-F2AF-D9C04EDF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6116" y="1"/>
            <a:ext cx="5705884" cy="5228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009E3-E62A-E64B-4041-E1255641C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9899" y="2627790"/>
            <a:ext cx="6208281" cy="4230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0B55C-FB7F-0714-C1AF-F63B8FAE9F09}"/>
              </a:ext>
            </a:extLst>
          </p:cNvPr>
          <p:cNvSpPr txBox="1"/>
          <p:nvPr/>
        </p:nvSpPr>
        <p:spPr>
          <a:xfrm>
            <a:off x="923731" y="889256"/>
            <a:ext cx="8716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Write a query to create a table named deliveries_v03 with all the columns of</a:t>
            </a:r>
          </a:p>
          <a:p>
            <a:r>
              <a:rPr lang="en-US" b="1" u="sng">
                <a:solidFill>
                  <a:srgbClr val="002060"/>
                </a:solidFill>
              </a:rPr>
              <a:t>deliveries_v02 table and two additional column (named venue and match_date) of venue</a:t>
            </a:r>
          </a:p>
          <a:p>
            <a:r>
              <a:rPr lang="en-US" b="1" u="sng">
                <a:solidFill>
                  <a:srgbClr val="002060"/>
                </a:solidFill>
              </a:rPr>
              <a:t>and date from table matches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792AA-E822-41B0-1A59-4D841031C1F5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DD3F2-592B-E182-6252-34E0F9F2FAD3}"/>
              </a:ext>
            </a:extLst>
          </p:cNvPr>
          <p:cNvSpPr txBox="1"/>
          <p:nvPr/>
        </p:nvSpPr>
        <p:spPr>
          <a:xfrm>
            <a:off x="552635" y="2340992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deliveries_v03 as </a:t>
            </a:r>
          </a:p>
          <a:p>
            <a:r>
              <a:rPr lang="en-US" dirty="0"/>
              <a:t>(select d.*,</a:t>
            </a:r>
          </a:p>
          <a:p>
            <a:r>
              <a:rPr lang="en-US" dirty="0"/>
              <a:t>	</a:t>
            </a:r>
            <a:r>
              <a:rPr lang="en-US" dirty="0" err="1"/>
              <a:t>m.venue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m.date</a:t>
            </a:r>
            <a:endParaRPr lang="en-US" dirty="0"/>
          </a:p>
          <a:p>
            <a:r>
              <a:rPr lang="en-US" dirty="0"/>
              <a:t>from deliveries_v02 as d left join matches as m</a:t>
            </a:r>
          </a:p>
          <a:p>
            <a:r>
              <a:rPr lang="en-US" dirty="0"/>
              <a:t>on </a:t>
            </a:r>
            <a:r>
              <a:rPr lang="en-US" dirty="0" err="1"/>
              <a:t>d.match_id</a:t>
            </a:r>
            <a:r>
              <a:rPr lang="en-US" dirty="0"/>
              <a:t> = m.id)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5CE4E-2CC6-FD35-27A1-0DF2A87F4B05}"/>
              </a:ext>
            </a:extLst>
          </p:cNvPr>
          <p:cNvSpPr txBox="1"/>
          <p:nvPr/>
        </p:nvSpPr>
        <p:spPr>
          <a:xfrm>
            <a:off x="552635" y="47207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* from deliveries_v03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CF4EC0-0EB2-6169-5834-A65616E7E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798" y="3830755"/>
            <a:ext cx="8205926" cy="1495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DA6E6-5AE5-6536-117E-D6CFA8150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261" y="5351635"/>
            <a:ext cx="7681000" cy="14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8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3" y="0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3" y="1338249"/>
            <a:ext cx="5915487" cy="5421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7A780-5376-C785-2138-D0255E1538BB}"/>
              </a:ext>
            </a:extLst>
          </p:cNvPr>
          <p:cNvSpPr txBox="1"/>
          <p:nvPr/>
        </p:nvSpPr>
        <p:spPr>
          <a:xfrm>
            <a:off x="923731" y="889256"/>
            <a:ext cx="681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Write a query to fetch the total runs scored for each venue and order it in the descending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order of total runs scored.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2129-B59C-8B52-C1D7-33AE2BA51162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7AE7E9-6E1A-D697-468F-5DBFAFD0E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617" y="838631"/>
            <a:ext cx="3266982" cy="435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9FFACB-B310-8629-32AD-EDA80FDF0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2334" y="4343410"/>
            <a:ext cx="3048995" cy="24158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9742AB-7FD9-679F-F1C1-2314BB86E88B}"/>
              </a:ext>
            </a:extLst>
          </p:cNvPr>
          <p:cNvSpPr txBox="1"/>
          <p:nvPr/>
        </p:nvSpPr>
        <p:spPr>
          <a:xfrm>
            <a:off x="306281" y="2278903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venue,</a:t>
            </a:r>
          </a:p>
          <a:p>
            <a:r>
              <a:rPr lang="en-US" dirty="0"/>
              <a:t>	sum(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total_runs</a:t>
            </a:r>
            <a:endParaRPr lang="en-US" dirty="0"/>
          </a:p>
          <a:p>
            <a:r>
              <a:rPr lang="en-US" dirty="0"/>
              <a:t>from deliveries_v03 </a:t>
            </a:r>
          </a:p>
          <a:p>
            <a:r>
              <a:rPr lang="en-US" dirty="0"/>
              <a:t>group by venue</a:t>
            </a:r>
          </a:p>
          <a:p>
            <a:r>
              <a:rPr lang="en-US" dirty="0"/>
              <a:t>order by </a:t>
            </a:r>
            <a:r>
              <a:rPr lang="en-US" dirty="0" err="1"/>
              <a:t>total_runs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3897085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4" y="53502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3" y="1360157"/>
            <a:ext cx="5915487" cy="5421031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F66BC6-25E0-2424-675A-AB7E183C7A4C}"/>
              </a:ext>
            </a:extLst>
          </p:cNvPr>
          <p:cNvGraphicFramePr>
            <a:graphicFrameLocks/>
          </p:cNvGraphicFramePr>
          <p:nvPr/>
        </p:nvGraphicFramePr>
        <p:xfrm>
          <a:off x="1748790" y="1546860"/>
          <a:ext cx="8694420" cy="376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1582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3" y="0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2" y="1306655"/>
            <a:ext cx="5915487" cy="5421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7A780-5376-C785-2138-D0255E1538BB}"/>
              </a:ext>
            </a:extLst>
          </p:cNvPr>
          <p:cNvSpPr txBox="1"/>
          <p:nvPr/>
        </p:nvSpPr>
        <p:spPr>
          <a:xfrm>
            <a:off x="923730" y="889256"/>
            <a:ext cx="944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002060"/>
                </a:solidFill>
              </a:rPr>
              <a:t>Write a query to fetch the year-wise total runs scored at Eden Gardens and order it in the</a:t>
            </a:r>
          </a:p>
          <a:p>
            <a:r>
              <a:rPr lang="en-US" b="1" u="sng">
                <a:solidFill>
                  <a:srgbClr val="002060"/>
                </a:solidFill>
              </a:rPr>
              <a:t>descending order of total runs scored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2129-B59C-8B52-C1D7-33AE2BA51162}"/>
              </a:ext>
            </a:extLst>
          </p:cNvPr>
          <p:cNvSpPr txBox="1"/>
          <p:nvPr/>
        </p:nvSpPr>
        <p:spPr>
          <a:xfrm>
            <a:off x="2450018" y="126928"/>
            <a:ext cx="729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Additional Questions for Final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96482-5D85-3B0D-63DD-ED88D330BB97}"/>
              </a:ext>
            </a:extLst>
          </p:cNvPr>
          <p:cNvSpPr txBox="1"/>
          <p:nvPr/>
        </p:nvSpPr>
        <p:spPr>
          <a:xfrm>
            <a:off x="481614" y="2159931"/>
            <a:ext cx="6300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extract(year from </a:t>
            </a:r>
            <a:r>
              <a:rPr lang="en-US" dirty="0" err="1"/>
              <a:t>to_date</a:t>
            </a:r>
            <a:r>
              <a:rPr lang="en-US" dirty="0"/>
              <a:t>(</a:t>
            </a:r>
            <a:r>
              <a:rPr lang="en-US" dirty="0" err="1"/>
              <a:t>date,'DD</a:t>
            </a:r>
            <a:r>
              <a:rPr lang="en-US" dirty="0"/>
              <a:t>-MM-YYYY')) as year,</a:t>
            </a:r>
          </a:p>
          <a:p>
            <a:r>
              <a:rPr lang="en-US" dirty="0"/>
              <a:t>	SUM(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total_run</a:t>
            </a:r>
            <a:endParaRPr lang="en-US" dirty="0"/>
          </a:p>
          <a:p>
            <a:r>
              <a:rPr lang="en-US" dirty="0"/>
              <a:t>from deliveries_v03</a:t>
            </a:r>
          </a:p>
          <a:p>
            <a:r>
              <a:rPr lang="en-US" dirty="0"/>
              <a:t>where venue = 'Eden Gardens'</a:t>
            </a:r>
          </a:p>
          <a:p>
            <a:r>
              <a:rPr lang="en-US" dirty="0"/>
              <a:t>group by extract(year from </a:t>
            </a:r>
            <a:r>
              <a:rPr lang="en-US" dirty="0" err="1"/>
              <a:t>to_date</a:t>
            </a:r>
            <a:r>
              <a:rPr lang="en-US" dirty="0"/>
              <a:t>(</a:t>
            </a:r>
            <a:r>
              <a:rPr lang="en-US" dirty="0" err="1"/>
              <a:t>date,'DD</a:t>
            </a:r>
            <a:r>
              <a:rPr lang="en-US" dirty="0"/>
              <a:t>-MM-YYYY'))</a:t>
            </a:r>
          </a:p>
          <a:p>
            <a:r>
              <a:rPr lang="en-US" dirty="0"/>
              <a:t>order by </a:t>
            </a:r>
            <a:r>
              <a:rPr lang="en-US" dirty="0" err="1"/>
              <a:t>total_run</a:t>
            </a:r>
            <a:r>
              <a:rPr lang="en-US" dirty="0"/>
              <a:t> desc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594BE-7BA2-E48E-A433-4C6CD1743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573" y="1812583"/>
            <a:ext cx="251495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25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8DB42-D1AA-8BBE-DF04-050E37B4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14" y="53502"/>
            <a:ext cx="6208300" cy="481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3EB7E7-CE9E-BC4B-7CE2-0EAC3D9F81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6513" y="1360157"/>
            <a:ext cx="5915487" cy="542103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40629D-0F22-726C-1703-1E9472C17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467391"/>
              </p:ext>
            </p:extLst>
          </p:nvPr>
        </p:nvGraphicFramePr>
        <p:xfrm>
          <a:off x="2023353" y="1684020"/>
          <a:ext cx="7284477" cy="424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527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04839-0C68-B7AA-306A-F4D9B1375A7D}"/>
              </a:ext>
            </a:extLst>
          </p:cNvPr>
          <p:cNvSpPr txBox="1"/>
          <p:nvPr/>
        </p:nvSpPr>
        <p:spPr>
          <a:xfrm>
            <a:off x="0" y="394692"/>
            <a:ext cx="1195251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matches(</a:t>
            </a:r>
          </a:p>
          <a:p>
            <a:r>
              <a:rPr lang="en-US" dirty="0"/>
              <a:t>	id int,</a:t>
            </a:r>
          </a:p>
          <a:p>
            <a:r>
              <a:rPr lang="en-US" dirty="0"/>
              <a:t>	city varchar(100),</a:t>
            </a:r>
          </a:p>
          <a:p>
            <a:r>
              <a:rPr lang="en-US" dirty="0"/>
              <a:t>	date varchar(50),</a:t>
            </a:r>
          </a:p>
          <a:p>
            <a:r>
              <a:rPr lang="en-US" dirty="0"/>
              <a:t>	</a:t>
            </a:r>
            <a:r>
              <a:rPr lang="en-US" dirty="0" err="1"/>
              <a:t>player_of_the_match</a:t>
            </a:r>
            <a:r>
              <a:rPr lang="en-US" dirty="0"/>
              <a:t> varchar(50),</a:t>
            </a:r>
          </a:p>
          <a:p>
            <a:r>
              <a:rPr lang="en-US" dirty="0"/>
              <a:t>	venue varchar(100),</a:t>
            </a:r>
          </a:p>
          <a:p>
            <a:r>
              <a:rPr lang="en-US" dirty="0"/>
              <a:t>	</a:t>
            </a:r>
            <a:r>
              <a:rPr lang="en-US" dirty="0" err="1"/>
              <a:t>neutral_venue</a:t>
            </a:r>
            <a:r>
              <a:rPr lang="en-US" dirty="0"/>
              <a:t> varchar(50),</a:t>
            </a:r>
          </a:p>
          <a:p>
            <a:r>
              <a:rPr lang="en-US" dirty="0"/>
              <a:t>	team1 varchar(50),</a:t>
            </a:r>
          </a:p>
          <a:p>
            <a:r>
              <a:rPr lang="en-US" dirty="0"/>
              <a:t>	team2 varchar(50),</a:t>
            </a:r>
          </a:p>
          <a:p>
            <a:r>
              <a:rPr lang="en-US" dirty="0"/>
              <a:t>	</a:t>
            </a:r>
            <a:r>
              <a:rPr lang="en-US" dirty="0" err="1"/>
              <a:t>toss_win</a:t>
            </a:r>
            <a:r>
              <a:rPr lang="en-US" dirty="0"/>
              <a:t> varchar(50),</a:t>
            </a:r>
          </a:p>
          <a:p>
            <a:r>
              <a:rPr lang="en-US" dirty="0"/>
              <a:t>	</a:t>
            </a:r>
            <a:r>
              <a:rPr lang="en-US" dirty="0" err="1"/>
              <a:t>toss_decison</a:t>
            </a:r>
            <a:r>
              <a:rPr lang="en-US" dirty="0"/>
              <a:t> varchar(50),</a:t>
            </a:r>
          </a:p>
          <a:p>
            <a:r>
              <a:rPr lang="en-US" dirty="0"/>
              <a:t>	winner varchar(50),</a:t>
            </a:r>
          </a:p>
          <a:p>
            <a:r>
              <a:rPr lang="en-US" dirty="0"/>
              <a:t>	result varchar(50),</a:t>
            </a:r>
          </a:p>
          <a:p>
            <a:r>
              <a:rPr lang="en-US" dirty="0"/>
              <a:t>	</a:t>
            </a:r>
            <a:r>
              <a:rPr lang="en-US" dirty="0" err="1"/>
              <a:t>result_margin</a:t>
            </a:r>
            <a:r>
              <a:rPr lang="en-US" dirty="0"/>
              <a:t> int,</a:t>
            </a:r>
          </a:p>
          <a:p>
            <a:r>
              <a:rPr lang="en-US" dirty="0"/>
              <a:t>	eliminator varchar(50),</a:t>
            </a:r>
          </a:p>
          <a:p>
            <a:r>
              <a:rPr lang="en-US" dirty="0"/>
              <a:t>	method varchar(50),</a:t>
            </a:r>
          </a:p>
          <a:p>
            <a:r>
              <a:rPr lang="en-US" dirty="0"/>
              <a:t>	umpire1 varchar(50),</a:t>
            </a:r>
          </a:p>
          <a:p>
            <a:r>
              <a:rPr lang="en-US" dirty="0"/>
              <a:t>	umpire2 varchar(50)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copy matches from 'C:\Program Files\PostgreSQL\16\data\</a:t>
            </a:r>
            <a:r>
              <a:rPr lang="en-US" dirty="0" err="1"/>
              <a:t>SQL_Course</a:t>
            </a:r>
            <a:r>
              <a:rPr lang="en-US" dirty="0"/>
              <a:t>\</a:t>
            </a:r>
            <a:r>
              <a:rPr lang="en-US" dirty="0" err="1"/>
              <a:t>IPL_auction</a:t>
            </a:r>
            <a:r>
              <a:rPr lang="en-US" dirty="0"/>
              <a:t>\</a:t>
            </a:r>
            <a:r>
              <a:rPr lang="en-US" dirty="0" err="1"/>
              <a:t>IPL_Dataset</a:t>
            </a:r>
            <a:r>
              <a:rPr lang="en-US" dirty="0"/>
              <a:t>\IPL_matches.csv'</a:t>
            </a:r>
          </a:p>
          <a:p>
            <a:r>
              <a:rPr lang="en-US" dirty="0"/>
              <a:t>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14275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ED5B3-6BAE-B07A-F2AF-D9C04EDF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4044" y="848309"/>
            <a:ext cx="6283911" cy="5758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009BB-008F-718F-678E-5989F83482E6}"/>
              </a:ext>
            </a:extLst>
          </p:cNvPr>
          <p:cNvSpPr txBox="1"/>
          <p:nvPr/>
        </p:nvSpPr>
        <p:spPr>
          <a:xfrm>
            <a:off x="250388" y="263534"/>
            <a:ext cx="35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Aggressive batters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C54A3-2234-F286-20E4-C406DD1A3F21}"/>
              </a:ext>
            </a:extLst>
          </p:cNvPr>
          <p:cNvSpPr txBox="1"/>
          <p:nvPr/>
        </p:nvSpPr>
        <p:spPr>
          <a:xfrm>
            <a:off x="923731" y="1259633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F4688-A30C-CFB0-21F5-53758FD18512}"/>
              </a:ext>
            </a:extLst>
          </p:cNvPr>
          <p:cNvSpPr txBox="1"/>
          <p:nvPr/>
        </p:nvSpPr>
        <p:spPr>
          <a:xfrm>
            <a:off x="250388" y="1720840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</a:p>
          <a:p>
            <a:r>
              <a:rPr lang="en-US" b="1" dirty="0"/>
              <a:t>	</a:t>
            </a:r>
            <a:r>
              <a:rPr lang="en-US" b="1" dirty="0" err="1"/>
              <a:t>d.batsman</a:t>
            </a:r>
            <a:r>
              <a:rPr lang="en-US" b="1" dirty="0"/>
              <a:t>,</a:t>
            </a:r>
          </a:p>
          <a:p>
            <a:r>
              <a:rPr lang="en-US" b="1" dirty="0"/>
              <a:t>	sum(</a:t>
            </a:r>
            <a:r>
              <a:rPr lang="en-US" b="1" dirty="0" err="1"/>
              <a:t>d.run_per_ball</a:t>
            </a:r>
            <a:r>
              <a:rPr lang="en-US" b="1" dirty="0"/>
              <a:t>) as score,</a:t>
            </a:r>
          </a:p>
          <a:p>
            <a:r>
              <a:rPr lang="en-US" b="1" dirty="0"/>
              <a:t>	count(</a:t>
            </a:r>
            <a:r>
              <a:rPr lang="en-US" b="1" dirty="0" err="1"/>
              <a:t>d.ball_n</a:t>
            </a:r>
            <a:r>
              <a:rPr lang="en-US" b="1" dirty="0"/>
              <a:t>) as </a:t>
            </a:r>
            <a:r>
              <a:rPr lang="en-US" b="1" dirty="0" err="1"/>
              <a:t>balls_face</a:t>
            </a:r>
            <a:r>
              <a:rPr lang="en-US" b="1" dirty="0"/>
              <a:t>, </a:t>
            </a:r>
          </a:p>
          <a:p>
            <a:r>
              <a:rPr lang="en-US" b="1" dirty="0"/>
              <a:t>	sum(</a:t>
            </a:r>
            <a:r>
              <a:rPr lang="en-US" b="1" dirty="0" err="1"/>
              <a:t>d.run_per_ball</a:t>
            </a:r>
            <a:r>
              <a:rPr lang="en-US" b="1" dirty="0"/>
              <a:t>)*100./count(</a:t>
            </a:r>
            <a:r>
              <a:rPr lang="en-US" b="1" dirty="0" err="1"/>
              <a:t>ball_n</a:t>
            </a:r>
            <a:r>
              <a:rPr lang="en-US" b="1" dirty="0"/>
              <a:t>) as </a:t>
            </a:r>
            <a:r>
              <a:rPr lang="en-US" b="1" dirty="0" err="1"/>
              <a:t>strike_rate</a:t>
            </a:r>
            <a:r>
              <a:rPr lang="en-US" b="1" dirty="0"/>
              <a:t>	</a:t>
            </a:r>
          </a:p>
          <a:p>
            <a:r>
              <a:rPr lang="en-US" b="1" dirty="0"/>
              <a:t>from deliveries as d</a:t>
            </a:r>
          </a:p>
          <a:p>
            <a:r>
              <a:rPr lang="en-US" b="1" dirty="0"/>
              <a:t>where </a:t>
            </a:r>
            <a:r>
              <a:rPr lang="en-US" b="1" dirty="0" err="1"/>
              <a:t>extras_type</a:t>
            </a:r>
            <a:r>
              <a:rPr lang="en-US" b="1" dirty="0"/>
              <a:t> not in('</a:t>
            </a:r>
            <a:r>
              <a:rPr lang="en-US" b="1" dirty="0" err="1"/>
              <a:t>wides</a:t>
            </a:r>
            <a:r>
              <a:rPr lang="en-US" b="1" dirty="0"/>
              <a:t>')</a:t>
            </a:r>
          </a:p>
          <a:p>
            <a:r>
              <a:rPr lang="en-US" b="1" dirty="0"/>
              <a:t>group by batsman</a:t>
            </a:r>
          </a:p>
          <a:p>
            <a:r>
              <a:rPr lang="en-US" b="1" dirty="0"/>
              <a:t>having count(</a:t>
            </a:r>
            <a:r>
              <a:rPr lang="en-US" b="1" dirty="0" err="1"/>
              <a:t>d.ball_n</a:t>
            </a:r>
            <a:r>
              <a:rPr lang="en-US" b="1" dirty="0"/>
              <a:t>)&gt;=500 </a:t>
            </a:r>
          </a:p>
          <a:p>
            <a:r>
              <a:rPr lang="en-US" b="1" dirty="0"/>
              <a:t>order by </a:t>
            </a:r>
            <a:r>
              <a:rPr lang="en-US" b="1" dirty="0" err="1"/>
              <a:t>strike_rate</a:t>
            </a:r>
            <a:r>
              <a:rPr lang="en-US" b="1" dirty="0"/>
              <a:t> desc</a:t>
            </a:r>
          </a:p>
          <a:p>
            <a:r>
              <a:rPr lang="en-US" b="1" dirty="0"/>
              <a:t>limit 10;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EBECA-6EA2-E473-3535-690006B977A9}"/>
              </a:ext>
            </a:extLst>
          </p:cNvPr>
          <p:cNvSpPr txBox="1"/>
          <p:nvPr/>
        </p:nvSpPr>
        <p:spPr>
          <a:xfrm>
            <a:off x="9856238" y="12585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F1CE42-2A20-E488-FFF5-40DF8817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08" y="1974794"/>
            <a:ext cx="625879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79B034-5320-AE41-7A2F-3C2FAA9F9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452151"/>
              </p:ext>
            </p:extLst>
          </p:nvPr>
        </p:nvGraphicFramePr>
        <p:xfrm>
          <a:off x="2815590" y="1737360"/>
          <a:ext cx="6560820" cy="338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9413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ED5B3-6BAE-B07A-F2AF-D9C04EDF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4044" y="848309"/>
            <a:ext cx="6283911" cy="5758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199F29-8A0A-AFF1-7ECD-C4D0FCCD45B5}"/>
              </a:ext>
            </a:extLst>
          </p:cNvPr>
          <p:cNvSpPr txBox="1"/>
          <p:nvPr/>
        </p:nvSpPr>
        <p:spPr>
          <a:xfrm>
            <a:off x="250388" y="263534"/>
            <a:ext cx="35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Anchor batsmen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E71C6-693B-FAF9-2F83-9BD0A39AC317}"/>
              </a:ext>
            </a:extLst>
          </p:cNvPr>
          <p:cNvSpPr txBox="1"/>
          <p:nvPr/>
        </p:nvSpPr>
        <p:spPr>
          <a:xfrm>
            <a:off x="923731" y="1259633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FA805-F68D-54A4-3154-3C1A6CE9663E}"/>
              </a:ext>
            </a:extLst>
          </p:cNvPr>
          <p:cNvSpPr txBox="1"/>
          <p:nvPr/>
        </p:nvSpPr>
        <p:spPr>
          <a:xfrm>
            <a:off x="9856238" y="12585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5FE2-512A-604E-654E-51EE7004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963" y="1812965"/>
            <a:ext cx="6283912" cy="3458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5002FA-B001-F5DA-0F60-5E783A5125F8}"/>
              </a:ext>
            </a:extLst>
          </p:cNvPr>
          <p:cNvSpPr txBox="1"/>
          <p:nvPr/>
        </p:nvSpPr>
        <p:spPr>
          <a:xfrm>
            <a:off x="127941" y="1720840"/>
            <a:ext cx="57130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</a:p>
          <a:p>
            <a:r>
              <a:rPr lang="en-US" b="1" dirty="0"/>
              <a:t>	batsman,</a:t>
            </a:r>
          </a:p>
          <a:p>
            <a:r>
              <a:rPr lang="en-US" b="1" dirty="0"/>
              <a:t>	count(distinct </a:t>
            </a:r>
            <a:r>
              <a:rPr lang="en-US" b="1" dirty="0" err="1"/>
              <a:t>match_id</a:t>
            </a:r>
            <a:r>
              <a:rPr lang="en-US" b="1" dirty="0"/>
              <a:t>) as innings,</a:t>
            </a:r>
          </a:p>
          <a:p>
            <a:r>
              <a:rPr lang="en-US" b="1" dirty="0"/>
              <a:t>	sum(cast(</a:t>
            </a:r>
            <a:r>
              <a:rPr lang="en-US" b="1" dirty="0" err="1"/>
              <a:t>is_wicket</a:t>
            </a:r>
            <a:r>
              <a:rPr lang="en-US" b="1" dirty="0"/>
              <a:t> as int)) as </a:t>
            </a:r>
            <a:r>
              <a:rPr lang="en-US" b="1" dirty="0" err="1"/>
              <a:t>total_dissmised</a:t>
            </a:r>
            <a:r>
              <a:rPr lang="en-US" b="1" dirty="0"/>
              <a:t>,</a:t>
            </a:r>
          </a:p>
          <a:p>
            <a:r>
              <a:rPr lang="en-US" b="1" dirty="0"/>
              <a:t>	sum(</a:t>
            </a:r>
            <a:r>
              <a:rPr lang="en-US" b="1" dirty="0" err="1"/>
              <a:t>run_per_ball</a:t>
            </a:r>
            <a:r>
              <a:rPr lang="en-US" b="1" dirty="0"/>
              <a:t>)*1./sum(cast(</a:t>
            </a:r>
            <a:r>
              <a:rPr lang="en-US" b="1" dirty="0" err="1"/>
              <a:t>is_wicket</a:t>
            </a:r>
            <a:r>
              <a:rPr lang="en-US" b="1" dirty="0"/>
              <a:t> as int)) as average</a:t>
            </a:r>
          </a:p>
          <a:p>
            <a:r>
              <a:rPr lang="en-US" b="1" dirty="0"/>
              <a:t>from deliveries</a:t>
            </a:r>
          </a:p>
          <a:p>
            <a:r>
              <a:rPr lang="en-US" b="1" dirty="0"/>
              <a:t>group by batsman</a:t>
            </a:r>
          </a:p>
          <a:p>
            <a:r>
              <a:rPr lang="en-US" b="1" dirty="0"/>
              <a:t>having count(distinct </a:t>
            </a:r>
            <a:r>
              <a:rPr lang="en-US" b="1" dirty="0" err="1"/>
              <a:t>match_id</a:t>
            </a:r>
            <a:r>
              <a:rPr lang="en-US" b="1" dirty="0"/>
              <a:t>)&gt;=28 and sum(cast(</a:t>
            </a:r>
            <a:r>
              <a:rPr lang="en-US" b="1" dirty="0" err="1"/>
              <a:t>is_wicket</a:t>
            </a:r>
            <a:r>
              <a:rPr lang="en-US" b="1" dirty="0"/>
              <a:t> as int))&gt;=1</a:t>
            </a:r>
          </a:p>
          <a:p>
            <a:r>
              <a:rPr lang="en-US" b="1" dirty="0"/>
              <a:t>order by average desc</a:t>
            </a:r>
          </a:p>
          <a:p>
            <a:r>
              <a:rPr lang="en-US" b="1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84564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83498-E10F-1689-964E-9681DE663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022" y="2201662"/>
            <a:ext cx="6002978" cy="4656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B2FE1-723C-FBBE-5831-883426DB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6208281" cy="42302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A6CCF1-FEC0-A505-6DAD-BF02ABA9636F}"/>
              </a:ext>
            </a:extLst>
          </p:cNvPr>
          <p:cNvGraphicFramePr>
            <a:graphicFrameLocks/>
          </p:cNvGraphicFramePr>
          <p:nvPr/>
        </p:nvGraphicFramePr>
        <p:xfrm>
          <a:off x="2518410" y="1687830"/>
          <a:ext cx="7155180" cy="348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793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ED5B3-6BAE-B07A-F2AF-D9C04EDF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4044" y="848309"/>
            <a:ext cx="6283911" cy="5758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8EFF5-7FF5-A717-EBCC-B22DDD846445}"/>
              </a:ext>
            </a:extLst>
          </p:cNvPr>
          <p:cNvSpPr txBox="1"/>
          <p:nvPr/>
        </p:nvSpPr>
        <p:spPr>
          <a:xfrm>
            <a:off x="2015459" y="902252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9ECED-92C6-70E7-1C18-364862FD4534}"/>
              </a:ext>
            </a:extLst>
          </p:cNvPr>
          <p:cNvSpPr txBox="1"/>
          <p:nvPr/>
        </p:nvSpPr>
        <p:spPr>
          <a:xfrm>
            <a:off x="9856238" y="12585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1482-F528-E07B-4B46-FA43998A94C0}"/>
              </a:ext>
            </a:extLst>
          </p:cNvPr>
          <p:cNvSpPr txBox="1"/>
          <p:nvPr/>
        </p:nvSpPr>
        <p:spPr>
          <a:xfrm>
            <a:off x="250388" y="263534"/>
            <a:ext cx="261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Hard hitters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2045C-0FD8-A33E-E0F5-CB5A10EFA2FF}"/>
              </a:ext>
            </a:extLst>
          </p:cNvPr>
          <p:cNvSpPr txBox="1"/>
          <p:nvPr/>
        </p:nvSpPr>
        <p:spPr>
          <a:xfrm>
            <a:off x="282366" y="1258588"/>
            <a:ext cx="77302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d.batsman</a:t>
            </a:r>
            <a:r>
              <a:rPr lang="en-US" dirty="0"/>
              <a:t>,</a:t>
            </a:r>
          </a:p>
          <a:p>
            <a:r>
              <a:rPr lang="en-US" dirty="0"/>
              <a:t>	sum(</a:t>
            </a:r>
            <a:r>
              <a:rPr lang="en-US" dirty="0" err="1"/>
              <a:t>d.run_per_ball</a:t>
            </a:r>
            <a:r>
              <a:rPr lang="en-US" dirty="0"/>
              <a:t>) as score,</a:t>
            </a:r>
          </a:p>
          <a:p>
            <a:r>
              <a:rPr lang="en-US" dirty="0"/>
              <a:t>	</a:t>
            </a:r>
            <a:r>
              <a:rPr lang="en-US" dirty="0" err="1"/>
              <a:t>a.boundries_score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a.boundries_score</a:t>
            </a:r>
            <a:r>
              <a:rPr lang="en-US" dirty="0"/>
              <a:t>*1./sum(</a:t>
            </a:r>
            <a:r>
              <a:rPr lang="en-US" dirty="0" err="1"/>
              <a:t>d.run_per_ball</a:t>
            </a:r>
            <a:r>
              <a:rPr lang="en-US" dirty="0"/>
              <a:t>) as </a:t>
            </a:r>
            <a:r>
              <a:rPr lang="en-US" dirty="0" err="1"/>
              <a:t>boundries_percentage</a:t>
            </a:r>
            <a:endParaRPr lang="en-US" dirty="0"/>
          </a:p>
          <a:p>
            <a:r>
              <a:rPr lang="en-US" dirty="0"/>
              <a:t>from deliveries as d</a:t>
            </a:r>
          </a:p>
          <a:p>
            <a:r>
              <a:rPr lang="en-US" dirty="0"/>
              <a:t>	left join</a:t>
            </a:r>
          </a:p>
          <a:p>
            <a:r>
              <a:rPr lang="en-US" dirty="0"/>
              <a:t>(select </a:t>
            </a:r>
          </a:p>
          <a:p>
            <a:r>
              <a:rPr lang="en-US" dirty="0"/>
              <a:t>	batsman,</a:t>
            </a:r>
          </a:p>
          <a:p>
            <a:r>
              <a:rPr lang="en-US" dirty="0"/>
              <a:t>	count(</a:t>
            </a:r>
            <a:r>
              <a:rPr lang="en-US" dirty="0" err="1"/>
              <a:t>run_per_ball</a:t>
            </a:r>
            <a:r>
              <a:rPr lang="en-US" dirty="0"/>
              <a:t>) as </a:t>
            </a:r>
            <a:r>
              <a:rPr lang="en-US" dirty="0" err="1"/>
              <a:t>boundries_score</a:t>
            </a:r>
            <a:endParaRPr lang="en-US" dirty="0"/>
          </a:p>
          <a:p>
            <a:r>
              <a:rPr lang="en-US" dirty="0"/>
              <a:t>from deliveries</a:t>
            </a:r>
          </a:p>
          <a:p>
            <a:r>
              <a:rPr lang="en-US" dirty="0"/>
              <a:t>where </a:t>
            </a:r>
            <a:r>
              <a:rPr lang="en-US" dirty="0" err="1"/>
              <a:t>run_per_ball</a:t>
            </a:r>
            <a:r>
              <a:rPr lang="en-US" dirty="0"/>
              <a:t> in (6,4)</a:t>
            </a:r>
          </a:p>
          <a:p>
            <a:r>
              <a:rPr lang="en-US" dirty="0"/>
              <a:t>group by batsman</a:t>
            </a:r>
          </a:p>
          <a:p>
            <a:r>
              <a:rPr lang="en-US" dirty="0"/>
              <a:t>) as a</a:t>
            </a:r>
          </a:p>
          <a:p>
            <a:r>
              <a:rPr lang="en-US" dirty="0"/>
              <a:t>on </a:t>
            </a:r>
            <a:r>
              <a:rPr lang="en-US" dirty="0" err="1"/>
              <a:t>a.batsman</a:t>
            </a:r>
            <a:r>
              <a:rPr lang="en-US" dirty="0"/>
              <a:t> = </a:t>
            </a:r>
            <a:r>
              <a:rPr lang="en-US" dirty="0" err="1"/>
              <a:t>d.batsman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d.extras_type</a:t>
            </a:r>
            <a:r>
              <a:rPr lang="en-US" dirty="0"/>
              <a:t> not in('</a:t>
            </a:r>
            <a:r>
              <a:rPr lang="en-US" dirty="0" err="1"/>
              <a:t>wides</a:t>
            </a:r>
            <a:r>
              <a:rPr lang="en-US" dirty="0"/>
              <a:t>')</a:t>
            </a:r>
          </a:p>
          <a:p>
            <a:r>
              <a:rPr lang="en-US" dirty="0"/>
              <a:t>group by </a:t>
            </a:r>
            <a:r>
              <a:rPr lang="en-US" dirty="0" err="1"/>
              <a:t>d.batsman</a:t>
            </a:r>
            <a:r>
              <a:rPr lang="en-US" dirty="0"/>
              <a:t>, </a:t>
            </a:r>
            <a:r>
              <a:rPr lang="en-US" dirty="0" err="1"/>
              <a:t>a.boundries_score</a:t>
            </a:r>
            <a:endParaRPr lang="en-US" dirty="0"/>
          </a:p>
          <a:p>
            <a:r>
              <a:rPr lang="en-US" dirty="0"/>
              <a:t>having count(distinct </a:t>
            </a:r>
            <a:r>
              <a:rPr lang="en-US" dirty="0" err="1"/>
              <a:t>match_id</a:t>
            </a:r>
            <a:r>
              <a:rPr lang="en-US" dirty="0"/>
              <a:t>)&gt;=28</a:t>
            </a:r>
          </a:p>
          <a:p>
            <a:r>
              <a:rPr lang="en-US" dirty="0"/>
              <a:t>order by </a:t>
            </a:r>
            <a:r>
              <a:rPr lang="en-US" dirty="0" err="1"/>
              <a:t>boundries_percentage</a:t>
            </a:r>
            <a:r>
              <a:rPr lang="en-US" dirty="0"/>
              <a:t> desc</a:t>
            </a:r>
          </a:p>
          <a:p>
            <a:r>
              <a:rPr lang="en-US" dirty="0"/>
              <a:t>limit 10;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3A88D-365E-507D-3743-6219A07C8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188" y="2929852"/>
            <a:ext cx="676369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2399</Words>
  <Application>Microsoft Office PowerPoint</Application>
  <PresentationFormat>Widescreen</PresentationFormat>
  <Paragraphs>341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2024-03-28T13:41:24Z</dcterms:created>
  <dcterms:modified xsi:type="dcterms:W3CDTF">2024-03-29T09:12:06Z</dcterms:modified>
</cp:coreProperties>
</file>