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8922c45f9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922c45f9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8922c45f98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922c45f9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8922c45f9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8922c45f9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8922c45f9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8922c45f9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8922c45f9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922c45f9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8922c45f9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8922c45f9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8922c45f9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922c45f9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8922c45f9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922c45f9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8922c45f9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922c45f9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8922c45f9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922c45f9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www.aurangabadmahapalika.org/RtsPortal/CitizenHome.html" TargetMode="External"/><Relationship Id="rId4" Type="http://schemas.openxmlformats.org/officeDocument/2006/relationships/hyperlink" Target="https://developer.foursquare.com/docs" TargetMode="External"/><Relationship Id="rId5" Type="http://schemas.openxmlformats.org/officeDocument/2006/relationships/hyperlink" Target="http://censusindia.gov.in/2011census/dchb/2719_PART_B_DCHB_AURANGABAD.pdf" TargetMode="External"/><Relationship Id="rId6" Type="http://schemas.openxmlformats.org/officeDocument/2006/relationships/hyperlink" Target="https://www.makaan.com/price-trends/property-rates-for-buy-in-aurangabad"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rts.aurangabadmahapalika.org/RtsPortal/CitizenHome.html" TargetMode="External"/><Relationship Id="rId4" Type="http://schemas.openxmlformats.org/officeDocument/2006/relationships/hyperlink" Target="https://censusindia.gov.in/2011census/dchb/2719_PART_B_DCHB_AURANGABAD.pdf" TargetMode="External"/><Relationship Id="rId5" Type="http://schemas.openxmlformats.org/officeDocument/2006/relationships/hyperlink" Target="https://www.geocod.io/upload/" TargetMode="External"/><Relationship Id="rId6" Type="http://schemas.openxmlformats.org/officeDocument/2006/relationships/hyperlink" Target="https://www.makaan.com/" TargetMode="External"/><Relationship Id="rId7" Type="http://schemas.openxmlformats.org/officeDocument/2006/relationships/hyperlink" Target="https://housing.com/in/buy/aurangabad_maharashtra/aurangabad_maharashtr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github.com/ChinmayGaikwad12/Coursera_Capstone/blob/master/Capstone%20DB%20.ipynb"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473925" y="0"/>
            <a:ext cx="8520600" cy="14784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2600"/>
              <a:t>IBM Data Science Capstone</a:t>
            </a:r>
            <a:endParaRPr b="1" sz="2600"/>
          </a:p>
          <a:p>
            <a:pPr indent="0" lvl="0" marL="0" rtl="0" algn="ctr">
              <a:lnSpc>
                <a:spcPct val="115000"/>
              </a:lnSpc>
              <a:spcBef>
                <a:spcPts val="300"/>
              </a:spcBef>
              <a:spcAft>
                <a:spcPts val="300"/>
              </a:spcAft>
              <a:buClr>
                <a:schemeClr val="dk1"/>
              </a:buClr>
              <a:buSzPts val="1100"/>
              <a:buFont typeface="Arial"/>
              <a:buNone/>
            </a:pPr>
            <a:r>
              <a:rPr lang="en" sz="2250">
                <a:solidFill>
                  <a:srgbClr val="1F1F1F"/>
                </a:solidFill>
                <a:highlight>
                  <a:srgbClr val="FFFFFF"/>
                </a:highlight>
              </a:rPr>
              <a:t>The Battle of Neighborhoods</a:t>
            </a:r>
            <a:endParaRPr/>
          </a:p>
        </p:txBody>
      </p:sp>
      <p:sp>
        <p:nvSpPr>
          <p:cNvPr id="55" name="Google Shape;55;p13"/>
          <p:cNvSpPr txBox="1"/>
          <p:nvPr>
            <p:ph idx="1" type="subTitle"/>
          </p:nvPr>
        </p:nvSpPr>
        <p:spPr>
          <a:xfrm>
            <a:off x="473925" y="1259575"/>
            <a:ext cx="8520600" cy="792600"/>
          </a:xfrm>
          <a:prstGeom prst="rect">
            <a:avLst/>
          </a:prstGeom>
        </p:spPr>
        <p:txBody>
          <a:bodyPr anchorCtr="0" anchor="t" bIns="91425" lIns="91425" spcFirstLastPara="1" rIns="91425" wrap="square" tIns="91425">
            <a:noAutofit/>
          </a:bodyPr>
          <a:lstStyle/>
          <a:p>
            <a:pPr indent="0" lvl="0" marL="0" rtl="0" algn="ctr">
              <a:lnSpc>
                <a:spcPct val="115000"/>
              </a:lnSpc>
              <a:spcBef>
                <a:spcPts val="1800"/>
              </a:spcBef>
              <a:spcAft>
                <a:spcPts val="0"/>
              </a:spcAft>
              <a:buClr>
                <a:schemeClr val="dk1"/>
              </a:buClr>
              <a:buSzPts val="1100"/>
              <a:buFont typeface="Arial"/>
              <a:buNone/>
            </a:pPr>
            <a:r>
              <a:rPr i="1" lang="en" sz="1800">
                <a:solidFill>
                  <a:schemeClr val="dk1"/>
                </a:solidFill>
              </a:rPr>
              <a:t>Opening a New Restaurant in Aurangabad, India</a:t>
            </a:r>
            <a:endParaRPr i="1" sz="1800">
              <a:solidFill>
                <a:schemeClr val="dk1"/>
              </a:solidFill>
            </a:endParaRPr>
          </a:p>
          <a:p>
            <a:pPr indent="0" lvl="0" marL="0" rtl="0" algn="l">
              <a:lnSpc>
                <a:spcPct val="115000"/>
              </a:lnSpc>
              <a:spcBef>
                <a:spcPts val="600"/>
              </a:spcBef>
              <a:spcAft>
                <a:spcPts val="0"/>
              </a:spcAft>
              <a:buClr>
                <a:schemeClr val="dk1"/>
              </a:buClr>
              <a:buSzPts val="1100"/>
              <a:buFont typeface="Arial"/>
              <a:buNone/>
            </a:pPr>
            <a:r>
              <a:t/>
            </a:r>
            <a:endParaRPr sz="1100">
              <a:solidFill>
                <a:schemeClr val="dk1"/>
              </a:solidFill>
            </a:endParaRPr>
          </a:p>
          <a:p>
            <a:pPr indent="0" lvl="0" marL="0" rtl="0" algn="ctr">
              <a:lnSpc>
                <a:spcPct val="115000"/>
              </a:lnSpc>
              <a:spcBef>
                <a:spcPts val="0"/>
              </a:spcBef>
              <a:spcAft>
                <a:spcPts val="0"/>
              </a:spcAft>
              <a:buClr>
                <a:schemeClr val="dk1"/>
              </a:buClr>
              <a:buSzPts val="1100"/>
              <a:buFont typeface="Arial"/>
              <a:buNone/>
            </a:pPr>
            <a:r>
              <a:rPr i="1" lang="en" sz="1200">
                <a:solidFill>
                  <a:schemeClr val="dk1"/>
                </a:solidFill>
              </a:rPr>
              <a:t>Geo-Economical analysis of Restaurant Industry </a:t>
            </a:r>
            <a:endParaRPr i="1" sz="1200">
              <a:solidFill>
                <a:schemeClr val="dk1"/>
              </a:solidFill>
            </a:endParaRPr>
          </a:p>
          <a:p>
            <a:pPr indent="0" lvl="0" marL="0" rtl="0" algn="ctr">
              <a:lnSpc>
                <a:spcPct val="115000"/>
              </a:lnSpc>
              <a:spcBef>
                <a:spcPts val="0"/>
              </a:spcBef>
              <a:spcAft>
                <a:spcPts val="0"/>
              </a:spcAft>
              <a:buClr>
                <a:schemeClr val="dk1"/>
              </a:buClr>
              <a:buSzPts val="1100"/>
              <a:buFont typeface="Arial"/>
              <a:buNone/>
            </a:pPr>
            <a:r>
              <a:rPr i="1" lang="en" sz="1200">
                <a:solidFill>
                  <a:schemeClr val="dk1"/>
                </a:solidFill>
              </a:rPr>
              <a:t>in Aurangabad Neighbourhoods. </a:t>
            </a:r>
            <a:endParaRPr i="1" sz="1200">
              <a:solidFill>
                <a:schemeClr val="dk1"/>
              </a:solidFill>
            </a:endParaRPr>
          </a:p>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3174724" y="2654724"/>
            <a:ext cx="2794551" cy="1810000"/>
          </a:xfrm>
          <a:prstGeom prst="rect">
            <a:avLst/>
          </a:prstGeom>
          <a:noFill/>
          <a:ln>
            <a:noFill/>
          </a:ln>
        </p:spPr>
      </p:pic>
      <p:sp>
        <p:nvSpPr>
          <p:cNvPr id="57" name="Google Shape;57;p13"/>
          <p:cNvSpPr txBox="1"/>
          <p:nvPr/>
        </p:nvSpPr>
        <p:spPr>
          <a:xfrm>
            <a:off x="2701650" y="4464725"/>
            <a:ext cx="3740700" cy="171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i="1" lang="en" sz="900">
                <a:solidFill>
                  <a:schemeClr val="dk1"/>
                </a:solidFill>
              </a:rPr>
              <a:t>Bibi Ka Maqbara, Aurangabad, India</a:t>
            </a:r>
            <a:endParaRPr i="1" sz="9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59325" y="197375"/>
            <a:ext cx="8520600" cy="5727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Clr>
                <a:schemeClr val="dk1"/>
              </a:buClr>
              <a:buSzPts val="1100"/>
              <a:buFont typeface="Arial"/>
              <a:buNone/>
            </a:pPr>
            <a:r>
              <a:rPr b="1" lang="en" sz="2000"/>
              <a:t>References</a:t>
            </a:r>
            <a:endParaRPr b="1" sz="2000"/>
          </a:p>
          <a:p>
            <a:pPr indent="0" lvl="0" marL="0" rtl="0" algn="l">
              <a:spcBef>
                <a:spcPts val="1200"/>
              </a:spcBef>
              <a:spcAft>
                <a:spcPts val="0"/>
              </a:spcAft>
              <a:buNone/>
            </a:pPr>
            <a:r>
              <a:t/>
            </a:r>
            <a:endParaRPr/>
          </a:p>
        </p:txBody>
      </p:sp>
      <p:sp>
        <p:nvSpPr>
          <p:cNvPr id="120" name="Google Shape;120;p22"/>
          <p:cNvSpPr txBox="1"/>
          <p:nvPr>
            <p:ph idx="1" type="body"/>
          </p:nvPr>
        </p:nvSpPr>
        <p:spPr>
          <a:xfrm>
            <a:off x="311700" y="923875"/>
            <a:ext cx="8520600" cy="3416400"/>
          </a:xfrm>
          <a:prstGeom prst="rect">
            <a:avLst/>
          </a:prstGeom>
        </p:spPr>
        <p:txBody>
          <a:bodyPr anchorCtr="0" anchor="t" bIns="91425" lIns="91425" spcFirstLastPara="1" rIns="91425" wrap="square" tIns="91425">
            <a:noAutofit/>
          </a:bodyPr>
          <a:lstStyle/>
          <a:p>
            <a:pPr indent="-298450" lvl="0" marL="457200" rtl="0" algn="l">
              <a:lnSpc>
                <a:spcPct val="150000"/>
              </a:lnSpc>
              <a:spcBef>
                <a:spcPts val="1200"/>
              </a:spcBef>
              <a:spcAft>
                <a:spcPts val="0"/>
              </a:spcAft>
              <a:buClr>
                <a:srgbClr val="000000"/>
              </a:buClr>
              <a:buSzPts val="1100"/>
              <a:buChar char="●"/>
            </a:pPr>
            <a:r>
              <a:rPr lang="en" sz="1100">
                <a:solidFill>
                  <a:schemeClr val="dk1"/>
                </a:solidFill>
              </a:rPr>
              <a:t>Suburbs in Aurangabad. Retrieved from Aurangabad Municipal Corporation site: </a:t>
            </a:r>
            <a:endParaRPr sz="1100">
              <a:solidFill>
                <a:schemeClr val="dk1"/>
              </a:solidFill>
            </a:endParaRPr>
          </a:p>
          <a:p>
            <a:pPr indent="0" lvl="0" marL="457200" rtl="0" algn="l">
              <a:lnSpc>
                <a:spcPct val="150000"/>
              </a:lnSpc>
              <a:spcBef>
                <a:spcPts val="1200"/>
              </a:spcBef>
              <a:spcAft>
                <a:spcPts val="0"/>
              </a:spcAft>
              <a:buNone/>
            </a:pPr>
            <a:r>
              <a:rPr lang="en" sz="1100" u="sng">
                <a:solidFill>
                  <a:srgbClr val="1155CC"/>
                </a:solidFill>
                <a:hlinkClick r:id="rId3"/>
              </a:rPr>
              <a:t>http://www.aurangabadmahapalika.org/RtsPortal/CitizenHome.html</a:t>
            </a:r>
            <a:endParaRPr sz="1100">
              <a:solidFill>
                <a:schemeClr val="dk1"/>
              </a:solidFill>
            </a:endParaRPr>
          </a:p>
          <a:p>
            <a:pPr indent="-298450" lvl="0" marL="457200" rtl="0" algn="l">
              <a:lnSpc>
                <a:spcPct val="150000"/>
              </a:lnSpc>
              <a:spcBef>
                <a:spcPts val="1200"/>
              </a:spcBef>
              <a:spcAft>
                <a:spcPts val="0"/>
              </a:spcAft>
              <a:buClr>
                <a:srgbClr val="000000"/>
              </a:buClr>
              <a:buSzPts val="1100"/>
              <a:buChar char="●"/>
            </a:pPr>
            <a:r>
              <a:rPr lang="en" sz="1100">
                <a:solidFill>
                  <a:schemeClr val="dk1"/>
                </a:solidFill>
              </a:rPr>
              <a:t>Foursquare Developers Documentation. Foursquare. Retrieved from </a:t>
            </a:r>
            <a:endParaRPr sz="1100">
              <a:solidFill>
                <a:schemeClr val="dk1"/>
              </a:solidFill>
            </a:endParaRPr>
          </a:p>
          <a:p>
            <a:pPr indent="0" lvl="0" marL="457200" rtl="0" algn="l">
              <a:lnSpc>
                <a:spcPct val="150000"/>
              </a:lnSpc>
              <a:spcBef>
                <a:spcPts val="1200"/>
              </a:spcBef>
              <a:spcAft>
                <a:spcPts val="0"/>
              </a:spcAft>
              <a:buNone/>
            </a:pPr>
            <a:r>
              <a:rPr lang="en" sz="1100" u="sng">
                <a:solidFill>
                  <a:srgbClr val="1155CC"/>
                </a:solidFill>
                <a:hlinkClick r:id="rId4"/>
              </a:rPr>
              <a:t>https://developer.foursquare.com/docs</a:t>
            </a:r>
            <a:endParaRPr sz="1100">
              <a:solidFill>
                <a:schemeClr val="dk1"/>
              </a:solidFill>
            </a:endParaRPr>
          </a:p>
          <a:p>
            <a:pPr indent="-298450" lvl="0" marL="457200" rtl="0" algn="l">
              <a:lnSpc>
                <a:spcPct val="150000"/>
              </a:lnSpc>
              <a:spcBef>
                <a:spcPts val="1200"/>
              </a:spcBef>
              <a:spcAft>
                <a:spcPts val="0"/>
              </a:spcAft>
              <a:buClr>
                <a:srgbClr val="000000"/>
              </a:buClr>
              <a:buSzPts val="1100"/>
              <a:buChar char="●"/>
            </a:pPr>
            <a:r>
              <a:rPr lang="en" sz="1100">
                <a:solidFill>
                  <a:schemeClr val="dk1"/>
                </a:solidFill>
              </a:rPr>
              <a:t>Aurangabad demographicaloverview, census: </a:t>
            </a:r>
            <a:endParaRPr sz="1100">
              <a:solidFill>
                <a:schemeClr val="dk1"/>
              </a:solidFill>
            </a:endParaRPr>
          </a:p>
          <a:p>
            <a:pPr indent="0" lvl="0" marL="457200" rtl="0" algn="l">
              <a:lnSpc>
                <a:spcPct val="150000"/>
              </a:lnSpc>
              <a:spcBef>
                <a:spcPts val="1200"/>
              </a:spcBef>
              <a:spcAft>
                <a:spcPts val="0"/>
              </a:spcAft>
              <a:buNone/>
            </a:pPr>
            <a:r>
              <a:rPr lang="en" sz="1100" u="sng">
                <a:solidFill>
                  <a:srgbClr val="1155CC"/>
                </a:solidFill>
                <a:hlinkClick r:id="rId5"/>
              </a:rPr>
              <a:t>http://censusindia.gov.in/2011census/dchb/2719_PART_B_DCHB_AURANGABAD.pdf</a:t>
            </a:r>
            <a:endParaRPr sz="1100">
              <a:solidFill>
                <a:schemeClr val="dk1"/>
              </a:solidFill>
            </a:endParaRPr>
          </a:p>
          <a:p>
            <a:pPr indent="-298450" lvl="0" marL="457200" rtl="0" algn="l">
              <a:lnSpc>
                <a:spcPct val="150000"/>
              </a:lnSpc>
              <a:spcBef>
                <a:spcPts val="1200"/>
              </a:spcBef>
              <a:spcAft>
                <a:spcPts val="0"/>
              </a:spcAft>
              <a:buClr>
                <a:srgbClr val="000000"/>
              </a:buClr>
              <a:buSzPts val="1100"/>
              <a:buChar char="●"/>
            </a:pPr>
            <a:r>
              <a:rPr lang="en" sz="1100">
                <a:solidFill>
                  <a:schemeClr val="dk1"/>
                </a:solidFill>
              </a:rPr>
              <a:t>Real estate overview, property rates derived from </a:t>
            </a:r>
            <a:endParaRPr sz="1100">
              <a:solidFill>
                <a:schemeClr val="dk1"/>
              </a:solidFill>
            </a:endParaRPr>
          </a:p>
          <a:p>
            <a:pPr indent="0" lvl="0" marL="457200" rtl="0" algn="l">
              <a:lnSpc>
                <a:spcPct val="150000"/>
              </a:lnSpc>
              <a:spcBef>
                <a:spcPts val="1200"/>
              </a:spcBef>
              <a:spcAft>
                <a:spcPts val="1200"/>
              </a:spcAft>
              <a:buNone/>
            </a:pPr>
            <a:r>
              <a:rPr lang="en" sz="1100" u="sng">
                <a:solidFill>
                  <a:srgbClr val="1155CC"/>
                </a:solidFill>
                <a:hlinkClick r:id="rId6"/>
              </a:rPr>
              <a:t>https://www.makaan.com/price-trends/property-rates-for-buy-in-aurangabad</a:t>
            </a:r>
            <a:endParaRPr sz="11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2790600" y="2086200"/>
            <a:ext cx="3677100" cy="9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4600"/>
              <a:t>Thank You !</a:t>
            </a:r>
            <a:endParaRPr i="1" sz="4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301900"/>
            <a:ext cx="8520600" cy="572700"/>
          </a:xfrm>
          <a:prstGeom prst="rect">
            <a:avLst/>
          </a:prstGeom>
        </p:spPr>
        <p:txBody>
          <a:bodyPr anchorCtr="0" anchor="t" bIns="91425" lIns="91425" spcFirstLastPara="1" rIns="91425" wrap="square" tIns="91425">
            <a:noAutofit/>
          </a:bodyPr>
          <a:lstStyle/>
          <a:p>
            <a:pPr indent="0" lvl="0" marL="0" rtl="0" algn="just">
              <a:lnSpc>
                <a:spcPct val="115000"/>
              </a:lnSpc>
              <a:spcBef>
                <a:spcPts val="2000"/>
              </a:spcBef>
              <a:spcAft>
                <a:spcPts val="0"/>
              </a:spcAft>
              <a:buClr>
                <a:schemeClr val="dk1"/>
              </a:buClr>
              <a:buSzPts val="1100"/>
              <a:buFont typeface="Arial"/>
              <a:buNone/>
            </a:pPr>
            <a:r>
              <a:rPr b="1" lang="en" sz="2000"/>
              <a:t>Introduction </a:t>
            </a:r>
            <a:endParaRPr b="1" sz="2000"/>
          </a:p>
          <a:p>
            <a:pPr indent="0" lvl="0" marL="0" rtl="0" algn="l">
              <a:spcBef>
                <a:spcPts val="600"/>
              </a:spcBef>
              <a:spcAft>
                <a:spcPts val="0"/>
              </a:spcAft>
              <a:buNone/>
            </a:pPr>
            <a:r>
              <a:t/>
            </a:r>
            <a:endParaRPr/>
          </a:p>
        </p:txBody>
      </p:sp>
      <p:sp>
        <p:nvSpPr>
          <p:cNvPr id="63" name="Google Shape;63;p14"/>
          <p:cNvSpPr txBox="1"/>
          <p:nvPr>
            <p:ph idx="1" type="body"/>
          </p:nvPr>
        </p:nvSpPr>
        <p:spPr>
          <a:xfrm>
            <a:off x="139925" y="1017725"/>
            <a:ext cx="6003300" cy="4125900"/>
          </a:xfrm>
          <a:prstGeom prst="rect">
            <a:avLst/>
          </a:prstGeom>
        </p:spPr>
        <p:txBody>
          <a:bodyPr anchorCtr="0" anchor="t" bIns="91425" lIns="91425" spcFirstLastPara="1" rIns="91425" wrap="square" tIns="91425">
            <a:noAutofit/>
          </a:bodyPr>
          <a:lstStyle/>
          <a:p>
            <a:pPr indent="-298450" lvl="0" marL="457200" rtl="0" algn="just">
              <a:spcBef>
                <a:spcPts val="0"/>
              </a:spcBef>
              <a:spcAft>
                <a:spcPts val="0"/>
              </a:spcAft>
              <a:buClr>
                <a:schemeClr val="dk1"/>
              </a:buClr>
              <a:buSzPts val="1100"/>
              <a:buChar char="●"/>
            </a:pPr>
            <a:r>
              <a:rPr lang="en" sz="1100">
                <a:solidFill>
                  <a:schemeClr val="dk1"/>
                </a:solidFill>
              </a:rPr>
              <a:t>Aurangabad: known as "City of Gates" is a historic city in the Indian state of Maharashtra. </a:t>
            </a:r>
            <a:endParaRPr sz="1100">
              <a:solidFill>
                <a:schemeClr val="dk1"/>
              </a:solidFill>
            </a:endParaRPr>
          </a:p>
          <a:p>
            <a:pPr indent="-298450" lvl="0" marL="457200" rtl="0" algn="just">
              <a:spcBef>
                <a:spcPts val="0"/>
              </a:spcBef>
              <a:spcAft>
                <a:spcPts val="0"/>
              </a:spcAft>
              <a:buClr>
                <a:schemeClr val="dk1"/>
              </a:buClr>
              <a:buSzPts val="1100"/>
              <a:buChar char="●"/>
            </a:pPr>
            <a:r>
              <a:rPr lang="en" sz="1100">
                <a:solidFill>
                  <a:schemeClr val="dk1"/>
                </a:solidFill>
              </a:rPr>
              <a:t>It is the largest city in the Marathwada region. Aurangabad is the fourth-most populous urban area in Maharashtra with a population of 2,175,116. </a:t>
            </a:r>
            <a:endParaRPr sz="1100">
              <a:solidFill>
                <a:schemeClr val="dk1"/>
              </a:solidFill>
            </a:endParaRPr>
          </a:p>
          <a:p>
            <a:pPr indent="-298450" lvl="0" marL="457200" rtl="0" algn="just">
              <a:spcBef>
                <a:spcPts val="0"/>
              </a:spcBef>
              <a:spcAft>
                <a:spcPts val="0"/>
              </a:spcAft>
              <a:buClr>
                <a:schemeClr val="dk1"/>
              </a:buClr>
              <a:buSzPts val="1100"/>
              <a:buChar char="●"/>
            </a:pPr>
            <a:r>
              <a:rPr lang="en" sz="1100">
                <a:solidFill>
                  <a:schemeClr val="dk1"/>
                </a:solidFill>
              </a:rPr>
              <a:t>The city is Tourism captial of Maharashtra and a popular tourist hub, with tourist destinations like the Ajanta and Ellora caves lying on its outskirts, both of which have been designated as UNESCO World Heritage Sites since 1983.</a:t>
            </a:r>
            <a:endParaRPr sz="1100">
              <a:solidFill>
                <a:schemeClr val="dk1"/>
              </a:solidFill>
            </a:endParaRPr>
          </a:p>
          <a:p>
            <a:pPr indent="-298450" lvl="0" marL="457200" rtl="0" algn="just">
              <a:spcBef>
                <a:spcPts val="0"/>
              </a:spcBef>
              <a:spcAft>
                <a:spcPts val="0"/>
              </a:spcAft>
              <a:buClr>
                <a:schemeClr val="dk1"/>
              </a:buClr>
              <a:buSzPts val="1100"/>
              <a:buChar char="●"/>
            </a:pPr>
            <a:r>
              <a:rPr lang="en" sz="1100">
                <a:solidFill>
                  <a:schemeClr val="dk1"/>
                </a:solidFill>
              </a:rPr>
              <a:t>Along with tourism, Aurangabad is one of the fastest-growing industrial, educational and trading business cities in Asia. In 2019, the Aurangabad Industrial City (AURIC) became the first greenfield industrial smart city of India under the country's flagship Smart Cities Mission.</a:t>
            </a:r>
            <a:endParaRPr sz="1100">
              <a:solidFill>
                <a:schemeClr val="dk1"/>
              </a:solidFill>
            </a:endParaRPr>
          </a:p>
          <a:p>
            <a:pPr indent="-298450" lvl="0" marL="457200" rtl="0" algn="just">
              <a:spcBef>
                <a:spcPts val="0"/>
              </a:spcBef>
              <a:spcAft>
                <a:spcPts val="0"/>
              </a:spcAft>
              <a:buClr>
                <a:schemeClr val="dk1"/>
              </a:buClr>
              <a:buSzPts val="1100"/>
              <a:buChar char="●"/>
            </a:pPr>
            <a:r>
              <a:rPr lang="en" sz="1100">
                <a:solidFill>
                  <a:schemeClr val="dk1"/>
                </a:solidFill>
              </a:rPr>
              <a:t>Restaurants and dine-outs are an important part of the tourism industry and are a major business in their own right. Restaurants not only cater to food and drinking needs but also alleviate the city’s development and maintain coordination between other businesses.</a:t>
            </a:r>
            <a:endParaRPr sz="1100">
              <a:solidFill>
                <a:schemeClr val="dk1"/>
              </a:solidFill>
            </a:endParaRPr>
          </a:p>
          <a:p>
            <a:pPr indent="-298450" lvl="0" marL="457200" rtl="0" algn="just">
              <a:spcBef>
                <a:spcPts val="0"/>
              </a:spcBef>
              <a:spcAft>
                <a:spcPts val="0"/>
              </a:spcAft>
              <a:buClr>
                <a:schemeClr val="dk1"/>
              </a:buClr>
              <a:buSzPts val="1100"/>
              <a:buChar char="●"/>
            </a:pPr>
            <a:r>
              <a:rPr lang="en" sz="1100">
                <a:solidFill>
                  <a:schemeClr val="dk1"/>
                </a:solidFill>
              </a:rPr>
              <a:t>As with any business decision, opening a new restaurant requires serious consideration and is a lot more complicated than it seems. Particularly, the location is one of the most important decisions that will determine whether the restaurant will be a success or a failure. </a:t>
            </a:r>
            <a:endParaRPr sz="1100">
              <a:solidFill>
                <a:schemeClr val="dk1"/>
              </a:solidFill>
            </a:endParaRPr>
          </a:p>
        </p:txBody>
      </p:sp>
      <p:pic>
        <p:nvPicPr>
          <p:cNvPr id="64" name="Google Shape;64;p14"/>
          <p:cNvPicPr preferRelativeResize="0"/>
          <p:nvPr/>
        </p:nvPicPr>
        <p:blipFill rotWithShape="1">
          <a:blip r:embed="rId3">
            <a:alphaModFix/>
          </a:blip>
          <a:srcRect b="0" l="15615" r="13598" t="0"/>
          <a:stretch/>
        </p:blipFill>
        <p:spPr>
          <a:xfrm>
            <a:off x="6364700" y="1705700"/>
            <a:ext cx="2355050" cy="1732100"/>
          </a:xfrm>
          <a:prstGeom prst="rect">
            <a:avLst/>
          </a:prstGeom>
          <a:noFill/>
          <a:ln>
            <a:noFill/>
          </a:ln>
        </p:spPr>
      </p:pic>
      <p:sp>
        <p:nvSpPr>
          <p:cNvPr id="65" name="Google Shape;65;p14"/>
          <p:cNvSpPr txBox="1"/>
          <p:nvPr/>
        </p:nvSpPr>
        <p:spPr>
          <a:xfrm>
            <a:off x="5624100" y="3484525"/>
            <a:ext cx="3416400" cy="162300"/>
          </a:xfrm>
          <a:prstGeom prst="rect">
            <a:avLst/>
          </a:prstGeom>
          <a:noFill/>
          <a:ln>
            <a:noFill/>
          </a:ln>
        </p:spPr>
        <p:txBody>
          <a:bodyPr anchorCtr="0" anchor="t" bIns="91425" lIns="91425" spcFirstLastPara="1" rIns="91425" wrap="square" tIns="91425">
            <a:noAutofit/>
          </a:bodyPr>
          <a:lstStyle/>
          <a:p>
            <a:pPr indent="457200" lvl="0" marL="0" rtl="0" algn="ctr">
              <a:lnSpc>
                <a:spcPct val="115000"/>
              </a:lnSpc>
              <a:spcBef>
                <a:spcPts val="0"/>
              </a:spcBef>
              <a:spcAft>
                <a:spcPts val="0"/>
              </a:spcAft>
              <a:buClr>
                <a:schemeClr val="dk1"/>
              </a:buClr>
              <a:buSzPts val="1100"/>
              <a:buFont typeface="Arial"/>
              <a:buNone/>
            </a:pPr>
            <a:r>
              <a:rPr i="1" lang="en" sz="900">
                <a:solidFill>
                  <a:schemeClr val="dk1"/>
                </a:solidFill>
              </a:rPr>
              <a:t>Outline of Aurangabad Metropolitan region</a:t>
            </a:r>
            <a:endParaRPr i="1" sz="9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254175"/>
            <a:ext cx="8520600" cy="572700"/>
          </a:xfrm>
          <a:prstGeom prst="rect">
            <a:avLst/>
          </a:prstGeom>
        </p:spPr>
        <p:txBody>
          <a:bodyPr anchorCtr="0" anchor="t" bIns="91425" lIns="91425" spcFirstLastPara="1" rIns="91425" wrap="square" tIns="91425">
            <a:noAutofit/>
          </a:bodyPr>
          <a:lstStyle/>
          <a:p>
            <a:pPr indent="0" lvl="0" marL="0" rtl="0" algn="just">
              <a:lnSpc>
                <a:spcPct val="125000"/>
              </a:lnSpc>
              <a:spcBef>
                <a:spcPts val="2000"/>
              </a:spcBef>
              <a:spcAft>
                <a:spcPts val="600"/>
              </a:spcAft>
              <a:buClr>
                <a:schemeClr val="dk1"/>
              </a:buClr>
              <a:buSzPts val="1100"/>
              <a:buFont typeface="Arial"/>
              <a:buNone/>
            </a:pPr>
            <a:r>
              <a:rPr b="1" lang="en" sz="2000"/>
              <a:t>Business Problem </a:t>
            </a:r>
            <a:endParaRPr/>
          </a:p>
        </p:txBody>
      </p:sp>
      <p:sp>
        <p:nvSpPr>
          <p:cNvPr id="71" name="Google Shape;71;p15"/>
          <p:cNvSpPr txBox="1"/>
          <p:nvPr>
            <p:ph idx="1" type="body"/>
          </p:nvPr>
        </p:nvSpPr>
        <p:spPr>
          <a:xfrm>
            <a:off x="311700" y="999750"/>
            <a:ext cx="8520600" cy="1419300"/>
          </a:xfrm>
          <a:prstGeom prst="rect">
            <a:avLst/>
          </a:prstGeom>
        </p:spPr>
        <p:txBody>
          <a:bodyPr anchorCtr="0" anchor="t" bIns="91425" lIns="91425" spcFirstLastPara="1" rIns="91425" wrap="square" tIns="91425">
            <a:noAutofit/>
          </a:bodyPr>
          <a:lstStyle/>
          <a:p>
            <a:pPr indent="-317500" lvl="0" marL="457200" rtl="0" algn="just">
              <a:lnSpc>
                <a:spcPct val="125000"/>
              </a:lnSpc>
              <a:spcBef>
                <a:spcPts val="0"/>
              </a:spcBef>
              <a:spcAft>
                <a:spcPts val="0"/>
              </a:spcAft>
              <a:buClr>
                <a:srgbClr val="000000"/>
              </a:buClr>
              <a:buSzPts val="1400"/>
              <a:buChar char="●"/>
            </a:pPr>
            <a:r>
              <a:rPr lang="en" sz="1100">
                <a:solidFill>
                  <a:schemeClr val="dk1"/>
                </a:solidFill>
              </a:rPr>
              <a:t>The objective of t</a:t>
            </a:r>
            <a:r>
              <a:rPr lang="en" sz="1100">
                <a:solidFill>
                  <a:srgbClr val="000000"/>
                </a:solidFill>
              </a:rPr>
              <a:t>his capstone project is to analyse and sort out the best locations in the neighbourhoods of the city of Aurangabad to ope</a:t>
            </a:r>
            <a:r>
              <a:rPr lang="en" sz="1100">
                <a:solidFill>
                  <a:schemeClr val="dk1"/>
                </a:solidFill>
              </a:rPr>
              <a:t>n a new restaurant. Using data science methodology and machine learning techniques like clustering, this project aims to come up with a solution to answer the business question: </a:t>
            </a:r>
            <a:endParaRPr sz="1100">
              <a:solidFill>
                <a:schemeClr val="dk1"/>
              </a:solidFill>
            </a:endParaRPr>
          </a:p>
          <a:p>
            <a:pPr indent="-317500" lvl="0" marL="457200" rtl="0" algn="just">
              <a:lnSpc>
                <a:spcPct val="125000"/>
              </a:lnSpc>
              <a:spcBef>
                <a:spcPts val="0"/>
              </a:spcBef>
              <a:spcAft>
                <a:spcPts val="0"/>
              </a:spcAft>
              <a:buClr>
                <a:srgbClr val="000000"/>
              </a:buClr>
              <a:buSzPts val="1400"/>
              <a:buChar char="●"/>
            </a:pPr>
            <a:r>
              <a:rPr lang="en" sz="1100">
                <a:solidFill>
                  <a:schemeClr val="dk1"/>
                </a:solidFill>
              </a:rPr>
              <a:t>In the city of Aurangabad, MH, India,</a:t>
            </a:r>
            <a:r>
              <a:rPr b="1" lang="en" sz="1100">
                <a:solidFill>
                  <a:schemeClr val="dk1"/>
                </a:solidFill>
              </a:rPr>
              <a:t> ‘ If a franchise owner is looking to start a new restaurant, where would you recommend them to open it? ‘</a:t>
            </a:r>
            <a:endParaRPr sz="1100">
              <a:solidFill>
                <a:schemeClr val="dk1"/>
              </a:solidFill>
            </a:endParaRPr>
          </a:p>
          <a:p>
            <a:pPr indent="0" lvl="0" marL="0" rtl="0" algn="l">
              <a:lnSpc>
                <a:spcPct val="125000"/>
              </a:lnSpc>
              <a:spcBef>
                <a:spcPts val="0"/>
              </a:spcBef>
              <a:spcAft>
                <a:spcPts val="1600"/>
              </a:spcAft>
              <a:buNone/>
            </a:pPr>
            <a:r>
              <a:t/>
            </a:r>
            <a:endParaRPr/>
          </a:p>
        </p:txBody>
      </p:sp>
      <p:sp>
        <p:nvSpPr>
          <p:cNvPr id="72" name="Google Shape;72;p15"/>
          <p:cNvSpPr txBox="1"/>
          <p:nvPr>
            <p:ph type="title"/>
          </p:nvPr>
        </p:nvSpPr>
        <p:spPr>
          <a:xfrm>
            <a:off x="311700" y="2170900"/>
            <a:ext cx="8520600" cy="572700"/>
          </a:xfrm>
          <a:prstGeom prst="rect">
            <a:avLst/>
          </a:prstGeom>
        </p:spPr>
        <p:txBody>
          <a:bodyPr anchorCtr="0" anchor="t" bIns="91425" lIns="91425" spcFirstLastPara="1" rIns="91425" wrap="square" tIns="91425">
            <a:noAutofit/>
          </a:bodyPr>
          <a:lstStyle/>
          <a:p>
            <a:pPr indent="0" lvl="0" marL="0" rtl="0" algn="just">
              <a:lnSpc>
                <a:spcPct val="125000"/>
              </a:lnSpc>
              <a:spcBef>
                <a:spcPts val="2000"/>
              </a:spcBef>
              <a:spcAft>
                <a:spcPts val="600"/>
              </a:spcAft>
              <a:buNone/>
            </a:pPr>
            <a:r>
              <a:rPr b="1" lang="en" sz="2000"/>
              <a:t>Target Audience of this project </a:t>
            </a:r>
            <a:endParaRPr b="1" sz="2000"/>
          </a:p>
        </p:txBody>
      </p:sp>
      <p:sp>
        <p:nvSpPr>
          <p:cNvPr id="73" name="Google Shape;73;p15"/>
          <p:cNvSpPr txBox="1"/>
          <p:nvPr/>
        </p:nvSpPr>
        <p:spPr>
          <a:xfrm>
            <a:off x="311700" y="3082275"/>
            <a:ext cx="8386200" cy="2145300"/>
          </a:xfrm>
          <a:prstGeom prst="rect">
            <a:avLst/>
          </a:prstGeom>
          <a:noFill/>
          <a:ln>
            <a:noFill/>
          </a:ln>
        </p:spPr>
        <p:txBody>
          <a:bodyPr anchorCtr="0" anchor="t" bIns="91425" lIns="91425" spcFirstLastPara="1" rIns="91425" wrap="square" tIns="91425">
            <a:noAutofit/>
          </a:bodyPr>
          <a:lstStyle/>
          <a:p>
            <a:pPr indent="-317500" lvl="0" marL="457200" rtl="0" algn="just">
              <a:lnSpc>
                <a:spcPct val="125000"/>
              </a:lnSpc>
              <a:spcBef>
                <a:spcPts val="0"/>
              </a:spcBef>
              <a:spcAft>
                <a:spcPts val="0"/>
              </a:spcAft>
              <a:buSzPts val="1400"/>
              <a:buChar char="●"/>
            </a:pPr>
            <a:r>
              <a:rPr lang="en" sz="1100">
                <a:solidFill>
                  <a:schemeClr val="dk1"/>
                </a:solidFill>
              </a:rPr>
              <a:t>This project is particularly useful to franchise owners, entrepreneurs, property developers and investors looking to open or invest in new restaurant or chain of outlets in the tourism capital city of Maharashtra i.e. Aurangabad. This project is would be helpful for local authorities to bring coordination among businesses as the city is currently suffering from unorganised and oversupply of restaurants, small food outlets and food zones. </a:t>
            </a:r>
            <a:endParaRPr sz="1100">
              <a:solidFill>
                <a:schemeClr val="dk1"/>
              </a:solidFill>
            </a:endParaRPr>
          </a:p>
          <a:p>
            <a:pPr indent="-317500" lvl="0" marL="457200" rtl="0" algn="just">
              <a:lnSpc>
                <a:spcPct val="125000"/>
              </a:lnSpc>
              <a:spcBef>
                <a:spcPts val="0"/>
              </a:spcBef>
              <a:spcAft>
                <a:spcPts val="0"/>
              </a:spcAft>
              <a:buSzPts val="1400"/>
              <a:buChar char="●"/>
            </a:pPr>
            <a:r>
              <a:rPr lang="en" sz="1100">
                <a:solidFill>
                  <a:schemeClr val="dk1"/>
                </a:solidFill>
              </a:rPr>
              <a:t>Data from the Ministry of Tourism (MH) released last year showed that an additional 12 per cent will be added to existing space, and the government body predicted that total occupancy may dip below 86 per cent. The national newspaper The Times of India also reported in March last year that the true occupancy rates may be as low as 40 per cent in some areas.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435775" y="63300"/>
            <a:ext cx="8520600" cy="5080200"/>
          </a:xfrm>
          <a:prstGeom prst="rect">
            <a:avLst/>
          </a:prstGeom>
        </p:spPr>
        <p:txBody>
          <a:bodyPr anchorCtr="0" anchor="t" bIns="91425" lIns="91425" spcFirstLastPara="1" rIns="91425" wrap="square" tIns="91425">
            <a:noAutofit/>
          </a:bodyPr>
          <a:lstStyle/>
          <a:p>
            <a:pPr indent="0" lvl="0" marL="0" rtl="0" algn="just">
              <a:lnSpc>
                <a:spcPct val="115000"/>
              </a:lnSpc>
              <a:spcBef>
                <a:spcPts val="2000"/>
              </a:spcBef>
              <a:spcAft>
                <a:spcPts val="0"/>
              </a:spcAft>
              <a:buNone/>
            </a:pPr>
            <a:r>
              <a:rPr b="1" lang="en" sz="2000"/>
              <a:t>Data </a:t>
            </a:r>
            <a:endParaRPr sz="1100"/>
          </a:p>
          <a:p>
            <a:pPr indent="-298450" lvl="0" marL="457200" rtl="0" algn="just">
              <a:lnSpc>
                <a:spcPct val="115000"/>
              </a:lnSpc>
              <a:spcBef>
                <a:spcPts val="2000"/>
              </a:spcBef>
              <a:spcAft>
                <a:spcPts val="0"/>
              </a:spcAft>
              <a:buSzPts val="1100"/>
              <a:buChar char="●"/>
            </a:pPr>
            <a:r>
              <a:rPr lang="en" sz="1100"/>
              <a:t>In order to find a solution to the problem, we will require the following mentioned data: </a:t>
            </a:r>
            <a:endParaRPr sz="1100"/>
          </a:p>
          <a:p>
            <a:pPr indent="-298450" lvl="0" marL="914400" rtl="0" algn="just">
              <a:lnSpc>
                <a:spcPct val="115000"/>
              </a:lnSpc>
              <a:spcBef>
                <a:spcPts val="0"/>
              </a:spcBef>
              <a:spcAft>
                <a:spcPts val="0"/>
              </a:spcAft>
              <a:buSzPts val="1100"/>
              <a:buAutoNum type="arabicPeriod"/>
            </a:pPr>
            <a:r>
              <a:rPr b="1" lang="en" sz="1100"/>
              <a:t>List of neighbourhoods</a:t>
            </a:r>
            <a:r>
              <a:rPr lang="en" sz="1100"/>
              <a:t> in Aurangabad.</a:t>
            </a:r>
            <a:endParaRPr sz="1100"/>
          </a:p>
          <a:p>
            <a:pPr indent="-298450" lvl="0" marL="914400" rtl="0" algn="just">
              <a:lnSpc>
                <a:spcPct val="115000"/>
              </a:lnSpc>
              <a:spcBef>
                <a:spcPts val="0"/>
              </a:spcBef>
              <a:spcAft>
                <a:spcPts val="0"/>
              </a:spcAft>
              <a:buSzPts val="1100"/>
              <a:buAutoNum type="arabicPeriod"/>
            </a:pPr>
            <a:r>
              <a:rPr b="1" lang="en" sz="1100"/>
              <a:t>Data of latitude and longitude</a:t>
            </a:r>
            <a:r>
              <a:rPr lang="en" sz="1100"/>
              <a:t> coordinates of these neighbourhoods.</a:t>
            </a:r>
            <a:endParaRPr sz="1100"/>
          </a:p>
          <a:p>
            <a:pPr indent="-298450" lvl="0" marL="914400" rtl="0" algn="just">
              <a:lnSpc>
                <a:spcPct val="115000"/>
              </a:lnSpc>
              <a:spcBef>
                <a:spcPts val="0"/>
              </a:spcBef>
              <a:spcAft>
                <a:spcPts val="0"/>
              </a:spcAft>
              <a:buSzPts val="1100"/>
              <a:buAutoNum type="arabicPeriod"/>
            </a:pPr>
            <a:r>
              <a:rPr b="1" lang="en" sz="1100"/>
              <a:t>Venue data</a:t>
            </a:r>
            <a:r>
              <a:rPr lang="en" sz="1100"/>
              <a:t>, particularly data related to the </a:t>
            </a:r>
            <a:r>
              <a:rPr b="1" lang="en" sz="1100"/>
              <a:t>category ‘Restaurant’</a:t>
            </a:r>
            <a:r>
              <a:rPr lang="en" sz="1100"/>
              <a:t>.</a:t>
            </a:r>
            <a:endParaRPr sz="1100"/>
          </a:p>
          <a:p>
            <a:pPr indent="-298450" lvl="0" marL="457200" rtl="0" algn="just">
              <a:lnSpc>
                <a:spcPct val="115000"/>
              </a:lnSpc>
              <a:spcBef>
                <a:spcPts val="0"/>
              </a:spcBef>
              <a:spcAft>
                <a:spcPts val="0"/>
              </a:spcAft>
              <a:buSzPts val="1100"/>
              <a:buChar char="●"/>
            </a:pPr>
            <a:r>
              <a:rPr lang="en" sz="1100"/>
              <a:t>Unfortunately, the data required for this project is not readily available over the internet and is present in fragments. Thus to create a dataset of all the required information requires human intervention such as manual picking of the data through articles, sites and web portals. It also requires manual pre-processing, filtering of the data and finally consolidation of all the fields to bring out a single, satisfying and suitable dataset.</a:t>
            </a:r>
            <a:endParaRPr sz="1100"/>
          </a:p>
          <a:p>
            <a:pPr indent="-298450" lvl="0" marL="457200" rtl="0" algn="just">
              <a:lnSpc>
                <a:spcPct val="115000"/>
              </a:lnSpc>
              <a:spcBef>
                <a:spcPts val="0"/>
              </a:spcBef>
              <a:spcAft>
                <a:spcPts val="0"/>
              </a:spcAft>
              <a:buSzPts val="1100"/>
              <a:buChar char="●"/>
            </a:pPr>
            <a:r>
              <a:rPr lang="en" sz="1100"/>
              <a:t>The latitude and longitude data was obtained via batch geocoding of the neighbourhoods from an open-source map site. The acquired data was consolidated using a spreadsheet tool (Google Sheets) and data cleaning, data wrangling to machine learning (K-means clustering) and map visualization (Folium) was performed using a python notebook.</a:t>
            </a:r>
            <a:endParaRPr sz="1100"/>
          </a:p>
          <a:p>
            <a:pPr indent="-298450" lvl="0" marL="457200" rtl="0" algn="just">
              <a:lnSpc>
                <a:spcPct val="115000"/>
              </a:lnSpc>
              <a:spcBef>
                <a:spcPts val="0"/>
              </a:spcBef>
              <a:spcAft>
                <a:spcPts val="0"/>
              </a:spcAft>
              <a:buSzPts val="1100"/>
              <a:buChar char="●"/>
            </a:pPr>
            <a:r>
              <a:rPr b="1" lang="en" sz="1100"/>
              <a:t>List of sources:</a:t>
            </a:r>
            <a:endParaRPr b="1" sz="1100"/>
          </a:p>
          <a:p>
            <a:pPr indent="-298450" lvl="0" marL="914400" rtl="0" algn="just">
              <a:lnSpc>
                <a:spcPct val="115000"/>
              </a:lnSpc>
              <a:spcBef>
                <a:spcPts val="0"/>
              </a:spcBef>
              <a:spcAft>
                <a:spcPts val="0"/>
              </a:spcAft>
              <a:buSzPts val="1100"/>
              <a:buAutoNum type="arabicPeriod"/>
            </a:pPr>
            <a:r>
              <a:rPr lang="en" sz="1100"/>
              <a:t>Neighbourhood Data:</a:t>
            </a:r>
            <a:endParaRPr sz="1100"/>
          </a:p>
          <a:p>
            <a:pPr indent="-298450" lvl="1" marL="1371600" rtl="0" algn="just">
              <a:lnSpc>
                <a:spcPct val="115000"/>
              </a:lnSpc>
              <a:spcBef>
                <a:spcPts val="0"/>
              </a:spcBef>
              <a:spcAft>
                <a:spcPts val="0"/>
              </a:spcAft>
              <a:buSzPts val="1100"/>
              <a:buAutoNum type="alphaLcPeriod"/>
            </a:pPr>
            <a:r>
              <a:rPr lang="en" sz="1100"/>
              <a:t>Aurangabad Municipal Corporation (AMC) governing site : </a:t>
            </a:r>
            <a:r>
              <a:rPr lang="en" sz="1100" u="sng">
                <a:solidFill>
                  <a:srgbClr val="1155CC"/>
                </a:solidFill>
                <a:hlinkClick r:id="rId3"/>
              </a:rPr>
              <a:t>http://rts.aurangabadmahapalika.org/RtsPortal/CitizenHome.html</a:t>
            </a:r>
            <a:endParaRPr sz="1100"/>
          </a:p>
          <a:p>
            <a:pPr indent="-298450" lvl="1" marL="1371600" rtl="0" algn="just">
              <a:lnSpc>
                <a:spcPct val="115000"/>
              </a:lnSpc>
              <a:spcBef>
                <a:spcPts val="0"/>
              </a:spcBef>
              <a:spcAft>
                <a:spcPts val="0"/>
              </a:spcAft>
              <a:buSzPts val="1100"/>
              <a:buAutoNum type="alphaLcPeriod"/>
            </a:pPr>
            <a:r>
              <a:rPr lang="en" sz="1100"/>
              <a:t>Government of India, Census: </a:t>
            </a:r>
            <a:r>
              <a:rPr lang="en" sz="1100" u="sng">
                <a:solidFill>
                  <a:srgbClr val="1155CC"/>
                </a:solidFill>
                <a:hlinkClick r:id="rId4"/>
              </a:rPr>
              <a:t>https://censusindia.gov.in</a:t>
            </a:r>
            <a:endParaRPr sz="1100"/>
          </a:p>
          <a:p>
            <a:pPr indent="-298450" lvl="0" marL="914400" rtl="0" algn="just">
              <a:lnSpc>
                <a:spcPct val="115000"/>
              </a:lnSpc>
              <a:spcBef>
                <a:spcPts val="0"/>
              </a:spcBef>
              <a:spcAft>
                <a:spcPts val="0"/>
              </a:spcAft>
              <a:buSzPts val="1100"/>
              <a:buAutoNum type="arabicPeriod"/>
            </a:pPr>
            <a:r>
              <a:rPr lang="en" sz="1100"/>
              <a:t>Latitude and Longitude data: Batch geocoding: </a:t>
            </a:r>
            <a:r>
              <a:rPr lang="en" sz="1100" u="sng">
                <a:solidFill>
                  <a:srgbClr val="1155CC"/>
                </a:solidFill>
                <a:hlinkClick r:id="rId5"/>
              </a:rPr>
              <a:t>https://www.geocod.io</a:t>
            </a:r>
            <a:endParaRPr sz="1100"/>
          </a:p>
          <a:p>
            <a:pPr indent="-298450" lvl="0" marL="914400" rtl="0" algn="just">
              <a:lnSpc>
                <a:spcPct val="115000"/>
              </a:lnSpc>
              <a:spcBef>
                <a:spcPts val="0"/>
              </a:spcBef>
              <a:spcAft>
                <a:spcPts val="0"/>
              </a:spcAft>
              <a:buSzPts val="1100"/>
              <a:buAutoNum type="arabicPeriod"/>
            </a:pPr>
            <a:r>
              <a:rPr lang="en" sz="1100"/>
              <a:t>Pricing data (Property rates) of Aurangabad Neighbourhoods: </a:t>
            </a:r>
            <a:endParaRPr sz="1100"/>
          </a:p>
          <a:p>
            <a:pPr indent="-298450" lvl="1" marL="1371600" rtl="0" algn="just">
              <a:lnSpc>
                <a:spcPct val="115000"/>
              </a:lnSpc>
              <a:spcBef>
                <a:spcPts val="0"/>
              </a:spcBef>
              <a:spcAft>
                <a:spcPts val="0"/>
              </a:spcAft>
              <a:buSzPts val="1100"/>
              <a:buAutoNum type="alphaLcPeriod"/>
            </a:pPr>
            <a:r>
              <a:rPr lang="en" sz="1100"/>
              <a:t>Makan: </a:t>
            </a:r>
            <a:r>
              <a:rPr lang="en" sz="1100" u="sng">
                <a:solidFill>
                  <a:srgbClr val="1155CC"/>
                </a:solidFill>
                <a:hlinkClick r:id="rId6"/>
              </a:rPr>
              <a:t>https://www.makaan.com</a:t>
            </a:r>
            <a:endParaRPr sz="1100"/>
          </a:p>
          <a:p>
            <a:pPr indent="-298450" lvl="1" marL="1371600" rtl="0" algn="just">
              <a:lnSpc>
                <a:spcPct val="115000"/>
              </a:lnSpc>
              <a:spcBef>
                <a:spcPts val="0"/>
              </a:spcBef>
              <a:spcAft>
                <a:spcPts val="0"/>
              </a:spcAft>
              <a:buSzPts val="1100"/>
              <a:buAutoNum type="alphaLcPeriod"/>
            </a:pPr>
            <a:r>
              <a:rPr lang="en" sz="1100"/>
              <a:t>Housing: </a:t>
            </a:r>
            <a:r>
              <a:rPr lang="en" sz="1100" u="sng">
                <a:solidFill>
                  <a:srgbClr val="1155CC"/>
                </a:solidFill>
              </a:rPr>
              <a:t>h</a:t>
            </a:r>
            <a:r>
              <a:rPr lang="en" sz="1100" u="sng">
                <a:solidFill>
                  <a:srgbClr val="1155CC"/>
                </a:solidFill>
                <a:hlinkClick r:id="rId7"/>
              </a:rPr>
              <a:t>ttps://housing.com/in/buy/aurangabad_maharashtra</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82400"/>
            <a:ext cx="8520600" cy="5727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1200"/>
              </a:spcAft>
              <a:buClr>
                <a:schemeClr val="dk1"/>
              </a:buClr>
              <a:buSzPts val="1100"/>
              <a:buFont typeface="Arial"/>
              <a:buNone/>
            </a:pPr>
            <a:r>
              <a:rPr b="1" lang="en" sz="2000"/>
              <a:t>Methodology</a:t>
            </a:r>
            <a:endParaRPr/>
          </a:p>
        </p:txBody>
      </p:sp>
      <p:sp>
        <p:nvSpPr>
          <p:cNvPr id="84" name="Google Shape;84;p17"/>
          <p:cNvSpPr txBox="1"/>
          <p:nvPr>
            <p:ph idx="1" type="body"/>
          </p:nvPr>
        </p:nvSpPr>
        <p:spPr>
          <a:xfrm>
            <a:off x="277350" y="701300"/>
            <a:ext cx="8589300" cy="3992100"/>
          </a:xfrm>
          <a:prstGeom prst="rect">
            <a:avLst/>
          </a:prstGeom>
        </p:spPr>
        <p:txBody>
          <a:bodyPr anchorCtr="0" anchor="t" bIns="91425" lIns="91425" spcFirstLastPara="1" rIns="91425" wrap="square" tIns="91425">
            <a:noAutofit/>
          </a:bodyPr>
          <a:lstStyle/>
          <a:p>
            <a:pPr indent="-298450" lvl="0" marL="457200" rtl="0" algn="just">
              <a:lnSpc>
                <a:spcPct val="75000"/>
              </a:lnSpc>
              <a:spcBef>
                <a:spcPts val="1200"/>
              </a:spcBef>
              <a:spcAft>
                <a:spcPts val="0"/>
              </a:spcAft>
              <a:buClr>
                <a:srgbClr val="000000"/>
              </a:buClr>
              <a:buSzPts val="1100"/>
              <a:buChar char="●"/>
            </a:pPr>
            <a:r>
              <a:rPr lang="en" sz="1100">
                <a:solidFill>
                  <a:schemeClr val="dk1"/>
                </a:solidFill>
              </a:rPr>
              <a:t>We have neighbourhood data of Aurangabad city processed in a </a:t>
            </a:r>
            <a:r>
              <a:rPr i="1" lang="en" sz="1100" u="sng">
                <a:solidFill>
                  <a:srgbClr val="1155CC"/>
                </a:solidFill>
                <a:hlinkClick r:id="rId3"/>
              </a:rPr>
              <a:t>python notebook</a:t>
            </a:r>
            <a:r>
              <a:rPr lang="en" sz="1100">
                <a:solidFill>
                  <a:schemeClr val="dk1"/>
                </a:solidFill>
              </a:rPr>
              <a:t>. This data consists of neighbourhood names, their Ward number, borough they follow in and their census data. </a:t>
            </a:r>
            <a:endParaRPr sz="1100">
              <a:solidFill>
                <a:schemeClr val="dk1"/>
              </a:solidFill>
            </a:endParaRPr>
          </a:p>
          <a:p>
            <a:pPr indent="-298450" lvl="0" marL="457200" rtl="0" algn="just">
              <a:lnSpc>
                <a:spcPct val="75000"/>
              </a:lnSpc>
              <a:spcBef>
                <a:spcPts val="1200"/>
              </a:spcBef>
              <a:spcAft>
                <a:spcPts val="0"/>
              </a:spcAft>
              <a:buClr>
                <a:srgbClr val="000000"/>
              </a:buClr>
              <a:buSzPts val="1100"/>
              <a:buChar char="●"/>
            </a:pPr>
            <a:r>
              <a:rPr lang="en" sz="1100">
                <a:solidFill>
                  <a:schemeClr val="dk1"/>
                </a:solidFill>
              </a:rPr>
              <a:t>After gathering the data, we will populate the data into a pandas DataFrame and then visualize the neighbourhoods in a map using Folium package</a:t>
            </a:r>
            <a:endParaRPr sz="1100">
              <a:solidFill>
                <a:schemeClr val="dk1"/>
              </a:solidFill>
            </a:endParaRPr>
          </a:p>
          <a:p>
            <a:pPr indent="-298450" lvl="0" marL="457200" rtl="0" algn="just">
              <a:lnSpc>
                <a:spcPct val="75000"/>
              </a:lnSpc>
              <a:spcBef>
                <a:spcPts val="1200"/>
              </a:spcBef>
              <a:spcAft>
                <a:spcPts val="0"/>
              </a:spcAft>
              <a:buClr>
                <a:srgbClr val="000000"/>
              </a:buClr>
              <a:buSzPts val="1100"/>
              <a:buChar char="●"/>
            </a:pPr>
            <a:r>
              <a:rPr lang="en" sz="1100">
                <a:solidFill>
                  <a:schemeClr val="dk1"/>
                </a:solidFill>
              </a:rPr>
              <a:t>Next, we will use the Foursquare API to get the top 100 venues that are within a radius of 5 km. We need to register a Foursquare Developer Account in order to obtain the Foursquare ID and Foursquare secret key. </a:t>
            </a:r>
            <a:endParaRPr sz="1100">
              <a:solidFill>
                <a:schemeClr val="dk1"/>
              </a:solidFill>
            </a:endParaRPr>
          </a:p>
          <a:p>
            <a:pPr indent="-298450" lvl="0" marL="457200" rtl="0" algn="just">
              <a:lnSpc>
                <a:spcPct val="75000"/>
              </a:lnSpc>
              <a:spcBef>
                <a:spcPts val="1200"/>
              </a:spcBef>
              <a:spcAft>
                <a:spcPts val="0"/>
              </a:spcAft>
              <a:buClr>
                <a:srgbClr val="000000"/>
              </a:buClr>
              <a:buSzPts val="1100"/>
              <a:buChar char="●"/>
            </a:pPr>
            <a:r>
              <a:rPr lang="en" sz="1100">
                <a:solidFill>
                  <a:schemeClr val="dk1"/>
                </a:solidFill>
              </a:rPr>
              <a:t>We then make API calls to Foursquare passing in the geographical coordinates of the neighbourhoods in a Python loop. Foursquare will return the venue data in JSON format and we will extract the venue name, venue category, venue latitude and longitude.</a:t>
            </a:r>
            <a:endParaRPr sz="1100">
              <a:solidFill>
                <a:schemeClr val="dk1"/>
              </a:solidFill>
            </a:endParaRPr>
          </a:p>
          <a:p>
            <a:pPr indent="-298450" lvl="0" marL="457200" rtl="0" algn="just">
              <a:lnSpc>
                <a:spcPct val="75000"/>
              </a:lnSpc>
              <a:spcBef>
                <a:spcPts val="1200"/>
              </a:spcBef>
              <a:spcAft>
                <a:spcPts val="0"/>
              </a:spcAft>
              <a:buClr>
                <a:schemeClr val="dk1"/>
              </a:buClr>
              <a:buSzPts val="1100"/>
              <a:buChar char="●"/>
            </a:pPr>
            <a:r>
              <a:rPr lang="en" sz="1100">
                <a:solidFill>
                  <a:schemeClr val="dk1"/>
                </a:solidFill>
              </a:rPr>
              <a:t>With the data, we can check how many venues were returned for each neighbourhood and examine how many unique categories can be curated from all the returned venues. </a:t>
            </a:r>
            <a:endParaRPr sz="1100">
              <a:solidFill>
                <a:schemeClr val="dk1"/>
              </a:solidFill>
            </a:endParaRPr>
          </a:p>
          <a:p>
            <a:pPr indent="-298450" lvl="0" marL="457200" rtl="0" algn="just">
              <a:lnSpc>
                <a:spcPct val="75000"/>
              </a:lnSpc>
              <a:spcBef>
                <a:spcPts val="1200"/>
              </a:spcBef>
              <a:spcAft>
                <a:spcPts val="0"/>
              </a:spcAft>
              <a:buClr>
                <a:schemeClr val="dk1"/>
              </a:buClr>
              <a:buSzPts val="1100"/>
              <a:buChar char="●"/>
            </a:pPr>
            <a:r>
              <a:rPr lang="en" sz="1100">
                <a:solidFill>
                  <a:schemeClr val="dk1"/>
                </a:solidFill>
              </a:rPr>
              <a:t>Then, we will analyse each neighbourhood by grouping the rows by neighbourhood and taking the mean of the frequency of occurrence of each venue category. By doing so, we are also preparing the data for use in clustering.</a:t>
            </a:r>
            <a:endParaRPr sz="1100">
              <a:solidFill>
                <a:schemeClr val="dk1"/>
              </a:solidFill>
            </a:endParaRPr>
          </a:p>
          <a:p>
            <a:pPr indent="-298450" lvl="0" marL="457200" rtl="0" algn="just">
              <a:lnSpc>
                <a:spcPct val="75000"/>
              </a:lnSpc>
              <a:spcBef>
                <a:spcPts val="1200"/>
              </a:spcBef>
              <a:spcAft>
                <a:spcPts val="0"/>
              </a:spcAft>
              <a:buClr>
                <a:schemeClr val="dk1"/>
              </a:buClr>
              <a:buSzPts val="1100"/>
              <a:buChar char="●"/>
            </a:pPr>
            <a:r>
              <a:rPr lang="en" sz="1100">
                <a:solidFill>
                  <a:schemeClr val="dk1"/>
                </a:solidFill>
              </a:rPr>
              <a:t>Since we are analysing the “Restaurant” data, we will filter the “Restaurant” as the venue category for the neighbourhoods.</a:t>
            </a:r>
            <a:endParaRPr sz="1100">
              <a:solidFill>
                <a:schemeClr val="dk1"/>
              </a:solidFill>
            </a:endParaRPr>
          </a:p>
          <a:p>
            <a:pPr indent="-298450" lvl="0" marL="457200" rtl="0" algn="just">
              <a:lnSpc>
                <a:spcPct val="75000"/>
              </a:lnSpc>
              <a:spcBef>
                <a:spcPts val="1200"/>
              </a:spcBef>
              <a:spcAft>
                <a:spcPts val="0"/>
              </a:spcAft>
              <a:buClr>
                <a:schemeClr val="dk1"/>
              </a:buClr>
              <a:buSzPts val="1100"/>
              <a:buChar char="●"/>
            </a:pPr>
            <a:r>
              <a:rPr lang="en" sz="1100">
                <a:solidFill>
                  <a:schemeClr val="dk1"/>
                </a:solidFill>
              </a:rPr>
              <a:t>Lastly, we will perform clustering on the data by using k-means clustering. K-means clustering algorithm identifies k number of centroids, and then allocates every data point to the nearest cluster while keeping the centroids as small as possible.</a:t>
            </a:r>
            <a:endParaRPr sz="1100">
              <a:solidFill>
                <a:schemeClr val="dk1"/>
              </a:solidFill>
            </a:endParaRPr>
          </a:p>
          <a:p>
            <a:pPr indent="-298450" lvl="0" marL="457200" rtl="0" algn="just">
              <a:lnSpc>
                <a:spcPct val="75000"/>
              </a:lnSpc>
              <a:spcBef>
                <a:spcPts val="1200"/>
              </a:spcBef>
              <a:spcAft>
                <a:spcPts val="0"/>
              </a:spcAft>
              <a:buClr>
                <a:schemeClr val="dk1"/>
              </a:buClr>
              <a:buSzPts val="1100"/>
              <a:buChar char="●"/>
            </a:pPr>
            <a:r>
              <a:rPr lang="en" sz="1100">
                <a:solidFill>
                  <a:schemeClr val="dk1"/>
                </a:solidFill>
              </a:rPr>
              <a:t> We will cluster the neighbourhoods into 5 clusters based on their frequency of occurrence for “Restaurant”.</a:t>
            </a:r>
            <a:endParaRPr sz="1100">
              <a:solidFill>
                <a:schemeClr val="dk1"/>
              </a:solidFill>
            </a:endParaRPr>
          </a:p>
          <a:p>
            <a:pPr indent="-298450" lvl="0" marL="457200" rtl="0" algn="just">
              <a:lnSpc>
                <a:spcPct val="75000"/>
              </a:lnSpc>
              <a:spcBef>
                <a:spcPts val="1200"/>
              </a:spcBef>
              <a:spcAft>
                <a:spcPts val="0"/>
              </a:spcAft>
              <a:buClr>
                <a:schemeClr val="dk1"/>
              </a:buClr>
              <a:buSzPts val="1100"/>
              <a:buChar char="●"/>
            </a:pPr>
            <a:r>
              <a:rPr lang="en" sz="1100">
                <a:solidFill>
                  <a:schemeClr val="dk1"/>
                </a:solidFill>
              </a:rPr>
              <a:t>The results will allow us to identify which neighbourhoods have a higher concentration of Restaurants while which neighbourhoods have a fewer number of Restaurants.</a:t>
            </a:r>
            <a:endParaRPr sz="1100">
              <a:solidFill>
                <a:schemeClr val="dk1"/>
              </a:solidFill>
            </a:endParaRPr>
          </a:p>
          <a:p>
            <a:pPr indent="0" lvl="0" marL="457200" rtl="0" algn="just">
              <a:lnSpc>
                <a:spcPct val="75000"/>
              </a:lnSpc>
              <a:spcBef>
                <a:spcPts val="1200"/>
              </a:spcBef>
              <a:spcAft>
                <a:spcPts val="0"/>
              </a:spcAft>
              <a:buNone/>
            </a:pPr>
            <a:r>
              <a:t/>
            </a:r>
            <a:endParaRPr sz="11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59425" y="130125"/>
            <a:ext cx="8520600" cy="5727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1200"/>
              </a:spcAft>
              <a:buClr>
                <a:schemeClr val="dk1"/>
              </a:buClr>
              <a:buSzPts val="1100"/>
              <a:buFont typeface="Arial"/>
              <a:buNone/>
            </a:pPr>
            <a:r>
              <a:rPr b="1" lang="en" sz="2000"/>
              <a:t>Results</a:t>
            </a:r>
            <a:endParaRPr/>
          </a:p>
        </p:txBody>
      </p:sp>
      <p:pic>
        <p:nvPicPr>
          <p:cNvPr id="90" name="Google Shape;90;p18"/>
          <p:cNvPicPr preferRelativeResize="0"/>
          <p:nvPr/>
        </p:nvPicPr>
        <p:blipFill>
          <a:blip r:embed="rId3">
            <a:alphaModFix/>
          </a:blip>
          <a:stretch>
            <a:fillRect/>
          </a:stretch>
        </p:blipFill>
        <p:spPr>
          <a:xfrm>
            <a:off x="359425" y="1106650"/>
            <a:ext cx="8795348" cy="1896663"/>
          </a:xfrm>
          <a:prstGeom prst="rect">
            <a:avLst/>
          </a:prstGeom>
          <a:noFill/>
          <a:ln>
            <a:noFill/>
          </a:ln>
        </p:spPr>
      </p:pic>
      <p:pic>
        <p:nvPicPr>
          <p:cNvPr id="91" name="Google Shape;91;p18"/>
          <p:cNvPicPr preferRelativeResize="0"/>
          <p:nvPr/>
        </p:nvPicPr>
        <p:blipFill>
          <a:blip r:embed="rId4">
            <a:alphaModFix/>
          </a:blip>
          <a:stretch>
            <a:fillRect/>
          </a:stretch>
        </p:blipFill>
        <p:spPr>
          <a:xfrm>
            <a:off x="3982325" y="3595750"/>
            <a:ext cx="1179350" cy="1430275"/>
          </a:xfrm>
          <a:prstGeom prst="rect">
            <a:avLst/>
          </a:prstGeom>
          <a:noFill/>
          <a:ln>
            <a:noFill/>
          </a:ln>
        </p:spPr>
      </p:pic>
      <p:sp>
        <p:nvSpPr>
          <p:cNvPr id="92" name="Google Shape;92;p18"/>
          <p:cNvSpPr txBox="1"/>
          <p:nvPr/>
        </p:nvSpPr>
        <p:spPr>
          <a:xfrm>
            <a:off x="473400" y="597850"/>
            <a:ext cx="8456400" cy="2997900"/>
          </a:xfrm>
          <a:prstGeom prst="rect">
            <a:avLst/>
          </a:prstGeom>
          <a:noFill/>
          <a:ln>
            <a:noFill/>
          </a:ln>
        </p:spPr>
        <p:txBody>
          <a:bodyPr anchorCtr="0" anchor="t" bIns="91425" lIns="91425" spcFirstLastPara="1" rIns="91425" wrap="square" tIns="91425">
            <a:noAutofit/>
          </a:bodyPr>
          <a:lstStyle/>
          <a:p>
            <a:pPr indent="457200" lvl="0" marL="0" rtl="0" algn="just">
              <a:lnSpc>
                <a:spcPct val="115000"/>
              </a:lnSpc>
              <a:spcBef>
                <a:spcPts val="1200"/>
              </a:spcBef>
              <a:spcAft>
                <a:spcPts val="0"/>
              </a:spcAft>
              <a:buNone/>
            </a:pPr>
            <a:r>
              <a:rPr lang="en" sz="1100">
                <a:solidFill>
                  <a:schemeClr val="dk1"/>
                </a:solidFill>
              </a:rPr>
              <a:t>The final data frame of the neighbourhoods data of Aurangabad city can be observed as below:</a:t>
            </a:r>
            <a:endParaRPr sz="1100">
              <a:solidFill>
                <a:schemeClr val="dk1"/>
              </a:solidFill>
            </a:endParaRPr>
          </a:p>
          <a:p>
            <a:pPr indent="0" lvl="0" marL="0" rtl="0" algn="just">
              <a:lnSpc>
                <a:spcPct val="115000"/>
              </a:lnSpc>
              <a:spcBef>
                <a:spcPts val="1200"/>
              </a:spcBef>
              <a:spcAft>
                <a:spcPts val="0"/>
              </a:spcAft>
              <a:buNone/>
            </a:pPr>
            <a:r>
              <a:t/>
            </a:r>
            <a:endParaRPr sz="1100">
              <a:solidFill>
                <a:schemeClr val="dk1"/>
              </a:solidFill>
            </a:endParaRPr>
          </a:p>
          <a:p>
            <a:pPr indent="0" lvl="0" marL="0" rtl="0" algn="just">
              <a:lnSpc>
                <a:spcPct val="115000"/>
              </a:lnSpc>
              <a:spcBef>
                <a:spcPts val="1200"/>
              </a:spcBef>
              <a:spcAft>
                <a:spcPts val="0"/>
              </a:spcAft>
              <a:buNone/>
            </a:pPr>
            <a:r>
              <a:t/>
            </a:r>
            <a:endParaRPr sz="1100">
              <a:solidFill>
                <a:schemeClr val="dk1"/>
              </a:solidFill>
            </a:endParaRPr>
          </a:p>
          <a:p>
            <a:pPr indent="0" lvl="0" marL="0" rtl="0" algn="just">
              <a:lnSpc>
                <a:spcPct val="115000"/>
              </a:lnSpc>
              <a:spcBef>
                <a:spcPts val="1200"/>
              </a:spcBef>
              <a:spcAft>
                <a:spcPts val="0"/>
              </a:spcAft>
              <a:buNone/>
            </a:pPr>
            <a:r>
              <a:t/>
            </a:r>
            <a:endParaRPr sz="1100">
              <a:solidFill>
                <a:schemeClr val="dk1"/>
              </a:solidFill>
            </a:endParaRPr>
          </a:p>
          <a:p>
            <a:pPr indent="0" lvl="0" marL="0" rtl="0" algn="just">
              <a:lnSpc>
                <a:spcPct val="115000"/>
              </a:lnSpc>
              <a:spcBef>
                <a:spcPts val="1200"/>
              </a:spcBef>
              <a:spcAft>
                <a:spcPts val="0"/>
              </a:spcAft>
              <a:buNone/>
            </a:pPr>
            <a:r>
              <a:t/>
            </a:r>
            <a:endParaRPr sz="1100">
              <a:solidFill>
                <a:schemeClr val="dk1"/>
              </a:solidFill>
            </a:endParaRPr>
          </a:p>
          <a:p>
            <a:pPr indent="0" lvl="0" marL="0" rtl="0" algn="just">
              <a:lnSpc>
                <a:spcPct val="115000"/>
              </a:lnSpc>
              <a:spcBef>
                <a:spcPts val="1200"/>
              </a:spcBef>
              <a:spcAft>
                <a:spcPts val="0"/>
              </a:spcAft>
              <a:buNone/>
            </a:pPr>
            <a:r>
              <a:t/>
            </a:r>
            <a:endParaRPr sz="1100">
              <a:solidFill>
                <a:schemeClr val="dk1"/>
              </a:solidFill>
            </a:endParaRPr>
          </a:p>
          <a:p>
            <a:pPr indent="0" lvl="0" marL="0" rtl="0" algn="just">
              <a:lnSpc>
                <a:spcPct val="115000"/>
              </a:lnSpc>
              <a:spcBef>
                <a:spcPts val="1200"/>
              </a:spcBef>
              <a:spcAft>
                <a:spcPts val="0"/>
              </a:spcAft>
              <a:buNone/>
            </a:pPr>
            <a:r>
              <a:t/>
            </a:r>
            <a:endParaRPr sz="1100">
              <a:solidFill>
                <a:schemeClr val="dk1"/>
              </a:solidFill>
            </a:endParaRPr>
          </a:p>
          <a:p>
            <a:pPr indent="457200" lvl="0" marL="0" rtl="0" algn="just">
              <a:lnSpc>
                <a:spcPct val="115000"/>
              </a:lnSpc>
              <a:spcBef>
                <a:spcPts val="1200"/>
              </a:spcBef>
              <a:spcAft>
                <a:spcPts val="1200"/>
              </a:spcAft>
              <a:buClr>
                <a:schemeClr val="dk1"/>
              </a:buClr>
              <a:buSzPts val="1100"/>
              <a:buFont typeface="Arial"/>
              <a:buNone/>
            </a:pPr>
            <a:r>
              <a:rPr lang="en" sz="1100">
                <a:solidFill>
                  <a:schemeClr val="dk1"/>
                </a:solidFill>
              </a:rPr>
              <a:t>After performing K-Means clustering on the dataset we get the result for each neighbourhood in the cluster, by taking mean we can have the following overall result</a:t>
            </a:r>
            <a:endParaRPr sz="11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type="title"/>
          </p:nvPr>
        </p:nvSpPr>
        <p:spPr>
          <a:xfrm>
            <a:off x="359450" y="196750"/>
            <a:ext cx="8520600" cy="5727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1200"/>
              </a:spcAft>
              <a:buNone/>
            </a:pPr>
            <a:r>
              <a:rPr b="1" lang="en" sz="2000"/>
              <a:t>Results</a:t>
            </a:r>
            <a:endParaRPr/>
          </a:p>
        </p:txBody>
      </p:sp>
      <p:sp>
        <p:nvSpPr>
          <p:cNvPr id="98" name="Google Shape;98;p19"/>
          <p:cNvSpPr txBox="1"/>
          <p:nvPr/>
        </p:nvSpPr>
        <p:spPr>
          <a:xfrm>
            <a:off x="196650" y="1010859"/>
            <a:ext cx="8750700" cy="1560900"/>
          </a:xfrm>
          <a:prstGeom prst="rect">
            <a:avLst/>
          </a:prstGeom>
          <a:noFill/>
          <a:ln>
            <a:noFill/>
          </a:ln>
        </p:spPr>
        <p:txBody>
          <a:bodyPr anchorCtr="0" anchor="ctr" bIns="91425" lIns="91425" spcFirstLastPara="1" rIns="91425" wrap="square" tIns="91425">
            <a:noAutofit/>
          </a:bodyPr>
          <a:lstStyle/>
          <a:p>
            <a:pPr indent="457200" lvl="0" marL="0" rtl="0" algn="just">
              <a:lnSpc>
                <a:spcPct val="115000"/>
              </a:lnSpc>
              <a:spcBef>
                <a:spcPts val="1200"/>
              </a:spcBef>
              <a:spcAft>
                <a:spcPts val="0"/>
              </a:spcAft>
              <a:buNone/>
            </a:pPr>
            <a:r>
              <a:rPr lang="en" sz="1100"/>
              <a:t>The above results from the k-means clustering show that we can categorize the neighbourhoods into clusters based on the frequency of occurrence for “Restaurant”:</a:t>
            </a:r>
            <a:endParaRPr sz="1100"/>
          </a:p>
          <a:p>
            <a:pPr indent="0" lvl="0" marL="457200" rtl="0" algn="just">
              <a:lnSpc>
                <a:spcPct val="115000"/>
              </a:lnSpc>
              <a:spcBef>
                <a:spcPts val="1200"/>
              </a:spcBef>
              <a:spcAft>
                <a:spcPts val="0"/>
              </a:spcAft>
              <a:buNone/>
            </a:pPr>
            <a:r>
              <a:rPr lang="en" sz="1100"/>
              <a:t>• Neighbourhoods with a moderate number of Restaurants: Cluster 0,3,4</a:t>
            </a:r>
            <a:endParaRPr sz="1100"/>
          </a:p>
          <a:p>
            <a:pPr indent="0" lvl="0" marL="457200" rtl="0" algn="just">
              <a:lnSpc>
                <a:spcPct val="115000"/>
              </a:lnSpc>
              <a:spcBef>
                <a:spcPts val="1200"/>
              </a:spcBef>
              <a:spcAft>
                <a:spcPts val="0"/>
              </a:spcAft>
              <a:buNone/>
            </a:pPr>
            <a:r>
              <a:rPr lang="en" sz="1100"/>
              <a:t>• Neighbourhoods with a low number to no existence of Restaurants: Cluster 1</a:t>
            </a:r>
            <a:endParaRPr sz="1100"/>
          </a:p>
          <a:p>
            <a:pPr indent="0" lvl="0" marL="457200" rtl="0" algn="just">
              <a:lnSpc>
                <a:spcPct val="115000"/>
              </a:lnSpc>
              <a:spcBef>
                <a:spcPts val="1200"/>
              </a:spcBef>
              <a:spcAft>
                <a:spcPts val="0"/>
              </a:spcAft>
              <a:buNone/>
            </a:pPr>
            <a:r>
              <a:rPr lang="en" sz="1100"/>
              <a:t>• Neighbourhoods with a high concentration of Restaurants: Cluster 2</a:t>
            </a:r>
            <a:endParaRPr sz="1100"/>
          </a:p>
          <a:p>
            <a:pPr indent="0" lvl="0" marL="0" rtl="0" algn="ctr">
              <a:lnSpc>
                <a:spcPct val="115000"/>
              </a:lnSpc>
              <a:spcBef>
                <a:spcPts val="1200"/>
              </a:spcBef>
              <a:spcAft>
                <a:spcPts val="1200"/>
              </a:spcAft>
              <a:buNone/>
            </a:pPr>
            <a:r>
              <a:t/>
            </a:r>
            <a:endParaRPr sz="1100"/>
          </a:p>
        </p:txBody>
      </p:sp>
      <p:pic>
        <p:nvPicPr>
          <p:cNvPr id="99" name="Google Shape;99;p19"/>
          <p:cNvPicPr preferRelativeResize="0"/>
          <p:nvPr/>
        </p:nvPicPr>
        <p:blipFill rotWithShape="1">
          <a:blip r:embed="rId3">
            <a:alphaModFix/>
          </a:blip>
          <a:srcRect b="0" l="3558" r="0" t="0"/>
          <a:stretch/>
        </p:blipFill>
        <p:spPr>
          <a:xfrm>
            <a:off x="1063575" y="2456650"/>
            <a:ext cx="3285600" cy="2147450"/>
          </a:xfrm>
          <a:prstGeom prst="rect">
            <a:avLst/>
          </a:prstGeom>
          <a:noFill/>
          <a:ln>
            <a:noFill/>
          </a:ln>
        </p:spPr>
      </p:pic>
      <p:sp>
        <p:nvSpPr>
          <p:cNvPr id="100" name="Google Shape;100;p19"/>
          <p:cNvSpPr txBox="1"/>
          <p:nvPr/>
        </p:nvSpPr>
        <p:spPr>
          <a:xfrm>
            <a:off x="750175" y="4432325"/>
            <a:ext cx="3683400" cy="238500"/>
          </a:xfrm>
          <a:prstGeom prst="rect">
            <a:avLst/>
          </a:prstGeom>
          <a:noFill/>
          <a:ln>
            <a:noFill/>
          </a:ln>
        </p:spPr>
        <p:txBody>
          <a:bodyPr anchorCtr="0" anchor="t" bIns="91425" lIns="91425" spcFirstLastPara="1" rIns="91425" wrap="square" tIns="91425">
            <a:noAutofit/>
          </a:bodyPr>
          <a:lstStyle/>
          <a:p>
            <a:pPr indent="457200" lvl="0" marL="0" rtl="0" algn="ctr">
              <a:lnSpc>
                <a:spcPct val="115000"/>
              </a:lnSpc>
              <a:spcBef>
                <a:spcPts val="1200"/>
              </a:spcBef>
              <a:spcAft>
                <a:spcPts val="0"/>
              </a:spcAft>
              <a:buNone/>
            </a:pPr>
            <a:r>
              <a:rPr i="1" lang="en" sz="1000">
                <a:solidFill>
                  <a:schemeClr val="dk1"/>
                </a:solidFill>
              </a:rPr>
              <a:t>The results of the clustering are visualized in the folium map </a:t>
            </a:r>
            <a:endParaRPr i="1" sz="1000">
              <a:solidFill>
                <a:schemeClr val="dk1"/>
              </a:solidFill>
            </a:endParaRPr>
          </a:p>
          <a:p>
            <a:pPr indent="457200" lvl="0" marL="0" rtl="0" algn="ctr">
              <a:lnSpc>
                <a:spcPct val="115000"/>
              </a:lnSpc>
              <a:spcBef>
                <a:spcPts val="1200"/>
              </a:spcBef>
              <a:spcAft>
                <a:spcPts val="1200"/>
              </a:spcAft>
              <a:buNone/>
            </a:pPr>
            <a:r>
              <a:t/>
            </a:r>
            <a:endParaRPr i="1" sz="1000">
              <a:solidFill>
                <a:schemeClr val="dk1"/>
              </a:solidFill>
            </a:endParaRPr>
          </a:p>
        </p:txBody>
      </p:sp>
      <p:sp>
        <p:nvSpPr>
          <p:cNvPr id="101" name="Google Shape;101;p19"/>
          <p:cNvSpPr txBox="1"/>
          <p:nvPr/>
        </p:nvSpPr>
        <p:spPr>
          <a:xfrm>
            <a:off x="4804650" y="4432325"/>
            <a:ext cx="3244500" cy="181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200"/>
              </a:spcBef>
              <a:spcAft>
                <a:spcPts val="0"/>
              </a:spcAft>
              <a:buClr>
                <a:schemeClr val="dk1"/>
              </a:buClr>
              <a:buSzPts val="1100"/>
              <a:buFont typeface="Arial"/>
              <a:buNone/>
            </a:pPr>
            <a:r>
              <a:rPr i="1" lang="en" sz="1000">
                <a:solidFill>
                  <a:schemeClr val="dk1"/>
                </a:solidFill>
              </a:rPr>
              <a:t>Top -10 neighbourhoods in the cluster to open a new restaurant in Aurangabad City </a:t>
            </a:r>
            <a:endParaRPr i="1" sz="1000">
              <a:solidFill>
                <a:schemeClr val="dk1"/>
              </a:solidFill>
            </a:endParaRPr>
          </a:p>
          <a:p>
            <a:pPr indent="0" lvl="0" marL="0" rtl="0" algn="l">
              <a:spcBef>
                <a:spcPts val="1200"/>
              </a:spcBef>
              <a:spcAft>
                <a:spcPts val="0"/>
              </a:spcAft>
              <a:buNone/>
            </a:pPr>
            <a:r>
              <a:t/>
            </a:r>
            <a:endParaRPr i="1" sz="800">
              <a:solidFill>
                <a:schemeClr val="dk1"/>
              </a:solidFill>
            </a:endParaRPr>
          </a:p>
        </p:txBody>
      </p:sp>
      <p:pic>
        <p:nvPicPr>
          <p:cNvPr id="102" name="Google Shape;102;p19"/>
          <p:cNvPicPr preferRelativeResize="0"/>
          <p:nvPr/>
        </p:nvPicPr>
        <p:blipFill rotWithShape="1">
          <a:blip r:embed="rId4">
            <a:alphaModFix/>
          </a:blip>
          <a:srcRect b="2411" l="15785" r="10895" t="3753"/>
          <a:stretch/>
        </p:blipFill>
        <p:spPr>
          <a:xfrm>
            <a:off x="4858800" y="2456650"/>
            <a:ext cx="3097525" cy="2147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197375"/>
            <a:ext cx="8520600" cy="5727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1200"/>
              </a:spcAft>
              <a:buClr>
                <a:schemeClr val="dk1"/>
              </a:buClr>
              <a:buSzPts val="1100"/>
              <a:buFont typeface="Arial"/>
              <a:buNone/>
            </a:pPr>
            <a:r>
              <a:rPr b="1" lang="en" sz="2000"/>
              <a:t>Discussion</a:t>
            </a:r>
            <a:endParaRPr/>
          </a:p>
        </p:txBody>
      </p:sp>
      <p:sp>
        <p:nvSpPr>
          <p:cNvPr id="108" name="Google Shape;108;p20"/>
          <p:cNvSpPr txBox="1"/>
          <p:nvPr>
            <p:ph idx="1" type="body"/>
          </p:nvPr>
        </p:nvSpPr>
        <p:spPr>
          <a:xfrm>
            <a:off x="487800" y="854025"/>
            <a:ext cx="8196900" cy="3954300"/>
          </a:xfrm>
          <a:prstGeom prst="rect">
            <a:avLst/>
          </a:prstGeom>
        </p:spPr>
        <p:txBody>
          <a:bodyPr anchorCtr="0" anchor="t" bIns="91425" lIns="91425" spcFirstLastPara="1" rIns="91425" wrap="square" tIns="91425">
            <a:noAutofit/>
          </a:bodyPr>
          <a:lstStyle/>
          <a:p>
            <a:pPr indent="-298450" lvl="0" marL="457200" rtl="0" algn="just">
              <a:lnSpc>
                <a:spcPct val="125000"/>
              </a:lnSpc>
              <a:spcBef>
                <a:spcPts val="1200"/>
              </a:spcBef>
              <a:spcAft>
                <a:spcPts val="0"/>
              </a:spcAft>
              <a:buClr>
                <a:srgbClr val="000000"/>
              </a:buClr>
              <a:buSzPts val="1100"/>
              <a:buChar char="●"/>
            </a:pPr>
            <a:r>
              <a:rPr lang="en" sz="1100">
                <a:solidFill>
                  <a:schemeClr val="dk1"/>
                </a:solidFill>
              </a:rPr>
              <a:t>As observations noted from the map in the Results section, most of the restaurants are concentrated in the central area of Aurangabad city, with the highest number in cluster 2 and moderate number in cluster 0, 3 and 4. On the other hand, cluster 1 has a very low number of restaurant in the neighbourhoods. </a:t>
            </a:r>
            <a:endParaRPr sz="1100">
              <a:solidFill>
                <a:schemeClr val="dk1"/>
              </a:solidFill>
            </a:endParaRPr>
          </a:p>
          <a:p>
            <a:pPr indent="-298450" lvl="0" marL="457200" rtl="0" algn="just">
              <a:lnSpc>
                <a:spcPct val="125000"/>
              </a:lnSpc>
              <a:spcBef>
                <a:spcPts val="1200"/>
              </a:spcBef>
              <a:spcAft>
                <a:spcPts val="0"/>
              </a:spcAft>
              <a:buClr>
                <a:srgbClr val="000000"/>
              </a:buClr>
              <a:buSzPts val="1100"/>
              <a:buChar char="●"/>
            </a:pPr>
            <a:r>
              <a:rPr lang="en" sz="1100">
                <a:solidFill>
                  <a:schemeClr val="dk1"/>
                </a:solidFill>
              </a:rPr>
              <a:t>This represents a great opportunity and high potential areas to open a new restaurant as it has very little to no competition from restaurants. Meanwhile, restaurants in cluster 2 are likely suffering from intense competition due to oversupply and high concentration of restaurants. </a:t>
            </a:r>
            <a:endParaRPr sz="1100">
              <a:solidFill>
                <a:schemeClr val="dk1"/>
              </a:solidFill>
            </a:endParaRPr>
          </a:p>
          <a:p>
            <a:pPr indent="-298450" lvl="0" marL="457200" rtl="0" algn="just">
              <a:lnSpc>
                <a:spcPct val="125000"/>
              </a:lnSpc>
              <a:spcBef>
                <a:spcPts val="1200"/>
              </a:spcBef>
              <a:spcAft>
                <a:spcPts val="0"/>
              </a:spcAft>
              <a:buClr>
                <a:srgbClr val="000000"/>
              </a:buClr>
              <a:buSzPts val="1100"/>
              <a:buChar char="●"/>
            </a:pPr>
            <a:r>
              <a:rPr lang="en" sz="1100">
                <a:solidFill>
                  <a:schemeClr val="dk1"/>
                </a:solidFill>
              </a:rPr>
              <a:t>From another perspective, the results also show that the oversupply of restaurants mostly happened in the central area of the city, with the suburb area still have very few restaurants. </a:t>
            </a:r>
            <a:endParaRPr sz="1100">
              <a:solidFill>
                <a:schemeClr val="dk1"/>
              </a:solidFill>
            </a:endParaRPr>
          </a:p>
          <a:p>
            <a:pPr indent="-298450" lvl="0" marL="457200" rtl="0" algn="just">
              <a:lnSpc>
                <a:spcPct val="125000"/>
              </a:lnSpc>
              <a:spcBef>
                <a:spcPts val="1200"/>
              </a:spcBef>
              <a:spcAft>
                <a:spcPts val="0"/>
              </a:spcAft>
              <a:buClr>
                <a:srgbClr val="000000"/>
              </a:buClr>
              <a:buSzPts val="1100"/>
              <a:buChar char="●"/>
            </a:pPr>
            <a:r>
              <a:rPr lang="en" sz="1100">
                <a:solidFill>
                  <a:schemeClr val="dk1"/>
                </a:solidFill>
              </a:rPr>
              <a:t>Therefore, this project recommends a new franchise, investors to capitalize on these findings to open new restaurants in neighbourhoods in cluster 3 with moderate competition. Franchise owners with unique service propositions to stand out from the competition can also open new restaurants in neighbourhoods in cluster 0 and 4 with even less competition. </a:t>
            </a:r>
            <a:endParaRPr sz="1100">
              <a:solidFill>
                <a:schemeClr val="dk1"/>
              </a:solidFill>
            </a:endParaRPr>
          </a:p>
          <a:p>
            <a:pPr indent="-298450" lvl="0" marL="457200" rtl="0" algn="just">
              <a:lnSpc>
                <a:spcPct val="125000"/>
              </a:lnSpc>
              <a:spcBef>
                <a:spcPts val="1200"/>
              </a:spcBef>
              <a:spcAft>
                <a:spcPts val="0"/>
              </a:spcAft>
              <a:buClr>
                <a:srgbClr val="000000"/>
              </a:buClr>
              <a:buSzPts val="1100"/>
              <a:buChar char="●"/>
            </a:pPr>
            <a:r>
              <a:rPr lang="en" sz="1100">
                <a:solidFill>
                  <a:schemeClr val="dk1"/>
                </a:solidFill>
              </a:rPr>
              <a:t>Lastly, property developers are advised to avoid neighbourhoods in cluster 2 which already have a high concentration of restaurants and suffering from intense competition.</a:t>
            </a:r>
            <a:endParaRPr sz="1100">
              <a:solidFill>
                <a:schemeClr val="dk1"/>
              </a:solidFill>
            </a:endParaRPr>
          </a:p>
          <a:p>
            <a:pPr indent="0" lvl="0" marL="0" rtl="0" algn="l">
              <a:lnSpc>
                <a:spcPct val="125000"/>
              </a:lnSpc>
              <a:spcBef>
                <a:spcPts val="12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59325" y="168800"/>
            <a:ext cx="8520600" cy="5727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1200"/>
              </a:spcAft>
              <a:buClr>
                <a:schemeClr val="dk1"/>
              </a:buClr>
              <a:buSzPts val="1100"/>
              <a:buFont typeface="Arial"/>
              <a:buNone/>
            </a:pPr>
            <a:r>
              <a:rPr b="1" lang="en" sz="2000"/>
              <a:t>Conclusion</a:t>
            </a:r>
            <a:endParaRPr/>
          </a:p>
        </p:txBody>
      </p:sp>
      <p:sp>
        <p:nvSpPr>
          <p:cNvPr id="114" name="Google Shape;114;p21"/>
          <p:cNvSpPr txBox="1"/>
          <p:nvPr>
            <p:ph idx="1" type="body"/>
          </p:nvPr>
        </p:nvSpPr>
        <p:spPr>
          <a:xfrm>
            <a:off x="452250" y="1000075"/>
            <a:ext cx="8241900" cy="3416400"/>
          </a:xfrm>
          <a:prstGeom prst="rect">
            <a:avLst/>
          </a:prstGeom>
        </p:spPr>
        <p:txBody>
          <a:bodyPr anchorCtr="0" anchor="t" bIns="91425" lIns="91425" spcFirstLastPara="1" rIns="91425" wrap="square" tIns="91425">
            <a:noAutofit/>
          </a:bodyPr>
          <a:lstStyle/>
          <a:p>
            <a:pPr indent="-298450" lvl="0" marL="457200" rtl="0" algn="just">
              <a:lnSpc>
                <a:spcPct val="150000"/>
              </a:lnSpc>
              <a:spcBef>
                <a:spcPts val="1200"/>
              </a:spcBef>
              <a:spcAft>
                <a:spcPts val="0"/>
              </a:spcAft>
              <a:buClr>
                <a:srgbClr val="000000"/>
              </a:buClr>
              <a:buSzPts val="1100"/>
              <a:buChar char="●"/>
            </a:pPr>
            <a:r>
              <a:rPr lang="en" sz="1100">
                <a:solidFill>
                  <a:schemeClr val="dk1"/>
                </a:solidFill>
              </a:rPr>
              <a:t>In this project, we have gone through the process of identifying the business problem, specifying the data required, extracting and preparing the data, performing machine learning by clustering the data into clusters based on their similarities, and lastly providing recommendations to the relevant stakeholders i.e. property developers and investors regarding the best locations to open a new restaurant. </a:t>
            </a:r>
            <a:endParaRPr sz="1100">
              <a:solidFill>
                <a:schemeClr val="dk1"/>
              </a:solidFill>
            </a:endParaRPr>
          </a:p>
          <a:p>
            <a:pPr indent="-298450" lvl="0" marL="457200" rtl="0" algn="just">
              <a:lnSpc>
                <a:spcPct val="150000"/>
              </a:lnSpc>
              <a:spcBef>
                <a:spcPts val="1200"/>
              </a:spcBef>
              <a:spcAft>
                <a:spcPts val="0"/>
              </a:spcAft>
              <a:buClr>
                <a:srgbClr val="000000"/>
              </a:buClr>
              <a:buSzPts val="1100"/>
              <a:buChar char="●"/>
            </a:pPr>
            <a:r>
              <a:rPr lang="en" sz="1100">
                <a:solidFill>
                  <a:schemeClr val="dk1"/>
                </a:solidFill>
              </a:rPr>
              <a:t>To answer the business question that was raised in the introduction section, the answer proposed by this project is: The neighbourhoods in cluster 3 are the most preferred locations to open a new restaurant. </a:t>
            </a:r>
            <a:endParaRPr sz="1100">
              <a:solidFill>
                <a:schemeClr val="dk1"/>
              </a:solidFill>
            </a:endParaRPr>
          </a:p>
          <a:p>
            <a:pPr indent="-298450" lvl="0" marL="457200" rtl="0" algn="just">
              <a:lnSpc>
                <a:spcPct val="150000"/>
              </a:lnSpc>
              <a:spcBef>
                <a:spcPts val="1200"/>
              </a:spcBef>
              <a:spcAft>
                <a:spcPts val="0"/>
              </a:spcAft>
              <a:buClr>
                <a:schemeClr val="dk1"/>
              </a:buClr>
              <a:buSzPts val="1100"/>
              <a:buChar char="●"/>
            </a:pPr>
            <a:r>
              <a:rPr lang="en" sz="1100">
                <a:solidFill>
                  <a:schemeClr val="dk1"/>
                </a:solidFill>
              </a:rPr>
              <a:t>Property developers, investors are advised to avoid neighbourhoods in cluster 2 which already have a high concentration of restaurants and suffering from intense competition.</a:t>
            </a:r>
            <a:endParaRPr sz="1100">
              <a:solidFill>
                <a:schemeClr val="dk1"/>
              </a:solidFill>
            </a:endParaRPr>
          </a:p>
          <a:p>
            <a:pPr indent="-298450" lvl="0" marL="457200" rtl="0" algn="just">
              <a:lnSpc>
                <a:spcPct val="150000"/>
              </a:lnSpc>
              <a:spcBef>
                <a:spcPts val="1200"/>
              </a:spcBef>
              <a:spcAft>
                <a:spcPts val="0"/>
              </a:spcAft>
              <a:buClr>
                <a:srgbClr val="000000"/>
              </a:buClr>
              <a:buSzPts val="1100"/>
              <a:buChar char="●"/>
            </a:pPr>
            <a:r>
              <a:rPr lang="en" sz="1100">
                <a:solidFill>
                  <a:schemeClr val="dk1"/>
                </a:solidFill>
              </a:rPr>
              <a:t>The findings of this project will help the relevant stakeholders to capitalize on the opportunities on high potential locations while avoiding overcrowded areas in their decisions to open a new restaurant.</a:t>
            </a:r>
            <a:endParaRPr sz="11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