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3" r:id="rId1"/>
  </p:sldMasterIdLst>
  <p:notesMasterIdLst>
    <p:notesMasterId r:id="rId10"/>
  </p:notesMasterIdLst>
  <p:handoutMasterIdLst>
    <p:handoutMasterId r:id="rId11"/>
  </p:handoutMasterIdLst>
  <p:sldIdLst>
    <p:sldId id="371" r:id="rId2"/>
    <p:sldId id="413" r:id="rId3"/>
    <p:sldId id="410" r:id="rId4"/>
    <p:sldId id="401" r:id="rId5"/>
    <p:sldId id="377" r:id="rId6"/>
    <p:sldId id="404" r:id="rId7"/>
    <p:sldId id="412" r:id="rId8"/>
    <p:sldId id="414" r:id="rId9"/>
  </p:sldIdLst>
  <p:sldSz cx="9144000" cy="514826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ヒラギノ角ゴ Pro W3"/>
        <a:cs typeface="ヒラギノ角ゴ Pro W3"/>
      </a:defRPr>
    </a:lvl1pPr>
    <a:lvl2pPr marL="457200" algn="l" rtl="0" fontAlgn="base">
      <a:spcBef>
        <a:spcPct val="0"/>
      </a:spcBef>
      <a:spcAft>
        <a:spcPct val="0"/>
      </a:spcAft>
      <a:defRPr kern="1200">
        <a:solidFill>
          <a:schemeClr val="tx1"/>
        </a:solidFill>
        <a:latin typeface="Arial" pitchFamily="34" charset="0"/>
        <a:ea typeface="ヒラギノ角ゴ Pro W3"/>
        <a:cs typeface="ヒラギノ角ゴ Pro W3"/>
      </a:defRPr>
    </a:lvl2pPr>
    <a:lvl3pPr marL="914400" algn="l" rtl="0" fontAlgn="base">
      <a:spcBef>
        <a:spcPct val="0"/>
      </a:spcBef>
      <a:spcAft>
        <a:spcPct val="0"/>
      </a:spcAft>
      <a:defRPr kern="1200">
        <a:solidFill>
          <a:schemeClr val="tx1"/>
        </a:solidFill>
        <a:latin typeface="Arial" pitchFamily="34" charset="0"/>
        <a:ea typeface="ヒラギノ角ゴ Pro W3"/>
        <a:cs typeface="ヒラギノ角ゴ Pro W3"/>
      </a:defRPr>
    </a:lvl3pPr>
    <a:lvl4pPr marL="1371600" algn="l" rtl="0" fontAlgn="base">
      <a:spcBef>
        <a:spcPct val="0"/>
      </a:spcBef>
      <a:spcAft>
        <a:spcPct val="0"/>
      </a:spcAft>
      <a:defRPr kern="1200">
        <a:solidFill>
          <a:schemeClr val="tx1"/>
        </a:solidFill>
        <a:latin typeface="Arial" pitchFamily="34" charset="0"/>
        <a:ea typeface="ヒラギノ角ゴ Pro W3"/>
        <a:cs typeface="ヒラギノ角ゴ Pro W3"/>
      </a:defRPr>
    </a:lvl4pPr>
    <a:lvl5pPr marL="1828800" algn="l" rtl="0" fontAlgn="base">
      <a:spcBef>
        <a:spcPct val="0"/>
      </a:spcBef>
      <a:spcAft>
        <a:spcPct val="0"/>
      </a:spcAft>
      <a:defRPr kern="1200">
        <a:solidFill>
          <a:schemeClr val="tx1"/>
        </a:solidFill>
        <a:latin typeface="Arial" pitchFamily="34" charset="0"/>
        <a:ea typeface="ヒラギノ角ゴ Pro W3"/>
        <a:cs typeface="ヒラギノ角ゴ Pro W3"/>
      </a:defRPr>
    </a:lvl5pPr>
    <a:lvl6pPr marL="2286000" algn="l" defTabSz="914400" rtl="0" eaLnBrk="1" latinLnBrk="0" hangingPunct="1">
      <a:defRPr kern="1200">
        <a:solidFill>
          <a:schemeClr val="tx1"/>
        </a:solidFill>
        <a:latin typeface="Arial" pitchFamily="34" charset="0"/>
        <a:ea typeface="ヒラギノ角ゴ Pro W3"/>
        <a:cs typeface="ヒラギノ角ゴ Pro W3"/>
      </a:defRPr>
    </a:lvl6pPr>
    <a:lvl7pPr marL="2743200" algn="l" defTabSz="914400" rtl="0" eaLnBrk="1" latinLnBrk="0" hangingPunct="1">
      <a:defRPr kern="1200">
        <a:solidFill>
          <a:schemeClr val="tx1"/>
        </a:solidFill>
        <a:latin typeface="Arial" pitchFamily="34" charset="0"/>
        <a:ea typeface="ヒラギノ角ゴ Pro W3"/>
        <a:cs typeface="ヒラギノ角ゴ Pro W3"/>
      </a:defRPr>
    </a:lvl7pPr>
    <a:lvl8pPr marL="3200400" algn="l" defTabSz="914400" rtl="0" eaLnBrk="1" latinLnBrk="0" hangingPunct="1">
      <a:defRPr kern="1200">
        <a:solidFill>
          <a:schemeClr val="tx1"/>
        </a:solidFill>
        <a:latin typeface="Arial" pitchFamily="34" charset="0"/>
        <a:ea typeface="ヒラギノ角ゴ Pro W3"/>
        <a:cs typeface="ヒラギノ角ゴ Pro W3"/>
      </a:defRPr>
    </a:lvl8pPr>
    <a:lvl9pPr marL="3657600" algn="l" defTabSz="914400" rtl="0" eaLnBrk="1" latinLnBrk="0" hangingPunct="1">
      <a:defRPr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162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74D7"/>
    <a:srgbClr val="D7B1D7"/>
    <a:srgbClr val="D7C6D7"/>
    <a:srgbClr val="D793D6"/>
    <a:srgbClr val="D4FAB4"/>
    <a:srgbClr val="BEFA84"/>
    <a:srgbClr val="FCFF06"/>
    <a:srgbClr val="FAFF38"/>
    <a:srgbClr val="DB4CE4"/>
    <a:srgbClr val="F1F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29" autoAdjust="0"/>
    <p:restoredTop sz="91257" autoAdjust="0"/>
  </p:normalViewPr>
  <p:slideViewPr>
    <p:cSldViewPr>
      <p:cViewPr varScale="1">
        <p:scale>
          <a:sx n="98" d="100"/>
          <a:sy n="98" d="100"/>
        </p:scale>
        <p:origin x="84" y="276"/>
      </p:cViewPr>
      <p:guideLst>
        <p:guide orient="horz" pos="1622"/>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88139" tIns="44070" rIns="88139" bIns="44070" rtlCol="0"/>
          <a:lstStyle>
            <a:lvl1pPr algn="l">
              <a:defRPr sz="1200">
                <a:latin typeface="Arial" pitchFamily="34" charset="0"/>
                <a:ea typeface="ヒラギノ角ゴ Pro W3" charset="-128"/>
                <a:cs typeface="Arial" pitchFamily="34" charset="0"/>
              </a:defRPr>
            </a:lvl1pPr>
          </a:lstStyle>
          <a:p>
            <a:pPr>
              <a:defRPr/>
            </a:pPr>
            <a:endParaRPr lang="en-US" dirty="0"/>
          </a:p>
        </p:txBody>
      </p:sp>
      <p:sp>
        <p:nvSpPr>
          <p:cNvPr id="3" name="Date Placeholder 2"/>
          <p:cNvSpPr>
            <a:spLocks noGrp="1"/>
          </p:cNvSpPr>
          <p:nvPr>
            <p:ph type="dt" sz="quarter" idx="1"/>
          </p:nvPr>
        </p:nvSpPr>
        <p:spPr>
          <a:xfrm>
            <a:off x="3970338" y="0"/>
            <a:ext cx="3038475" cy="463550"/>
          </a:xfrm>
          <a:prstGeom prst="rect">
            <a:avLst/>
          </a:prstGeom>
        </p:spPr>
        <p:txBody>
          <a:bodyPr vert="horz" wrap="square" lIns="88139" tIns="44070" rIns="88139" bIns="44070" numCol="1" anchor="t" anchorCtr="0" compatLnSpc="1">
            <a:prstTxWarp prst="textNoShape">
              <a:avLst/>
            </a:prstTxWarp>
          </a:bodyPr>
          <a:lstStyle>
            <a:lvl1pPr algn="r">
              <a:defRPr sz="1200">
                <a:ea typeface="ヒラギノ角ゴ Pro W3" pitchFamily="-106" charset="-128"/>
                <a:cs typeface="Arial" pitchFamily="34" charset="0"/>
              </a:defRPr>
            </a:lvl1pPr>
          </a:lstStyle>
          <a:p>
            <a:pPr>
              <a:defRPr/>
            </a:pPr>
            <a:fld id="{48E03709-A30A-4FA1-918B-F5B652F2ABA0}" type="datetime1">
              <a:rPr lang="en-US"/>
              <a:pPr>
                <a:defRPr/>
              </a:pPr>
              <a:t>5/21/2019</a:t>
            </a:fld>
            <a:endParaRPr lang="en-US" dirty="0"/>
          </a:p>
        </p:txBody>
      </p:sp>
      <p:sp>
        <p:nvSpPr>
          <p:cNvPr id="4" name="Footer Placeholder 3"/>
          <p:cNvSpPr>
            <a:spLocks noGrp="1"/>
          </p:cNvSpPr>
          <p:nvPr>
            <p:ph type="ftr" sz="quarter" idx="2"/>
          </p:nvPr>
        </p:nvSpPr>
        <p:spPr>
          <a:xfrm>
            <a:off x="0" y="8831263"/>
            <a:ext cx="3038475" cy="463550"/>
          </a:xfrm>
          <a:prstGeom prst="rect">
            <a:avLst/>
          </a:prstGeom>
        </p:spPr>
        <p:txBody>
          <a:bodyPr vert="horz" lIns="88139" tIns="44070" rIns="88139" bIns="44070" rtlCol="0" anchor="b"/>
          <a:lstStyle>
            <a:lvl1pPr algn="l">
              <a:defRPr sz="1200">
                <a:latin typeface="Arial" pitchFamily="34" charset="0"/>
                <a:ea typeface="ヒラギノ角ゴ Pro W3" charset="-128"/>
                <a:cs typeface="Arial" pitchFamily="34" charset="0"/>
              </a:defRPr>
            </a:lvl1pPr>
          </a:lstStyle>
          <a:p>
            <a:pPr>
              <a:defRPr/>
            </a:pPr>
            <a:endParaRPr lang="en-US" dirty="0"/>
          </a:p>
        </p:txBody>
      </p:sp>
      <p:sp>
        <p:nvSpPr>
          <p:cNvPr id="5" name="Slide Number Placeholder 4"/>
          <p:cNvSpPr>
            <a:spLocks noGrp="1"/>
          </p:cNvSpPr>
          <p:nvPr>
            <p:ph type="sldNum" sz="quarter" idx="3"/>
          </p:nvPr>
        </p:nvSpPr>
        <p:spPr>
          <a:xfrm>
            <a:off x="3970338" y="8831263"/>
            <a:ext cx="3038475" cy="463550"/>
          </a:xfrm>
          <a:prstGeom prst="rect">
            <a:avLst/>
          </a:prstGeom>
        </p:spPr>
        <p:txBody>
          <a:bodyPr vert="horz" wrap="square" lIns="88139" tIns="44070" rIns="88139" bIns="44070" numCol="1" anchor="b" anchorCtr="0" compatLnSpc="1">
            <a:prstTxWarp prst="textNoShape">
              <a:avLst/>
            </a:prstTxWarp>
          </a:bodyPr>
          <a:lstStyle>
            <a:lvl1pPr algn="r">
              <a:defRPr sz="1200">
                <a:ea typeface="ヒラギノ角ゴ Pro W3" pitchFamily="-106" charset="-128"/>
                <a:cs typeface="Arial" pitchFamily="34" charset="0"/>
              </a:defRPr>
            </a:lvl1pPr>
          </a:lstStyle>
          <a:p>
            <a:pPr>
              <a:defRPr/>
            </a:pPr>
            <a:fld id="{62D09F7C-7FD1-4576-A501-8CC738E837B1}" type="slidenum">
              <a:rPr lang="en-US"/>
              <a:pPr>
                <a:defRPr/>
              </a:pPr>
              <a:t>‹#›</a:t>
            </a:fld>
            <a:endParaRPr lang="en-US" dirty="0"/>
          </a:p>
        </p:txBody>
      </p:sp>
    </p:spTree>
    <p:extLst>
      <p:ext uri="{BB962C8B-B14F-4D97-AF65-F5344CB8AC3E}">
        <p14:creationId xmlns:p14="http://schemas.microsoft.com/office/powerpoint/2010/main" val="2230534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88139" tIns="44070" rIns="88139" bIns="44070" rtlCol="0"/>
          <a:lstStyle>
            <a:lvl1pPr algn="l">
              <a:defRPr sz="1200">
                <a:latin typeface="Arial" pitchFamily="34" charset="0"/>
                <a:ea typeface="ヒラギノ角ゴ Pro W3" pitchFamily="120" charset="-128"/>
                <a:cs typeface="+mn-cs"/>
              </a:defRPr>
            </a:lvl1pPr>
          </a:lstStyle>
          <a:p>
            <a:pPr>
              <a:defRPr/>
            </a:pPr>
            <a:endParaRPr lang="en-US" dirty="0"/>
          </a:p>
        </p:txBody>
      </p:sp>
      <p:sp>
        <p:nvSpPr>
          <p:cNvPr id="3" name="Date Placeholder 2"/>
          <p:cNvSpPr>
            <a:spLocks noGrp="1"/>
          </p:cNvSpPr>
          <p:nvPr>
            <p:ph type="dt" idx="1"/>
          </p:nvPr>
        </p:nvSpPr>
        <p:spPr>
          <a:xfrm>
            <a:off x="3970338" y="0"/>
            <a:ext cx="3038475" cy="463550"/>
          </a:xfrm>
          <a:prstGeom prst="rect">
            <a:avLst/>
          </a:prstGeom>
        </p:spPr>
        <p:txBody>
          <a:bodyPr vert="horz" wrap="square" lIns="88139" tIns="44070" rIns="88139" bIns="44070" numCol="1" anchor="t" anchorCtr="0" compatLnSpc="1">
            <a:prstTxWarp prst="textNoShape">
              <a:avLst/>
            </a:prstTxWarp>
          </a:bodyPr>
          <a:lstStyle>
            <a:lvl1pPr algn="r">
              <a:defRPr sz="1200">
                <a:ea typeface="ヒラギノ角ゴ Pro W3" pitchFamily="-106" charset="-128"/>
                <a:cs typeface="+mn-cs"/>
              </a:defRPr>
            </a:lvl1pPr>
          </a:lstStyle>
          <a:p>
            <a:pPr>
              <a:defRPr/>
            </a:pPr>
            <a:fld id="{21DDCAE5-9ACC-4B80-A0AB-12DD1D56A34B}" type="datetime1">
              <a:rPr lang="en-US"/>
              <a:pPr>
                <a:defRPr/>
              </a:pPr>
              <a:t>5/21/2019</a:t>
            </a:fld>
            <a:endParaRPr lang="en-US" dirty="0"/>
          </a:p>
        </p:txBody>
      </p:sp>
      <p:sp>
        <p:nvSpPr>
          <p:cNvPr id="4" name="Slide Image Placeholder 3"/>
          <p:cNvSpPr>
            <a:spLocks noGrp="1" noRot="1" noChangeAspect="1"/>
          </p:cNvSpPr>
          <p:nvPr>
            <p:ph type="sldImg" idx="2"/>
          </p:nvPr>
        </p:nvSpPr>
        <p:spPr>
          <a:xfrm>
            <a:off x="409575" y="698500"/>
            <a:ext cx="6191250" cy="3486150"/>
          </a:xfrm>
          <a:prstGeom prst="rect">
            <a:avLst/>
          </a:prstGeom>
          <a:noFill/>
          <a:ln w="12700">
            <a:solidFill>
              <a:prstClr val="black"/>
            </a:solidFill>
          </a:ln>
        </p:spPr>
        <p:txBody>
          <a:bodyPr vert="horz" lIns="88139" tIns="44070" rIns="88139" bIns="44070" rtlCol="0" anchor="ctr"/>
          <a:lstStyle/>
          <a:p>
            <a:pPr lvl="0"/>
            <a:endParaRPr lang="en-US" noProof="0" dirty="0"/>
          </a:p>
        </p:txBody>
      </p:sp>
      <p:sp>
        <p:nvSpPr>
          <p:cNvPr id="5" name="Notes Placeholder 4"/>
          <p:cNvSpPr>
            <a:spLocks noGrp="1"/>
          </p:cNvSpPr>
          <p:nvPr>
            <p:ph type="body" sz="quarter" idx="3"/>
          </p:nvPr>
        </p:nvSpPr>
        <p:spPr>
          <a:xfrm>
            <a:off x="701675" y="4416425"/>
            <a:ext cx="5607050" cy="4181475"/>
          </a:xfrm>
          <a:prstGeom prst="rect">
            <a:avLst/>
          </a:prstGeom>
        </p:spPr>
        <p:txBody>
          <a:bodyPr vert="horz" lIns="88139" tIns="44070" rIns="88139" bIns="4407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31263"/>
            <a:ext cx="3038475" cy="463550"/>
          </a:xfrm>
          <a:prstGeom prst="rect">
            <a:avLst/>
          </a:prstGeom>
        </p:spPr>
        <p:txBody>
          <a:bodyPr vert="horz" lIns="88139" tIns="44070" rIns="88139" bIns="44070" rtlCol="0" anchor="b"/>
          <a:lstStyle>
            <a:lvl1pPr algn="l">
              <a:defRPr sz="1200">
                <a:latin typeface="Arial" pitchFamily="34" charset="0"/>
                <a:ea typeface="ヒラギノ角ゴ Pro W3" pitchFamily="120" charset="-128"/>
                <a:cs typeface="+mn-cs"/>
              </a:defRPr>
            </a:lvl1pPr>
          </a:lstStyle>
          <a:p>
            <a:pPr>
              <a:defRPr/>
            </a:pPr>
            <a:endParaRPr lang="en-US" dirty="0"/>
          </a:p>
        </p:txBody>
      </p:sp>
      <p:sp>
        <p:nvSpPr>
          <p:cNvPr id="7" name="Slide Number Placeholder 6"/>
          <p:cNvSpPr>
            <a:spLocks noGrp="1"/>
          </p:cNvSpPr>
          <p:nvPr>
            <p:ph type="sldNum" sz="quarter" idx="5"/>
          </p:nvPr>
        </p:nvSpPr>
        <p:spPr>
          <a:xfrm>
            <a:off x="3970338" y="8831263"/>
            <a:ext cx="3038475" cy="463550"/>
          </a:xfrm>
          <a:prstGeom prst="rect">
            <a:avLst/>
          </a:prstGeom>
        </p:spPr>
        <p:txBody>
          <a:bodyPr vert="horz" wrap="square" lIns="88139" tIns="44070" rIns="88139" bIns="44070" numCol="1" anchor="b" anchorCtr="0" compatLnSpc="1">
            <a:prstTxWarp prst="textNoShape">
              <a:avLst/>
            </a:prstTxWarp>
          </a:bodyPr>
          <a:lstStyle>
            <a:lvl1pPr algn="r">
              <a:defRPr sz="1200">
                <a:ea typeface="ヒラギノ角ゴ Pro W3" pitchFamily="-106" charset="-128"/>
                <a:cs typeface="+mn-cs"/>
              </a:defRPr>
            </a:lvl1pPr>
          </a:lstStyle>
          <a:p>
            <a:pPr>
              <a:defRPr/>
            </a:pPr>
            <a:fld id="{387BB5BA-0487-4DC9-AA86-D4EA66A46D7C}" type="slidenum">
              <a:rPr lang="en-US"/>
              <a:pPr>
                <a:defRPr/>
              </a:pPr>
              <a:t>‹#›</a:t>
            </a:fld>
            <a:endParaRPr lang="en-US" dirty="0"/>
          </a:p>
        </p:txBody>
      </p:sp>
    </p:spTree>
    <p:extLst>
      <p:ext uri="{BB962C8B-B14F-4D97-AF65-F5344CB8AC3E}">
        <p14:creationId xmlns:p14="http://schemas.microsoft.com/office/powerpoint/2010/main" val="14788140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387BB5BA-0487-4DC9-AA86-D4EA66A46D7C}" type="slidenum">
              <a:rPr lang="en-US" smtClean="0"/>
              <a:pPr>
                <a:defRPr/>
              </a:pPr>
              <a:t>1</a:t>
            </a:fld>
            <a:endParaRPr lang="en-US" dirty="0"/>
          </a:p>
        </p:txBody>
      </p:sp>
    </p:spTree>
    <p:extLst>
      <p:ext uri="{BB962C8B-B14F-4D97-AF65-F5344CB8AC3E}">
        <p14:creationId xmlns:p14="http://schemas.microsoft.com/office/powerpoint/2010/main" val="67171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a:solidFill>
            <a:srgbClr val="FFFFFF"/>
          </a:solidFill>
        </p:spPr>
        <p:txBody>
          <a:bodyPr lIns="0" tIns="0" rIns="0" bIns="47625">
            <a:normAutofit lnSpcReduction="10000"/>
          </a:bodyPr>
          <a:lstStyle/>
          <a:p>
            <a:pPr lvl="0"/>
            <a:r>
              <a:rPr lang="en-US" sz="1000" b="1" dirty="0">
                <a:solidFill>
                  <a:srgbClr val="000000"/>
                </a:solidFill>
                <a:effectLst/>
                <a:latin typeface="Arial"/>
                <a:cs typeface="Arial"/>
                <a:sym typeface="Lucida Grande"/>
              </a:rPr>
              <a:t>Enter Cognitive….</a:t>
            </a:r>
            <a:r>
              <a:rPr lang="en-US" sz="1000" b="1" baseline="0" dirty="0">
                <a:solidFill>
                  <a:srgbClr val="000000"/>
                </a:solidFill>
                <a:effectLst/>
                <a:latin typeface="Arial"/>
                <a:cs typeface="Arial"/>
                <a:sym typeface="Lucida Grande"/>
              </a:rPr>
              <a:t>solutions that understand, reason and learn, while interacting with humans. What do I mean by Understand, Reason and learn?</a:t>
            </a:r>
            <a:endParaRPr lang="en-US" sz="1000" dirty="0">
              <a:effectLst/>
              <a:latin typeface="Arial"/>
              <a:cs typeface="Arial"/>
              <a:sym typeface="Lucida Grande"/>
            </a:endParaRPr>
          </a:p>
          <a:p>
            <a:pPr lvl="0"/>
            <a:r>
              <a:rPr lang="en-US" sz="1000" b="1" dirty="0">
                <a:solidFill>
                  <a:srgbClr val="000000"/>
                </a:solidFill>
                <a:effectLst/>
                <a:latin typeface="Arial"/>
                <a:cs typeface="Arial"/>
                <a:sym typeface="Lucida Grande"/>
              </a:rPr>
              <a:t>Understand: </a:t>
            </a:r>
            <a:r>
              <a:rPr lang="en-US" sz="1000" dirty="0">
                <a:solidFill>
                  <a:srgbClr val="000000"/>
                </a:solidFill>
                <a:effectLst/>
                <a:latin typeface="Arial"/>
                <a:cs typeface="Arial"/>
                <a:sym typeface="Lucida Grande"/>
              </a:rPr>
              <a:t>Two</a:t>
            </a:r>
            <a:r>
              <a:rPr lang="en-US" sz="1000" baseline="0" dirty="0">
                <a:solidFill>
                  <a:srgbClr val="000000"/>
                </a:solidFill>
                <a:effectLst/>
                <a:latin typeface="Arial"/>
                <a:cs typeface="Arial"/>
                <a:sym typeface="Lucida Grande"/>
              </a:rPr>
              <a:t> key attributes define understand. First, the</a:t>
            </a:r>
            <a:r>
              <a:rPr lang="en-US" sz="1000" dirty="0">
                <a:solidFill>
                  <a:srgbClr val="000000"/>
                </a:solidFill>
                <a:effectLst/>
                <a:latin typeface="Arial"/>
                <a:cs typeface="Arial"/>
                <a:sym typeface="Lucida Grande"/>
              </a:rPr>
              <a:t> ability of a system to navigate the complexities of human speech–</a:t>
            </a:r>
            <a:r>
              <a:rPr lang="en-US" sz="1000" baseline="0" dirty="0">
                <a:solidFill>
                  <a:srgbClr val="000000"/>
                </a:solidFill>
                <a:effectLst/>
                <a:latin typeface="Arial"/>
                <a:cs typeface="Arial"/>
                <a:sym typeface="Lucida Grande"/>
              </a:rPr>
              <a:t> understanding the idiosyncrasies, colloquialisms and knowing the ways we would express ourselves to one another. This is not an easy task. We say things like, “This morning I got a haircut.” This could reference the barbershop, OR a bad financial trade. The second attribute is being able to put content into context- not search and keyword– but actually bringing forward relevant, actionable content.</a:t>
            </a:r>
            <a:endParaRPr lang="en-US" sz="1000" dirty="0">
              <a:effectLst/>
              <a:latin typeface="Arial"/>
              <a:cs typeface="Arial"/>
              <a:sym typeface="Lucida Grande"/>
            </a:endParaRPr>
          </a:p>
          <a:p>
            <a:pPr lvl="0"/>
            <a:r>
              <a:rPr lang="en-US" sz="1000" b="1" dirty="0">
                <a:solidFill>
                  <a:srgbClr val="000000"/>
                </a:solidFill>
                <a:effectLst/>
                <a:latin typeface="Arial"/>
                <a:cs typeface="Arial"/>
                <a:sym typeface="Lucida Grande"/>
              </a:rPr>
              <a:t>Reason: </a:t>
            </a:r>
            <a:r>
              <a:rPr lang="en-US" sz="1000" dirty="0">
                <a:solidFill>
                  <a:srgbClr val="000000"/>
                </a:solidFill>
                <a:effectLst/>
                <a:latin typeface="Arial"/>
                <a:cs typeface="Arial"/>
                <a:sym typeface="Lucida Grande"/>
              </a:rPr>
              <a:t>There are very</a:t>
            </a:r>
            <a:r>
              <a:rPr lang="en-US" sz="1000" baseline="0" dirty="0">
                <a:solidFill>
                  <a:srgbClr val="000000"/>
                </a:solidFill>
                <a:effectLst/>
                <a:latin typeface="Arial"/>
                <a:cs typeface="Arial"/>
                <a:sym typeface="Lucida Grande"/>
              </a:rPr>
              <a:t> few times where we, as humans, are presented with information that is useful WITHOUT having to infer from the data to extract what we need for our purposes. In doing so, we are reasoning with a purpose– often generating a hypothesis and then proving out the theory. This is something cognitive systems, like Watson, can do.</a:t>
            </a:r>
          </a:p>
          <a:p>
            <a:pPr lvl="0"/>
            <a:r>
              <a:rPr lang="en-US" sz="1000" b="1" baseline="0" dirty="0">
                <a:solidFill>
                  <a:srgbClr val="000000"/>
                </a:solidFill>
                <a:effectLst/>
                <a:latin typeface="Arial"/>
                <a:cs typeface="Arial"/>
                <a:sym typeface="Lucida Grande"/>
              </a:rPr>
              <a:t>Learn: </a:t>
            </a:r>
            <a:r>
              <a:rPr lang="en-US" sz="1000" baseline="0" dirty="0">
                <a:solidFill>
                  <a:srgbClr val="000000"/>
                </a:solidFill>
                <a:effectLst/>
                <a:latin typeface="Arial"/>
                <a:cs typeface="Arial"/>
                <a:sym typeface="Lucida Grande"/>
              </a:rPr>
              <a:t>Cognitive systems are fundamentally different from traditional computational computers, which are hard coded with rules and logic, following a decision tree format. Cognitive systems get progressively smarter with each outcome, action, iteration– with each new peace of information.</a:t>
            </a:r>
            <a:endParaRPr lang="en-US" sz="1000" dirty="0">
              <a:effectLst/>
              <a:latin typeface="Arial"/>
              <a:cs typeface="Arial"/>
              <a:sym typeface="Lucida Grande"/>
            </a:endParaRPr>
          </a:p>
          <a:p>
            <a:pPr lvl="0"/>
            <a:endParaRPr lang="en-US" sz="1000" dirty="0">
              <a:effectLst/>
              <a:latin typeface="Arial"/>
              <a:cs typeface="Arial"/>
              <a:sym typeface="Lucida Grande"/>
            </a:endParaRPr>
          </a:p>
          <a:p>
            <a:pPr lvl="0"/>
            <a:r>
              <a:rPr lang="en-US" sz="1000" dirty="0">
                <a:solidFill>
                  <a:srgbClr val="000000"/>
                </a:solidFill>
                <a:effectLst/>
                <a:latin typeface="Arial"/>
                <a:cs typeface="Arial"/>
                <a:sym typeface="Lucida Grande"/>
              </a:rPr>
              <a:t>Together these attributes allow cognitive systems  to understand data – structured and unstructured, text-based or sensory – in context and meaning, at astonishing speeds and volumes. In fact, Watson reads 800 million pages per second. </a:t>
            </a:r>
          </a:p>
          <a:p>
            <a:pPr lvl="0"/>
            <a:endParaRPr lang="en-US" sz="1000" dirty="0">
              <a:effectLst/>
              <a:latin typeface="Arial"/>
              <a:cs typeface="Arial"/>
              <a:sym typeface="Lucida Grande"/>
            </a:endParaRPr>
          </a:p>
          <a:p>
            <a:pPr lvl="0"/>
            <a:r>
              <a:rPr lang="en-US" sz="1000" b="1" dirty="0">
                <a:solidFill>
                  <a:srgbClr val="000000"/>
                </a:solidFill>
                <a:effectLst/>
                <a:latin typeface="Arial"/>
                <a:cs typeface="Arial"/>
                <a:sym typeface="Lucida Grande"/>
              </a:rPr>
              <a:t>With one client, Watson initially ingested 80 million documents and incrementally adds 30,000 additional documents every day.</a:t>
            </a:r>
          </a:p>
          <a:p>
            <a:pPr lvl="0"/>
            <a:r>
              <a:rPr lang="en-US" sz="1000" b="1" dirty="0">
                <a:solidFill>
                  <a:srgbClr val="000000"/>
                </a:solidFill>
                <a:latin typeface="Arial"/>
                <a:cs typeface="Arial"/>
              </a:rPr>
              <a:t>These combined attributes- understand, reason, and learn- make cognitive systems great resources for humans- helping them to make decisions, discover needed information, and weigh pros, cons, risks in industries around the world.</a:t>
            </a:r>
            <a:r>
              <a:rPr lang="en-US" sz="1000" dirty="0">
                <a:solidFill>
                  <a:srgbClr val="000000"/>
                </a:solidFill>
                <a:latin typeface="Arial"/>
                <a:cs typeface="Arial"/>
              </a:rPr>
              <a:t> </a:t>
            </a:r>
          </a:p>
          <a:p>
            <a:pPr lvl="0"/>
            <a:endParaRPr lang="en-US" sz="1000" dirty="0">
              <a:effectLst/>
              <a:latin typeface="Arial"/>
              <a:cs typeface="Arial"/>
              <a:sym typeface="Lucida Grande"/>
            </a:endParaRPr>
          </a:p>
          <a:p>
            <a:pPr lvl="0"/>
            <a:endParaRPr lang="en-US" sz="800" dirty="0">
              <a:effectLst/>
              <a:latin typeface="Arial"/>
              <a:cs typeface="Arial"/>
            </a:endParaRPr>
          </a:p>
          <a:p>
            <a:pPr lvl="0"/>
            <a:endParaRPr lang="en-US" sz="800" dirty="0">
              <a:latin typeface="Arial"/>
              <a:cs typeface="Arial"/>
            </a:endParaRPr>
          </a:p>
        </p:txBody>
      </p:sp>
    </p:spTree>
    <p:extLst>
      <p:ext uri="{BB962C8B-B14F-4D97-AF65-F5344CB8AC3E}">
        <p14:creationId xmlns:p14="http://schemas.microsoft.com/office/powerpoint/2010/main" val="189331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endParaRPr lang="en-US" dirty="0">
              <a:latin typeface="Arial" charset="0"/>
            </a:endParaRPr>
          </a:p>
        </p:txBody>
      </p:sp>
      <p:sp>
        <p:nvSpPr>
          <p:cNvPr id="33795" name="Slide Number Placeholder 3"/>
          <p:cNvSpPr>
            <a:spLocks noGrp="1"/>
          </p:cNvSpPr>
          <p:nvPr>
            <p:ph type="sldNum" sz="quarter" idx="5"/>
          </p:nvPr>
        </p:nvSpPr>
        <p:spPr>
          <a:noFill/>
        </p:spPr>
        <p:txBody>
          <a:bodyPr/>
          <a:lstStyle/>
          <a:p>
            <a:fld id="{BD606ED6-1771-4BC2-AB79-93E98991FFB7}" type="slidenum">
              <a:rPr lang="en-US" smtClean="0">
                <a:ea typeface="ＭＳ Ｐゴシック" pitchFamily="34" charset="-128"/>
              </a:rPr>
              <a:pPr/>
              <a:t>4</a:t>
            </a:fld>
            <a:endParaRPr lang="en-US" dirty="0">
              <a:ea typeface="ＭＳ Ｐゴシック" pitchFamily="34" charset="-128"/>
            </a:endParaRPr>
          </a:p>
        </p:txBody>
      </p:sp>
    </p:spTree>
    <p:extLst>
      <p:ext uri="{BB962C8B-B14F-4D97-AF65-F5344CB8AC3E}">
        <p14:creationId xmlns:p14="http://schemas.microsoft.com/office/powerpoint/2010/main" val="203073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Notes Placeholder"/>
          <p:cNvSpPr>
            <a:spLocks noGrp="1"/>
          </p:cNvSpPr>
          <p:nvPr>
            <p:ph type="body" idx="1"/>
          </p:nvPr>
        </p:nvSpPr>
        <p:spPr bwMode="auto">
          <a:noFill/>
        </p:spPr>
        <p:txBody>
          <a:bodyPr wrap="square" numCol="1" anchor="t" anchorCtr="0" compatLnSpc="1">
            <a:prstTxWarp prst="textNoShape">
              <a:avLst/>
            </a:prstTxWarp>
            <a:normAutofit fontScale="40000" lnSpcReduction="20000"/>
          </a:bodyPr>
          <a:lstStyle/>
          <a:p>
            <a:pPr lvl="0"/>
            <a:r>
              <a:rPr lang="en-US" sz="1200" dirty="0">
                <a:solidFill>
                  <a:srgbClr val="000000"/>
                </a:solidFill>
                <a:effectLst/>
                <a:latin typeface="Arial"/>
                <a:ea typeface="ＭＳ Ｐゴシック" charset="0"/>
                <a:cs typeface="Lucida Grande"/>
                <a:sym typeface="Lucida Grande" charset="0"/>
              </a:rPr>
              <a:t>This year 2 million women will be diagnosed with breast cancer worldwide. In the US, a recent study of breast cancer risk revealed that 1 in 8 women develop invasive breast cancer during her lifetime. (In India, 1 in 28.)</a:t>
            </a:r>
          </a:p>
          <a:p>
            <a:pPr lvl="0"/>
            <a:r>
              <a:rPr lang="en-US" sz="1200" dirty="0">
                <a:solidFill>
                  <a:srgbClr val="000000"/>
                </a:solidFill>
                <a:effectLst/>
                <a:latin typeface="Arial"/>
                <a:ea typeface="ＭＳ Ｐゴシック" charset="0"/>
                <a:cs typeface="Lucida Grande"/>
                <a:sym typeface="Lucida Grande" charset="0"/>
              </a:rPr>
              <a:t> </a:t>
            </a:r>
          </a:p>
          <a:p>
            <a:pPr lvl="0">
              <a:buNone/>
            </a:pPr>
            <a:r>
              <a:rPr lang="en-US" sz="1200" dirty="0">
                <a:solidFill>
                  <a:srgbClr val="000000"/>
                </a:solidFill>
                <a:effectLst/>
                <a:latin typeface="Arial"/>
                <a:ea typeface="ＭＳ Ｐゴシック" charset="0"/>
                <a:cs typeface="Lucida Grande"/>
                <a:sym typeface="Lucida Grande" charset="0"/>
              </a:rPr>
              <a:t>As the most diagnosed cancer for women, in the last 20 years the number of therapies available for breast cancer treatment has increased from four to more than 800. </a:t>
            </a:r>
          </a:p>
          <a:p>
            <a:pPr lvl="0">
              <a:buNone/>
            </a:pPr>
            <a:r>
              <a:rPr lang="en-US" sz="1200" dirty="0">
                <a:solidFill>
                  <a:srgbClr val="000000"/>
                </a:solidFill>
                <a:effectLst/>
                <a:latin typeface="Arial"/>
                <a:ea typeface="ＭＳ Ｐゴシック" charset="0"/>
                <a:cs typeface="Lucida Grande"/>
                <a:sym typeface="Lucida Grande" charset="0"/>
              </a:rPr>
              <a:t>But, it’s a challenge for oncologists to stay abreast of the latest research, therapies, and clinical trials. </a:t>
            </a:r>
          </a:p>
          <a:p>
            <a:pPr lvl="0">
              <a:buNone/>
            </a:pPr>
            <a:r>
              <a:rPr lang="en-US" sz="1200" dirty="0">
                <a:solidFill>
                  <a:srgbClr val="000000"/>
                </a:solidFill>
                <a:effectLst/>
                <a:latin typeface="Arial"/>
                <a:ea typeface="ＭＳ Ｐゴシック" charset="0"/>
                <a:cs typeface="Lucida Grande"/>
                <a:sym typeface="Lucida Grande" charset="0"/>
              </a:rPr>
              <a:t>And the issue is growing exponentially across healthcare; in fact, </a:t>
            </a:r>
            <a:r>
              <a:rPr lang="en-US" sz="1200" b="1" dirty="0">
                <a:solidFill>
                  <a:srgbClr val="000000"/>
                </a:solidFill>
                <a:effectLst/>
                <a:latin typeface="Arial"/>
                <a:ea typeface="ＭＳ Ｐゴシック" charset="0"/>
                <a:cs typeface="Lucida Grande"/>
                <a:sym typeface="Lucida Grande" charset="0"/>
              </a:rPr>
              <a:t>by 2017 health data will grow by 99%</a:t>
            </a:r>
            <a:r>
              <a:rPr lang="en-US" sz="1200" dirty="0">
                <a:solidFill>
                  <a:srgbClr val="000000"/>
                </a:solidFill>
                <a:effectLst/>
                <a:latin typeface="Arial"/>
                <a:ea typeface="ＭＳ Ｐゴシック" charset="0"/>
                <a:cs typeface="Lucida Grande"/>
                <a:sym typeface="Lucida Grande" charset="0"/>
              </a:rPr>
              <a:t>. To keep up with this information, </a:t>
            </a:r>
            <a:r>
              <a:rPr lang="en-US" sz="1200" b="1" dirty="0">
                <a:solidFill>
                  <a:srgbClr val="000000"/>
                </a:solidFill>
                <a:effectLst/>
                <a:latin typeface="Arial"/>
                <a:ea typeface="ＭＳ Ｐゴシック" charset="0"/>
                <a:cs typeface="Lucida Grande"/>
                <a:sym typeface="Lucida Grande" charset="0"/>
              </a:rPr>
              <a:t>it would take a physician 160 hours of reading per week, when the average physician spends only five.  </a:t>
            </a:r>
            <a:endParaRPr lang="en-US" sz="1200" dirty="0">
              <a:solidFill>
                <a:schemeClr val="tx1"/>
              </a:solidFill>
              <a:effectLst/>
              <a:latin typeface="Lucida Grande"/>
              <a:ea typeface="ＭＳ Ｐゴシック" charset="0"/>
              <a:cs typeface="Lucida Grande"/>
              <a:sym typeface="Lucida Grande" charset="0"/>
            </a:endParaRPr>
          </a:p>
          <a:p>
            <a:pPr lvl="0"/>
            <a:endParaRPr lang="en-US" sz="1200" b="1" dirty="0">
              <a:solidFill>
                <a:schemeClr val="tx1"/>
              </a:solidFill>
              <a:effectLst/>
              <a:latin typeface="Lucida Grande"/>
              <a:ea typeface="ＭＳ Ｐゴシック" charset="0"/>
              <a:cs typeface="Lucida Grande"/>
              <a:sym typeface="Lucida Grande" charset="0"/>
            </a:endParaRPr>
          </a:p>
          <a:p>
            <a:pPr lvl="0"/>
            <a:r>
              <a:rPr lang="en-US" sz="1200" b="1" dirty="0">
                <a:solidFill>
                  <a:srgbClr val="000000"/>
                </a:solidFill>
                <a:effectLst/>
                <a:latin typeface="Arial"/>
                <a:ea typeface="ＭＳ Ｐゴシック" charset="0"/>
                <a:cs typeface="Lucida Grande"/>
                <a:sym typeface="Lucida Grande" charset="0"/>
              </a:rPr>
              <a:t>So how can cognitive help?</a:t>
            </a:r>
            <a:endParaRPr lang="en-US" sz="1200" dirty="0">
              <a:solidFill>
                <a:schemeClr val="tx1"/>
              </a:solidFill>
              <a:effectLst/>
              <a:latin typeface="Lucida Grande"/>
              <a:ea typeface="ＭＳ Ｐゴシック" charset="0"/>
              <a:cs typeface="Lucida Grande"/>
              <a:sym typeface="Lucida Grande" charset="0"/>
            </a:endParaRPr>
          </a:p>
          <a:p>
            <a:pPr lvl="0"/>
            <a:r>
              <a:rPr lang="en-US" sz="1200" dirty="0" err="1">
                <a:solidFill>
                  <a:srgbClr val="000000"/>
                </a:solidFill>
                <a:effectLst/>
                <a:latin typeface="Arial"/>
                <a:ea typeface="ＭＳ Ｐゴシック" charset="0"/>
                <a:cs typeface="Lucida Grande"/>
                <a:sym typeface="Lucida Grande" charset="0"/>
              </a:rPr>
              <a:t>Bumrungrad</a:t>
            </a:r>
            <a:r>
              <a:rPr lang="en-US" sz="1200" dirty="0">
                <a:solidFill>
                  <a:srgbClr val="000000"/>
                </a:solidFill>
                <a:effectLst/>
                <a:latin typeface="Arial"/>
                <a:ea typeface="ＭＳ Ｐゴシック" charset="0"/>
                <a:cs typeface="Lucida Grande"/>
                <a:sym typeface="Lucida Grande" charset="0"/>
              </a:rPr>
              <a:t> International Hospital in Bangkok, Thailand – home to 580 beds and more than 30 specialty centers— and a network that spans 16 countries and four continents— in total 1.1 million patients— needed a way to give their oncologists access to world leading expertise without taking them away from patients to read and digest the latest information.</a:t>
            </a:r>
          </a:p>
          <a:p>
            <a:pPr lvl="0"/>
            <a:r>
              <a:rPr lang="en-US" sz="1200" dirty="0">
                <a:solidFill>
                  <a:srgbClr val="000000"/>
                </a:solidFill>
                <a:effectLst/>
                <a:latin typeface="Arial"/>
                <a:ea typeface="ＭＳ Ｐゴシック" charset="0"/>
                <a:cs typeface="Lucida Grande"/>
                <a:sym typeface="Lucida Grande" charset="0"/>
              </a:rPr>
              <a:t>So they chose IBM Watson for Oncology, trained by Memorial Sloan Kettering Cancer Center. </a:t>
            </a:r>
          </a:p>
          <a:p>
            <a:pPr lvl="0"/>
            <a:endParaRPr lang="en-US" sz="1200" b="1" dirty="0">
              <a:solidFill>
                <a:schemeClr val="tx1"/>
              </a:solidFill>
              <a:effectLst/>
              <a:latin typeface="Lucida Grande"/>
              <a:ea typeface="ＭＳ Ｐゴシック" charset="0"/>
              <a:cs typeface="Lucida Grande"/>
              <a:sym typeface="Lucida Grande" charset="0"/>
            </a:endParaRPr>
          </a:p>
          <a:p>
            <a:pPr lvl="0"/>
            <a:r>
              <a:rPr lang="en-US" sz="1200" b="1" dirty="0">
                <a:solidFill>
                  <a:srgbClr val="000000"/>
                </a:solidFill>
                <a:effectLst/>
                <a:latin typeface="Arial"/>
                <a:ea typeface="ＭＳ Ｐゴシック" charset="0"/>
                <a:cs typeface="Lucida Grande"/>
                <a:sym typeface="Lucida Grande" charset="0"/>
              </a:rPr>
              <a:t>Why IBM Watson? Why Cognitive?</a:t>
            </a:r>
            <a:endParaRPr lang="en-US" sz="1200" dirty="0">
              <a:solidFill>
                <a:schemeClr val="tx1"/>
              </a:solidFill>
              <a:effectLst/>
              <a:latin typeface="Lucida Grande"/>
              <a:ea typeface="ＭＳ Ｐゴシック" charset="0"/>
              <a:cs typeface="Lucida Grande"/>
              <a:sym typeface="Lucida Grande" charset="0"/>
            </a:endParaRPr>
          </a:p>
          <a:p>
            <a:pPr lvl="0"/>
            <a:r>
              <a:rPr lang="en-US" sz="1200" dirty="0">
                <a:solidFill>
                  <a:srgbClr val="000000"/>
                </a:solidFill>
                <a:effectLst/>
                <a:latin typeface="Arial"/>
                <a:ea typeface="ＭＳ Ｐゴシック" charset="0"/>
                <a:cs typeface="Lucida Grande"/>
                <a:sym typeface="Lucida Grande" charset="0"/>
              </a:rPr>
              <a:t>Unlike doctors, IBM Watson is not bound by volume, memory, or format. Using the power of cognitive, Watson can understand, reason and learn. It can read millions of unstructured documents in seconds.</a:t>
            </a:r>
          </a:p>
          <a:p>
            <a:pPr lvl="0"/>
            <a:endParaRPr lang="en-US" sz="1200" b="1" dirty="0">
              <a:solidFill>
                <a:schemeClr val="tx1"/>
              </a:solidFill>
              <a:effectLst/>
              <a:latin typeface="Lucida Grande"/>
              <a:ea typeface="ＭＳ Ｐゴシック" charset="0"/>
              <a:cs typeface="Lucida Grande"/>
              <a:sym typeface="Lucida Grande" charset="0"/>
            </a:endParaRPr>
          </a:p>
          <a:p>
            <a:pPr lvl="0"/>
            <a:r>
              <a:rPr lang="en-US" sz="1200" b="1" dirty="0">
                <a:solidFill>
                  <a:srgbClr val="000000"/>
                </a:solidFill>
                <a:effectLst/>
                <a:latin typeface="Arial"/>
                <a:ea typeface="ＭＳ Ｐゴシック" charset="0"/>
                <a:cs typeface="Lucida Grande"/>
                <a:sym typeface="Lucida Grande" charset="0"/>
              </a:rPr>
              <a:t>Since 2011 IBM has partnered with Memorial Sloan Kettering Cancer Center to train IBM Watson in the field of Oncology. During more than 15,000 hours of training by MSK, Watson ingested more than 600,000 pieces of medical evidence, 2 million pages of text, 1.5 million patient records and 26,000 clinical cases</a:t>
            </a:r>
            <a:r>
              <a:rPr lang="en-US" sz="1200" dirty="0">
                <a:solidFill>
                  <a:srgbClr val="000000"/>
                </a:solidFill>
                <a:effectLst/>
                <a:latin typeface="Arial"/>
                <a:ea typeface="ＭＳ Ｐゴシック" charset="0"/>
                <a:cs typeface="Lucida Grande"/>
                <a:sym typeface="Lucida Grande" charset="0"/>
              </a:rPr>
              <a:t>.</a:t>
            </a:r>
          </a:p>
          <a:p>
            <a:pPr lvl="0"/>
            <a:r>
              <a:rPr lang="en-US" sz="1200" dirty="0">
                <a:solidFill>
                  <a:srgbClr val="000000"/>
                </a:solidFill>
                <a:effectLst/>
                <a:latin typeface="Arial"/>
                <a:ea typeface="ＭＳ Ｐゴシック" charset="0"/>
                <a:cs typeface="Lucida Grande"/>
                <a:sym typeface="Lucida Grande" charset="0"/>
              </a:rPr>
              <a:t>In choosing IBM Watson for Oncology, </a:t>
            </a:r>
            <a:r>
              <a:rPr lang="en-US" sz="1200" dirty="0" err="1">
                <a:solidFill>
                  <a:srgbClr val="000000"/>
                </a:solidFill>
                <a:effectLst/>
                <a:latin typeface="Arial"/>
                <a:ea typeface="ＭＳ Ｐゴシック" charset="0"/>
                <a:cs typeface="Lucida Grande"/>
                <a:sym typeface="Lucida Grande" charset="0"/>
              </a:rPr>
              <a:t>Bumrungrad</a:t>
            </a:r>
            <a:r>
              <a:rPr lang="en-US" sz="1200" dirty="0">
                <a:solidFill>
                  <a:srgbClr val="000000"/>
                </a:solidFill>
                <a:effectLst/>
                <a:latin typeface="Arial"/>
                <a:ea typeface="ＭＳ Ｐゴシック" charset="0"/>
                <a:cs typeface="Lucida Grande"/>
                <a:sym typeface="Lucida Grande" charset="0"/>
              </a:rPr>
              <a:t> oncologists gained access to an expert cognitive advisor that helps them to make more informed, personalized treatment decisions for its cancer patients.</a:t>
            </a:r>
          </a:p>
          <a:p>
            <a:pPr lvl="0"/>
            <a:endParaRPr lang="en-US" sz="1200" dirty="0">
              <a:solidFill>
                <a:schemeClr val="tx1"/>
              </a:solidFill>
              <a:effectLst/>
              <a:latin typeface="Lucida Grande"/>
              <a:ea typeface="ＭＳ Ｐゴシック" charset="0"/>
              <a:cs typeface="Lucida Grande"/>
              <a:sym typeface="Lucida Grande" charset="0"/>
            </a:endParaRPr>
          </a:p>
          <a:p>
            <a:pPr lvl="0"/>
            <a:r>
              <a:rPr lang="en-US" sz="1200" dirty="0">
                <a:solidFill>
                  <a:srgbClr val="000000"/>
                </a:solidFill>
                <a:effectLst/>
                <a:latin typeface="Arial"/>
                <a:ea typeface="ＭＳ Ｐゴシック" charset="0"/>
                <a:cs typeface="Lucida Grande"/>
                <a:sym typeface="Lucida Grande" charset="0"/>
              </a:rPr>
              <a:t>So, for the next female patient- wife, mother, daughter, aunt- that comes in with breast cancer, oncologists at </a:t>
            </a:r>
            <a:r>
              <a:rPr lang="en-US" sz="1200" dirty="0" err="1">
                <a:solidFill>
                  <a:srgbClr val="000000"/>
                </a:solidFill>
                <a:effectLst/>
                <a:latin typeface="Arial"/>
                <a:ea typeface="ＭＳ Ｐゴシック" charset="0"/>
                <a:cs typeface="Lucida Grande"/>
                <a:sym typeface="Lucida Grande" charset="0"/>
              </a:rPr>
              <a:t>Bumrungrad</a:t>
            </a:r>
            <a:r>
              <a:rPr lang="en-US" sz="1200" dirty="0">
                <a:solidFill>
                  <a:srgbClr val="000000"/>
                </a:solidFill>
                <a:effectLst/>
                <a:latin typeface="Arial"/>
                <a:ea typeface="ＭＳ Ｐゴシック" charset="0"/>
                <a:cs typeface="Lucida Grande"/>
                <a:sym typeface="Lucida Grande" charset="0"/>
              </a:rPr>
              <a:t> can use IBM Watson to analyze relevant portions of her electronic medical record, including her family history, notes from prior office visits, and test results, then summarize and highlights aspects of her individual record and notes that are potentially significant to her cancer based on the expertise of oncologists at Memorial Sloan Kettering, and using IBM Watson for oncology they are provided with </a:t>
            </a:r>
            <a:r>
              <a:rPr lang="en-US" sz="1200" b="1" dirty="0">
                <a:solidFill>
                  <a:srgbClr val="000000"/>
                </a:solidFill>
                <a:effectLst/>
                <a:latin typeface="Arial"/>
                <a:ea typeface="ＭＳ Ｐゴシック" charset="0"/>
                <a:cs typeface="Lucida Grande"/>
                <a:sym typeface="Lucida Grande" charset="0"/>
              </a:rPr>
              <a:t>confidence-ranked, evidence-based personalized treatment options for this woman</a:t>
            </a:r>
            <a:r>
              <a:rPr lang="en-US" sz="1200" dirty="0">
                <a:solidFill>
                  <a:srgbClr val="000000"/>
                </a:solidFill>
                <a:effectLst/>
                <a:latin typeface="Arial"/>
                <a:ea typeface="ＭＳ Ｐゴシック" charset="0"/>
                <a:cs typeface="Lucida Grande"/>
                <a:sym typeface="Lucida Grande" charset="0"/>
              </a:rPr>
              <a:t>, something that they previously did not have the manpower to accomplish as personalized and confidently.</a:t>
            </a:r>
          </a:p>
          <a:p>
            <a:pPr lvl="0"/>
            <a:r>
              <a:rPr lang="en-US" sz="1200" b="1" dirty="0">
                <a:solidFill>
                  <a:srgbClr val="000000"/>
                </a:solidFill>
                <a:effectLst/>
                <a:latin typeface="Arial"/>
                <a:ea typeface="ＭＳ Ｐゴシック" charset="0"/>
                <a:cs typeface="Lucida Grande"/>
                <a:sym typeface="Lucida Grande" charset="0"/>
              </a:rPr>
              <a:t> </a:t>
            </a:r>
            <a:endParaRPr lang="en-US" sz="1200" dirty="0">
              <a:solidFill>
                <a:schemeClr val="tx1"/>
              </a:solidFill>
              <a:effectLst/>
              <a:latin typeface="Lucida Grande"/>
              <a:ea typeface="ＭＳ Ｐゴシック" charset="0"/>
              <a:cs typeface="Lucida Grande"/>
              <a:sym typeface="Lucida Grande" charset="0"/>
            </a:endParaRPr>
          </a:p>
          <a:p>
            <a:pPr lvl="0"/>
            <a:r>
              <a:rPr lang="en-US" sz="1200" b="1" dirty="0">
                <a:solidFill>
                  <a:srgbClr val="000000"/>
                </a:solidFill>
                <a:effectLst/>
                <a:latin typeface="Arial"/>
                <a:ea typeface="ＭＳ Ｐゴシック" charset="0"/>
                <a:cs typeface="Lucida Grande"/>
                <a:sym typeface="Lucida Grande" charset="0"/>
              </a:rPr>
              <a:t>What will you do with Watson?</a:t>
            </a:r>
            <a:endParaRPr lang="en-US" sz="1200" dirty="0">
              <a:solidFill>
                <a:schemeClr val="tx1"/>
              </a:solidFill>
              <a:effectLst/>
              <a:latin typeface="Lucida Grande"/>
              <a:ea typeface="ＭＳ Ｐゴシック" charset="0"/>
              <a:cs typeface="Lucida Grande"/>
              <a:sym typeface="Lucida Grande" charset="0"/>
            </a:endParaRPr>
          </a:p>
          <a:p>
            <a:pPr lvl="0"/>
            <a:r>
              <a:rPr lang="en-US" sz="1200" dirty="0">
                <a:solidFill>
                  <a:srgbClr val="000000"/>
                </a:solidFill>
                <a:effectLst/>
                <a:latin typeface="Arial"/>
                <a:ea typeface="ＭＳ Ｐゴシック" charset="0"/>
                <a:cs typeface="Lucida Grande"/>
                <a:sym typeface="Lucida Grande" charset="0"/>
              </a:rPr>
              <a:t> </a:t>
            </a:r>
          </a:p>
          <a:p>
            <a:pPr lvl="0"/>
            <a:r>
              <a:rPr lang="en-US" sz="1200" dirty="0">
                <a:solidFill>
                  <a:srgbClr val="000000"/>
                </a:solidFill>
                <a:effectLst/>
                <a:latin typeface="Arial"/>
                <a:ea typeface="ＭＳ Ｐゴシック" charset="0"/>
                <a:cs typeface="Lucida Grande"/>
                <a:sym typeface="Lucida Grande" charset="0"/>
              </a:rPr>
              <a:t> </a:t>
            </a:r>
          </a:p>
          <a:p>
            <a:pPr lvl="0"/>
            <a:r>
              <a:rPr lang="en-US" sz="1200" b="1" dirty="0">
                <a:solidFill>
                  <a:srgbClr val="000000"/>
                </a:solidFill>
                <a:effectLst/>
                <a:latin typeface="Arial"/>
                <a:ea typeface="ＭＳ Ｐゴシック" charset="0"/>
                <a:cs typeface="Lucida Grande"/>
                <a:sym typeface="Lucida Grande" charset="0"/>
              </a:rPr>
              <a:t>Key Stats</a:t>
            </a:r>
            <a:endParaRPr lang="en-US" sz="1200" dirty="0">
              <a:solidFill>
                <a:schemeClr val="tx1"/>
              </a:solidFill>
              <a:effectLst/>
              <a:latin typeface="Lucida Grande"/>
              <a:ea typeface="ＭＳ Ｐゴシック" charset="0"/>
              <a:cs typeface="Lucida Grande"/>
              <a:sym typeface="Lucida Grande" charset="0"/>
            </a:endParaRPr>
          </a:p>
          <a:p>
            <a:pPr marL="342720" lvl="0" indent="-342720">
              <a:buFont typeface="Arial"/>
              <a:buChar char="•"/>
            </a:pPr>
            <a:r>
              <a:rPr lang="en-US" sz="1200" dirty="0">
                <a:solidFill>
                  <a:srgbClr val="000000"/>
                </a:solidFill>
                <a:effectLst/>
                <a:latin typeface="Arial"/>
                <a:ea typeface="ＭＳ Ｐゴシック" charset="0"/>
                <a:cs typeface="Lucida Grande"/>
                <a:sym typeface="Lucida Grande" charset="0"/>
              </a:rPr>
              <a:t>1 in 5 individuals are misdiagnosed - an alarming statistic. But it’s not the fault of the physician.</a:t>
            </a:r>
          </a:p>
          <a:p>
            <a:pPr marL="342720" lvl="0" indent="-342720">
              <a:buFont typeface="Arial"/>
              <a:buChar char="•"/>
            </a:pPr>
            <a:r>
              <a:rPr lang="en-US" sz="1200" dirty="0">
                <a:solidFill>
                  <a:srgbClr val="000000"/>
                </a:solidFill>
                <a:effectLst/>
                <a:latin typeface="Arial"/>
                <a:ea typeface="ＭＳ Ｐゴシック" charset="0"/>
                <a:cs typeface="Lucida Grande"/>
                <a:sym typeface="Lucida Grande" charset="0"/>
              </a:rPr>
              <a:t>It is estimated that the doubling time of medical knowledge in 1950 was 50 years; in 1980, 7 years; and in 2015, less than three years.</a:t>
            </a:r>
          </a:p>
          <a:p>
            <a:pPr marL="342720" lvl="0" indent="-342720">
              <a:buFont typeface="Arial"/>
              <a:buChar char="•"/>
            </a:pPr>
            <a:r>
              <a:rPr lang="en-US" sz="1200" dirty="0">
                <a:solidFill>
                  <a:srgbClr val="000000"/>
                </a:solidFill>
                <a:effectLst/>
                <a:latin typeface="Arial"/>
                <a:ea typeface="ＭＳ Ｐゴシック" charset="0"/>
                <a:cs typeface="Lucida Grande"/>
                <a:sym typeface="Lucida Grande" charset="0"/>
              </a:rPr>
              <a:t>An epidemiologist, according to a government study, would have to read 167 hours of research each week to keep up with the latest information. That is not humanly possible. This issue is growing exponentially across health care with medical data now doubling every 3 years.  </a:t>
            </a:r>
          </a:p>
          <a:p>
            <a:pPr marL="342720" lvl="0" indent="-342720">
              <a:buFont typeface="Arial"/>
              <a:buChar char="•"/>
            </a:pPr>
            <a:r>
              <a:rPr lang="en-US" sz="1200" dirty="0">
                <a:solidFill>
                  <a:srgbClr val="000000"/>
                </a:solidFill>
                <a:effectLst/>
                <a:latin typeface="Arial"/>
                <a:ea typeface="ＭＳ Ｐゴシック" charset="0"/>
                <a:cs typeface="Lucida Grande"/>
                <a:sym typeface="Lucida Grande" charset="0"/>
              </a:rPr>
              <a:t>The average primary care doctor in the US has a caseload of 2,300 patients and spends 15 minutes per patient visit.</a:t>
            </a:r>
          </a:p>
          <a:p>
            <a:pPr marL="342720" lvl="0" indent="-342720">
              <a:buFont typeface="Arial"/>
              <a:buChar char="•"/>
            </a:pPr>
            <a:r>
              <a:rPr lang="en-US" sz="1200" dirty="0">
                <a:solidFill>
                  <a:srgbClr val="000000"/>
                </a:solidFill>
                <a:effectLst/>
                <a:latin typeface="Arial"/>
                <a:ea typeface="ＭＳ Ｐゴシック" charset="0"/>
                <a:cs typeface="Lucida Grande"/>
                <a:sym typeface="Lucida Grande" charset="0"/>
              </a:rPr>
              <a:t>As a result of the collaboration between IBM and Memorial Sloan Kettering, Watson for Oncology draws upon clinical expertise and over 20 years of experience and 1.5M patient records.</a:t>
            </a:r>
          </a:p>
          <a:p>
            <a:pPr marL="342720" lvl="0" indent="-342720">
              <a:buFont typeface="Arial"/>
              <a:buChar char="•"/>
            </a:pPr>
            <a:r>
              <a:rPr lang="en-US" sz="1200" dirty="0" err="1">
                <a:solidFill>
                  <a:srgbClr val="000000"/>
                </a:solidFill>
                <a:effectLst/>
                <a:latin typeface="Arial"/>
                <a:ea typeface="ＭＳ Ｐゴシック" charset="0"/>
                <a:cs typeface="Lucida Grande"/>
                <a:sym typeface="Lucida Grande" charset="0"/>
              </a:rPr>
              <a:t>Bumrungrad</a:t>
            </a:r>
            <a:r>
              <a:rPr lang="en-US" sz="1200" dirty="0">
                <a:solidFill>
                  <a:srgbClr val="000000"/>
                </a:solidFill>
                <a:effectLst/>
                <a:latin typeface="Arial"/>
                <a:ea typeface="ＭＳ Ｐゴシック" charset="0"/>
                <a:cs typeface="Lucida Grande"/>
                <a:sym typeface="Lucida Grande" charset="0"/>
              </a:rPr>
              <a:t> International Hospital is home to 580 beds and more than 30 specialty centers— and a network that spans 16 countries and four continents— in total 1.1 million patients.</a:t>
            </a:r>
          </a:p>
          <a:p>
            <a:pPr marL="342720" lvl="0" indent="-342720">
              <a:buFont typeface="Arial"/>
              <a:buChar char="•"/>
            </a:pPr>
            <a:r>
              <a:rPr lang="en-US" sz="1200" dirty="0">
                <a:solidFill>
                  <a:srgbClr val="000000"/>
                </a:solidFill>
                <a:effectLst/>
                <a:latin typeface="Arial"/>
                <a:ea typeface="ＭＳ Ｐゴシック" charset="0"/>
                <a:cs typeface="Lucida Grande"/>
                <a:sym typeface="Lucida Grande" charset="0"/>
              </a:rPr>
              <a:t>Today, clients in 36 countries, across 17 industries are applying cognitive technologies. </a:t>
            </a:r>
          </a:p>
          <a:p>
            <a:pPr marL="342720" lvl="0" indent="-342720">
              <a:buFont typeface="Arial"/>
              <a:buChar char="•"/>
            </a:pPr>
            <a:r>
              <a:rPr lang="en-US" sz="1200" dirty="0">
                <a:solidFill>
                  <a:srgbClr val="000000"/>
                </a:solidFill>
                <a:effectLst/>
                <a:latin typeface="Arial"/>
                <a:ea typeface="ＭＳ Ｐゴシック" charset="0"/>
                <a:cs typeface="Lucida Grande"/>
                <a:sym typeface="Lucida Grande" charset="0"/>
              </a:rPr>
              <a:t>84% in healthcare believe it will play a disruptive role in the industry—and 60% believe they lack the skilled resources and technical expertise to achieve it. </a:t>
            </a:r>
          </a:p>
          <a:p>
            <a:pPr marL="342720" lvl="0" indent="-342720">
              <a:buFont typeface="Arial"/>
              <a:buChar char="•"/>
            </a:pPr>
            <a:r>
              <a:rPr lang="en-US" sz="1200" dirty="0">
                <a:solidFill>
                  <a:srgbClr val="000000"/>
                </a:solidFill>
                <a:effectLst/>
                <a:latin typeface="Arial"/>
                <a:ea typeface="ＭＳ Ｐゴシック" charset="0"/>
                <a:cs typeface="Lucida Grande"/>
                <a:sym typeface="Lucida Grande" charset="0"/>
              </a:rPr>
              <a:t>Healthcare data will grow 99%, and 88% of all healthcare data will be unstructured. It is coming from electronic medical records (EMRs), test results, medical images, and video, patient sensors such as wearables, bedside devices and implants. Medical image archives alone are increasing by 20–40% annually. </a:t>
            </a:r>
          </a:p>
          <a:p>
            <a:pPr marL="342720" lvl="0" indent="-342720">
              <a:buFont typeface="Arial"/>
              <a:buChar char="•"/>
            </a:pPr>
            <a:r>
              <a:rPr lang="en-US" sz="1200" dirty="0">
                <a:solidFill>
                  <a:srgbClr val="000000"/>
                </a:solidFill>
                <a:effectLst/>
                <a:latin typeface="Arial"/>
                <a:ea typeface="ＭＳ Ｐゴシック" charset="0"/>
                <a:cs typeface="Lucida Grande"/>
                <a:sym typeface="Lucida Grande" charset="0"/>
              </a:rPr>
              <a:t>Cognitive systems are designed to keep pace, serving as a companion for professionals to enhance their performance.</a:t>
            </a:r>
          </a:p>
          <a:p>
            <a:endParaRPr lang="en-US" altLang="en-US" b="1" dirty="0"/>
          </a:p>
        </p:txBody>
      </p:sp>
    </p:spTree>
    <p:extLst>
      <p:ext uri="{BB962C8B-B14F-4D97-AF65-F5344CB8AC3E}">
        <p14:creationId xmlns:p14="http://schemas.microsoft.com/office/powerpoint/2010/main" val="1906265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342720" lvl="0" indent="-342720">
              <a:buFont typeface="Arial"/>
              <a:buChar char="•"/>
            </a:pPr>
            <a:r>
              <a:rPr lang="en-US" sz="1200" dirty="0">
                <a:solidFill>
                  <a:srgbClr val="000000"/>
                </a:solidFill>
                <a:effectLst/>
                <a:latin typeface="Arial"/>
                <a:cs typeface="Arial"/>
                <a:sym typeface="Lucida Grande" charset="0"/>
              </a:rPr>
              <a:t>Leverage Watson APIs – cognitive building blocks - to apply Watson’s capabilities. </a:t>
            </a:r>
          </a:p>
          <a:p>
            <a:pPr marL="342720" lvl="0" indent="-342720">
              <a:buFont typeface="Arial"/>
              <a:buChar char="•"/>
            </a:pPr>
            <a:r>
              <a:rPr lang="en-US" sz="1200" dirty="0">
                <a:solidFill>
                  <a:srgbClr val="000000"/>
                </a:solidFill>
                <a:effectLst/>
                <a:latin typeface="Arial"/>
                <a:cs typeface="Arial"/>
                <a:sym typeface="Lucida Grande" charset="0"/>
              </a:rPr>
              <a:t>Watson APIs are delivered on a cloud-based, open platform, and with Watson, you can build cognition into your digital applications, products, and operations, using any one or combination of the available APIs.</a:t>
            </a:r>
          </a:p>
          <a:p>
            <a:pPr marL="342720" lvl="0" indent="-342720">
              <a:buFont typeface="Arial"/>
              <a:buChar char="•"/>
            </a:pPr>
            <a:r>
              <a:rPr lang="en-US" sz="1200" dirty="0">
                <a:solidFill>
                  <a:srgbClr val="000000"/>
                </a:solidFill>
                <a:effectLst/>
                <a:latin typeface="Arial"/>
                <a:cs typeface="Arial"/>
                <a:sym typeface="Lucida Grande" charset="0"/>
              </a:rPr>
              <a:t>For example, Natural Language Classifier API enables developers without a background in machine learning or statistical algorithms to create machine-learning, natural language interfaces for their applications. </a:t>
            </a:r>
          </a:p>
          <a:p>
            <a:pPr marL="342720" lvl="0" indent="-342720">
              <a:buFont typeface="Arial"/>
              <a:buChar char="•"/>
            </a:pPr>
            <a:r>
              <a:rPr lang="en-US" sz="1200" dirty="0">
                <a:solidFill>
                  <a:srgbClr val="000000"/>
                </a:solidFill>
                <a:effectLst/>
                <a:latin typeface="Arial"/>
                <a:cs typeface="Arial"/>
                <a:sym typeface="Lucida Grande" charset="0"/>
              </a:rPr>
              <a:t>Tone analyzer helps individuals understand the linguistic tone of their writing. This API uses linguistic analysis to detect and interpret emotional, social, and writing cues that are located within the text, and also offers rhetorical suggestions for an author to improve the intended tone. </a:t>
            </a:r>
          </a:p>
          <a:p>
            <a:pPr marL="342720" lvl="0" indent="-342720">
              <a:buFont typeface="Arial"/>
              <a:buChar char="•"/>
            </a:pPr>
            <a:r>
              <a:rPr lang="en-US" sz="1200" dirty="0">
                <a:solidFill>
                  <a:srgbClr val="000000"/>
                </a:solidFill>
                <a:effectLst/>
                <a:latin typeface="Arial"/>
                <a:cs typeface="Arial"/>
                <a:sym typeface="Lucida Grande" charset="0"/>
              </a:rPr>
              <a:t>Retrieve and rank helps users find the most relevant information for their query by using a combination of search and machine learning algorithms to detect “signals” in the data.  – cognitive building blocks – to leverage capabilities including relationship extraction, personality analysis, tone analysis, concept expansion, and trade-off analytics, among others. </a:t>
            </a:r>
          </a:p>
          <a:p>
            <a:pPr marL="342720" lvl="0" indent="-342720">
              <a:buFont typeface="Arial"/>
              <a:buChar char="•"/>
            </a:pPr>
            <a:r>
              <a:rPr lang="en-US" sz="1200" dirty="0">
                <a:solidFill>
                  <a:srgbClr val="000000"/>
                </a:solidFill>
                <a:effectLst/>
                <a:latin typeface="Arial"/>
                <a:cs typeface="Arial"/>
                <a:sym typeface="Lucida Grande" charset="0"/>
              </a:rPr>
              <a:t>Each API is capable of performing a different task, and in combination, they can be adapted to solve any number of business problems or create deeply engaging experiences. </a:t>
            </a:r>
          </a:p>
          <a:p>
            <a:pPr marL="342720" lvl="0" indent="-342720">
              <a:buFont typeface="Arial"/>
              <a:buChar char="•"/>
            </a:pPr>
            <a:r>
              <a:rPr lang="en-US" sz="1200" dirty="0">
                <a:solidFill>
                  <a:srgbClr val="000000"/>
                </a:solidFill>
                <a:effectLst/>
                <a:latin typeface="Arial"/>
                <a:cs typeface="Arial"/>
                <a:sym typeface="Lucida Grande" charset="0"/>
              </a:rPr>
              <a:t>And we continue to add new and expanded cognitive capabilities to the platform.</a:t>
            </a:r>
          </a:p>
        </p:txBody>
      </p:sp>
      <p:sp>
        <p:nvSpPr>
          <p:cNvPr id="4" name="Slide Number Placeholder 3"/>
          <p:cNvSpPr>
            <a:spLocks noGrp="1"/>
          </p:cNvSpPr>
          <p:nvPr>
            <p:ph type="sldNum" sz="quarter" idx="10"/>
          </p:nvPr>
        </p:nvSpPr>
        <p:spPr/>
        <p:txBody>
          <a:bodyPr/>
          <a:lstStyle/>
          <a:p>
            <a:pPr>
              <a:defRPr/>
            </a:pPr>
            <a:fld id="{387BB5BA-0487-4DC9-AA86-D4EA66A46D7C}" type="slidenum">
              <a:rPr lang="en-US" smtClean="0"/>
              <a:pPr>
                <a:defRPr/>
              </a:pPr>
              <a:t>6</a:t>
            </a:fld>
            <a:endParaRPr lang="en-US" dirty="0"/>
          </a:p>
        </p:txBody>
      </p:sp>
    </p:spTree>
    <p:extLst>
      <p:ext uri="{BB962C8B-B14F-4D97-AF65-F5344CB8AC3E}">
        <p14:creationId xmlns:p14="http://schemas.microsoft.com/office/powerpoint/2010/main" val="1453793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00B2EF"/>
        </a:solidFill>
        <a:effectLst/>
      </p:bgPr>
    </p:bg>
    <p:spTree>
      <p:nvGrpSpPr>
        <p:cNvPr id="1" name=""/>
        <p:cNvGrpSpPr/>
        <p:nvPr/>
      </p:nvGrpSpPr>
      <p:grpSpPr>
        <a:xfrm>
          <a:off x="0" y="0"/>
          <a:ext cx="0" cy="0"/>
          <a:chOff x="0" y="0"/>
          <a:chExt cx="0" cy="0"/>
        </a:xfrm>
      </p:grpSpPr>
      <p:pic>
        <p:nvPicPr>
          <p:cNvPr id="4" name="Picture 7" descr="full_blue_bkgrnd"/>
          <p:cNvPicPr>
            <a:picLocks noChangeAspect="1" noChangeArrowheads="1"/>
          </p:cNvPicPr>
          <p:nvPr/>
        </p:nvPicPr>
        <p:blipFill>
          <a:blip r:embed="rId2"/>
          <a:srcRect/>
          <a:stretch>
            <a:fillRect/>
          </a:stretch>
        </p:blipFill>
        <p:spPr bwMode="auto">
          <a:xfrm>
            <a:off x="0" y="0"/>
            <a:ext cx="9144000" cy="5148263"/>
          </a:xfrm>
          <a:prstGeom prst="rect">
            <a:avLst/>
          </a:prstGeom>
          <a:noFill/>
          <a:ln w="9525">
            <a:noFill/>
            <a:miter lim="800000"/>
            <a:headEnd/>
            <a:tailEnd/>
          </a:ln>
        </p:spPr>
      </p:pic>
      <p:pic>
        <p:nvPicPr>
          <p:cNvPr id="5" name="Picture 10" descr="earth1"/>
          <p:cNvPicPr>
            <a:picLocks noChangeAspect="1" noChangeArrowheads="1"/>
          </p:cNvPicPr>
          <p:nvPr/>
        </p:nvPicPr>
        <p:blipFill>
          <a:blip r:embed="rId3" cstate="email"/>
          <a:srcRect/>
          <a:stretch>
            <a:fillRect/>
          </a:stretch>
        </p:blipFill>
        <p:spPr bwMode="auto">
          <a:xfrm>
            <a:off x="4529138" y="0"/>
            <a:ext cx="4614862" cy="5148263"/>
          </a:xfrm>
          <a:prstGeom prst="rect">
            <a:avLst/>
          </a:prstGeom>
          <a:noFill/>
          <a:ln w="9525">
            <a:noFill/>
            <a:miter lim="800000"/>
            <a:headEnd/>
            <a:tailEnd/>
          </a:ln>
        </p:spPr>
      </p:pic>
      <p:pic>
        <p:nvPicPr>
          <p:cNvPr id="6" name="Picture 8" descr="IBM_logo_blue"/>
          <p:cNvPicPr>
            <a:picLocks noChangeAspect="1" noChangeArrowheads="1"/>
          </p:cNvPicPr>
          <p:nvPr/>
        </p:nvPicPr>
        <p:blipFill>
          <a:blip r:embed="rId4"/>
          <a:srcRect/>
          <a:stretch>
            <a:fillRect/>
          </a:stretch>
        </p:blipFill>
        <p:spPr bwMode="auto">
          <a:xfrm>
            <a:off x="457200" y="4557166"/>
            <a:ext cx="609600" cy="247879"/>
          </a:xfrm>
          <a:prstGeom prst="rect">
            <a:avLst/>
          </a:prstGeom>
          <a:noFill/>
          <a:ln w="9525">
            <a:noFill/>
            <a:miter lim="800000"/>
            <a:headEnd/>
            <a:tailEnd/>
          </a:ln>
        </p:spPr>
      </p:pic>
      <p:pic>
        <p:nvPicPr>
          <p:cNvPr id="7" name="Picture 9" descr="IBM_Watson_logo_blue"/>
          <p:cNvPicPr>
            <a:picLocks noChangeAspect="1" noChangeArrowheads="1"/>
          </p:cNvPicPr>
          <p:nvPr/>
        </p:nvPicPr>
        <p:blipFill>
          <a:blip r:embed="rId5"/>
          <a:srcRect/>
          <a:stretch>
            <a:fillRect/>
          </a:stretch>
        </p:blipFill>
        <p:spPr bwMode="auto">
          <a:xfrm>
            <a:off x="454026" y="438556"/>
            <a:ext cx="1755775" cy="244701"/>
          </a:xfrm>
          <a:prstGeom prst="rect">
            <a:avLst/>
          </a:prstGeom>
          <a:noFill/>
          <a:ln w="9525">
            <a:noFill/>
            <a:miter lim="800000"/>
            <a:headEnd/>
            <a:tailEnd/>
          </a:ln>
        </p:spPr>
      </p:pic>
      <p:sp>
        <p:nvSpPr>
          <p:cNvPr id="8" name="Rectangle 10"/>
          <p:cNvSpPr>
            <a:spLocks noChangeArrowheads="1"/>
          </p:cNvSpPr>
          <p:nvPr/>
        </p:nvSpPr>
        <p:spPr bwMode="auto">
          <a:xfrm>
            <a:off x="6858000" y="6330457"/>
            <a:ext cx="1114425" cy="16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defRPr/>
            </a:pPr>
            <a:r>
              <a:rPr lang="en-US" altLang="en-US" sz="1100" dirty="0"/>
              <a:t>CONFIDENTIAL</a:t>
            </a:r>
          </a:p>
        </p:txBody>
      </p:sp>
      <p:sp>
        <p:nvSpPr>
          <p:cNvPr id="9" name="Rectangle 11"/>
          <p:cNvSpPr>
            <a:spLocks noChangeArrowheads="1"/>
          </p:cNvSpPr>
          <p:nvPr/>
        </p:nvSpPr>
        <p:spPr bwMode="auto">
          <a:xfrm>
            <a:off x="7010401" y="6482998"/>
            <a:ext cx="1114425" cy="16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defRPr/>
            </a:pPr>
            <a:r>
              <a:rPr lang="en-US" altLang="en-US" sz="1100" dirty="0"/>
              <a:t>CONFIDENTIAL</a:t>
            </a:r>
          </a:p>
        </p:txBody>
      </p:sp>
      <p:sp>
        <p:nvSpPr>
          <p:cNvPr id="10" name="Rectangle 12"/>
          <p:cNvSpPr>
            <a:spLocks noChangeArrowheads="1"/>
          </p:cNvSpPr>
          <p:nvPr/>
        </p:nvSpPr>
        <p:spPr bwMode="auto">
          <a:xfrm>
            <a:off x="6934200" y="6330457"/>
            <a:ext cx="1219200" cy="24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defRPr/>
            </a:pPr>
            <a:r>
              <a:rPr lang="en-US" altLang="en-US" sz="1100" dirty="0"/>
              <a:t>CONFIDENTIAL</a:t>
            </a:r>
          </a:p>
        </p:txBody>
      </p:sp>
      <p:sp>
        <p:nvSpPr>
          <p:cNvPr id="11" name="Rectangle 13"/>
          <p:cNvSpPr>
            <a:spLocks noChangeArrowheads="1"/>
          </p:cNvSpPr>
          <p:nvPr/>
        </p:nvSpPr>
        <p:spPr bwMode="auto">
          <a:xfrm>
            <a:off x="7086600" y="6482998"/>
            <a:ext cx="1219200" cy="24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defRPr/>
            </a:pPr>
            <a:r>
              <a:rPr lang="en-US" altLang="en-US" sz="1100" dirty="0"/>
              <a:t>CONFIDENTIAL</a:t>
            </a:r>
          </a:p>
        </p:txBody>
      </p:sp>
      <p:sp>
        <p:nvSpPr>
          <p:cNvPr id="3074" name="Rectangle 2"/>
          <p:cNvSpPr>
            <a:spLocks noGrp="1" noChangeArrowheads="1"/>
          </p:cNvSpPr>
          <p:nvPr>
            <p:ph type="ctrTitle"/>
          </p:nvPr>
        </p:nvSpPr>
        <p:spPr>
          <a:xfrm>
            <a:off x="457200" y="1599299"/>
            <a:ext cx="4953000" cy="1103540"/>
          </a:xfrm>
        </p:spPr>
        <p:txBody>
          <a:bodyPr anchor="b"/>
          <a:lstStyle>
            <a:lvl1pPr>
              <a:lnSpc>
                <a:spcPct val="90000"/>
              </a:lnSpc>
              <a:defRPr sz="4000"/>
            </a:lvl1pPr>
          </a:lstStyle>
          <a:p>
            <a:pPr lvl="0"/>
            <a:r>
              <a:rPr lang="en-US" noProof="0"/>
              <a:t>Click to edit Master title style</a:t>
            </a:r>
          </a:p>
        </p:txBody>
      </p:sp>
      <p:sp>
        <p:nvSpPr>
          <p:cNvPr id="3075" name="Rectangle 3"/>
          <p:cNvSpPr>
            <a:spLocks noGrp="1" noChangeArrowheads="1"/>
          </p:cNvSpPr>
          <p:nvPr>
            <p:ph type="subTitle" idx="1"/>
          </p:nvPr>
        </p:nvSpPr>
        <p:spPr>
          <a:xfrm>
            <a:off x="457200" y="2917349"/>
            <a:ext cx="4800600" cy="1315667"/>
          </a:xfrm>
        </p:spPr>
        <p:txBody>
          <a:bodyPr/>
          <a:lstStyle>
            <a:lvl1pPr marL="0" indent="0">
              <a:lnSpc>
                <a:spcPct val="90000"/>
              </a:lnSpc>
              <a:buFontTx/>
              <a:buNone/>
              <a:defRPr sz="1800" b="1">
                <a:solidFill>
                  <a:srgbClr val="00B2F2"/>
                </a:solidFill>
              </a:defRPr>
            </a:lvl1pPr>
          </a:lstStyle>
          <a:p>
            <a:pPr lvl="0"/>
            <a:r>
              <a:rPr lang="en-US" noProof="0"/>
              <a:t>Click to edit Master subtitle style</a:t>
            </a:r>
          </a:p>
        </p:txBody>
      </p:sp>
      <p:sp>
        <p:nvSpPr>
          <p:cNvPr id="12" name="Rectangle 5"/>
          <p:cNvSpPr>
            <a:spLocks noGrp="1" noChangeArrowheads="1"/>
          </p:cNvSpPr>
          <p:nvPr>
            <p:ph type="ftr" sz="quarter" idx="10"/>
          </p:nvPr>
        </p:nvSpPr>
        <p:spPr>
          <a:xfrm>
            <a:off x="457200" y="4862248"/>
            <a:ext cx="5562600" cy="18432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Arial" charset="0"/>
                <a:ea typeface="ヒラギノ角ゴ Pro W3" charset="0"/>
              </a:defRPr>
            </a:lvl1pPr>
          </a:lstStyle>
          <a:p>
            <a:pPr>
              <a:defRPr/>
            </a:pPr>
            <a:r>
              <a:rPr lang="en-US" dirty="0"/>
              <a:t>©  International Business Machines Corporation</a:t>
            </a:r>
          </a:p>
        </p:txBody>
      </p:sp>
      <p:sp>
        <p:nvSpPr>
          <p:cNvPr id="13" name="Rectangle 6"/>
          <p:cNvSpPr>
            <a:spLocks noGrp="1" noChangeArrowheads="1"/>
          </p:cNvSpPr>
          <p:nvPr>
            <p:ph type="sldNum" sz="quarter" idx="11"/>
          </p:nvPr>
        </p:nvSpPr>
        <p:spPr>
          <a:xfrm>
            <a:off x="6553200" y="4862248"/>
            <a:ext cx="2133600" cy="18432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a:lvl1pPr>
          </a:lstStyle>
          <a:p>
            <a:pPr>
              <a:defRPr/>
            </a:pPr>
            <a:fld id="{31CEFBF5-D80E-483E-9196-C196CE2444F0}" type="slidenum">
              <a:rPr lang="en-US" altLang="en-US"/>
              <a:pPr>
                <a:defRPr/>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en-US" dirty="0"/>
              <a:t>© International Business Machines Corporation</a:t>
            </a:r>
          </a:p>
        </p:txBody>
      </p:sp>
      <p:sp>
        <p:nvSpPr>
          <p:cNvPr id="3" name="Rectangle 6"/>
          <p:cNvSpPr>
            <a:spLocks noGrp="1" noChangeArrowheads="1"/>
          </p:cNvSpPr>
          <p:nvPr>
            <p:ph type="sldNum" sz="quarter" idx="11"/>
          </p:nvPr>
        </p:nvSpPr>
        <p:spPr>
          <a:ln/>
        </p:spPr>
        <p:txBody>
          <a:bodyPr/>
          <a:lstStyle>
            <a:lvl1pPr>
              <a:defRPr/>
            </a:lvl1pPr>
          </a:lstStyle>
          <a:p>
            <a:pPr>
              <a:defRPr/>
            </a:pPr>
            <a:fld id="{6C660100-5BD9-46CF-9AF1-C48854BD59B1}" type="slidenum">
              <a:rPr lang="en-US" altLang="en-US"/>
              <a:pPr>
                <a:defRPr/>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446183"/>
            <a:ext cx="8582025" cy="480267"/>
          </a:xfrm>
        </p:spPr>
        <p:txBody>
          <a:bodyPr/>
          <a:lstStyle/>
          <a:p>
            <a:r>
              <a:rPr lang="en-US"/>
              <a:t>Click to edit Master title style</a:t>
            </a:r>
            <a:endParaRPr lang="en-US" dirty="0"/>
          </a:p>
        </p:txBody>
      </p:sp>
      <p:sp>
        <p:nvSpPr>
          <p:cNvPr id="3" name="Content Placeholder 2"/>
          <p:cNvSpPr>
            <a:spLocks noGrp="1"/>
          </p:cNvSpPr>
          <p:nvPr>
            <p:ph idx="1"/>
          </p:nvPr>
        </p:nvSpPr>
        <p:spPr>
          <a:xfrm>
            <a:off x="283465" y="1029653"/>
            <a:ext cx="8582025" cy="3706749"/>
          </a:xfrm>
        </p:spPr>
        <p:txBody>
          <a:bodyPr/>
          <a:lstStyle>
            <a:lvl1pPr>
              <a:defRPr sz="1200"/>
            </a:lvl1pPr>
            <a:lvl2pPr>
              <a:defRPr sz="1050"/>
            </a:lvl2pPr>
            <a:lvl3pPr>
              <a:buFont typeface="Arial" pitchFamily="34" charset="0"/>
              <a:buChar char="•"/>
              <a:defRPr sz="9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216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IBM Closing">
    <p:spTree>
      <p:nvGrpSpPr>
        <p:cNvPr id="1" name=""/>
        <p:cNvGrpSpPr/>
        <p:nvPr/>
      </p:nvGrpSpPr>
      <p:grpSpPr>
        <a:xfrm>
          <a:off x="0" y="0"/>
          <a:ext cx="0" cy="0"/>
          <a:chOff x="0" y="0"/>
          <a:chExt cx="0" cy="0"/>
        </a:xfrm>
      </p:grpSpPr>
      <p:sp>
        <p:nvSpPr>
          <p:cNvPr id="154" name="Shape 154"/>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94506723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765175"/>
            <a:ext cx="8229600" cy="4365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716088"/>
            <a:ext cx="3886200" cy="2882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0"/>
            <a:r>
              <a:rPr lang="en-US" dirty="0"/>
              <a:t>Second level</a:t>
            </a:r>
          </a:p>
          <a:p>
            <a:pPr lvl="2"/>
            <a:r>
              <a:rPr lang="en-US" dirty="0"/>
              <a:t>Third level</a:t>
            </a:r>
          </a:p>
        </p:txBody>
      </p:sp>
      <p:sp>
        <p:nvSpPr>
          <p:cNvPr id="1029" name="Rectangle 5"/>
          <p:cNvSpPr>
            <a:spLocks noGrp="1" noChangeArrowheads="1"/>
          </p:cNvSpPr>
          <p:nvPr>
            <p:ph type="ftr" sz="quarter" idx="3"/>
          </p:nvPr>
        </p:nvSpPr>
        <p:spPr bwMode="auto">
          <a:xfrm>
            <a:off x="990600" y="4754563"/>
            <a:ext cx="5562600" cy="184150"/>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lvl1pPr>
              <a:defRPr sz="800">
                <a:solidFill>
                  <a:srgbClr val="FFFFFF"/>
                </a:solidFill>
                <a:ea typeface="ヒラギノ角ゴ Pro W3" pitchFamily="-106" charset="-128"/>
                <a:cs typeface="+mn-cs"/>
              </a:defRPr>
            </a:lvl1pPr>
          </a:lstStyle>
          <a:p>
            <a:pPr>
              <a:defRPr/>
            </a:pPr>
            <a:r>
              <a:rPr lang="en-US" dirty="0"/>
              <a:t>©  International Business Machines Corporation</a:t>
            </a:r>
          </a:p>
        </p:txBody>
      </p:sp>
      <p:pic>
        <p:nvPicPr>
          <p:cNvPr id="4102" name="Picture 11" descr="IBM_logoNeg.png"/>
          <p:cNvPicPr>
            <a:picLocks noChangeAspect="1"/>
          </p:cNvPicPr>
          <p:nvPr userDrawn="1"/>
        </p:nvPicPr>
        <p:blipFill>
          <a:blip r:embed="rId6" cstate="email"/>
          <a:srcRect/>
          <a:stretch>
            <a:fillRect/>
          </a:stretch>
        </p:blipFill>
        <p:spPr bwMode="auto">
          <a:xfrm>
            <a:off x="457200" y="4732338"/>
            <a:ext cx="395288" cy="15557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6553200" y="4754563"/>
            <a:ext cx="2133600" cy="184150"/>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lvl1pPr algn="r">
              <a:defRPr sz="800">
                <a:solidFill>
                  <a:srgbClr val="FFFFFF"/>
                </a:solidFill>
                <a:ea typeface="ヒラギノ角ゴ Pro W3" pitchFamily="-106" charset="-128"/>
                <a:cs typeface="+mn-cs"/>
              </a:defRPr>
            </a:lvl1pPr>
          </a:lstStyle>
          <a:p>
            <a:pPr>
              <a:defRPr/>
            </a:pPr>
            <a:fld id="{1260687F-FF34-4BFC-BF69-301D0D3F3A3B}"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4340" r:id="rId1"/>
    <p:sldLayoutId id="2147484341" r:id="rId2"/>
    <p:sldLayoutId id="2147484342" r:id="rId3"/>
    <p:sldLayoutId id="2147484344" r:id="rId4"/>
  </p:sldLayoutIdLst>
  <p:hf hdr="0" dt="0"/>
  <p:txStyles>
    <p:titleStyle>
      <a:lvl1pPr algn="l" rtl="0" eaLnBrk="0" fontAlgn="base" hangingPunct="0">
        <a:spcBef>
          <a:spcPct val="0"/>
        </a:spcBef>
        <a:spcAft>
          <a:spcPct val="0"/>
        </a:spcAft>
        <a:defRPr sz="2800" b="1">
          <a:solidFill>
            <a:schemeClr val="tx1"/>
          </a:solidFill>
          <a:latin typeface="+mj-lt"/>
          <a:ea typeface="+mj-ea"/>
          <a:cs typeface="ヒラギノ角ゴ Pro W3" charset="0"/>
        </a:defRPr>
      </a:lvl1pPr>
      <a:lvl2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2pPr>
      <a:lvl3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3pPr>
      <a:lvl4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4pPr>
      <a:lvl5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5pPr>
      <a:lvl6pPr marL="457200" algn="l" rtl="0" fontAlgn="base">
        <a:spcBef>
          <a:spcPct val="0"/>
        </a:spcBef>
        <a:spcAft>
          <a:spcPct val="0"/>
        </a:spcAft>
        <a:defRPr sz="2800" b="1">
          <a:solidFill>
            <a:schemeClr val="tx1"/>
          </a:solidFill>
          <a:latin typeface="Arial" charset="0"/>
          <a:ea typeface="ヒラギノ角ゴ Pro W3" charset="0"/>
        </a:defRPr>
      </a:lvl6pPr>
      <a:lvl7pPr marL="914400" algn="l" rtl="0" fontAlgn="base">
        <a:spcBef>
          <a:spcPct val="0"/>
        </a:spcBef>
        <a:spcAft>
          <a:spcPct val="0"/>
        </a:spcAft>
        <a:defRPr sz="2800" b="1">
          <a:solidFill>
            <a:schemeClr val="tx1"/>
          </a:solidFill>
          <a:latin typeface="Arial" charset="0"/>
          <a:ea typeface="ヒラギノ角ゴ Pro W3" charset="0"/>
        </a:defRPr>
      </a:lvl7pPr>
      <a:lvl8pPr marL="1371600" algn="l" rtl="0" fontAlgn="base">
        <a:spcBef>
          <a:spcPct val="0"/>
        </a:spcBef>
        <a:spcAft>
          <a:spcPct val="0"/>
        </a:spcAft>
        <a:defRPr sz="2800" b="1">
          <a:solidFill>
            <a:schemeClr val="tx1"/>
          </a:solidFill>
          <a:latin typeface="Arial" charset="0"/>
          <a:ea typeface="ヒラギノ角ゴ Pro W3" charset="0"/>
        </a:defRPr>
      </a:lvl8pPr>
      <a:lvl9pPr marL="1828800" algn="l" rtl="0" fontAlgn="base">
        <a:spcBef>
          <a:spcPct val="0"/>
        </a:spcBef>
        <a:spcAft>
          <a:spcPct val="0"/>
        </a:spcAft>
        <a:defRPr sz="2800" b="1">
          <a:solidFill>
            <a:schemeClr val="tx1"/>
          </a:solidFill>
          <a:latin typeface="Arial" charset="0"/>
          <a:ea typeface="ヒラギノ角ゴ Pro W3" charset="0"/>
        </a:defRPr>
      </a:lvl9pPr>
    </p:titleStyle>
    <p:bodyStyle>
      <a:lvl1pPr marL="225425" indent="-225425" algn="l" rtl="0" eaLnBrk="0" fontAlgn="base" hangingPunct="0">
        <a:lnSpc>
          <a:spcPct val="110000"/>
        </a:lnSpc>
        <a:spcBef>
          <a:spcPct val="20000"/>
        </a:spcBef>
        <a:spcAft>
          <a:spcPct val="0"/>
        </a:spcAft>
        <a:buChar char="•"/>
        <a:defRPr sz="2000">
          <a:solidFill>
            <a:schemeClr val="tx1"/>
          </a:solidFill>
          <a:latin typeface="+mn-lt"/>
          <a:ea typeface="+mn-ea"/>
          <a:cs typeface="ヒラギノ角ゴ Pro W3" charset="0"/>
        </a:defRPr>
      </a:lvl1pPr>
      <a:lvl2pPr marL="463550" indent="-123825" algn="l" rtl="0" eaLnBrk="0" fontAlgn="base" hangingPunct="0">
        <a:spcBef>
          <a:spcPct val="20000"/>
        </a:spcBef>
        <a:spcAft>
          <a:spcPct val="0"/>
        </a:spcAft>
        <a:buChar char="•"/>
        <a:defRPr sz="2000">
          <a:solidFill>
            <a:schemeClr val="bg1"/>
          </a:solidFill>
          <a:latin typeface="+mn-lt"/>
          <a:ea typeface="+mn-ea"/>
          <a:cs typeface="ヒラギノ角ゴ Pro W3" charset="0"/>
        </a:defRPr>
      </a:lvl2pPr>
      <a:lvl3pPr marL="801688" indent="-223838" algn="l" rtl="0" eaLnBrk="0" fontAlgn="base" hangingPunct="0">
        <a:lnSpc>
          <a:spcPct val="110000"/>
        </a:lnSpc>
        <a:spcBef>
          <a:spcPct val="20000"/>
        </a:spcBef>
        <a:spcAft>
          <a:spcPct val="0"/>
        </a:spcAft>
        <a:buFont typeface="Arial" pitchFamily="34" charset="0"/>
        <a:buChar char="–"/>
        <a:defRPr sz="2000">
          <a:solidFill>
            <a:schemeClr val="tx1"/>
          </a:solidFill>
          <a:latin typeface="+mn-lt"/>
          <a:ea typeface="+mn-ea"/>
          <a:cs typeface="ヒラギノ角ゴ Pro W3" charset="0"/>
        </a:defRPr>
      </a:lvl3pPr>
      <a:lvl4pPr marL="1600200" indent="-228600" algn="l" rtl="0" eaLnBrk="0" fontAlgn="base" hangingPunct="0">
        <a:spcBef>
          <a:spcPct val="20000"/>
        </a:spcBef>
        <a:spcAft>
          <a:spcPct val="0"/>
        </a:spcAft>
        <a:buChar char="–"/>
        <a:defRPr sz="2800">
          <a:solidFill>
            <a:schemeClr val="bg1"/>
          </a:solidFill>
          <a:latin typeface="+mn-lt"/>
          <a:ea typeface="+mn-ea"/>
          <a:cs typeface="ヒラギノ角ゴ Pro W3" charset="0"/>
        </a:defRPr>
      </a:lvl4pPr>
      <a:lvl5pPr marL="2057400" indent="-228600" algn="l" rtl="0" eaLnBrk="0" fontAlgn="base" hangingPunct="0">
        <a:spcBef>
          <a:spcPct val="20000"/>
        </a:spcBef>
        <a:spcAft>
          <a:spcPct val="0"/>
        </a:spcAft>
        <a:buChar char="»"/>
        <a:defRPr sz="2800">
          <a:solidFill>
            <a:schemeClr val="bg1"/>
          </a:solidFill>
          <a:latin typeface="+mn-lt"/>
          <a:ea typeface="+mn-ea"/>
          <a:cs typeface="ヒラギノ角ゴ Pro W3" charset="0"/>
        </a:defRPr>
      </a:lvl5pPr>
      <a:lvl6pPr marL="2514600" indent="-228600" algn="l" rtl="0" fontAlgn="base">
        <a:spcBef>
          <a:spcPct val="20000"/>
        </a:spcBef>
        <a:spcAft>
          <a:spcPct val="0"/>
        </a:spcAft>
        <a:buChar char="»"/>
        <a:defRPr sz="2800">
          <a:solidFill>
            <a:schemeClr val="bg1"/>
          </a:solidFill>
          <a:latin typeface="+mn-lt"/>
          <a:ea typeface="+mn-ea"/>
        </a:defRPr>
      </a:lvl6pPr>
      <a:lvl7pPr marL="2971800" indent="-228600" algn="l" rtl="0" fontAlgn="base">
        <a:spcBef>
          <a:spcPct val="20000"/>
        </a:spcBef>
        <a:spcAft>
          <a:spcPct val="0"/>
        </a:spcAft>
        <a:buChar char="»"/>
        <a:defRPr sz="2800">
          <a:solidFill>
            <a:schemeClr val="bg1"/>
          </a:solidFill>
          <a:latin typeface="+mn-lt"/>
          <a:ea typeface="+mn-ea"/>
        </a:defRPr>
      </a:lvl7pPr>
      <a:lvl8pPr marL="3429000" indent="-228600" algn="l" rtl="0" fontAlgn="base">
        <a:spcBef>
          <a:spcPct val="20000"/>
        </a:spcBef>
        <a:spcAft>
          <a:spcPct val="0"/>
        </a:spcAft>
        <a:buChar char="»"/>
        <a:defRPr sz="2800">
          <a:solidFill>
            <a:schemeClr val="bg1"/>
          </a:solidFill>
          <a:latin typeface="+mn-lt"/>
          <a:ea typeface="+mn-ea"/>
        </a:defRPr>
      </a:lvl8pPr>
      <a:lvl9pPr marL="3886200" indent="-228600" algn="l" rtl="0" fontAlgn="base">
        <a:spcBef>
          <a:spcPct val="20000"/>
        </a:spcBef>
        <a:spcAft>
          <a:spcPct val="0"/>
        </a:spcAft>
        <a:buChar char="»"/>
        <a:defRPr sz="2800">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tinyurl.com/ibmdevday" TargetMode="External"/><Relationship Id="rId2" Type="http://schemas.openxmlformats.org/officeDocument/2006/relationships/hyperlink" Target="https://github.com/kumaranunay123/ibmclouddemo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tinyurl.com/ibmdevday" TargetMode="External"/><Relationship Id="rId2" Type="http://schemas.openxmlformats.org/officeDocument/2006/relationships/hyperlink" Target="https://github.com/kumaranunay123/ibmclouddemo1"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59731"/>
            <a:ext cx="4953000" cy="110274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t"/>
          <a:lstStyle/>
          <a:p>
            <a:pPr>
              <a:defRPr/>
            </a:pPr>
            <a:br>
              <a:rPr lang="en-US" sz="2400" dirty="0">
                <a:ln w="0"/>
                <a:solidFill>
                  <a:schemeClr val="accent1"/>
                </a:solidFill>
                <a:effectLst>
                  <a:outerShdw blurRad="38100" dist="25400" dir="5400000" algn="ctr" rotWithShape="0">
                    <a:srgbClr val="6E747A">
                      <a:alpha val="43000"/>
                    </a:srgbClr>
                  </a:outerShdw>
                </a:effectLst>
                <a:latin typeface="Helvetica" charset="0"/>
                <a:ea typeface="Helvetica" charset="0"/>
                <a:cs typeface="Helvetica" charset="0"/>
              </a:rPr>
            </a:br>
            <a:r>
              <a:rPr lang="en-US" sz="2800" dirty="0">
                <a:ln w="0"/>
                <a:solidFill>
                  <a:schemeClr val="accent1"/>
                </a:solidFill>
                <a:effectLst>
                  <a:outerShdw blurRad="38100" dist="25400" dir="5400000" algn="ctr" rotWithShape="0">
                    <a:srgbClr val="6E747A">
                      <a:alpha val="43000"/>
                    </a:srgbClr>
                  </a:outerShdw>
                </a:effectLst>
                <a:latin typeface="Helvetica" charset="0"/>
                <a:ea typeface="Helvetica" charset="0"/>
                <a:cs typeface="Helvetica" charset="0"/>
              </a:rPr>
              <a:t>Watson And The New Era Of </a:t>
            </a:r>
            <a:br>
              <a:rPr lang="en-US" sz="2800" dirty="0">
                <a:ln w="0"/>
                <a:solidFill>
                  <a:schemeClr val="accent1"/>
                </a:solidFill>
                <a:effectLst>
                  <a:outerShdw blurRad="38100" dist="25400" dir="5400000" algn="ctr" rotWithShape="0">
                    <a:srgbClr val="6E747A">
                      <a:alpha val="43000"/>
                    </a:srgbClr>
                  </a:outerShdw>
                </a:effectLst>
                <a:latin typeface="Helvetica" charset="0"/>
                <a:ea typeface="Helvetica" charset="0"/>
                <a:cs typeface="Helvetica" charset="0"/>
              </a:rPr>
            </a:br>
            <a:r>
              <a:rPr lang="en-US" sz="2800" dirty="0">
                <a:ln w="0"/>
                <a:solidFill>
                  <a:schemeClr val="accent1"/>
                </a:solidFill>
                <a:effectLst>
                  <a:outerShdw blurRad="38100" dist="25400" dir="5400000" algn="ctr" rotWithShape="0">
                    <a:srgbClr val="6E747A">
                      <a:alpha val="43000"/>
                    </a:srgbClr>
                  </a:outerShdw>
                </a:effectLst>
                <a:latin typeface="Helvetica" charset="0"/>
                <a:ea typeface="Helvetica" charset="0"/>
                <a:cs typeface="Helvetica" charset="0"/>
              </a:rPr>
              <a:t>Cognitive Systems</a:t>
            </a:r>
          </a:p>
        </p:txBody>
      </p:sp>
      <p:sp>
        <p:nvSpPr>
          <p:cNvPr id="4" name="Footer Placeholder 3"/>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dirty="0"/>
              <a:t>©  International Business Machines Corporation</a:t>
            </a:r>
          </a:p>
        </p:txBody>
      </p:sp>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17C90BAE-10C5-4660-A076-3E12B54C1275}" type="slidenum">
              <a:rPr lang="en-US" altLang="en-US" smtClean="0"/>
              <a:pPr>
                <a:defRPr/>
              </a:pPr>
              <a:t>1</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C839B9-EFE2-4CDC-B767-30550A1655A8}"/>
              </a:ext>
            </a:extLst>
          </p:cNvPr>
          <p:cNvSpPr>
            <a:spLocks noGrp="1"/>
          </p:cNvSpPr>
          <p:nvPr>
            <p:ph type="ftr" sz="quarter" idx="10"/>
          </p:nvPr>
        </p:nvSpPr>
        <p:spPr/>
        <p:txBody>
          <a:bodyPr/>
          <a:lstStyle/>
          <a:p>
            <a:pPr>
              <a:defRPr/>
            </a:pPr>
            <a:r>
              <a:rPr lang="en-US" altLang="en-US"/>
              <a:t>© International Business Machines Corporation</a:t>
            </a:r>
            <a:endParaRPr lang="en-US" altLang="en-US" dirty="0"/>
          </a:p>
        </p:txBody>
      </p:sp>
      <p:sp>
        <p:nvSpPr>
          <p:cNvPr id="3" name="Slide Number Placeholder 2">
            <a:extLst>
              <a:ext uri="{FF2B5EF4-FFF2-40B4-BE49-F238E27FC236}">
                <a16:creationId xmlns:a16="http://schemas.microsoft.com/office/drawing/2014/main" id="{A0041452-C892-4F77-981E-A73971EE44F8}"/>
              </a:ext>
            </a:extLst>
          </p:cNvPr>
          <p:cNvSpPr>
            <a:spLocks noGrp="1"/>
          </p:cNvSpPr>
          <p:nvPr>
            <p:ph type="sldNum" sz="quarter" idx="11"/>
          </p:nvPr>
        </p:nvSpPr>
        <p:spPr/>
        <p:txBody>
          <a:bodyPr/>
          <a:lstStyle/>
          <a:p>
            <a:pPr>
              <a:defRPr/>
            </a:pPr>
            <a:fld id="{6C660100-5BD9-46CF-9AF1-C48854BD59B1}" type="slidenum">
              <a:rPr lang="en-US" altLang="en-US" smtClean="0"/>
              <a:pPr>
                <a:defRPr/>
              </a:pPr>
              <a:t>2</a:t>
            </a:fld>
            <a:endParaRPr lang="en-US" altLang="en-US" dirty="0"/>
          </a:p>
        </p:txBody>
      </p:sp>
      <p:sp>
        <p:nvSpPr>
          <p:cNvPr id="4" name="Rectangle 3">
            <a:extLst>
              <a:ext uri="{FF2B5EF4-FFF2-40B4-BE49-F238E27FC236}">
                <a16:creationId xmlns:a16="http://schemas.microsoft.com/office/drawing/2014/main" id="{55E0406A-9EB8-4F84-99DB-16A20653A7C7}"/>
              </a:ext>
            </a:extLst>
          </p:cNvPr>
          <p:cNvSpPr/>
          <p:nvPr/>
        </p:nvSpPr>
        <p:spPr>
          <a:xfrm>
            <a:off x="741217" y="973931"/>
            <a:ext cx="6878783" cy="584775"/>
          </a:xfrm>
          <a:prstGeom prst="rect">
            <a:avLst/>
          </a:prstGeom>
        </p:spPr>
        <p:txBody>
          <a:bodyPr wrap="square">
            <a:spAutoFit/>
          </a:bodyPr>
          <a:lstStyle/>
          <a:p>
            <a:r>
              <a:rPr lang="en-US" sz="1600" dirty="0"/>
              <a:t>Artificial Intelligence - Theory and development of computer systems able </a:t>
            </a:r>
          </a:p>
          <a:p>
            <a:r>
              <a:rPr lang="en-US" sz="1600" dirty="0"/>
              <a:t>to perform tasks normally requiring human intelligence, </a:t>
            </a:r>
          </a:p>
        </p:txBody>
      </p:sp>
      <p:sp>
        <p:nvSpPr>
          <p:cNvPr id="5" name="Content Placeholder 2">
            <a:extLst>
              <a:ext uri="{FF2B5EF4-FFF2-40B4-BE49-F238E27FC236}">
                <a16:creationId xmlns:a16="http://schemas.microsoft.com/office/drawing/2014/main" id="{92AE6267-1BB6-4907-9CA6-3B08DAD4D842}"/>
              </a:ext>
            </a:extLst>
          </p:cNvPr>
          <p:cNvSpPr txBox="1">
            <a:spLocks/>
          </p:cNvSpPr>
          <p:nvPr/>
        </p:nvSpPr>
        <p:spPr>
          <a:xfrm>
            <a:off x="741217" y="1812131"/>
            <a:ext cx="7100455" cy="2122920"/>
          </a:xfrm>
          <a:prstGeom prst="rect">
            <a:avLst/>
          </a:prstGeom>
        </p:spPr>
        <p:txBody>
          <a:bodyPr>
            <a:normAutofit/>
          </a:bodyPr>
          <a:lstStyle>
            <a:lvl1pPr marL="225425" indent="-225425" algn="l" rtl="0" eaLnBrk="0" fontAlgn="base" hangingPunct="0">
              <a:lnSpc>
                <a:spcPct val="110000"/>
              </a:lnSpc>
              <a:spcBef>
                <a:spcPct val="20000"/>
              </a:spcBef>
              <a:spcAft>
                <a:spcPct val="0"/>
              </a:spcAft>
              <a:buChar char="•"/>
              <a:defRPr sz="2000">
                <a:solidFill>
                  <a:schemeClr val="tx1"/>
                </a:solidFill>
                <a:latin typeface="+mn-lt"/>
                <a:ea typeface="+mn-ea"/>
                <a:cs typeface="ヒラギノ角ゴ Pro W3" charset="0"/>
              </a:defRPr>
            </a:lvl1pPr>
            <a:lvl2pPr marL="463550" indent="-123825" algn="l" rtl="0" eaLnBrk="0" fontAlgn="base" hangingPunct="0">
              <a:spcBef>
                <a:spcPct val="20000"/>
              </a:spcBef>
              <a:spcAft>
                <a:spcPct val="0"/>
              </a:spcAft>
              <a:buChar char="•"/>
              <a:defRPr sz="2000">
                <a:solidFill>
                  <a:schemeClr val="bg1"/>
                </a:solidFill>
                <a:latin typeface="+mn-lt"/>
                <a:ea typeface="+mn-ea"/>
                <a:cs typeface="ヒラギノ角ゴ Pro W3" charset="0"/>
              </a:defRPr>
            </a:lvl2pPr>
            <a:lvl3pPr marL="801688" indent="-223838" algn="l" rtl="0" eaLnBrk="0" fontAlgn="base" hangingPunct="0">
              <a:lnSpc>
                <a:spcPct val="110000"/>
              </a:lnSpc>
              <a:spcBef>
                <a:spcPct val="20000"/>
              </a:spcBef>
              <a:spcAft>
                <a:spcPct val="0"/>
              </a:spcAft>
              <a:buFont typeface="Arial" pitchFamily="34" charset="0"/>
              <a:buChar char="–"/>
              <a:defRPr sz="2000">
                <a:solidFill>
                  <a:schemeClr val="tx1"/>
                </a:solidFill>
                <a:latin typeface="+mn-lt"/>
                <a:ea typeface="+mn-ea"/>
                <a:cs typeface="ヒラギノ角ゴ Pro W3" charset="0"/>
              </a:defRPr>
            </a:lvl3pPr>
            <a:lvl4pPr marL="1600200" indent="-228600" algn="l" rtl="0" eaLnBrk="0" fontAlgn="base" hangingPunct="0">
              <a:spcBef>
                <a:spcPct val="20000"/>
              </a:spcBef>
              <a:spcAft>
                <a:spcPct val="0"/>
              </a:spcAft>
              <a:buChar char="–"/>
              <a:defRPr sz="2800">
                <a:solidFill>
                  <a:schemeClr val="bg1"/>
                </a:solidFill>
                <a:latin typeface="+mn-lt"/>
                <a:ea typeface="+mn-ea"/>
                <a:cs typeface="ヒラギノ角ゴ Pro W3" charset="0"/>
              </a:defRPr>
            </a:lvl4pPr>
            <a:lvl5pPr marL="2057400" indent="-228600" algn="l" rtl="0" eaLnBrk="0" fontAlgn="base" hangingPunct="0">
              <a:spcBef>
                <a:spcPct val="20000"/>
              </a:spcBef>
              <a:spcAft>
                <a:spcPct val="0"/>
              </a:spcAft>
              <a:buChar char="»"/>
              <a:defRPr sz="2800">
                <a:solidFill>
                  <a:schemeClr val="bg1"/>
                </a:solidFill>
                <a:latin typeface="+mn-lt"/>
                <a:ea typeface="+mn-ea"/>
                <a:cs typeface="ヒラギノ角ゴ Pro W3" charset="0"/>
              </a:defRPr>
            </a:lvl5pPr>
            <a:lvl6pPr marL="2514600" indent="-228600" algn="l" rtl="0" fontAlgn="base">
              <a:spcBef>
                <a:spcPct val="20000"/>
              </a:spcBef>
              <a:spcAft>
                <a:spcPct val="0"/>
              </a:spcAft>
              <a:buChar char="»"/>
              <a:defRPr sz="2800">
                <a:solidFill>
                  <a:schemeClr val="bg1"/>
                </a:solidFill>
                <a:latin typeface="+mn-lt"/>
                <a:ea typeface="+mn-ea"/>
              </a:defRPr>
            </a:lvl6pPr>
            <a:lvl7pPr marL="2971800" indent="-228600" algn="l" rtl="0" fontAlgn="base">
              <a:spcBef>
                <a:spcPct val="20000"/>
              </a:spcBef>
              <a:spcAft>
                <a:spcPct val="0"/>
              </a:spcAft>
              <a:buChar char="»"/>
              <a:defRPr sz="2800">
                <a:solidFill>
                  <a:schemeClr val="bg1"/>
                </a:solidFill>
                <a:latin typeface="+mn-lt"/>
                <a:ea typeface="+mn-ea"/>
              </a:defRPr>
            </a:lvl7pPr>
            <a:lvl8pPr marL="3429000" indent="-228600" algn="l" rtl="0" fontAlgn="base">
              <a:spcBef>
                <a:spcPct val="20000"/>
              </a:spcBef>
              <a:spcAft>
                <a:spcPct val="0"/>
              </a:spcAft>
              <a:buChar char="»"/>
              <a:defRPr sz="2800">
                <a:solidFill>
                  <a:schemeClr val="bg1"/>
                </a:solidFill>
                <a:latin typeface="+mn-lt"/>
                <a:ea typeface="+mn-ea"/>
              </a:defRPr>
            </a:lvl8pPr>
            <a:lvl9pPr marL="3886200" indent="-228600" algn="l" rtl="0" fontAlgn="base">
              <a:spcBef>
                <a:spcPct val="20000"/>
              </a:spcBef>
              <a:spcAft>
                <a:spcPct val="0"/>
              </a:spcAft>
              <a:buChar char="»"/>
              <a:defRPr sz="2800">
                <a:solidFill>
                  <a:schemeClr val="bg1"/>
                </a:solidFill>
                <a:latin typeface="+mn-lt"/>
                <a:ea typeface="+mn-ea"/>
              </a:defRPr>
            </a:lvl9pPr>
          </a:lstStyle>
          <a:p>
            <a:pPr marL="0" indent="0">
              <a:buFontTx/>
              <a:buNone/>
            </a:pPr>
            <a:r>
              <a:rPr lang="en-US" sz="1600" kern="0" dirty="0"/>
              <a:t>Cognitive Computing – </a:t>
            </a:r>
          </a:p>
          <a:p>
            <a:pPr lvl="1"/>
            <a:r>
              <a:rPr lang="en-US" sz="1600" kern="0" dirty="0"/>
              <a:t>Simulation of human thought processes </a:t>
            </a:r>
          </a:p>
          <a:p>
            <a:pPr lvl="1"/>
            <a:r>
              <a:rPr lang="en-US" sz="1600" kern="0" dirty="0"/>
              <a:t>self learning systems </a:t>
            </a:r>
          </a:p>
          <a:p>
            <a:pPr lvl="1"/>
            <a:r>
              <a:rPr lang="en-US" sz="1600" kern="0" dirty="0"/>
              <a:t>data mining, </a:t>
            </a:r>
          </a:p>
          <a:p>
            <a:pPr lvl="1"/>
            <a:r>
              <a:rPr lang="en-US" sz="1600" kern="0" dirty="0"/>
              <a:t>natural language processing</a:t>
            </a:r>
          </a:p>
        </p:txBody>
      </p:sp>
      <p:sp>
        <p:nvSpPr>
          <p:cNvPr id="6" name="Rectangle 5">
            <a:extLst>
              <a:ext uri="{FF2B5EF4-FFF2-40B4-BE49-F238E27FC236}">
                <a16:creationId xmlns:a16="http://schemas.microsoft.com/office/drawing/2014/main" id="{017B746A-ED36-4013-B720-8B238DDE1CF7}"/>
              </a:ext>
            </a:extLst>
          </p:cNvPr>
          <p:cNvSpPr/>
          <p:nvPr/>
        </p:nvSpPr>
        <p:spPr>
          <a:xfrm>
            <a:off x="741217" y="3488775"/>
            <a:ext cx="7259783" cy="584775"/>
          </a:xfrm>
          <a:prstGeom prst="rect">
            <a:avLst/>
          </a:prstGeom>
        </p:spPr>
        <p:txBody>
          <a:bodyPr wrap="square">
            <a:spAutoFit/>
          </a:bodyPr>
          <a:lstStyle/>
          <a:p>
            <a:r>
              <a:rPr lang="en-US" sz="1600" dirty="0"/>
              <a:t>Augmented Intelligence -  Use of information technology in augmenting </a:t>
            </a:r>
          </a:p>
          <a:p>
            <a:r>
              <a:rPr lang="en-US" sz="1600" dirty="0"/>
              <a:t>human intelligence.</a:t>
            </a:r>
          </a:p>
        </p:txBody>
      </p:sp>
      <p:sp>
        <p:nvSpPr>
          <p:cNvPr id="7" name="Title 1">
            <a:extLst>
              <a:ext uri="{FF2B5EF4-FFF2-40B4-BE49-F238E27FC236}">
                <a16:creationId xmlns:a16="http://schemas.microsoft.com/office/drawing/2014/main" id="{4170DBA5-5CDB-41F6-A0A6-52F48086BB69}"/>
              </a:ext>
            </a:extLst>
          </p:cNvPr>
          <p:cNvSpPr txBox="1">
            <a:spLocks/>
          </p:cNvSpPr>
          <p:nvPr/>
        </p:nvSpPr>
        <p:spPr>
          <a:xfrm>
            <a:off x="599208" y="295906"/>
            <a:ext cx="7162800" cy="584776"/>
          </a:xfrm>
          <a:prstGeom prst="rect">
            <a:avLst/>
          </a:prstGeom>
        </p:spPr>
        <p:txBody>
          <a:bodyPr/>
          <a:lstStyle>
            <a:lvl1pPr algn="l" rtl="0" eaLnBrk="0" fontAlgn="base" hangingPunct="0">
              <a:spcBef>
                <a:spcPct val="0"/>
              </a:spcBef>
              <a:spcAft>
                <a:spcPct val="0"/>
              </a:spcAft>
              <a:defRPr sz="2800" b="1">
                <a:solidFill>
                  <a:schemeClr val="tx1"/>
                </a:solidFill>
                <a:latin typeface="+mj-lt"/>
                <a:ea typeface="+mj-ea"/>
                <a:cs typeface="ヒラギノ角ゴ Pro W3" charset="0"/>
              </a:defRPr>
            </a:lvl1pPr>
            <a:lvl2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2pPr>
            <a:lvl3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3pPr>
            <a:lvl4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4pPr>
            <a:lvl5pPr algn="l" rtl="0" eaLnBrk="0" fontAlgn="base" hangingPunct="0">
              <a:spcBef>
                <a:spcPct val="0"/>
              </a:spcBef>
              <a:spcAft>
                <a:spcPct val="0"/>
              </a:spcAft>
              <a:defRPr sz="2800" b="1">
                <a:solidFill>
                  <a:schemeClr val="tx1"/>
                </a:solidFill>
                <a:latin typeface="Arial" charset="0"/>
                <a:ea typeface="ヒラギノ角ゴ Pro W3" charset="0"/>
                <a:cs typeface="ヒラギノ角ゴ Pro W3" charset="0"/>
              </a:defRPr>
            </a:lvl5pPr>
            <a:lvl6pPr marL="457200" algn="l" rtl="0" fontAlgn="base">
              <a:spcBef>
                <a:spcPct val="0"/>
              </a:spcBef>
              <a:spcAft>
                <a:spcPct val="0"/>
              </a:spcAft>
              <a:defRPr sz="2800" b="1">
                <a:solidFill>
                  <a:schemeClr val="tx1"/>
                </a:solidFill>
                <a:latin typeface="Arial" charset="0"/>
                <a:ea typeface="ヒラギノ角ゴ Pro W3" charset="0"/>
              </a:defRPr>
            </a:lvl6pPr>
            <a:lvl7pPr marL="914400" algn="l" rtl="0" fontAlgn="base">
              <a:spcBef>
                <a:spcPct val="0"/>
              </a:spcBef>
              <a:spcAft>
                <a:spcPct val="0"/>
              </a:spcAft>
              <a:defRPr sz="2800" b="1">
                <a:solidFill>
                  <a:schemeClr val="tx1"/>
                </a:solidFill>
                <a:latin typeface="Arial" charset="0"/>
                <a:ea typeface="ヒラギノ角ゴ Pro W3" charset="0"/>
              </a:defRPr>
            </a:lvl7pPr>
            <a:lvl8pPr marL="1371600" algn="l" rtl="0" fontAlgn="base">
              <a:spcBef>
                <a:spcPct val="0"/>
              </a:spcBef>
              <a:spcAft>
                <a:spcPct val="0"/>
              </a:spcAft>
              <a:defRPr sz="2800" b="1">
                <a:solidFill>
                  <a:schemeClr val="tx1"/>
                </a:solidFill>
                <a:latin typeface="Arial" charset="0"/>
                <a:ea typeface="ヒラギノ角ゴ Pro W3" charset="0"/>
              </a:defRPr>
            </a:lvl8pPr>
            <a:lvl9pPr marL="1828800" algn="l" rtl="0" fontAlgn="base">
              <a:spcBef>
                <a:spcPct val="0"/>
              </a:spcBef>
              <a:spcAft>
                <a:spcPct val="0"/>
              </a:spcAft>
              <a:defRPr sz="2800" b="1">
                <a:solidFill>
                  <a:schemeClr val="tx1"/>
                </a:solidFill>
                <a:latin typeface="Arial" charset="0"/>
                <a:ea typeface="ヒラギノ角ゴ Pro W3" charset="0"/>
              </a:defRPr>
            </a:lvl9pPr>
          </a:lstStyle>
          <a:p>
            <a:r>
              <a:rPr lang="en-US" kern="0"/>
              <a:t>Terms Used</a:t>
            </a:r>
            <a:endParaRPr lang="en-US" kern="0" dirty="0"/>
          </a:p>
        </p:txBody>
      </p:sp>
    </p:spTree>
    <p:extLst>
      <p:ext uri="{BB962C8B-B14F-4D97-AF65-F5344CB8AC3E}">
        <p14:creationId xmlns:p14="http://schemas.microsoft.com/office/powerpoint/2010/main" val="203555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294679" y="306883"/>
            <a:ext cx="8492133" cy="913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1434" tIns="25718" rIns="51434" bIns="25718">
            <a:spAutoFit/>
          </a:bodyPr>
          <a:lstStyle/>
          <a:p>
            <a:r>
              <a:rPr lang="en-US" sz="2800" dirty="0">
                <a:latin typeface="Helvetica" charset="0"/>
                <a:ea typeface="Helvetica" charset="0"/>
                <a:cs typeface="Helvetica" charset="0"/>
                <a:sym typeface="HelvNeue Bold for IBM" charset="0"/>
              </a:rPr>
              <a:t>Three capabilities differentiate cognitive systems from traditional programmed computing systems</a:t>
            </a:r>
            <a:r>
              <a:rPr lang="is-IS" sz="2800">
                <a:latin typeface="Helvetica" charset="0"/>
                <a:ea typeface="Helvetica" charset="0"/>
                <a:cs typeface="Helvetica" charset="0"/>
                <a:sym typeface="HelvNeue Bold for IBM" charset="0"/>
              </a:rPr>
              <a:t>…</a:t>
            </a:r>
            <a:endParaRPr lang="en-US" sz="2800" dirty="0">
              <a:latin typeface="Helvetica" charset="0"/>
              <a:ea typeface="Helvetica" charset="0"/>
              <a:cs typeface="Helvetica" charset="0"/>
              <a:sym typeface="HelvNeue Bold for IBM" charset="0"/>
            </a:endParaRPr>
          </a:p>
        </p:txBody>
      </p:sp>
      <p:grpSp>
        <p:nvGrpSpPr>
          <p:cNvPr id="11" name="Group 10"/>
          <p:cNvGrpSpPr/>
          <p:nvPr/>
        </p:nvGrpSpPr>
        <p:grpSpPr>
          <a:xfrm>
            <a:off x="3352800" y="2040731"/>
            <a:ext cx="2488476" cy="2278730"/>
            <a:chOff x="5732502" y="5710067"/>
            <a:chExt cx="4423958" cy="3075713"/>
          </a:xfrm>
        </p:grpSpPr>
        <p:sp>
          <p:nvSpPr>
            <p:cNvPr id="23" name="Content Placeholder 2"/>
            <p:cNvSpPr txBox="1">
              <a:spLocks/>
            </p:cNvSpPr>
            <p:nvPr/>
          </p:nvSpPr>
          <p:spPr bwMode="auto">
            <a:xfrm>
              <a:off x="5732502" y="5710067"/>
              <a:ext cx="3383913" cy="84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1636" tIns="40817" rIns="81636" bIns="40817"/>
            <a:lstStyle>
              <a:lvl1pPr eaLnBrk="0" hangingPunct="0">
                <a:defRPr sz="2000">
                  <a:solidFill>
                    <a:schemeClr val="tx1"/>
                  </a:solidFill>
                  <a:latin typeface="Helvetica Neue Light" charset="0"/>
                  <a:ea typeface="ＭＳ Ｐゴシック" charset="0"/>
                  <a:cs typeface="ＭＳ Ｐゴシック" charset="0"/>
                  <a:sym typeface="Helvetica Neue Light" charset="0"/>
                </a:defRPr>
              </a:lvl1pPr>
              <a:lvl2pPr marL="742950" indent="-285750" eaLnBrk="0" hangingPunct="0">
                <a:defRPr sz="2000">
                  <a:solidFill>
                    <a:schemeClr val="tx1"/>
                  </a:solidFill>
                  <a:latin typeface="Helvetica Neue Light" charset="0"/>
                  <a:ea typeface="ＭＳ Ｐゴシック" charset="0"/>
                  <a:sym typeface="Helvetica Neue Light" charset="0"/>
                </a:defRPr>
              </a:lvl2pPr>
              <a:lvl3pPr marL="1143000" indent="-228600" eaLnBrk="0" hangingPunct="0">
                <a:defRPr sz="2000">
                  <a:solidFill>
                    <a:schemeClr val="tx1"/>
                  </a:solidFill>
                  <a:latin typeface="Helvetica Neue Light" charset="0"/>
                  <a:ea typeface="ＭＳ Ｐゴシック" charset="0"/>
                  <a:sym typeface="Helvetica Neue Light" charset="0"/>
                </a:defRPr>
              </a:lvl3pPr>
              <a:lvl4pPr marL="1600200" indent="-228600" eaLnBrk="0" hangingPunct="0">
                <a:defRPr sz="2000">
                  <a:solidFill>
                    <a:schemeClr val="tx1"/>
                  </a:solidFill>
                  <a:latin typeface="Helvetica Neue Light" charset="0"/>
                  <a:ea typeface="ＭＳ Ｐゴシック" charset="0"/>
                  <a:sym typeface="Helvetica Neue Light" charset="0"/>
                </a:defRPr>
              </a:lvl4pPr>
              <a:lvl5pPr marL="2057400" indent="-228600" eaLnBrk="0" hangingPunct="0">
                <a:defRPr sz="2000">
                  <a:solidFill>
                    <a:schemeClr val="tx1"/>
                  </a:solidFill>
                  <a:latin typeface="Helvetica Neue Light" charset="0"/>
                  <a:ea typeface="ＭＳ Ｐゴシック" charset="0"/>
                  <a:sym typeface="Helvetica Neue Light" charset="0"/>
                </a:defRPr>
              </a:lvl5pPr>
              <a:lvl6pPr marL="25146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6pPr>
              <a:lvl7pPr marL="29718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7pPr>
              <a:lvl8pPr marL="34290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8pPr>
              <a:lvl9pPr marL="38862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9pPr>
            </a:lstStyle>
            <a:p>
              <a:pPr eaLnBrk="1" hangingPunct="1">
                <a:spcBef>
                  <a:spcPts val="225"/>
                </a:spcBef>
                <a:defRPr/>
              </a:pPr>
              <a:r>
                <a:rPr lang="en-US" sz="1800" spc="28" dirty="0">
                  <a:solidFill>
                    <a:schemeClr val="accent1"/>
                  </a:solidFill>
                  <a:latin typeface="Helvetica" charset="0"/>
                  <a:ea typeface="Helvetica" charset="0"/>
                  <a:cs typeface="Helvetica" charset="0"/>
                  <a:sym typeface="HelvNeue Bold for IBM" charset="0"/>
                </a:rPr>
                <a:t>Reasoning</a:t>
              </a:r>
            </a:p>
          </p:txBody>
        </p:sp>
        <p:sp>
          <p:nvSpPr>
            <p:cNvPr id="24" name="Shape 496"/>
            <p:cNvSpPr>
              <a:spLocks noChangeArrowheads="1"/>
            </p:cNvSpPr>
            <p:nvPr/>
          </p:nvSpPr>
          <p:spPr bwMode="auto">
            <a:xfrm>
              <a:off x="5755535" y="6417886"/>
              <a:ext cx="4400925" cy="2367894"/>
            </a:xfrm>
            <a:prstGeom prst="rect">
              <a:avLst/>
            </a:prstGeom>
            <a:noFill/>
            <a:ln>
              <a:noFill/>
            </a:ln>
            <a:extLst>
              <a:ext uri="{C572A759-6A51-4108-AA02-DFA0A04FC94B}">
                <ma14:wrappingTextBox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square" lIns="45718" tIns="45718" rIns="45718" bIns="45718" anchor="t">
              <a:spAutoFit/>
            </a:bodyPr>
            <a:lstStyle/>
            <a:p>
              <a:pPr defTabSz="255389"/>
              <a:r>
                <a:rPr lang="en-US" dirty="0">
                  <a:solidFill>
                    <a:srgbClr val="00B2EF"/>
                  </a:solidFill>
                  <a:latin typeface="Helvetica" charset="0"/>
                  <a:ea typeface="Helvetica" charset="0"/>
                  <a:cs typeface="Helvetica" charset="0"/>
                </a:rPr>
                <a:t>They reason. They understand underlying ideas and concepts. They form hypothesis. They infer and extract concepts. </a:t>
              </a:r>
              <a:endParaRPr lang="en-US" dirty="0">
                <a:solidFill>
                  <a:srgbClr val="00B2EF"/>
                </a:solidFill>
                <a:latin typeface="Helvetica" charset="0"/>
                <a:ea typeface="Helvetica" charset="0"/>
                <a:cs typeface="Helvetica" charset="0"/>
                <a:sym typeface="Helvetica" charset="0"/>
              </a:endParaRPr>
            </a:p>
          </p:txBody>
        </p:sp>
      </p:grpSp>
      <p:grpSp>
        <p:nvGrpSpPr>
          <p:cNvPr id="10" name="Group 9"/>
          <p:cNvGrpSpPr/>
          <p:nvPr/>
        </p:nvGrpSpPr>
        <p:grpSpPr>
          <a:xfrm>
            <a:off x="6202120" y="1431131"/>
            <a:ext cx="2584692" cy="2837855"/>
            <a:chOff x="11176000" y="4800601"/>
            <a:chExt cx="4595007" cy="5045078"/>
          </a:xfrm>
        </p:grpSpPr>
        <p:sp>
          <p:nvSpPr>
            <p:cNvPr id="25" name="Content Placeholder 2"/>
            <p:cNvSpPr txBox="1">
              <a:spLocks/>
            </p:cNvSpPr>
            <p:nvPr/>
          </p:nvSpPr>
          <p:spPr bwMode="auto">
            <a:xfrm>
              <a:off x="11176000" y="4800601"/>
              <a:ext cx="3383914" cy="84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1636" tIns="40817" rIns="81636" bIns="40817"/>
            <a:lstStyle>
              <a:lvl1pPr eaLnBrk="0" hangingPunct="0">
                <a:defRPr sz="2000">
                  <a:solidFill>
                    <a:schemeClr val="tx1"/>
                  </a:solidFill>
                  <a:latin typeface="Helvetica Neue Light" charset="0"/>
                  <a:ea typeface="ＭＳ Ｐゴシック" charset="0"/>
                  <a:cs typeface="ＭＳ Ｐゴシック" charset="0"/>
                  <a:sym typeface="Helvetica Neue Light" charset="0"/>
                </a:defRPr>
              </a:lvl1pPr>
              <a:lvl2pPr marL="742950" indent="-285750" eaLnBrk="0" hangingPunct="0">
                <a:defRPr sz="2000">
                  <a:solidFill>
                    <a:schemeClr val="tx1"/>
                  </a:solidFill>
                  <a:latin typeface="Helvetica Neue Light" charset="0"/>
                  <a:ea typeface="ＭＳ Ｐゴシック" charset="0"/>
                  <a:sym typeface="Helvetica Neue Light" charset="0"/>
                </a:defRPr>
              </a:lvl2pPr>
              <a:lvl3pPr marL="1143000" indent="-228600" eaLnBrk="0" hangingPunct="0">
                <a:defRPr sz="2000">
                  <a:solidFill>
                    <a:schemeClr val="tx1"/>
                  </a:solidFill>
                  <a:latin typeface="Helvetica Neue Light" charset="0"/>
                  <a:ea typeface="ＭＳ Ｐゴシック" charset="0"/>
                  <a:sym typeface="Helvetica Neue Light" charset="0"/>
                </a:defRPr>
              </a:lvl3pPr>
              <a:lvl4pPr marL="1600200" indent="-228600" eaLnBrk="0" hangingPunct="0">
                <a:defRPr sz="2000">
                  <a:solidFill>
                    <a:schemeClr val="tx1"/>
                  </a:solidFill>
                  <a:latin typeface="Helvetica Neue Light" charset="0"/>
                  <a:ea typeface="ＭＳ Ｐゴシック" charset="0"/>
                  <a:sym typeface="Helvetica Neue Light" charset="0"/>
                </a:defRPr>
              </a:lvl4pPr>
              <a:lvl5pPr marL="2057400" indent="-228600" eaLnBrk="0" hangingPunct="0">
                <a:defRPr sz="2000">
                  <a:solidFill>
                    <a:schemeClr val="tx1"/>
                  </a:solidFill>
                  <a:latin typeface="Helvetica Neue Light" charset="0"/>
                  <a:ea typeface="ＭＳ Ｐゴシック" charset="0"/>
                  <a:sym typeface="Helvetica Neue Light" charset="0"/>
                </a:defRPr>
              </a:lvl5pPr>
              <a:lvl6pPr marL="25146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6pPr>
              <a:lvl7pPr marL="29718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7pPr>
              <a:lvl8pPr marL="34290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8pPr>
              <a:lvl9pPr marL="38862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9pPr>
            </a:lstStyle>
            <a:p>
              <a:pPr eaLnBrk="1" hangingPunct="1">
                <a:spcBef>
                  <a:spcPts val="225"/>
                </a:spcBef>
                <a:defRPr/>
              </a:pPr>
              <a:r>
                <a:rPr lang="en-US" sz="1800" spc="28" dirty="0">
                  <a:solidFill>
                    <a:schemeClr val="accent1"/>
                  </a:solidFill>
                  <a:latin typeface="Helvetica" charset="0"/>
                  <a:ea typeface="Helvetica" charset="0"/>
                  <a:cs typeface="Helvetica" charset="0"/>
                  <a:sym typeface="HelvNeue Bold for IBM" charset="0"/>
                </a:rPr>
                <a:t>Learning</a:t>
              </a:r>
            </a:p>
          </p:txBody>
        </p:sp>
        <p:sp>
          <p:nvSpPr>
            <p:cNvPr id="26" name="Shape 496"/>
            <p:cNvSpPr>
              <a:spLocks noChangeArrowheads="1"/>
            </p:cNvSpPr>
            <p:nvPr/>
          </p:nvSpPr>
          <p:spPr bwMode="auto">
            <a:xfrm>
              <a:off x="11198416" y="5741997"/>
              <a:ext cx="4572591" cy="4103682"/>
            </a:xfrm>
            <a:prstGeom prst="rect">
              <a:avLst/>
            </a:prstGeom>
            <a:noFill/>
            <a:ln>
              <a:noFill/>
            </a:ln>
            <a:extLst>
              <a:ext uri="{C572A759-6A51-4108-AA02-DFA0A04FC94B}">
                <ma14:wrappingTextBox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square" lIns="45718" tIns="45718" rIns="45718" bIns="45718" anchor="t">
              <a:spAutoFit/>
            </a:bodyPr>
            <a:lstStyle/>
            <a:p>
              <a:pPr defTabSz="255389"/>
              <a:r>
                <a:rPr lang="en-US" dirty="0">
                  <a:solidFill>
                    <a:srgbClr val="00B2EF"/>
                  </a:solidFill>
                  <a:latin typeface="Helvetica" charset="0"/>
                  <a:ea typeface="Helvetica" charset="0"/>
                  <a:cs typeface="Helvetica" charset="0"/>
                </a:rPr>
                <a:t>They never stop learning. Get more valuable with time. Advancing with each new piece of information, interaction, and outcome. They develop “expertise”. </a:t>
              </a:r>
              <a:endParaRPr lang="en-US" dirty="0">
                <a:solidFill>
                  <a:srgbClr val="00B2EF"/>
                </a:solidFill>
                <a:latin typeface="Helvetica" charset="0"/>
                <a:ea typeface="Helvetica" charset="0"/>
                <a:cs typeface="Helvetica" charset="0"/>
                <a:sym typeface="Helvetica" charset="0"/>
              </a:endParaRPr>
            </a:p>
          </p:txBody>
        </p:sp>
      </p:grpSp>
      <p:grpSp>
        <p:nvGrpSpPr>
          <p:cNvPr id="14" name="Group 13"/>
          <p:cNvGrpSpPr/>
          <p:nvPr/>
        </p:nvGrpSpPr>
        <p:grpSpPr>
          <a:xfrm>
            <a:off x="498736" y="2955131"/>
            <a:ext cx="2473064" cy="1439864"/>
            <a:chOff x="1374167" y="5840082"/>
            <a:chExt cx="4138009" cy="2274021"/>
          </a:xfrm>
        </p:grpSpPr>
        <p:sp>
          <p:nvSpPr>
            <p:cNvPr id="19468" name="Content Placeholder 2"/>
            <p:cNvSpPr txBox="1">
              <a:spLocks/>
            </p:cNvSpPr>
            <p:nvPr/>
          </p:nvSpPr>
          <p:spPr bwMode="auto">
            <a:xfrm>
              <a:off x="1374167" y="5840082"/>
              <a:ext cx="4138009" cy="84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1636" tIns="40817" rIns="81636" bIns="40817"/>
            <a:lstStyle>
              <a:lvl1pPr eaLnBrk="0" hangingPunct="0">
                <a:defRPr sz="2000">
                  <a:solidFill>
                    <a:schemeClr val="tx1"/>
                  </a:solidFill>
                  <a:latin typeface="Helvetica Neue Light" charset="0"/>
                  <a:ea typeface="ＭＳ Ｐゴシック" charset="0"/>
                  <a:cs typeface="ＭＳ Ｐゴシック" charset="0"/>
                  <a:sym typeface="Helvetica Neue Light" charset="0"/>
                </a:defRPr>
              </a:lvl1pPr>
              <a:lvl2pPr marL="742950" indent="-285750" eaLnBrk="0" hangingPunct="0">
                <a:defRPr sz="2000">
                  <a:solidFill>
                    <a:schemeClr val="tx1"/>
                  </a:solidFill>
                  <a:latin typeface="Helvetica Neue Light" charset="0"/>
                  <a:ea typeface="ＭＳ Ｐゴシック" charset="0"/>
                  <a:sym typeface="Helvetica Neue Light" charset="0"/>
                </a:defRPr>
              </a:lvl2pPr>
              <a:lvl3pPr marL="1143000" indent="-228600" eaLnBrk="0" hangingPunct="0">
                <a:defRPr sz="2000">
                  <a:solidFill>
                    <a:schemeClr val="tx1"/>
                  </a:solidFill>
                  <a:latin typeface="Helvetica Neue Light" charset="0"/>
                  <a:ea typeface="ＭＳ Ｐゴシック" charset="0"/>
                  <a:sym typeface="Helvetica Neue Light" charset="0"/>
                </a:defRPr>
              </a:lvl3pPr>
              <a:lvl4pPr marL="1600200" indent="-228600" eaLnBrk="0" hangingPunct="0">
                <a:defRPr sz="2000">
                  <a:solidFill>
                    <a:schemeClr val="tx1"/>
                  </a:solidFill>
                  <a:latin typeface="Helvetica Neue Light" charset="0"/>
                  <a:ea typeface="ＭＳ Ｐゴシック" charset="0"/>
                  <a:sym typeface="Helvetica Neue Light" charset="0"/>
                </a:defRPr>
              </a:lvl4pPr>
              <a:lvl5pPr marL="2057400" indent="-228600" eaLnBrk="0" hangingPunct="0">
                <a:defRPr sz="2000">
                  <a:solidFill>
                    <a:schemeClr val="tx1"/>
                  </a:solidFill>
                  <a:latin typeface="Helvetica Neue Light" charset="0"/>
                  <a:ea typeface="ＭＳ Ｐゴシック" charset="0"/>
                  <a:sym typeface="Helvetica Neue Light" charset="0"/>
                </a:defRPr>
              </a:lvl5pPr>
              <a:lvl6pPr marL="25146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6pPr>
              <a:lvl7pPr marL="29718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7pPr>
              <a:lvl8pPr marL="34290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8pPr>
              <a:lvl9pPr marL="3886200" indent="-228600" defTabSz="542925" eaLnBrk="0" fontAlgn="base" hangingPunct="0">
                <a:spcBef>
                  <a:spcPct val="0"/>
                </a:spcBef>
                <a:spcAft>
                  <a:spcPct val="0"/>
                </a:spcAft>
                <a:defRPr sz="2000">
                  <a:solidFill>
                    <a:schemeClr val="tx1"/>
                  </a:solidFill>
                  <a:latin typeface="Helvetica Neue Light" charset="0"/>
                  <a:ea typeface="ＭＳ Ｐゴシック" charset="0"/>
                  <a:sym typeface="Helvetica Neue Light" charset="0"/>
                </a:defRPr>
              </a:lvl9pPr>
            </a:lstStyle>
            <a:p>
              <a:pPr eaLnBrk="1" hangingPunct="1">
                <a:spcBef>
                  <a:spcPts val="225"/>
                </a:spcBef>
                <a:defRPr/>
              </a:pPr>
              <a:r>
                <a:rPr lang="en-US" sz="1800" spc="28" dirty="0">
                  <a:solidFill>
                    <a:schemeClr val="accent1"/>
                  </a:solidFill>
                  <a:latin typeface="Helvetica" charset="0"/>
                  <a:ea typeface="Helvetica" charset="0"/>
                  <a:cs typeface="Helvetica" charset="0"/>
                  <a:sym typeface="HelvNeue Bold for IBM" charset="0"/>
                </a:rPr>
                <a:t>Understanding</a:t>
              </a:r>
              <a:endParaRPr lang="en-US" sz="1600" spc="50" dirty="0">
                <a:solidFill>
                  <a:srgbClr val="004266"/>
                </a:solidFill>
                <a:latin typeface="Helvetica" charset="0"/>
                <a:ea typeface="Helvetica" charset="0"/>
                <a:cs typeface="Helvetica" charset="0"/>
                <a:sym typeface="HelvNeue Bold for IBM" charset="0"/>
              </a:endParaRPr>
            </a:p>
            <a:p>
              <a:pPr eaLnBrk="1" hangingPunct="1">
                <a:spcBef>
                  <a:spcPts val="225"/>
                </a:spcBef>
                <a:defRPr/>
              </a:pPr>
              <a:endParaRPr lang="en-US" sz="1519" spc="28" dirty="0">
                <a:solidFill>
                  <a:srgbClr val="004266"/>
                </a:solidFill>
                <a:latin typeface="Helvetica" charset="0"/>
                <a:ea typeface="Helvetica" charset="0"/>
                <a:cs typeface="Helvetica" charset="0"/>
                <a:sym typeface="HelvNeue Bold for IBM" charset="0"/>
              </a:endParaRPr>
            </a:p>
          </p:txBody>
        </p:sp>
        <p:sp>
          <p:nvSpPr>
            <p:cNvPr id="30" name="Shape 496"/>
            <p:cNvSpPr>
              <a:spLocks noChangeArrowheads="1"/>
            </p:cNvSpPr>
            <p:nvPr/>
          </p:nvSpPr>
          <p:spPr bwMode="auto">
            <a:xfrm>
              <a:off x="1411666" y="6655866"/>
              <a:ext cx="4100510" cy="1458237"/>
            </a:xfrm>
            <a:prstGeom prst="rect">
              <a:avLst/>
            </a:prstGeom>
            <a:noFill/>
            <a:ln>
              <a:noFill/>
            </a:ln>
            <a:extLst>
              <a:ext uri="{C572A759-6A51-4108-AA02-DFA0A04FC94B}">
                <ma14:wrappingTextBox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square" lIns="45718" tIns="45718" rIns="45718" bIns="45718" anchor="t">
              <a:spAutoFit/>
            </a:bodyPr>
            <a:lstStyle/>
            <a:p>
              <a:pPr defTabSz="255389"/>
              <a:r>
                <a:rPr lang="en-US" dirty="0">
                  <a:solidFill>
                    <a:srgbClr val="00B2EF"/>
                  </a:solidFill>
                  <a:latin typeface="Helvetica" charset="0"/>
                  <a:ea typeface="Helvetica" charset="0"/>
                  <a:cs typeface="Helvetica" charset="0"/>
                </a:rPr>
                <a:t>Cognitive systems understand like humans do.</a:t>
              </a:r>
              <a:endParaRPr lang="en-US" dirty="0">
                <a:solidFill>
                  <a:srgbClr val="00B2EF"/>
                </a:solidFill>
                <a:latin typeface="Helvetica" charset="0"/>
                <a:ea typeface="Helvetica" charset="0"/>
                <a:cs typeface="Helvetica" charset="0"/>
                <a:sym typeface="Helvetica" charset="0"/>
              </a:endParaRPr>
            </a:p>
          </p:txBody>
        </p:sp>
      </p:grpSp>
      <p:sp>
        <p:nvSpPr>
          <p:cNvPr id="17" name="Content Placeholder 2"/>
          <p:cNvSpPr txBox="1">
            <a:spLocks/>
          </p:cNvSpPr>
          <p:nvPr/>
        </p:nvSpPr>
        <p:spPr bwMode="auto">
          <a:xfrm>
            <a:off x="294679" y="4421620"/>
            <a:ext cx="8647614" cy="421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1434" tIns="25718" rIns="51434" bIns="25718">
            <a:spAutoFit/>
          </a:bodyPr>
          <a:lstStyle/>
          <a:p>
            <a:pPr algn="r"/>
            <a:r>
              <a:rPr lang="en-US" sz="2400" dirty="0">
                <a:latin typeface="Helvetica" charset="0"/>
                <a:ea typeface="Helvetica" charset="0"/>
                <a:cs typeface="Helvetica" charset="0"/>
                <a:sym typeface="HelvNeue Bold for IBM" charset="0"/>
              </a:rPr>
              <a:t>…. allowing them to interact with humans.</a:t>
            </a:r>
            <a:endParaRPr lang="en-US" sz="1600" dirty="0">
              <a:latin typeface="Helvetica" charset="0"/>
              <a:ea typeface="Helvetica" charset="0"/>
              <a:cs typeface="Helvetica" charset="0"/>
              <a:sym typeface="HelvNeue Bold for IBM" charset="0"/>
            </a:endParaRPr>
          </a:p>
        </p:txBody>
      </p:sp>
    </p:spTree>
    <p:extLst>
      <p:ext uri="{BB962C8B-B14F-4D97-AF65-F5344CB8AC3E}">
        <p14:creationId xmlns:p14="http://schemas.microsoft.com/office/powerpoint/2010/main" val="174894401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1828800" y="1126331"/>
            <a:ext cx="5486400" cy="3152871"/>
          </a:xfrm>
        </p:spPr>
        <p:txBody>
          <a:bodyPr/>
          <a:lstStyle/>
          <a:p>
            <a:pPr marL="44053" indent="0" algn="ctr">
              <a:buNone/>
            </a:pPr>
            <a:endParaRPr lang="en-US" sz="1800" dirty="0">
              <a:latin typeface="Helvetica" charset="0"/>
              <a:ea typeface="Helvetica" charset="0"/>
              <a:cs typeface="Helvetica" charset="0"/>
            </a:endParaRPr>
          </a:p>
          <a:p>
            <a:pPr marL="44053" indent="0" algn="ctr">
              <a:buNone/>
            </a:pPr>
            <a:endParaRPr lang="en-US" sz="1800" dirty="0">
              <a:latin typeface="Helvetica" charset="0"/>
              <a:ea typeface="Helvetica" charset="0"/>
              <a:cs typeface="Helvetica" charset="0"/>
            </a:endParaRPr>
          </a:p>
          <a:p>
            <a:pPr marL="44053" indent="0" algn="ctr">
              <a:buNone/>
            </a:pPr>
            <a:r>
              <a:rPr lang="en-US" sz="1800" dirty="0">
                <a:latin typeface="Helvetica" charset="0"/>
                <a:ea typeface="Helvetica" charset="0"/>
                <a:cs typeface="Helvetica" charset="0"/>
              </a:rPr>
              <a:t>Watson is a cutting-edge technology that allows users to </a:t>
            </a:r>
            <a:r>
              <a:rPr lang="en-US" sz="1800" dirty="0">
                <a:solidFill>
                  <a:schemeClr val="accent1"/>
                </a:solidFill>
                <a:latin typeface="Helvetica" charset="0"/>
                <a:ea typeface="Helvetica" charset="0"/>
                <a:cs typeface="Helvetica" charset="0"/>
              </a:rPr>
              <a:t>pose questions in natural/human language</a:t>
            </a:r>
            <a:r>
              <a:rPr lang="en-US" sz="1800" dirty="0">
                <a:solidFill>
                  <a:schemeClr val="accent5">
                    <a:lumMod val="40000"/>
                    <a:lumOff val="60000"/>
                  </a:schemeClr>
                </a:solidFill>
                <a:latin typeface="Helvetica" charset="0"/>
                <a:ea typeface="Helvetica" charset="0"/>
                <a:cs typeface="Helvetica" charset="0"/>
              </a:rPr>
              <a:t> </a:t>
            </a:r>
            <a:r>
              <a:rPr lang="en-US" sz="1800" dirty="0">
                <a:latin typeface="Helvetica" charset="0"/>
                <a:ea typeface="Helvetica" charset="0"/>
                <a:cs typeface="Helvetica" charset="0"/>
              </a:rPr>
              <a:t>and receive responses with confidence, estimating and supporting evidence from </a:t>
            </a:r>
            <a:r>
              <a:rPr lang="en-US" sz="1800" dirty="0">
                <a:solidFill>
                  <a:schemeClr val="accent1"/>
                </a:solidFill>
                <a:latin typeface="Helvetica" charset="0"/>
                <a:ea typeface="Helvetica" charset="0"/>
                <a:cs typeface="Helvetica" charset="0"/>
              </a:rPr>
              <a:t>unstructured text</a:t>
            </a:r>
          </a:p>
          <a:p>
            <a:pPr marL="44053" indent="0" algn="ctr">
              <a:buNone/>
            </a:pPr>
            <a:endParaRPr lang="en-US" sz="1800" dirty="0">
              <a:latin typeface="Helvetica" charset="0"/>
              <a:ea typeface="Helvetica" charset="0"/>
              <a:cs typeface="Helvetica" charset="0"/>
            </a:endParaRPr>
          </a:p>
          <a:p>
            <a:pPr marL="44053" indent="0" algn="ctr">
              <a:buNone/>
            </a:pPr>
            <a:endParaRPr lang="en-US" sz="1800" dirty="0">
              <a:latin typeface="Helvetica" charset="0"/>
              <a:ea typeface="Helvetica" charset="0"/>
              <a:cs typeface="Helvetica" charset="0"/>
            </a:endParaRPr>
          </a:p>
        </p:txBody>
      </p:sp>
      <p:sp>
        <p:nvSpPr>
          <p:cNvPr id="2" name="Title 1"/>
          <p:cNvSpPr>
            <a:spLocks noGrp="1"/>
          </p:cNvSpPr>
          <p:nvPr>
            <p:ph type="title"/>
          </p:nvPr>
        </p:nvSpPr>
        <p:spPr>
          <a:xfrm>
            <a:off x="0" y="493664"/>
            <a:ext cx="9144000" cy="480267"/>
          </a:xfrm>
        </p:spPr>
        <p:txBody>
          <a:bodyPr/>
          <a:lstStyle/>
          <a:p>
            <a:pPr algn="ctr"/>
            <a:r>
              <a:rPr lang="en-US" dirty="0">
                <a:latin typeface="Helvetica" charset="0"/>
                <a:ea typeface="Helvetica" charset="0"/>
                <a:cs typeface="Helvetica" charset="0"/>
              </a:rPr>
              <a:t>WATSON</a:t>
            </a:r>
          </a:p>
        </p:txBody>
      </p:sp>
    </p:spTree>
    <p:extLst>
      <p:ext uri="{BB962C8B-B14F-4D97-AF65-F5344CB8AC3E}">
        <p14:creationId xmlns:p14="http://schemas.microsoft.com/office/powerpoint/2010/main" val="112874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Watson_Presentation6.jpg"/>
          <p:cNvPicPr>
            <a:picLocks noChangeAspect="1"/>
          </p:cNvPicPr>
          <p:nvPr/>
        </p:nvPicPr>
        <p:blipFill>
          <a:blip r:embed="rId3" cstate="email"/>
          <a:srcRect/>
          <a:stretch>
            <a:fillRect/>
          </a:stretch>
        </p:blipFill>
        <p:spPr bwMode="auto">
          <a:xfrm>
            <a:off x="0" y="17463"/>
            <a:ext cx="9144000" cy="5148263"/>
          </a:xfrm>
          <a:prstGeom prst="rect">
            <a:avLst/>
          </a:prstGeom>
          <a:noFill/>
          <a:ln w="9525">
            <a:noFill/>
            <a:miter lim="800000"/>
            <a:headEnd/>
            <a:tailEnd/>
          </a:ln>
        </p:spPr>
      </p:pic>
      <p:sp>
        <p:nvSpPr>
          <p:cNvPr id="14339" name="object 5"/>
          <p:cNvSpPr txBox="1">
            <a:spLocks noChangeArrowheads="1"/>
          </p:cNvSpPr>
          <p:nvPr/>
        </p:nvSpPr>
        <p:spPr bwMode="auto">
          <a:xfrm>
            <a:off x="-152400" y="3488531"/>
            <a:ext cx="7010400" cy="830997"/>
          </a:xfrm>
          <a:prstGeom prst="rect">
            <a:avLst/>
          </a:prstGeom>
          <a:noFill/>
          <a:ln w="9525">
            <a:noFill/>
            <a:miter lim="800000"/>
            <a:headEnd/>
            <a:tailEnd/>
          </a:ln>
        </p:spPr>
        <p:txBody>
          <a:bodyPr wrap="square" lIns="0" tIns="0" rIns="0" bIns="0">
            <a:spAutoFit/>
          </a:bodyPr>
          <a:lstStyle/>
          <a:p>
            <a:pPr marL="317500" indent="6350"/>
            <a:r>
              <a:rPr lang="en-US" altLang="en-US" dirty="0">
                <a:solidFill>
                  <a:schemeClr val="accent1"/>
                </a:solidFill>
                <a:latin typeface="Helvetica" charset="0"/>
                <a:ea typeface="Helvetica" charset="0"/>
                <a:cs typeface="Helvetica" charset="0"/>
              </a:rPr>
              <a:t>Watson</a:t>
            </a:r>
            <a:r>
              <a:rPr lang="en-US" altLang="en-US" dirty="0">
                <a:solidFill>
                  <a:srgbClr val="FFFFFF"/>
                </a:solidFill>
                <a:latin typeface="Helvetica" charset="0"/>
                <a:ea typeface="Helvetica" charset="0"/>
                <a:cs typeface="Helvetica" charset="0"/>
              </a:rPr>
              <a:t> is creating a new partnership between people</a:t>
            </a:r>
            <a:endParaRPr lang="en-US" altLang="en-US" dirty="0">
              <a:latin typeface="Helvetica" charset="0"/>
              <a:ea typeface="Helvetica" charset="0"/>
              <a:cs typeface="Helvetica" charset="0"/>
            </a:endParaRPr>
          </a:p>
          <a:p>
            <a:pPr marL="317500" indent="6350"/>
            <a:r>
              <a:rPr lang="en-US" altLang="en-US" dirty="0">
                <a:solidFill>
                  <a:srgbClr val="FFFFFF"/>
                </a:solidFill>
                <a:latin typeface="Helvetica" charset="0"/>
                <a:ea typeface="Helvetica" charset="0"/>
                <a:cs typeface="Helvetica" charset="0"/>
              </a:rPr>
              <a:t>and computers that </a:t>
            </a:r>
            <a:r>
              <a:rPr lang="en-US" altLang="en-US" b="1" dirty="0">
                <a:solidFill>
                  <a:srgbClr val="00B1EE"/>
                </a:solidFill>
                <a:latin typeface="Helvetica" charset="0"/>
                <a:ea typeface="Helvetica" charset="0"/>
                <a:cs typeface="Helvetica" charset="0"/>
              </a:rPr>
              <a:t>enhances</a:t>
            </a:r>
            <a:r>
              <a:rPr lang="en-US" altLang="en-US" dirty="0">
                <a:solidFill>
                  <a:srgbClr val="FFFFFF"/>
                </a:solidFill>
                <a:latin typeface="Helvetica" charset="0"/>
                <a:ea typeface="Helvetica" charset="0"/>
                <a:cs typeface="Helvetica" charset="0"/>
              </a:rPr>
              <a:t>, </a:t>
            </a:r>
            <a:r>
              <a:rPr lang="en-US" altLang="en-US" b="1" dirty="0">
                <a:solidFill>
                  <a:srgbClr val="00B1EE"/>
                </a:solidFill>
                <a:latin typeface="Helvetica" charset="0"/>
                <a:ea typeface="Helvetica" charset="0"/>
                <a:cs typeface="Helvetica" charset="0"/>
              </a:rPr>
              <a:t>scales </a:t>
            </a:r>
            <a:r>
              <a:rPr lang="en-US" altLang="en-US" dirty="0">
                <a:solidFill>
                  <a:srgbClr val="FFFFFF"/>
                </a:solidFill>
                <a:latin typeface="Helvetica" charset="0"/>
                <a:ea typeface="Helvetica" charset="0"/>
                <a:cs typeface="Helvetica" charset="0"/>
              </a:rPr>
              <a:t>and </a:t>
            </a:r>
            <a:r>
              <a:rPr lang="en-US" altLang="en-US" b="1" dirty="0">
                <a:solidFill>
                  <a:srgbClr val="00B1EE"/>
                </a:solidFill>
                <a:latin typeface="Helvetica" charset="0"/>
                <a:ea typeface="Helvetica" charset="0"/>
                <a:cs typeface="Helvetica" charset="0"/>
              </a:rPr>
              <a:t>accelerates </a:t>
            </a:r>
            <a:r>
              <a:rPr lang="en-US" altLang="en-US" dirty="0">
                <a:solidFill>
                  <a:srgbClr val="FFFFFF"/>
                </a:solidFill>
                <a:latin typeface="Helvetica" charset="0"/>
                <a:ea typeface="Helvetica" charset="0"/>
                <a:cs typeface="Helvetica" charset="0"/>
              </a:rPr>
              <a:t>human expertise fully leveraging </a:t>
            </a:r>
            <a:r>
              <a:rPr lang="en-US" altLang="en-US" b="1" dirty="0">
                <a:solidFill>
                  <a:srgbClr val="00B1EE"/>
                </a:solidFill>
                <a:latin typeface="Helvetica" charset="0"/>
                <a:ea typeface="Helvetica" charset="0"/>
                <a:cs typeface="Helvetica" charset="0"/>
              </a:rPr>
              <a:t>cognitive processes.</a:t>
            </a:r>
          </a:p>
        </p:txBody>
      </p:sp>
      <p:sp>
        <p:nvSpPr>
          <p:cNvPr id="3" name="Slide Number Placeholder 2"/>
          <p:cNvSpPr>
            <a:spLocks noGrp="1"/>
          </p:cNvSpPr>
          <p:nvPr>
            <p:ph type="sldNum" sz="quarter" idx="11"/>
          </p:nvPr>
        </p:nvSpPr>
        <p:spPr/>
        <p:txBody>
          <a:bodyPr/>
          <a:lstStyle/>
          <a:p>
            <a:pPr>
              <a:defRPr/>
            </a:pPr>
            <a:fld id="{6C660100-5BD9-46CF-9AF1-C48854BD59B1}" type="slidenum">
              <a:rPr lang="en-US" altLang="en-US" smtClean="0"/>
              <a:pPr>
                <a:defRPr/>
              </a:pPr>
              <a:t>5</a:t>
            </a:fld>
            <a:endParaRPr lang="en-US" altLang="en-US" dirty="0"/>
          </a:p>
        </p:txBody>
      </p:sp>
      <p:pic>
        <p:nvPicPr>
          <p:cNvPr id="6" name="Picture 11" descr="IBM_logoNeg.png"/>
          <p:cNvPicPr>
            <a:picLocks noChangeAspect="1"/>
          </p:cNvPicPr>
          <p:nvPr/>
        </p:nvPicPr>
        <p:blipFill>
          <a:blip r:embed="rId4" cstate="email"/>
          <a:srcRect/>
          <a:stretch>
            <a:fillRect/>
          </a:stretch>
        </p:blipFill>
        <p:spPr bwMode="auto">
          <a:xfrm>
            <a:off x="457200" y="4732338"/>
            <a:ext cx="395288" cy="1555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Helvetica" charset="0"/>
                <a:ea typeface="Helvetica" charset="0"/>
                <a:cs typeface="Helvetica" charset="0"/>
              </a:rPr>
              <a:t>Watson APIs</a:t>
            </a:r>
          </a:p>
        </p:txBody>
      </p:sp>
      <p:sp>
        <p:nvSpPr>
          <p:cNvPr id="4" name="Rectangle: Rounded Corners 3"/>
          <p:cNvSpPr/>
          <p:nvPr/>
        </p:nvSpPr>
        <p:spPr>
          <a:xfrm>
            <a:off x="813904" y="1484340"/>
            <a:ext cx="1696764" cy="35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Helvetica" charset="0"/>
                <a:ea typeface="Helvetica" charset="0"/>
                <a:cs typeface="Helvetica" charset="0"/>
              </a:rPr>
              <a:t>Language</a:t>
            </a:r>
          </a:p>
        </p:txBody>
      </p:sp>
      <p:sp>
        <p:nvSpPr>
          <p:cNvPr id="5" name="Rectangle: Rounded Corners 4"/>
          <p:cNvSpPr/>
          <p:nvPr/>
        </p:nvSpPr>
        <p:spPr>
          <a:xfrm>
            <a:off x="2812177" y="1484340"/>
            <a:ext cx="1696764" cy="354724"/>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Helvetica" charset="0"/>
                <a:ea typeface="Helvetica" charset="0"/>
                <a:cs typeface="Helvetica" charset="0"/>
              </a:rPr>
              <a:t>Speech</a:t>
            </a:r>
          </a:p>
        </p:txBody>
      </p:sp>
      <p:sp>
        <p:nvSpPr>
          <p:cNvPr id="6" name="Rectangle: Rounded Corners 5"/>
          <p:cNvSpPr/>
          <p:nvPr/>
        </p:nvSpPr>
        <p:spPr>
          <a:xfrm>
            <a:off x="4810451" y="1468577"/>
            <a:ext cx="1696764" cy="35472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Helvetica" charset="0"/>
                <a:ea typeface="Helvetica" charset="0"/>
                <a:cs typeface="Helvetica" charset="0"/>
              </a:rPr>
              <a:t>Vision</a:t>
            </a:r>
          </a:p>
        </p:txBody>
      </p:sp>
      <p:sp>
        <p:nvSpPr>
          <p:cNvPr id="7" name="Rectangle: Rounded Corners 6"/>
          <p:cNvSpPr/>
          <p:nvPr/>
        </p:nvSpPr>
        <p:spPr>
          <a:xfrm>
            <a:off x="6722019" y="1468577"/>
            <a:ext cx="1696764" cy="354724"/>
          </a:xfrm>
          <a:prstGeom prst="roundRect">
            <a:avLst/>
          </a:prstGeom>
          <a:solidFill>
            <a:srgbClr val="D67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Helvetica" charset="0"/>
                <a:ea typeface="Helvetica" charset="0"/>
                <a:cs typeface="Helvetica" charset="0"/>
              </a:rPr>
              <a:t>Data</a:t>
            </a:r>
            <a:r>
              <a:rPr lang="en-US" sz="1400" dirty="0">
                <a:solidFill>
                  <a:schemeClr val="bg2"/>
                </a:solidFill>
                <a:latin typeface="Helvetica" charset="0"/>
                <a:ea typeface="Helvetica" charset="0"/>
                <a:cs typeface="Helvetica" charset="0"/>
              </a:rPr>
              <a:t> </a:t>
            </a:r>
            <a:r>
              <a:rPr lang="en-US" dirty="0">
                <a:solidFill>
                  <a:schemeClr val="bg2"/>
                </a:solidFill>
                <a:latin typeface="Helvetica" charset="0"/>
                <a:ea typeface="Helvetica" charset="0"/>
                <a:cs typeface="Helvetica" charset="0"/>
              </a:rPr>
              <a:t>Insights</a:t>
            </a:r>
          </a:p>
        </p:txBody>
      </p:sp>
      <p:sp>
        <p:nvSpPr>
          <p:cNvPr id="8" name="Rectangle: Rounded Corners 7"/>
          <p:cNvSpPr/>
          <p:nvPr/>
        </p:nvSpPr>
        <p:spPr>
          <a:xfrm>
            <a:off x="281818" y="2053007"/>
            <a:ext cx="1696764" cy="354724"/>
          </a:xfrm>
          <a:prstGeom prst="roundRect">
            <a:avLst/>
          </a:prstGeom>
          <a:solidFill>
            <a:srgbClr val="D4FAB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AlchemyLanguage</a:t>
            </a:r>
          </a:p>
        </p:txBody>
      </p:sp>
      <p:sp>
        <p:nvSpPr>
          <p:cNvPr id="9" name="Rectangle: Rounded Corners 8"/>
          <p:cNvSpPr/>
          <p:nvPr/>
        </p:nvSpPr>
        <p:spPr>
          <a:xfrm>
            <a:off x="281818" y="2460076"/>
            <a:ext cx="1696764" cy="354724"/>
          </a:xfrm>
          <a:prstGeom prst="roundRect">
            <a:avLst/>
          </a:prstGeom>
          <a:solidFill>
            <a:srgbClr val="D4FAB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Conversation</a:t>
            </a:r>
          </a:p>
        </p:txBody>
      </p:sp>
      <p:sp>
        <p:nvSpPr>
          <p:cNvPr id="10" name="Rectangle: Rounded Corners 9"/>
          <p:cNvSpPr/>
          <p:nvPr/>
        </p:nvSpPr>
        <p:spPr>
          <a:xfrm>
            <a:off x="269994" y="2881804"/>
            <a:ext cx="1696764" cy="354724"/>
          </a:xfrm>
          <a:prstGeom prst="roundRect">
            <a:avLst/>
          </a:prstGeom>
          <a:solidFill>
            <a:srgbClr val="D4FAB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Document Conversation</a:t>
            </a:r>
          </a:p>
        </p:txBody>
      </p:sp>
      <p:sp>
        <p:nvSpPr>
          <p:cNvPr id="11" name="Rectangle: Rounded Corners 10"/>
          <p:cNvSpPr/>
          <p:nvPr/>
        </p:nvSpPr>
        <p:spPr>
          <a:xfrm>
            <a:off x="281818" y="3298973"/>
            <a:ext cx="1696764" cy="354724"/>
          </a:xfrm>
          <a:prstGeom prst="roundRect">
            <a:avLst/>
          </a:prstGeom>
          <a:solidFill>
            <a:srgbClr val="D4FAB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Language Translator</a:t>
            </a:r>
          </a:p>
        </p:txBody>
      </p:sp>
      <p:sp>
        <p:nvSpPr>
          <p:cNvPr id="12" name="Rectangle: Rounded Corners 11"/>
          <p:cNvSpPr/>
          <p:nvPr/>
        </p:nvSpPr>
        <p:spPr>
          <a:xfrm>
            <a:off x="269994" y="3725935"/>
            <a:ext cx="1696764" cy="354724"/>
          </a:xfrm>
          <a:prstGeom prst="roundRect">
            <a:avLst/>
          </a:prstGeom>
          <a:solidFill>
            <a:srgbClr val="D4FAB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Natural Language Classifier</a:t>
            </a:r>
          </a:p>
        </p:txBody>
      </p:sp>
      <p:sp>
        <p:nvSpPr>
          <p:cNvPr id="13" name="Rectangle: Rounded Corners 12"/>
          <p:cNvSpPr/>
          <p:nvPr/>
        </p:nvSpPr>
        <p:spPr>
          <a:xfrm>
            <a:off x="281818" y="4165463"/>
            <a:ext cx="1696764" cy="354724"/>
          </a:xfrm>
          <a:prstGeom prst="roundRect">
            <a:avLst/>
          </a:prstGeom>
          <a:solidFill>
            <a:srgbClr val="D4FAB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Natural Language Understanding</a:t>
            </a:r>
          </a:p>
        </p:txBody>
      </p:sp>
      <p:sp>
        <p:nvSpPr>
          <p:cNvPr id="14" name="Rectangle: Rounded Corners 13"/>
          <p:cNvSpPr/>
          <p:nvPr/>
        </p:nvSpPr>
        <p:spPr>
          <a:xfrm>
            <a:off x="281818" y="4609478"/>
            <a:ext cx="1696764" cy="354724"/>
          </a:xfrm>
          <a:prstGeom prst="roundRect">
            <a:avLst/>
          </a:prstGeom>
          <a:solidFill>
            <a:srgbClr val="D4FAB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Personality Insights</a:t>
            </a:r>
          </a:p>
        </p:txBody>
      </p:sp>
      <p:sp>
        <p:nvSpPr>
          <p:cNvPr id="15" name="Rectangle: Rounded Corners 14"/>
          <p:cNvSpPr/>
          <p:nvPr/>
        </p:nvSpPr>
        <p:spPr>
          <a:xfrm>
            <a:off x="2510668" y="4111813"/>
            <a:ext cx="1696764" cy="354724"/>
          </a:xfrm>
          <a:prstGeom prst="roundRect">
            <a:avLst/>
          </a:prstGeom>
          <a:solidFill>
            <a:srgbClr val="D4FAB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Retrieve and Rank</a:t>
            </a:r>
          </a:p>
        </p:txBody>
      </p:sp>
      <p:sp>
        <p:nvSpPr>
          <p:cNvPr id="16" name="Rectangle: Rounded Corners 15"/>
          <p:cNvSpPr/>
          <p:nvPr/>
        </p:nvSpPr>
        <p:spPr>
          <a:xfrm>
            <a:off x="2510668" y="4551341"/>
            <a:ext cx="1696764" cy="354724"/>
          </a:xfrm>
          <a:prstGeom prst="roundRect">
            <a:avLst/>
          </a:prstGeom>
          <a:solidFill>
            <a:srgbClr val="D4FAB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Tone Analyzer</a:t>
            </a:r>
          </a:p>
        </p:txBody>
      </p:sp>
      <p:cxnSp>
        <p:nvCxnSpPr>
          <p:cNvPr id="18" name="Connector: Elbow 17"/>
          <p:cNvCxnSpPr>
            <a:stCxn id="4" idx="2"/>
            <a:endCxn id="8" idx="0"/>
          </p:cNvCxnSpPr>
          <p:nvPr/>
        </p:nvCxnSpPr>
        <p:spPr>
          <a:xfrm rot="5400000">
            <a:off x="1289272" y="1679992"/>
            <a:ext cx="213943" cy="5320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62286" y="1946035"/>
            <a:ext cx="533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or: Elbow 29"/>
          <p:cNvCxnSpPr>
            <a:endCxn id="15" idx="0"/>
          </p:cNvCxnSpPr>
          <p:nvPr/>
        </p:nvCxnSpPr>
        <p:spPr>
          <a:xfrm rot="16200000" flipH="1">
            <a:off x="1694315" y="2447077"/>
            <a:ext cx="2165778" cy="11636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p:cNvSpPr/>
          <p:nvPr/>
        </p:nvSpPr>
        <p:spPr>
          <a:xfrm>
            <a:off x="2814151" y="2066243"/>
            <a:ext cx="1696764" cy="354724"/>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Speech to Text</a:t>
            </a:r>
          </a:p>
        </p:txBody>
      </p:sp>
      <p:sp>
        <p:nvSpPr>
          <p:cNvPr id="32" name="Rectangle: Rounded Corners 31"/>
          <p:cNvSpPr/>
          <p:nvPr/>
        </p:nvSpPr>
        <p:spPr>
          <a:xfrm>
            <a:off x="2822034" y="2505302"/>
            <a:ext cx="1696764" cy="354724"/>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Text to Speech</a:t>
            </a:r>
          </a:p>
        </p:txBody>
      </p:sp>
      <p:cxnSp>
        <p:nvCxnSpPr>
          <p:cNvPr id="34" name="Connector: Elbow 33"/>
          <p:cNvCxnSpPr>
            <a:stCxn id="5" idx="2"/>
            <a:endCxn id="31" idx="0"/>
          </p:cNvCxnSpPr>
          <p:nvPr/>
        </p:nvCxnSpPr>
        <p:spPr>
          <a:xfrm rot="16200000" flipH="1">
            <a:off x="3547957" y="1951666"/>
            <a:ext cx="227179" cy="19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p:cNvSpPr/>
          <p:nvPr/>
        </p:nvSpPr>
        <p:spPr>
          <a:xfrm>
            <a:off x="4826216" y="2505301"/>
            <a:ext cx="1696764" cy="354724"/>
          </a:xfrm>
          <a:prstGeom prst="roundRect">
            <a:avLst/>
          </a:prstGeom>
          <a:solidFill>
            <a:schemeClr val="accent3">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2"/>
                </a:solidFill>
                <a:latin typeface="Helvetica" charset="0"/>
                <a:ea typeface="Helvetica" charset="0"/>
                <a:cs typeface="Helvetica" charset="0"/>
              </a:rPr>
              <a:t>Visual Recognition</a:t>
            </a:r>
          </a:p>
        </p:txBody>
      </p:sp>
      <p:cxnSp>
        <p:nvCxnSpPr>
          <p:cNvPr id="37" name="Connector: Elbow 36"/>
          <p:cNvCxnSpPr>
            <a:cxnSpLocks/>
          </p:cNvCxnSpPr>
          <p:nvPr/>
        </p:nvCxnSpPr>
        <p:spPr>
          <a:xfrm rot="5400000">
            <a:off x="5317834" y="2164300"/>
            <a:ext cx="682000" cy="9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p:cNvSpPr/>
          <p:nvPr/>
        </p:nvSpPr>
        <p:spPr>
          <a:xfrm>
            <a:off x="6722019" y="2169063"/>
            <a:ext cx="1696764" cy="354724"/>
          </a:xfrm>
          <a:prstGeom prst="roundRect">
            <a:avLst/>
          </a:prstGeom>
          <a:solidFill>
            <a:srgbClr val="D7B1D7"/>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1">
                    <a:lumMod val="10000"/>
                  </a:schemeClr>
                </a:solidFill>
                <a:latin typeface="Helvetica" charset="0"/>
                <a:ea typeface="Helvetica" charset="0"/>
                <a:cs typeface="Helvetica" charset="0"/>
              </a:rPr>
              <a:t>AlchemyData News</a:t>
            </a:r>
          </a:p>
        </p:txBody>
      </p:sp>
      <p:sp>
        <p:nvSpPr>
          <p:cNvPr id="39" name="Rectangle: Rounded Corners 38"/>
          <p:cNvSpPr/>
          <p:nvPr/>
        </p:nvSpPr>
        <p:spPr>
          <a:xfrm>
            <a:off x="6718079" y="2685383"/>
            <a:ext cx="1696764" cy="354724"/>
          </a:xfrm>
          <a:prstGeom prst="roundRect">
            <a:avLst/>
          </a:prstGeom>
          <a:solidFill>
            <a:srgbClr val="D7B1D7"/>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1">
                    <a:lumMod val="10000"/>
                  </a:schemeClr>
                </a:solidFill>
                <a:latin typeface="Helvetica" charset="0"/>
                <a:ea typeface="Helvetica" charset="0"/>
                <a:cs typeface="Helvetica" charset="0"/>
              </a:rPr>
              <a:t>Discovery</a:t>
            </a:r>
          </a:p>
        </p:txBody>
      </p:sp>
      <p:sp>
        <p:nvSpPr>
          <p:cNvPr id="40" name="Rectangle: Rounded Corners 39"/>
          <p:cNvSpPr/>
          <p:nvPr/>
        </p:nvSpPr>
        <p:spPr>
          <a:xfrm>
            <a:off x="6761436" y="3217472"/>
            <a:ext cx="1696764" cy="354724"/>
          </a:xfrm>
          <a:prstGeom prst="roundRect">
            <a:avLst/>
          </a:prstGeom>
          <a:solidFill>
            <a:srgbClr val="D7B1D7"/>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1">
                    <a:lumMod val="10000"/>
                  </a:schemeClr>
                </a:solidFill>
                <a:latin typeface="Helvetica" charset="0"/>
                <a:ea typeface="Helvetica" charset="0"/>
                <a:cs typeface="Helvetica" charset="0"/>
              </a:rPr>
              <a:t>Discovery News</a:t>
            </a:r>
          </a:p>
        </p:txBody>
      </p:sp>
      <p:sp>
        <p:nvSpPr>
          <p:cNvPr id="41" name="Rectangle: Rounded Corners 40"/>
          <p:cNvSpPr/>
          <p:nvPr/>
        </p:nvSpPr>
        <p:spPr>
          <a:xfrm>
            <a:off x="6761436" y="3725935"/>
            <a:ext cx="1696764" cy="354724"/>
          </a:xfrm>
          <a:prstGeom prst="roundRect">
            <a:avLst/>
          </a:prstGeom>
          <a:solidFill>
            <a:srgbClr val="D7B1D7"/>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bg1">
                    <a:lumMod val="10000"/>
                  </a:schemeClr>
                </a:solidFill>
                <a:latin typeface="Helvetica" charset="0"/>
                <a:ea typeface="Helvetica" charset="0"/>
                <a:cs typeface="Helvetica" charset="0"/>
              </a:rPr>
              <a:t>Tradeoff Analysis</a:t>
            </a:r>
          </a:p>
        </p:txBody>
      </p:sp>
      <p:cxnSp>
        <p:nvCxnSpPr>
          <p:cNvPr id="43" name="Straight Arrow Connector 42"/>
          <p:cNvCxnSpPr>
            <a:stCxn id="7" idx="2"/>
            <a:endCxn id="38" idx="0"/>
          </p:cNvCxnSpPr>
          <p:nvPr/>
        </p:nvCxnSpPr>
        <p:spPr>
          <a:xfrm>
            <a:off x="7570401" y="1823300"/>
            <a:ext cx="0" cy="34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62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48BC-6A1A-4C55-AFE9-3EE1F1454671}"/>
              </a:ext>
            </a:extLst>
          </p:cNvPr>
          <p:cNvSpPr>
            <a:spLocks noGrp="1"/>
          </p:cNvSpPr>
          <p:nvPr>
            <p:ph type="title"/>
          </p:nvPr>
        </p:nvSpPr>
        <p:spPr/>
        <p:txBody>
          <a:bodyPr/>
          <a:lstStyle/>
          <a:p>
            <a:r>
              <a:rPr lang="en-US" dirty="0"/>
              <a:t>Today’s Workshop</a:t>
            </a:r>
          </a:p>
        </p:txBody>
      </p:sp>
      <p:sp>
        <p:nvSpPr>
          <p:cNvPr id="3" name="Content Placeholder 2">
            <a:extLst>
              <a:ext uri="{FF2B5EF4-FFF2-40B4-BE49-F238E27FC236}">
                <a16:creationId xmlns:a16="http://schemas.microsoft.com/office/drawing/2014/main" id="{046B8D0C-67EA-4732-A3BF-7468DCD75833}"/>
              </a:ext>
            </a:extLst>
          </p:cNvPr>
          <p:cNvSpPr>
            <a:spLocks noGrp="1"/>
          </p:cNvSpPr>
          <p:nvPr>
            <p:ph idx="1"/>
          </p:nvPr>
        </p:nvSpPr>
        <p:spPr/>
        <p:txBody>
          <a:bodyPr/>
          <a:lstStyle/>
          <a:p>
            <a:r>
              <a:rPr lang="en-US" sz="1800" dirty="0"/>
              <a:t>Leverage IBM Cloud</a:t>
            </a:r>
          </a:p>
          <a:p>
            <a:r>
              <a:rPr lang="en-US" sz="1800" dirty="0"/>
              <a:t>Watson Natural Language Understanding (NLU) API</a:t>
            </a:r>
          </a:p>
          <a:p>
            <a:r>
              <a:rPr lang="en-US" sz="1800" dirty="0"/>
              <a:t>Python WebApp with Flask</a:t>
            </a:r>
          </a:p>
          <a:p>
            <a:r>
              <a:rPr lang="en-US" sz="1800" dirty="0"/>
              <a:t>Cloud Foundry</a:t>
            </a:r>
          </a:p>
          <a:p>
            <a:endParaRPr lang="en-US" sz="1800" dirty="0"/>
          </a:p>
          <a:p>
            <a:r>
              <a:rPr lang="en-US" sz="1800" dirty="0"/>
              <a:t>Once the application is deployed, user can see a sentiment icon depending on the sentiment score returned by Watson NLU for a particular tweet.</a:t>
            </a:r>
          </a:p>
          <a:p>
            <a:endParaRPr lang="en-US" sz="1800" dirty="0"/>
          </a:p>
          <a:p>
            <a:r>
              <a:rPr lang="en-US" sz="1800" dirty="0">
                <a:hlinkClick r:id="rId2"/>
              </a:rPr>
              <a:t>https://github.com/kumaranunay123/ibmclouddemo1</a:t>
            </a:r>
            <a:endParaRPr lang="en-US" sz="1800" dirty="0"/>
          </a:p>
          <a:p>
            <a:r>
              <a:rPr lang="en-US" sz="1800" dirty="0">
                <a:hlinkClick r:id="rId3"/>
              </a:rPr>
              <a:t>https://tinyurl.com/ibmdevday</a:t>
            </a:r>
            <a:endParaRPr lang="en-US" sz="1800" dirty="0"/>
          </a:p>
        </p:txBody>
      </p:sp>
    </p:spTree>
    <p:extLst>
      <p:ext uri="{BB962C8B-B14F-4D97-AF65-F5344CB8AC3E}">
        <p14:creationId xmlns:p14="http://schemas.microsoft.com/office/powerpoint/2010/main" val="270616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454B-3EEF-49F6-887B-308D0D78BC2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6E112B0-E454-40EE-ADD2-73B7F43C9FCD}"/>
              </a:ext>
            </a:extLst>
          </p:cNvPr>
          <p:cNvSpPr>
            <a:spLocks noGrp="1"/>
          </p:cNvSpPr>
          <p:nvPr>
            <p:ph idx="1"/>
          </p:nvPr>
        </p:nvSpPr>
        <p:spPr/>
        <p:txBody>
          <a:bodyPr/>
          <a:lstStyle/>
          <a:p>
            <a:r>
              <a:rPr lang="en-US" sz="2800" dirty="0">
                <a:hlinkClick r:id="rId2"/>
              </a:rPr>
              <a:t>https://github.com/kumaranunay123/ibmclouddemo1</a:t>
            </a:r>
            <a:endParaRPr lang="en-US" sz="2800" dirty="0"/>
          </a:p>
          <a:p>
            <a:r>
              <a:rPr lang="en-US" sz="2800" dirty="0">
                <a:hlinkClick r:id="rId3"/>
              </a:rPr>
              <a:t>https://tinyurl.com/ibmdevday</a:t>
            </a:r>
            <a:endParaRPr lang="en-US" sz="2800" dirty="0"/>
          </a:p>
          <a:p>
            <a:endParaRPr lang="en-US" dirty="0"/>
          </a:p>
        </p:txBody>
      </p:sp>
    </p:spTree>
    <p:extLst>
      <p:ext uri="{BB962C8B-B14F-4D97-AF65-F5344CB8AC3E}">
        <p14:creationId xmlns:p14="http://schemas.microsoft.com/office/powerpoint/2010/main" val="1360628237"/>
      </p:ext>
    </p:extLst>
  </p:cSld>
  <p:clrMapOvr>
    <a:masterClrMapping/>
  </p:clrMapOvr>
</p:sld>
</file>

<file path=ppt/theme/theme1.xml><?xml version="1.0" encoding="utf-8"?>
<a:theme xmlns:a="http://schemas.openxmlformats.org/drawingml/2006/main" name="2_Default Design">
  <a:themeElements>
    <a:clrScheme name="IBM_Watson 1">
      <a:dk1>
        <a:srgbClr val="EBEBED"/>
      </a:dk1>
      <a:lt1>
        <a:srgbClr val="FFFFFF"/>
      </a:lt1>
      <a:dk2>
        <a:srgbClr val="001934"/>
      </a:dk2>
      <a:lt2>
        <a:srgbClr val="FFFFFF"/>
      </a:lt2>
      <a:accent1>
        <a:srgbClr val="8CC63F"/>
      </a:accent1>
      <a:accent2>
        <a:srgbClr val="17AF4B"/>
      </a:accent2>
      <a:accent3>
        <a:srgbClr val="F19027"/>
      </a:accent3>
      <a:accent4>
        <a:srgbClr val="00B2EF"/>
      </a:accent4>
      <a:accent5>
        <a:srgbClr val="004266"/>
      </a:accent5>
      <a:accent6>
        <a:srgbClr val="83D1F5"/>
      </a:accent6>
      <a:hlink>
        <a:srgbClr val="00B2F2"/>
      </a:hlink>
      <a:folHlink>
        <a:srgbClr val="004069"/>
      </a:folHlink>
    </a:clrScheme>
    <a:fontScheme name="Default Desig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001230"/>
        </a:lt1>
        <a:dk2>
          <a:srgbClr val="000000"/>
        </a:dk2>
        <a:lt2>
          <a:srgbClr val="EBEBED"/>
        </a:lt2>
        <a:accent1>
          <a:srgbClr val="00B2F2"/>
        </a:accent1>
        <a:accent2>
          <a:srgbClr val="004069"/>
        </a:accent2>
        <a:accent3>
          <a:srgbClr val="AAAAAD"/>
        </a:accent3>
        <a:accent4>
          <a:srgbClr val="000000"/>
        </a:accent4>
        <a:accent5>
          <a:srgbClr val="AAD5F7"/>
        </a:accent5>
        <a:accent6>
          <a:srgbClr val="00395E"/>
        </a:accent6>
        <a:hlink>
          <a:srgbClr val="6BC72B"/>
        </a:hlink>
        <a:folHlink>
          <a:srgbClr val="00B040"/>
        </a:folHlink>
      </a:clrScheme>
      <a:clrMap bg1="lt1" tx1="dk1" bg2="lt2" tx2="dk2" accent1="accent1" accent2="accent2" accent3="accent3" accent4="accent4" accent5="accent5" accent6="accent6" hlink="hlink" folHlink="folHlink"/>
    </a:extraClrScheme>
    <a:extraClrScheme>
      <a:clrScheme name="Default Design 14">
        <a:dk1>
          <a:srgbClr val="EBEBED"/>
        </a:dk1>
        <a:lt1>
          <a:srgbClr val="FFFFFF"/>
        </a:lt1>
        <a:dk2>
          <a:srgbClr val="001230"/>
        </a:dk2>
        <a:lt2>
          <a:srgbClr val="FFFFFF"/>
        </a:lt2>
        <a:accent1>
          <a:srgbClr val="00B2F2"/>
        </a:accent1>
        <a:accent2>
          <a:srgbClr val="004069"/>
        </a:accent2>
        <a:accent3>
          <a:srgbClr val="AAAAAD"/>
        </a:accent3>
        <a:accent4>
          <a:srgbClr val="DADADA"/>
        </a:accent4>
        <a:accent5>
          <a:srgbClr val="AAD5F7"/>
        </a:accent5>
        <a:accent6>
          <a:srgbClr val="00395E"/>
        </a:accent6>
        <a:hlink>
          <a:srgbClr val="6BC72B"/>
        </a:hlink>
        <a:folHlink>
          <a:srgbClr val="00B04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1879</TotalTime>
  <Words>1694</Words>
  <Application>Microsoft Office PowerPoint</Application>
  <PresentationFormat>Custom</PresentationFormat>
  <Paragraphs>116</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Helvetica</vt:lpstr>
      <vt:lpstr>Lucida Grande</vt:lpstr>
      <vt:lpstr>2_Default Design</vt:lpstr>
      <vt:lpstr> Watson And The New Era Of  Cognitive Systems</vt:lpstr>
      <vt:lpstr>PowerPoint Presentation</vt:lpstr>
      <vt:lpstr>PowerPoint Presentation</vt:lpstr>
      <vt:lpstr>WATSON</vt:lpstr>
      <vt:lpstr>PowerPoint Presentation</vt:lpstr>
      <vt:lpstr>Watson APIs</vt:lpstr>
      <vt:lpstr>Today’s Workshop</vt:lpstr>
      <vt:lpstr>References</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Watson Narrative Development</dc:title>
  <dc:creator>ADMINIBM</dc:creator>
  <cp:lastModifiedBy>Swanand Gadre</cp:lastModifiedBy>
  <cp:revision>533</cp:revision>
  <dcterms:created xsi:type="dcterms:W3CDTF">2015-01-12T18:31:26Z</dcterms:created>
  <dcterms:modified xsi:type="dcterms:W3CDTF">2019-05-21T04:17:50Z</dcterms:modified>
</cp:coreProperties>
</file>