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1" r:id="rId1"/>
  </p:sldMasterIdLst>
  <p:notesMasterIdLst>
    <p:notesMasterId r:id="rId13"/>
  </p:notesMasterIdLst>
  <p:sldIdLst>
    <p:sldId id="870" r:id="rId2"/>
    <p:sldId id="902" r:id="rId3"/>
    <p:sldId id="906" r:id="rId4"/>
    <p:sldId id="904" r:id="rId5"/>
    <p:sldId id="903" r:id="rId6"/>
    <p:sldId id="897" r:id="rId7"/>
    <p:sldId id="907" r:id="rId8"/>
    <p:sldId id="899" r:id="rId9"/>
    <p:sldId id="909" r:id="rId10"/>
    <p:sldId id="875" r:id="rId11"/>
    <p:sldId id="908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1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063" algn="l" defTabSz="914354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417" algn="l" defTabSz="914354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886">
          <p15:clr>
            <a:srgbClr val="A4A3A4"/>
          </p15:clr>
        </p15:guide>
        <p15:guide id="3" orient="horz" pos="476">
          <p15:clr>
            <a:srgbClr val="A4A3A4"/>
          </p15:clr>
        </p15:guide>
        <p15:guide id="4" orient="horz" pos="173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3154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pos="1956">
          <p15:clr>
            <a:srgbClr val="A4A3A4"/>
          </p15:clr>
        </p15:guide>
        <p15:guide id="9" pos="230">
          <p15:clr>
            <a:srgbClr val="A4A3A4"/>
          </p15:clr>
        </p15:guide>
        <p15:guide id="10" pos="5587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FFFF"/>
    <a:srgbClr val="3D8F8B"/>
    <a:srgbClr val="4F81BD"/>
    <a:srgbClr val="F9F9F9"/>
    <a:srgbClr val="F7F7F7"/>
    <a:srgbClr val="AB1A86"/>
    <a:srgbClr val="B7C7FB"/>
    <a:srgbClr val="44A09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 autoAdjust="0"/>
    <p:restoredTop sz="84771" autoAdjust="0"/>
  </p:normalViewPr>
  <p:slideViewPr>
    <p:cSldViewPr>
      <p:cViewPr varScale="1">
        <p:scale>
          <a:sx n="76" d="100"/>
          <a:sy n="76" d="100"/>
        </p:scale>
        <p:origin x="1028" y="48"/>
      </p:cViewPr>
      <p:guideLst>
        <p:guide orient="horz" pos="1620"/>
        <p:guide orient="horz" pos="886"/>
        <p:guide orient="horz" pos="476"/>
        <p:guide orient="horz" pos="173"/>
        <p:guide orient="horz" pos="2916"/>
        <p:guide orient="horz" pos="3154"/>
        <p:guide orient="horz" pos="2160"/>
        <p:guide pos="1956"/>
        <p:guide pos="230"/>
        <p:guide pos="558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ED82855-2EA6-4E64-86E8-DBA4C3544393}" type="datetimeFigureOut">
              <a:rPr lang="en-US"/>
              <a:pPr>
                <a:defRPr/>
              </a:pPr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EF05B18-4DED-4981-9753-102D4B1BD8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65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1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5B18-4DED-4981-9753-102D4B1BD89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3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5B18-4DED-4981-9753-102D4B1BD8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05B18-4DED-4981-9753-102D4B1BD89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0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05B18-4DED-4981-9753-102D4B1BD8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2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5B18-4DED-4981-9753-102D4B1BD89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5B18-4DED-4981-9753-102D4B1BD8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0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8" y="2151240"/>
            <a:ext cx="5935133" cy="926422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1" y="3094861"/>
            <a:ext cx="59436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53" y="0"/>
            <a:ext cx="2997814" cy="51435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49" y="463652"/>
            <a:ext cx="245859" cy="6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9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4684" y="76207"/>
            <a:ext cx="1896533" cy="34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6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201" y="423343"/>
            <a:ext cx="9008532" cy="34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6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6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82605" y="445303"/>
            <a:ext cx="8683625" cy="4318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289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002683"/>
            <a:ext cx="5943600" cy="841567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3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6" y="2838540"/>
            <a:ext cx="5943599" cy="618634"/>
          </a:xfrm>
        </p:spPr>
        <p:txBody>
          <a:bodyPr tIns="0" anchor="t" anchorCtr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 descr="title slide-graphic im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53" y="0"/>
            <a:ext cx="2997814" cy="5143500"/>
          </a:xfrm>
          <a:prstGeom prst="rect">
            <a:avLst/>
          </a:prstGeom>
        </p:spPr>
      </p:pic>
      <p:pic>
        <p:nvPicPr>
          <p:cNvPr id="8" name="Picture 7" descr="ibm logo-white-rotat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49" y="463652"/>
            <a:ext cx="245859" cy="62605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93090" y="4869591"/>
            <a:ext cx="25146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25C80">
                    <a:lumMod val="60000"/>
                    <a:lumOff val="40000"/>
                  </a:srgbClr>
                </a:solidFill>
                <a:latin typeface="Arial"/>
                <a:ea typeface="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6538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7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596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9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2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2" y="2278242"/>
            <a:ext cx="5909733" cy="926422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 descr="title slide-graphic im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53" y="0"/>
            <a:ext cx="2997814" cy="5143500"/>
          </a:xfrm>
          <a:prstGeom prst="rect">
            <a:avLst/>
          </a:prstGeom>
        </p:spPr>
      </p:pic>
      <p:pic>
        <p:nvPicPr>
          <p:cNvPr id="7" name="Picture 6" descr="ibm logo-white-rotat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49" y="463652"/>
            <a:ext cx="245859" cy="62605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93090" y="4869591"/>
            <a:ext cx="25146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25C80">
                    <a:lumMod val="60000"/>
                    <a:lumOff val="40000"/>
                  </a:srgbClr>
                </a:solidFill>
                <a:latin typeface="Arial"/>
                <a:ea typeface="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767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6D7777"/>
                </a:solidFill>
              </a:rPr>
              <a:pPr/>
              <a:t>‹#›</a:t>
            </a:fld>
            <a:endParaRPr dirty="0">
              <a:solidFill>
                <a:srgbClr val="6D7777"/>
              </a:solidFill>
            </a:endParaRP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93466536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24122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091" y="45090"/>
            <a:ext cx="8165110" cy="659405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098" y="901752"/>
            <a:ext cx="8393711" cy="385651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408" y="4831164"/>
            <a:ext cx="40038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ea typeface="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ea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3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49" y="4"/>
            <a:ext cx="661118" cy="13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53" r:id="rId2"/>
    <p:sldLayoutId id="2147484654" r:id="rId3"/>
    <p:sldLayoutId id="2147484655" r:id="rId4"/>
    <p:sldLayoutId id="2147484656" r:id="rId5"/>
    <p:sldLayoutId id="2147484657" r:id="rId6"/>
    <p:sldLayoutId id="2147484658" r:id="rId7"/>
    <p:sldLayoutId id="2147484659" r:id="rId8"/>
    <p:sldLayoutId id="2147484660" r:id="rId9"/>
    <p:sldLayoutId id="2147484661" r:id="rId10"/>
    <p:sldLayoutId id="2147484861" r:id="rId11"/>
  </p:sldLayoutIdLst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600"/>
        </a:spcBef>
        <a:buClr>
          <a:schemeClr val="tx1"/>
        </a:buClr>
        <a:buFontTx/>
        <a:buNone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398463" indent="-158750" algn="l" defTabSz="457200" rtl="0" eaLnBrk="1" latinLnBrk="0" hangingPunct="1">
        <a:spcBef>
          <a:spcPts val="600"/>
        </a:spcBef>
        <a:buClr>
          <a:schemeClr val="accent5"/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2pPr>
      <a:lvl3pPr marL="593725" indent="-173038" algn="l" defTabSz="457200" rtl="0" eaLnBrk="1" latinLnBrk="0" hangingPunct="1">
        <a:spcBef>
          <a:spcPts val="600"/>
        </a:spcBef>
        <a:buClr>
          <a:schemeClr val="tx1"/>
        </a:buClr>
        <a:buFont typeface="Lucida Grande"/>
        <a:buChar char="–"/>
        <a:defRPr sz="1600" kern="1200">
          <a:solidFill>
            <a:srgbClr val="595959"/>
          </a:solidFill>
          <a:latin typeface="+mn-lt"/>
          <a:ea typeface="+mn-ea"/>
          <a:cs typeface="+mn-cs"/>
        </a:defRPr>
      </a:lvl3pPr>
      <a:lvl4pPr marL="893763" indent="-300038" algn="l" defTabSz="457200" rtl="0" eaLnBrk="1" latinLnBrk="0" hangingPunct="1">
        <a:spcBef>
          <a:spcPts val="600"/>
        </a:spcBef>
        <a:buClr>
          <a:schemeClr val="tx1"/>
        </a:buClr>
        <a:buFont typeface="Lucida Grande"/>
        <a:buChar char="–"/>
        <a:defRPr sz="1400" kern="1200">
          <a:solidFill>
            <a:srgbClr val="595959"/>
          </a:solidFill>
          <a:latin typeface="+mn-lt"/>
          <a:ea typeface="+mn-ea"/>
          <a:cs typeface="+mn-cs"/>
        </a:defRPr>
      </a:lvl4pPr>
      <a:lvl5pPr marL="1074738" indent="-180975" algn="l" defTabSz="457200" rtl="0" eaLnBrk="1" latinLnBrk="0" hangingPunct="1">
        <a:spcBef>
          <a:spcPts val="600"/>
        </a:spcBef>
        <a:buClr>
          <a:schemeClr val="tx1"/>
        </a:buClr>
        <a:buFont typeface="Lucida Grande"/>
        <a:buChar char="–"/>
        <a:defRPr sz="14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43950" y="4830763"/>
            <a:ext cx="400050" cy="274637"/>
          </a:xfrm>
        </p:spPr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560071"/>
            <a:ext cx="8615680" cy="1645919"/>
          </a:xfrm>
        </p:spPr>
        <p:txBody>
          <a:bodyPr/>
          <a:lstStyle/>
          <a:p>
            <a:r>
              <a:rPr lang="en-US" sz="5400" dirty="0"/>
              <a:t>Product Sentiment Analyzer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BF0EA-117A-4803-9140-FAA9633FB31C}"/>
              </a:ext>
            </a:extLst>
          </p:cNvPr>
          <p:cNvSpPr txBox="1"/>
          <p:nvPr/>
        </p:nvSpPr>
        <p:spPr>
          <a:xfrm>
            <a:off x="91439" y="3417428"/>
            <a:ext cx="2926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47F48D-DD76-4FE7-9867-E72A5CE8BA6A}"/>
              </a:ext>
            </a:extLst>
          </p:cNvPr>
          <p:cNvSpPr/>
          <p:nvPr/>
        </p:nvSpPr>
        <p:spPr>
          <a:xfrm>
            <a:off x="3840480" y="3402039"/>
            <a:ext cx="237744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Prachi Ayare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Project Intern,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IBM Cloud and Cognitive Software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1E24E-D0F0-43DF-9FCF-9C986AD1B805}"/>
              </a:ext>
            </a:extLst>
          </p:cNvPr>
          <p:cNvSpPr/>
          <p:nvPr/>
        </p:nvSpPr>
        <p:spPr>
          <a:xfrm>
            <a:off x="640080" y="3371261"/>
            <a:ext cx="29260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Ramchandra </a:t>
            </a:r>
            <a:r>
              <a:rPr lang="en-US" dirty="0" err="1">
                <a:solidFill>
                  <a:schemeClr val="bg1"/>
                </a:solidFill>
              </a:rPr>
              <a:t>Bobhate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Project Intern,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IBM Cloud and Cognitive Software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4F010-2F1D-421A-824A-E3AB2DD49547}"/>
              </a:ext>
            </a:extLst>
          </p:cNvPr>
          <p:cNvSpPr/>
          <p:nvPr/>
        </p:nvSpPr>
        <p:spPr>
          <a:xfrm>
            <a:off x="4023360" y="2708910"/>
            <a:ext cx="731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4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ctr"/>
            <a:r>
              <a:rPr lang="en-US" sz="4400" dirty="0"/>
              <a:t>Thank You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C79EE-498D-4243-9D50-31F65F69D279}"/>
              </a:ext>
            </a:extLst>
          </p:cNvPr>
          <p:cNvSpPr txBox="1"/>
          <p:nvPr/>
        </p:nvSpPr>
        <p:spPr>
          <a:xfrm>
            <a:off x="960120" y="164842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Pallavi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Anunay</a:t>
            </a:r>
            <a:r>
              <a:rPr lang="en-US" dirty="0"/>
              <a:t> Kumar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75F7-45AB-4443-AF04-8889951EA21E}"/>
              </a:ext>
            </a:extLst>
          </p:cNvPr>
          <p:cNvSpPr txBox="1"/>
          <p:nvPr/>
        </p:nvSpPr>
        <p:spPr>
          <a:xfrm>
            <a:off x="5349240" y="164841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Xlence</a:t>
            </a:r>
            <a:r>
              <a:rPr lang="en-US" dirty="0"/>
              <a:t>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Sheetal </a:t>
            </a:r>
            <a:r>
              <a:rPr lang="en-US" dirty="0" err="1"/>
              <a:t>Atha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Ankitha</a:t>
            </a:r>
            <a:r>
              <a:rPr lang="en-US" dirty="0"/>
              <a:t> Patil</a:t>
            </a:r>
          </a:p>
        </p:txBody>
      </p:sp>
    </p:spTree>
    <p:extLst>
      <p:ext uri="{BB962C8B-B14F-4D97-AF65-F5344CB8AC3E}">
        <p14:creationId xmlns:p14="http://schemas.microsoft.com/office/powerpoint/2010/main" val="406764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17F26B-297D-4D70-BA56-9612B566F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971550"/>
            <a:ext cx="3758565" cy="27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6DA9-624A-476F-A58A-96E69FE6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45" y="331469"/>
            <a:ext cx="8165110" cy="659405"/>
          </a:xfrm>
        </p:spPr>
        <p:txBody>
          <a:bodyPr/>
          <a:lstStyle/>
          <a:p>
            <a:pPr algn="ctr"/>
            <a:r>
              <a:rPr lang="en-US" sz="4000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0879D-FAD9-4FE8-83C8-138E1896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2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F33B82-C4C0-48BA-B425-F2F87C3BEFC5}"/>
              </a:ext>
            </a:extLst>
          </p:cNvPr>
          <p:cNvSpPr/>
          <p:nvPr/>
        </p:nvSpPr>
        <p:spPr>
          <a:xfrm>
            <a:off x="840272" y="1295192"/>
            <a:ext cx="789732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Concept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Scope of Work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Technology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Demo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Limitations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589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0879D-FAD9-4FE8-83C8-138E1896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3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9F3C7-75AE-48E4-A542-EF3FA6D5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61" y="657338"/>
            <a:ext cx="8310374" cy="44348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427121-19CE-4581-A318-44B35C58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74" y="17955"/>
            <a:ext cx="8165110" cy="450199"/>
          </a:xfrm>
        </p:spPr>
        <p:txBody>
          <a:bodyPr/>
          <a:lstStyle/>
          <a:p>
            <a:pPr algn="ctr"/>
            <a:r>
              <a:rPr lang="en-US" sz="3200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78339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6DA9-624A-476F-A58A-96E69FE6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45" y="422910"/>
            <a:ext cx="8165110" cy="659405"/>
          </a:xfrm>
        </p:spPr>
        <p:txBody>
          <a:bodyPr/>
          <a:lstStyle/>
          <a:p>
            <a:pPr algn="ctr"/>
            <a:r>
              <a:rPr lang="en-US" sz="4000" dirty="0"/>
              <a:t>Scope of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0879D-FAD9-4FE8-83C8-138E1896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4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F33B82-C4C0-48BA-B425-F2F87C3BEFC5}"/>
              </a:ext>
            </a:extLst>
          </p:cNvPr>
          <p:cNvSpPr/>
          <p:nvPr/>
        </p:nvSpPr>
        <p:spPr>
          <a:xfrm>
            <a:off x="623335" y="1509921"/>
            <a:ext cx="816510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Product Sentiment Analyzer - A cognitive tool for offering managers to conduct the mood assessment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Data source used - Twitter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92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6DA9-624A-476F-A58A-96E69FE6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45" y="446174"/>
            <a:ext cx="8165110" cy="659405"/>
          </a:xfrm>
        </p:spPr>
        <p:txBody>
          <a:bodyPr/>
          <a:lstStyle/>
          <a:p>
            <a:pPr algn="ctr"/>
            <a:r>
              <a:rPr lang="en-US" sz="3200" dirty="0"/>
              <a:t>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0879D-FAD9-4FE8-83C8-138E1896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5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9A2A6-8461-410C-B4C6-DFD80845151E}"/>
              </a:ext>
            </a:extLst>
          </p:cNvPr>
          <p:cNvSpPr/>
          <p:nvPr/>
        </p:nvSpPr>
        <p:spPr>
          <a:xfrm>
            <a:off x="800100" y="1105579"/>
            <a:ext cx="7543800" cy="2932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</a:rPr>
              <a:t>PHP / Python Flask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</a:rPr>
              <a:t>Twitter Search API (Standard version)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</a:rPr>
              <a:t>IBM Watson Natural Language Understanding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</a:rPr>
              <a:t>IBM Cloud</a:t>
            </a:r>
          </a:p>
        </p:txBody>
      </p:sp>
    </p:spTree>
    <p:extLst>
      <p:ext uri="{BB962C8B-B14F-4D97-AF65-F5344CB8AC3E}">
        <p14:creationId xmlns:p14="http://schemas.microsoft.com/office/powerpoint/2010/main" val="150601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3DEA-6791-43AD-B762-57F10C7C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98" y="169451"/>
            <a:ext cx="8165110" cy="659405"/>
          </a:xfrm>
        </p:spPr>
        <p:txBody>
          <a:bodyPr/>
          <a:lstStyle/>
          <a:p>
            <a:pPr algn="ctr"/>
            <a:r>
              <a:rPr lang="en-US" dirty="0"/>
              <a:t>WORKING (BLOCK DIAGRAM)</a:t>
            </a:r>
          </a:p>
        </p:txBody>
      </p:sp>
      <p:pic>
        <p:nvPicPr>
          <p:cNvPr id="11" name="Content Placeholder 10" descr="Laptop">
            <a:extLst>
              <a:ext uri="{FF2B5EF4-FFF2-40B4-BE49-F238E27FC236}">
                <a16:creationId xmlns:a16="http://schemas.microsoft.com/office/drawing/2014/main" id="{728CBEDB-92BD-474E-8B32-D4184FBC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130" y="1045347"/>
            <a:ext cx="914400" cy="914400"/>
          </a:xfrm>
        </p:spPr>
      </p:pic>
      <p:pic>
        <p:nvPicPr>
          <p:cNvPr id="5" name="Picture 3" descr="Fichier:Emblem-person-blue.svg">
            <a:extLst>
              <a:ext uri="{FF2B5EF4-FFF2-40B4-BE49-F238E27FC236}">
                <a16:creationId xmlns:a16="http://schemas.microsoft.com/office/drawing/2014/main" id="{C7F102E4-572B-468A-BA15-E8806664FA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957442"/>
            <a:ext cx="1146596" cy="114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09F8CCAB-F667-4618-81F3-7F372D4A5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46" y="3992592"/>
            <a:ext cx="546581" cy="3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OM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F34DCB5-F07E-4826-AD7B-4542A1876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34" y="1816728"/>
            <a:ext cx="1146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PSA APP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C5614FCF-55E6-4411-9C08-5E4167992783}"/>
              </a:ext>
            </a:extLst>
          </p:cNvPr>
          <p:cNvSpPr/>
          <p:nvPr/>
        </p:nvSpPr>
        <p:spPr>
          <a:xfrm>
            <a:off x="959580" y="2330546"/>
            <a:ext cx="366299" cy="561243"/>
          </a:xfrm>
          <a:prstGeom prst="up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A43E20-21EB-47B5-A3A0-D1B8D49E7B73}"/>
              </a:ext>
            </a:extLst>
          </p:cNvPr>
          <p:cNvSpPr/>
          <p:nvPr/>
        </p:nvSpPr>
        <p:spPr>
          <a:xfrm>
            <a:off x="3291840" y="1035365"/>
            <a:ext cx="3063241" cy="3446643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D483C6-BDBD-4C25-9D85-0CE8DBDDFC99}"/>
              </a:ext>
            </a:extLst>
          </p:cNvPr>
          <p:cNvSpPr/>
          <p:nvPr/>
        </p:nvSpPr>
        <p:spPr>
          <a:xfrm>
            <a:off x="3818016" y="1154554"/>
            <a:ext cx="2049477" cy="6594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Enter text to be searched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4D254A-1CB2-4C03-A6A3-A3DD462E10DE}"/>
              </a:ext>
            </a:extLst>
          </p:cNvPr>
          <p:cNvSpPr/>
          <p:nvPr/>
        </p:nvSpPr>
        <p:spPr>
          <a:xfrm>
            <a:off x="3818016" y="2011500"/>
            <a:ext cx="2049477" cy="5890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Find out tweets using twitter API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8A9835-FD60-47E4-9260-F2D3D903E04E}"/>
              </a:ext>
            </a:extLst>
          </p:cNvPr>
          <p:cNvSpPr/>
          <p:nvPr/>
        </p:nvSpPr>
        <p:spPr>
          <a:xfrm>
            <a:off x="3818016" y="2818281"/>
            <a:ext cx="2049477" cy="6594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Apply NLU Watson API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E34D0E-E711-4CEC-9D1A-4EE430730D21}"/>
              </a:ext>
            </a:extLst>
          </p:cNvPr>
          <p:cNvSpPr/>
          <p:nvPr/>
        </p:nvSpPr>
        <p:spPr>
          <a:xfrm>
            <a:off x="3808788" y="3695446"/>
            <a:ext cx="2049477" cy="6594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Display Results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FE9D76-A394-4F2F-9135-BE71F4682619}"/>
              </a:ext>
            </a:extLst>
          </p:cNvPr>
          <p:cNvCxnSpPr>
            <a:cxnSpLocks/>
          </p:cNvCxnSpPr>
          <p:nvPr/>
        </p:nvCxnSpPr>
        <p:spPr>
          <a:xfrm>
            <a:off x="1554480" y="1435948"/>
            <a:ext cx="215211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1C7D0F-1898-4583-A8D2-1EAA8F9C3DB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842755" y="1813959"/>
            <a:ext cx="0" cy="19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A2F8DE-AD48-4D06-88E2-84A84FC56C80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842755" y="2600522"/>
            <a:ext cx="0" cy="21775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520448-2B2D-48F0-9844-F0BDD7930137}"/>
              </a:ext>
            </a:extLst>
          </p:cNvPr>
          <p:cNvCxnSpPr>
            <a:cxnSpLocks/>
          </p:cNvCxnSpPr>
          <p:nvPr/>
        </p:nvCxnSpPr>
        <p:spPr>
          <a:xfrm>
            <a:off x="4862049" y="3477686"/>
            <a:ext cx="0" cy="2728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A63E0-C5F7-4553-8F58-C517BC9932ED}"/>
              </a:ext>
            </a:extLst>
          </p:cNvPr>
          <p:cNvCxnSpPr>
            <a:cxnSpLocks/>
          </p:cNvCxnSpPr>
          <p:nvPr/>
        </p:nvCxnSpPr>
        <p:spPr>
          <a:xfrm>
            <a:off x="5848198" y="3943350"/>
            <a:ext cx="132984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87DAEA9-1041-4203-A6B6-AE0D0E1BBE4D}"/>
              </a:ext>
            </a:extLst>
          </p:cNvPr>
          <p:cNvSpPr/>
          <p:nvPr/>
        </p:nvSpPr>
        <p:spPr>
          <a:xfrm>
            <a:off x="7178040" y="3066185"/>
            <a:ext cx="1828800" cy="1754329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9" name="Graphic 38" descr="Grinning face with no fill">
            <a:extLst>
              <a:ext uri="{FF2B5EF4-FFF2-40B4-BE49-F238E27FC236}">
                <a16:creationId xmlns:a16="http://schemas.microsoft.com/office/drawing/2014/main" id="{D53667BA-4845-4AF1-BB9C-B7F7DAA06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7105" y="3189217"/>
            <a:ext cx="703575" cy="703575"/>
          </a:xfrm>
          <a:prstGeom prst="rect">
            <a:avLst/>
          </a:prstGeom>
        </p:spPr>
      </p:pic>
      <p:pic>
        <p:nvPicPr>
          <p:cNvPr id="41" name="Graphic 40" descr="Neutral face with no fill">
            <a:extLst>
              <a:ext uri="{FF2B5EF4-FFF2-40B4-BE49-F238E27FC236}">
                <a16:creationId xmlns:a16="http://schemas.microsoft.com/office/drawing/2014/main" id="{33693A82-5BD4-417D-9821-A2DC9CB137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4998" y="3189217"/>
            <a:ext cx="703575" cy="703575"/>
          </a:xfrm>
          <a:prstGeom prst="rect">
            <a:avLst/>
          </a:prstGeom>
        </p:spPr>
      </p:pic>
      <p:pic>
        <p:nvPicPr>
          <p:cNvPr id="43" name="Graphic 42" descr="Angry face with no fill">
            <a:extLst>
              <a:ext uri="{FF2B5EF4-FFF2-40B4-BE49-F238E27FC236}">
                <a16:creationId xmlns:a16="http://schemas.microsoft.com/office/drawing/2014/main" id="{EB232095-F4F6-4F6F-A716-8B2F71F62F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03210" y="3994648"/>
            <a:ext cx="703575" cy="703575"/>
          </a:xfrm>
          <a:prstGeom prst="rect">
            <a:avLst/>
          </a:prstGeom>
        </p:spPr>
      </p:pic>
      <p:pic>
        <p:nvPicPr>
          <p:cNvPr id="46" name="Graphic 45" descr="Grinning face with no fill">
            <a:extLst>
              <a:ext uri="{FF2B5EF4-FFF2-40B4-BE49-F238E27FC236}">
                <a16:creationId xmlns:a16="http://schemas.microsoft.com/office/drawing/2014/main" id="{BD2D99A0-0CA3-47C2-8020-273EEC907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3530" y="792884"/>
            <a:ext cx="703575" cy="703575"/>
          </a:xfrm>
          <a:prstGeom prst="rect">
            <a:avLst/>
          </a:prstGeom>
        </p:spPr>
      </p:pic>
      <p:pic>
        <p:nvPicPr>
          <p:cNvPr id="47" name="Graphic 46" descr="Neutral face with no fill">
            <a:extLst>
              <a:ext uri="{FF2B5EF4-FFF2-40B4-BE49-F238E27FC236}">
                <a16:creationId xmlns:a16="http://schemas.microsoft.com/office/drawing/2014/main" id="{A8521A80-A772-4869-A48E-7C96F6C76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8563" y="1572240"/>
            <a:ext cx="703575" cy="703575"/>
          </a:xfrm>
          <a:prstGeom prst="rect">
            <a:avLst/>
          </a:prstGeom>
        </p:spPr>
      </p:pic>
      <p:pic>
        <p:nvPicPr>
          <p:cNvPr id="49" name="Graphic 48" descr="Angry face with no fill">
            <a:extLst>
              <a:ext uri="{FF2B5EF4-FFF2-40B4-BE49-F238E27FC236}">
                <a16:creationId xmlns:a16="http://schemas.microsoft.com/office/drawing/2014/main" id="{8AEC794B-9DAC-4111-8DC5-8FD1B19A66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14833" y="2330546"/>
            <a:ext cx="703575" cy="7035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635F562-DF78-4DE9-B70D-CCC60E474079}"/>
              </a:ext>
            </a:extLst>
          </p:cNvPr>
          <p:cNvSpPr/>
          <p:nvPr/>
        </p:nvSpPr>
        <p:spPr>
          <a:xfrm>
            <a:off x="7464115" y="914138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Positive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A97D6F-91F8-4672-AD59-AF81A99DA30D}"/>
              </a:ext>
            </a:extLst>
          </p:cNvPr>
          <p:cNvSpPr/>
          <p:nvPr/>
        </p:nvSpPr>
        <p:spPr>
          <a:xfrm>
            <a:off x="7441766" y="1708483"/>
            <a:ext cx="928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Neutral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7B150E-1B48-4766-92D0-569C666463B4}"/>
              </a:ext>
            </a:extLst>
          </p:cNvPr>
          <p:cNvSpPr/>
          <p:nvPr/>
        </p:nvSpPr>
        <p:spPr>
          <a:xfrm>
            <a:off x="7445294" y="2448949"/>
            <a:ext cx="1095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59373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40EFC-F58B-411F-B6E1-E92BF64B10D1}"/>
              </a:ext>
            </a:extLst>
          </p:cNvPr>
          <p:cNvSpPr txBox="1"/>
          <p:nvPr/>
        </p:nvSpPr>
        <p:spPr>
          <a:xfrm>
            <a:off x="1897380" y="1383030"/>
            <a:ext cx="5349240" cy="237744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39E5D-415D-4E9B-A7FA-2F76A24D21F5}"/>
              </a:ext>
            </a:extLst>
          </p:cNvPr>
          <p:cNvSpPr txBox="1"/>
          <p:nvPr/>
        </p:nvSpPr>
        <p:spPr>
          <a:xfrm>
            <a:off x="3200400" y="2160270"/>
            <a:ext cx="294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ush Script MT" panose="020B0604020202020204" pitchFamily="66" charset="0"/>
              </a:rPr>
              <a:t>Demo time !</a:t>
            </a:r>
          </a:p>
        </p:txBody>
      </p:sp>
    </p:spTree>
    <p:extLst>
      <p:ext uri="{BB962C8B-B14F-4D97-AF65-F5344CB8AC3E}">
        <p14:creationId xmlns:p14="http://schemas.microsoft.com/office/powerpoint/2010/main" val="388260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5222-AC42-42D9-825B-B9E7A62D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7" y="194310"/>
            <a:ext cx="8165110" cy="1051560"/>
          </a:xfrm>
        </p:spPr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1CFC-E0BE-406F-9EE6-DA018D7F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36" y="1612126"/>
            <a:ext cx="8393711" cy="3238078"/>
          </a:xfrm>
        </p:spPr>
        <p:txBody>
          <a:bodyPr/>
          <a:lstStyle/>
          <a:p>
            <a:pPr marL="741363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F0"/>
                </a:solidFill>
              </a:rPr>
              <a:t>Standard Twitter API has been used</a:t>
            </a:r>
          </a:p>
          <a:p>
            <a:pPr marL="936625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</a:rPr>
              <a:t>Twitter display text: limited to 140 characters</a:t>
            </a:r>
          </a:p>
          <a:p>
            <a:pPr marL="936625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</a:rPr>
              <a:t>Displays 7 days data using standard twitter API</a:t>
            </a:r>
          </a:p>
          <a:p>
            <a:pPr marL="936625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</a:rPr>
              <a:t>Maximum 100 tweets are allowed to collect</a:t>
            </a:r>
          </a:p>
          <a:p>
            <a:pPr marL="741363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UI performance slowness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7BAAA-A987-42D3-9921-1613132E20A8}"/>
              </a:ext>
            </a:extLst>
          </p:cNvPr>
          <p:cNvSpPr/>
          <p:nvPr/>
        </p:nvSpPr>
        <p:spPr>
          <a:xfrm>
            <a:off x="3336923" y="664574"/>
            <a:ext cx="2143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4"/>
                </a:solidFill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99504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5222-AC42-42D9-825B-B9E7A62D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7" y="194310"/>
            <a:ext cx="8165110" cy="1051560"/>
          </a:xfrm>
        </p:spPr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1CFC-E0BE-406F-9EE6-DA018D7F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36" y="1474470"/>
            <a:ext cx="8393711" cy="3375734"/>
          </a:xfrm>
        </p:spPr>
        <p:txBody>
          <a:bodyPr/>
          <a:lstStyle/>
          <a:p>
            <a:pPr marL="741363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F0"/>
                </a:solidFill>
              </a:rPr>
              <a:t>Development of application end-to-end</a:t>
            </a:r>
          </a:p>
          <a:p>
            <a:pPr marL="936625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</a:rPr>
              <a:t>UI</a:t>
            </a:r>
          </a:p>
          <a:p>
            <a:pPr marL="936625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</a:rPr>
              <a:t>Backend</a:t>
            </a:r>
          </a:p>
          <a:p>
            <a:pPr marL="936625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</a:rPr>
              <a:t>Build</a:t>
            </a:r>
          </a:p>
          <a:p>
            <a:pPr marL="936625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</a:rPr>
              <a:t>Test</a:t>
            </a:r>
          </a:p>
          <a:p>
            <a:pPr marL="741363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F0"/>
                </a:solidFill>
              </a:rPr>
              <a:t>Usage of IBM Cloud</a:t>
            </a:r>
          </a:p>
          <a:p>
            <a:pPr marL="741363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F0"/>
                </a:solidFill>
              </a:rPr>
              <a:t>Usage of two technologies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7BAAA-A987-42D3-9921-1613132E20A8}"/>
              </a:ext>
            </a:extLst>
          </p:cNvPr>
          <p:cNvSpPr/>
          <p:nvPr/>
        </p:nvSpPr>
        <p:spPr>
          <a:xfrm>
            <a:off x="3336923" y="664574"/>
            <a:ext cx="1778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4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86558982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74348</TotalTime>
  <Words>173</Words>
  <Application>Microsoft Office PowerPoint</Application>
  <PresentationFormat>On-screen Show (16:9)</PresentationFormat>
  <Paragraphs>72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PGothic</vt:lpstr>
      <vt:lpstr>Arial</vt:lpstr>
      <vt:lpstr>Brush Script MT</vt:lpstr>
      <vt:lpstr>Calibri</vt:lpstr>
      <vt:lpstr>Lucida Grande</vt:lpstr>
      <vt:lpstr>InterConnect Theme</vt:lpstr>
      <vt:lpstr>Product Sentiment Analyzer</vt:lpstr>
      <vt:lpstr>Agenda</vt:lpstr>
      <vt:lpstr>Concept</vt:lpstr>
      <vt:lpstr>Scope of Work</vt:lpstr>
      <vt:lpstr>Technology</vt:lpstr>
      <vt:lpstr>WORKING (BLOCK DIAGRAM)</vt:lpstr>
      <vt:lpstr>PowerPoint Presentation</vt:lpstr>
      <vt:lpstr>     </vt:lpstr>
      <vt:lpstr>     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AMWeber</dc:creator>
  <cp:lastModifiedBy>Prachi Ayare</cp:lastModifiedBy>
  <cp:revision>976</cp:revision>
  <dcterms:created xsi:type="dcterms:W3CDTF">2015-01-21T20:04:39Z</dcterms:created>
  <dcterms:modified xsi:type="dcterms:W3CDTF">2019-05-23T11:33:24Z</dcterms:modified>
</cp:coreProperties>
</file>