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5" r:id="rId2"/>
    <p:sldId id="264" r:id="rId3"/>
    <p:sldId id="271" r:id="rId4"/>
    <p:sldId id="265" r:id="rId5"/>
    <p:sldId id="273" r:id="rId6"/>
    <p:sldId id="266" r:id="rId7"/>
    <p:sldId id="267" r:id="rId8"/>
    <p:sldId id="272" r:id="rId9"/>
    <p:sldId id="268" r:id="rId10"/>
    <p:sldId id="270" r:id="rId11"/>
    <p:sldId id="26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E0A6-A775-43EA-B981-F344B6898FA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17948-8E02-467D-A767-427438BFF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90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643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721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030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328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13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01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5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066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10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26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32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be2f60f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be2f60f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1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C5CD-8B81-28E4-2075-498BE0FDE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22098-542A-2F34-A9DE-F218CAAE1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D0378-8A43-7DD8-35AD-4FF628A6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A4BA4-A0E8-3D5C-7C48-60DDA6C4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2C4CC-B57E-F253-F16A-3054880D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76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9DE0-73D2-C16F-D3B5-2537E09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CE571B-2FA2-8D50-8D1A-60EB0CFB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445BA-D6DB-07F4-B7BA-5531F9FBF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4B9E-85F6-5A70-FCF7-687DF4B1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57194-48EB-BF56-F232-5452F7FA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887CC-466E-6B19-2D40-ABEC71B5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98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2AB7-71A1-337F-4B1E-179C381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0786-278C-800A-9CD0-6D68338D0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645AB-7A05-13FA-4B55-4C9A0AB8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F89A0-855D-81DB-913B-A53D6EBF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30B4-02C3-C48F-E1E7-339A984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2AC882-75B0-6198-EF35-9536FD082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A5A84-3D9F-E74A-9DC4-60990D80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D0004-D919-FE09-19F1-FA088E67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AF43-147D-B645-4E72-1E95571D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4BFD4-A263-F010-D6CA-997ECCA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1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C10-B606-4754-A1AA-90FD35C5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D926C-7F30-44F0-35BE-6459719A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A21C-2203-C78F-93E1-1A9D718F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A58-D9D0-D3E7-E621-22D0A720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4F653-C886-266C-80D6-F0A18F62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6F613-C110-2A8B-C00E-A026FB41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9F314-9F0D-B32F-4FCF-5DDA2A7EF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AC245-BA11-D358-77E9-D618C823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050F-C4D4-1EC9-1259-4AD5980D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920C-2BFF-C7B9-349B-46084736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36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E39-818E-150C-AF24-B30FF34C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B417-DAC1-EDE6-5377-7A6C18F7B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78050-B5B7-65E3-FED7-6FFFD26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47792-9538-6DFB-7783-3AD00B1D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A4AF3-7E60-A4FF-F340-8C3A4A76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8ACB8-2736-5DAD-FE83-966DF1E7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2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CD14-F29E-520A-09F2-12A2FC64A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4B3AE-5FA7-5FC3-EE22-DC9C8FD2A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F5362-F873-4655-FE64-E2D54D9DE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93D-044A-8DAB-8607-CCD401F3B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1E789-3F3F-2532-7B8C-BBD46E099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BC595-D2EF-82E0-9051-06725E79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544FD-DC23-717C-A411-6151F2A1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3A2A4-719D-BC0A-EDAA-C7B01E08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31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0893-A9E9-E794-3894-841E1544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A5796-AC12-5B27-E8E6-081042C7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1B887-157F-97D0-2845-26A96AA8E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3D9A6-FA3F-1FCD-E8EF-92B8B7CE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49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3B3B3-9A7B-E2D7-78D1-71FF4338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4CED0-6A96-4EC5-4EB1-ECA444DF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4C23C-3FB6-95DD-7F32-1105FA4A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36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45B2-5BFA-F8AC-5674-71CC23B7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7167-26FC-6735-6820-CB7B0D9E2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3E497-122B-A42E-5393-91CB31F0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E8ED0-662A-EAF5-FB36-357304B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3ACA-B236-8CFA-F14A-F25C4B6A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EA799-4933-8D55-C934-884F574E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1CC-BCE7-3D0A-A665-023A0D2E9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F963F-1762-E787-9CCE-1207D052C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0542-4797-46F2-BF07-55D90A3E98EB}" type="datetimeFigureOut">
              <a:rPr lang="en-IN" smtClean="0"/>
              <a:t>25-10-2024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91869-95B0-E19B-ACEB-34182A14C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0E831-17CF-8440-68FA-65A71076B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8D42-568E-4F4C-B066-9F1FEF6901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2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/>
          <p:cNvSpPr txBox="1">
            <a:spLocks/>
          </p:cNvSpPr>
          <p:nvPr/>
        </p:nvSpPr>
        <p:spPr>
          <a:xfrm>
            <a:off x="1945338" y="3863070"/>
            <a:ext cx="8513151" cy="16361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835" y="18073"/>
            <a:ext cx="11627224" cy="691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–I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FairTestPro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:- New testing platform where no one can cheat.</a:t>
            </a: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lang="en-US" sz="1400" b="1" cap="all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to the Savitribai phule pune university ,pune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partial fulfilment of the requirements for the award of degree of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Bachelor of engineering (computer engineering)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2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 of Student: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1.Chinmay Inamdar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Abhijeet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Phute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3.Komal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Gandal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4.Tejal </a:t>
            </a:r>
            <a:r>
              <a:rPr lang="en-IN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Kamthe</a:t>
            </a:r>
            <a:endParaRPr lang="en-IN" sz="12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Guide Prof. : Prof. 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Mulani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K. S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2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endParaRPr kumimoji="0" lang="en-US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kumimoji="0" lang="en-US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971800" algn="ctr"/>
                <a:tab pos="5943600" algn="r"/>
              </a:tabLst>
              <a:defRPr/>
            </a:pP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STE’S </a:t>
            </a:r>
            <a:r>
              <a:rPr lang="en-US" sz="1400" b="1" cap="all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Sinhgad</a:t>
            </a:r>
            <a:r>
              <a:rPr lang="en-US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institute of technology, Lonavala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SAVITRIBAI PHULE PUNE UNIVERSITY</a:t>
            </a:r>
          </a:p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 Year-2024-25</a:t>
            </a:r>
            <a:endParaRPr kumimoji="0" lang="en-IN" sz="1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339" y="6214746"/>
            <a:ext cx="851315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1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8612" y="4357457"/>
            <a:ext cx="1571717" cy="9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08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Platform Requirements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306232-EB0A-44F3-93F8-0259489E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594" y="835199"/>
            <a:ext cx="705522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Webcam: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High-resolution webcam for capturing examinee images and monitoring during exams.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Microphone: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audio monitoring and recording if required.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with Internet Connection: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Reliable internet connection for real-time communication and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server infrastructure to host the platform, process data, and manage user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396387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E4DCF-F739-4655-AD04-DEB27FF5D3DC}"/>
              </a:ext>
            </a:extLst>
          </p:cNvPr>
          <p:cNvSpPr/>
          <p:nvPr/>
        </p:nvSpPr>
        <p:spPr>
          <a:xfrm>
            <a:off x="4556777" y="456247"/>
            <a:ext cx="6096000" cy="64017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FairTestPro is designed to make online exams secure and cheat-proof. By using advanced technology to verify identities, detect unauthorized people, monitor eye movements, and spot electronic devices, it ensures a fair testing environment.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not only prevents cheating but also encourages honesty among students. With its easy-to-use interface and strong back-end support, FairTestPro provides a smooth experience for both students and examiners. As we improve the platform, we aim to set a new standard for online exam security, building trust in digital assessments.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36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F9D67-010D-4ACB-B7F8-7C36C1EFF9AD}"/>
              </a:ext>
            </a:extLst>
          </p:cNvPr>
          <p:cNvSpPr txBox="1"/>
          <p:nvPr/>
        </p:nvSpPr>
        <p:spPr>
          <a:xfrm>
            <a:off x="4299284" y="893110"/>
            <a:ext cx="73954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“</a:t>
            </a:r>
            <a:r>
              <a:rPr lang="en-US" dirty="0"/>
              <a:t>An Intelligent System For Online Exam Monitoring” Swathi </a:t>
            </a:r>
            <a:r>
              <a:rPr lang="en-US" dirty="0" err="1"/>
              <a:t>Prathish</a:t>
            </a:r>
            <a:r>
              <a:rPr lang="en-US" dirty="0"/>
              <a:t>, Athi Narayanan S, Kamal </a:t>
            </a:r>
            <a:r>
              <a:rPr lang="en-US" dirty="0" err="1"/>
              <a:t>Bijlani</a:t>
            </a:r>
            <a:r>
              <a:rPr lang="en-US" dirty="0"/>
              <a:t>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“</a:t>
            </a:r>
            <a:r>
              <a:rPr lang="en-US" dirty="0"/>
              <a:t>Detecting cheating in electronic exams using the artificial intelligence approach” Bashar H. Asker Ahmad F. Al-</a:t>
            </a:r>
            <a:r>
              <a:rPr lang="en-US" dirty="0" err="1"/>
              <a:t>allaf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  <a:p>
            <a:r>
              <a:rPr lang="en-IN" dirty="0"/>
              <a:t>[3] “</a:t>
            </a:r>
            <a:r>
              <a:rPr lang="en-US" dirty="0"/>
              <a:t>Cheating Detection in Browser-based Online Exams through Eye Gaze Tracking” </a:t>
            </a:r>
            <a:r>
              <a:rPr lang="en-US" dirty="0" err="1"/>
              <a:t>Nimesha</a:t>
            </a:r>
            <a:r>
              <a:rPr lang="en-US" dirty="0"/>
              <a:t> </a:t>
            </a:r>
            <a:r>
              <a:rPr lang="en-US" dirty="0" err="1"/>
              <a:t>Dilini</a:t>
            </a:r>
            <a:r>
              <a:rPr lang="en-US" dirty="0"/>
              <a:t>, </a:t>
            </a:r>
            <a:r>
              <a:rPr lang="en-US" dirty="0" err="1"/>
              <a:t>Asara</a:t>
            </a:r>
            <a:r>
              <a:rPr lang="en-US" dirty="0"/>
              <a:t> Senaratne, </a:t>
            </a:r>
            <a:r>
              <a:rPr lang="en-US" dirty="0" err="1"/>
              <a:t>Tharindu</a:t>
            </a:r>
            <a:r>
              <a:rPr lang="en-US" dirty="0"/>
              <a:t> </a:t>
            </a:r>
            <a:r>
              <a:rPr lang="en-US" dirty="0" err="1"/>
              <a:t>Yasarathna</a:t>
            </a:r>
            <a:r>
              <a:rPr lang="en-US" dirty="0"/>
              <a:t> Nalin </a:t>
            </a:r>
            <a:r>
              <a:rPr lang="en-US" dirty="0" err="1"/>
              <a:t>Warnajith</a:t>
            </a:r>
            <a:r>
              <a:rPr lang="en-US" dirty="0"/>
              <a:t>, </a:t>
            </a:r>
            <a:r>
              <a:rPr lang="en-US" dirty="0" err="1"/>
              <a:t>Leelanga</a:t>
            </a:r>
            <a:r>
              <a:rPr lang="en-US" dirty="0"/>
              <a:t> Seneviratne.</a:t>
            </a:r>
            <a:endParaRPr lang="en-IN" dirty="0"/>
          </a:p>
          <a:p>
            <a:endParaRPr lang="en-IN" dirty="0"/>
          </a:p>
          <a:p>
            <a:r>
              <a:rPr lang="en-IN" dirty="0"/>
              <a:t>[4] “</a:t>
            </a:r>
            <a:r>
              <a:rPr lang="en-US" dirty="0"/>
              <a:t>Online Exam Proctoring System using ML” Mrs. </a:t>
            </a:r>
            <a:r>
              <a:rPr lang="en-US" dirty="0" err="1"/>
              <a:t>Peddaboina</a:t>
            </a:r>
            <a:r>
              <a:rPr lang="en-US" dirty="0"/>
              <a:t> Yamuna , </a:t>
            </a:r>
            <a:r>
              <a:rPr lang="en-US" dirty="0" err="1"/>
              <a:t>Purra</a:t>
            </a:r>
            <a:r>
              <a:rPr lang="en-US" dirty="0"/>
              <a:t> Vivek Reddy, </a:t>
            </a:r>
            <a:r>
              <a:rPr lang="en-US" dirty="0" err="1"/>
              <a:t>Katare</a:t>
            </a:r>
            <a:r>
              <a:rPr lang="en-US" dirty="0"/>
              <a:t> Sai </a:t>
            </a:r>
            <a:r>
              <a:rPr lang="en-US" dirty="0" err="1"/>
              <a:t>Praneeth</a:t>
            </a:r>
            <a:r>
              <a:rPr lang="en-US" dirty="0"/>
              <a:t>, </a:t>
            </a:r>
            <a:r>
              <a:rPr lang="en-US" dirty="0" err="1"/>
              <a:t>Uppunuthula</a:t>
            </a:r>
            <a:r>
              <a:rPr lang="en-US" dirty="0"/>
              <a:t> Akhil, </a:t>
            </a:r>
            <a:r>
              <a:rPr lang="en-US" dirty="0" err="1"/>
              <a:t>Siga</a:t>
            </a:r>
            <a:r>
              <a:rPr lang="en-US" dirty="0"/>
              <a:t> Chandu.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88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3088BE-C7AF-4037-831D-30E0A3BC760E}"/>
              </a:ext>
            </a:extLst>
          </p:cNvPr>
          <p:cNvSpPr txBox="1"/>
          <p:nvPr/>
        </p:nvSpPr>
        <p:spPr>
          <a:xfrm>
            <a:off x="4667722" y="1820338"/>
            <a:ext cx="66176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FairTestPro is a cutting-edge web-based testing platform designed to create a secure and cheat-proof examination environment.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advanced machine learning models and state-of-the-art technologies, FairTestPro aims to prevent impersonation, detect unauthorized persons, and monitor suspicious behaviors in real-time.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not only ensures a fair testing experience but also promotes academic honesty and integrity in educational assessments.</a:t>
            </a:r>
          </a:p>
        </p:txBody>
      </p:sp>
    </p:spTree>
    <p:extLst>
      <p:ext uri="{BB962C8B-B14F-4D97-AF65-F5344CB8AC3E}">
        <p14:creationId xmlns:p14="http://schemas.microsoft.com/office/powerpoint/2010/main" val="7046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F0C56-94C3-E743-7620-877717192F98}"/>
              </a:ext>
            </a:extLst>
          </p:cNvPr>
          <p:cNvSpPr txBox="1"/>
          <p:nvPr/>
        </p:nvSpPr>
        <p:spPr>
          <a:xfrm>
            <a:off x="191718" y="999240"/>
            <a:ext cx="37092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Statement/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Proposed system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BAA927-978E-4E5B-B45F-A83963AD7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2464" y="1067691"/>
            <a:ext cx="766813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Verification:-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CNN-based face detection to verify the examinee’s identity.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Regularly capture and compare webcam images with stored data to prevent impersonation.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Unauthorized Persons:-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object detection (YOLO/SSD) to identify unauthorized individuals..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Eye Movements:-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eye-tracking algorithms to monitor gaze direction and pupil movement.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 when the examinee looks away from the screen to signal potential cheating.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Electronic Device Usage:-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object recognition to identify electronic devices like phones or tablets.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scan webcam feed and alert if such devices are detected.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10A32-51EB-4832-0350-2FEBABD3E567}"/>
              </a:ext>
            </a:extLst>
          </p:cNvPr>
          <p:cNvSpPr txBox="1"/>
          <p:nvPr/>
        </p:nvSpPr>
        <p:spPr>
          <a:xfrm>
            <a:off x="191718" y="106522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189C93-C15F-F2D1-F958-A1B5BBDEB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07484"/>
              </p:ext>
            </p:extLst>
          </p:nvPr>
        </p:nvGraphicFramePr>
        <p:xfrm>
          <a:off x="4092690" y="893110"/>
          <a:ext cx="7991733" cy="553178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597288">
                  <a:extLst>
                    <a:ext uri="{9D8B030D-6E8A-4147-A177-3AD203B41FA5}">
                      <a16:colId xmlns:a16="http://schemas.microsoft.com/office/drawing/2014/main" val="2090431355"/>
                    </a:ext>
                  </a:extLst>
                </a:gridCol>
                <a:gridCol w="2024587">
                  <a:extLst>
                    <a:ext uri="{9D8B030D-6E8A-4147-A177-3AD203B41FA5}">
                      <a16:colId xmlns:a16="http://schemas.microsoft.com/office/drawing/2014/main" val="2566113237"/>
                    </a:ext>
                  </a:extLst>
                </a:gridCol>
                <a:gridCol w="1237129">
                  <a:extLst>
                    <a:ext uri="{9D8B030D-6E8A-4147-A177-3AD203B41FA5}">
                      <a16:colId xmlns:a16="http://schemas.microsoft.com/office/drawing/2014/main" val="2010242000"/>
                    </a:ext>
                  </a:extLst>
                </a:gridCol>
                <a:gridCol w="1326777">
                  <a:extLst>
                    <a:ext uri="{9D8B030D-6E8A-4147-A177-3AD203B41FA5}">
                      <a16:colId xmlns:a16="http://schemas.microsoft.com/office/drawing/2014/main" val="2188371391"/>
                    </a:ext>
                  </a:extLst>
                </a:gridCol>
                <a:gridCol w="1640541">
                  <a:extLst>
                    <a:ext uri="{9D8B030D-6E8A-4147-A177-3AD203B41FA5}">
                      <a16:colId xmlns:a16="http://schemas.microsoft.com/office/drawing/2014/main" val="3913576656"/>
                    </a:ext>
                  </a:extLst>
                </a:gridCol>
                <a:gridCol w="1165411">
                  <a:extLst>
                    <a:ext uri="{9D8B030D-6E8A-4147-A177-3AD203B41FA5}">
                      <a16:colId xmlns:a16="http://schemas.microsoft.com/office/drawing/2014/main" val="3439703329"/>
                    </a:ext>
                  </a:extLst>
                </a:gridCol>
              </a:tblGrid>
              <a:tr h="1106019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4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381635" algn="ctr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scope(work)/ Unaddressed challenges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endParaRPr lang="en-US" sz="1400" b="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7493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endParaRPr lang="en-US" sz="1400" b="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7493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endParaRPr lang="en-US" sz="1400" b="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marL="74930" algn="ctr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400" b="0" spc="-1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Remark</a:t>
                      </a:r>
                      <a:endParaRPr lang="en-IN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25542"/>
                  </a:ext>
                </a:extLst>
              </a:tr>
              <a:tr h="2096417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 Intelligent System For Online Exam Monitoring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Swathi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Prathish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Athi Narayanan 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Kamal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Bijlani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online exam using webcam, microphone, and internet connection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Developing seamless integration with popular LMS platforms would streamline implementation and usage for educational institutions.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Use of hardware like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Webcam , microphone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Etc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which are widely                   available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79474"/>
                  </a:ext>
                </a:extLst>
              </a:tr>
              <a:tr h="2329352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cheating in electronic exams using the artificial intelligence approach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Bashar H. Asker Ahmad F. Al-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allaf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cheating in online exam using face detection, behavior monitoring, and object detection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Future improvements could focus on reducing latency and improving the real-time processing capabilities of the system to provide even quicker responses to potential cheating behaviors.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Using face monitoring and behavior monitoring as a form of cheat detection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98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569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10A32-51EB-4832-0350-2FEBABD3E567}"/>
              </a:ext>
            </a:extLst>
          </p:cNvPr>
          <p:cNvSpPr txBox="1"/>
          <p:nvPr/>
        </p:nvSpPr>
        <p:spPr>
          <a:xfrm>
            <a:off x="191718" y="1065228"/>
            <a:ext cx="3709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189C93-C15F-F2D1-F958-A1B5BBDEB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54074"/>
              </p:ext>
            </p:extLst>
          </p:nvPr>
        </p:nvGraphicFramePr>
        <p:xfrm>
          <a:off x="4163390" y="851647"/>
          <a:ext cx="7626284" cy="115644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655708">
                  <a:extLst>
                    <a:ext uri="{9D8B030D-6E8A-4147-A177-3AD203B41FA5}">
                      <a16:colId xmlns:a16="http://schemas.microsoft.com/office/drawing/2014/main" val="2090431355"/>
                    </a:ext>
                  </a:extLst>
                </a:gridCol>
                <a:gridCol w="1831257">
                  <a:extLst>
                    <a:ext uri="{9D8B030D-6E8A-4147-A177-3AD203B41FA5}">
                      <a16:colId xmlns:a16="http://schemas.microsoft.com/office/drawing/2014/main" val="2566113237"/>
                    </a:ext>
                  </a:extLst>
                </a:gridCol>
                <a:gridCol w="1213485">
                  <a:extLst>
                    <a:ext uri="{9D8B030D-6E8A-4147-A177-3AD203B41FA5}">
                      <a16:colId xmlns:a16="http://schemas.microsoft.com/office/drawing/2014/main" val="2010242000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18837139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913576656"/>
                    </a:ext>
                  </a:extLst>
                </a:gridCol>
                <a:gridCol w="1255786">
                  <a:extLst>
                    <a:ext uri="{9D8B030D-6E8A-4147-A177-3AD203B41FA5}">
                      <a16:colId xmlns:a16="http://schemas.microsoft.com/office/drawing/2014/main" val="3439703329"/>
                    </a:ext>
                  </a:extLst>
                </a:gridCol>
              </a:tblGrid>
              <a:tr h="1156447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0" algn="ctr">
                        <a:spcBef>
                          <a:spcPts val="90"/>
                        </a:spcBef>
                        <a:spcAft>
                          <a:spcPts val="0"/>
                        </a:spcAft>
                      </a:pPr>
                      <a:r>
                        <a:rPr lang="en-US" sz="16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r>
                        <a:rPr lang="en-US" sz="1600" spc="-3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spc="-3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spc="-2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74930" marR="381635" algn="ctr">
                        <a:lnSpc>
                          <a:spcPts val="13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scope(work)/ Unaddressed challenges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92554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3519CE-FE74-42CB-8466-977B153C2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779991"/>
              </p:ext>
            </p:extLst>
          </p:nvPr>
        </p:nvGraphicFramePr>
        <p:xfrm>
          <a:off x="4163390" y="2008094"/>
          <a:ext cx="7626284" cy="474233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{2D5ABB26-0587-4C30-8999-92F81FD0307C}</a:tableStyleId>
              </a:tblPr>
              <a:tblGrid>
                <a:gridCol w="655708">
                  <a:extLst>
                    <a:ext uri="{9D8B030D-6E8A-4147-A177-3AD203B41FA5}">
                      <a16:colId xmlns:a16="http://schemas.microsoft.com/office/drawing/2014/main" val="1935681386"/>
                    </a:ext>
                  </a:extLst>
                </a:gridCol>
                <a:gridCol w="1832714">
                  <a:extLst>
                    <a:ext uri="{9D8B030D-6E8A-4147-A177-3AD203B41FA5}">
                      <a16:colId xmlns:a16="http://schemas.microsoft.com/office/drawing/2014/main" val="3139150492"/>
                    </a:ext>
                  </a:extLst>
                </a:gridCol>
                <a:gridCol w="1212028">
                  <a:extLst>
                    <a:ext uri="{9D8B030D-6E8A-4147-A177-3AD203B41FA5}">
                      <a16:colId xmlns:a16="http://schemas.microsoft.com/office/drawing/2014/main" val="1115470484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3369096962"/>
                    </a:ext>
                  </a:extLst>
                </a:gridCol>
                <a:gridCol w="1548384">
                  <a:extLst>
                    <a:ext uri="{9D8B030D-6E8A-4147-A177-3AD203B41FA5}">
                      <a16:colId xmlns:a16="http://schemas.microsoft.com/office/drawing/2014/main" val="3888699382"/>
                    </a:ext>
                  </a:extLst>
                </a:gridCol>
                <a:gridCol w="1255786">
                  <a:extLst>
                    <a:ext uri="{9D8B030D-6E8A-4147-A177-3AD203B41FA5}">
                      <a16:colId xmlns:a16="http://schemas.microsoft.com/office/drawing/2014/main" val="1717482252"/>
                    </a:ext>
                  </a:extLst>
                </a:gridCol>
              </a:tblGrid>
              <a:tr h="2091956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Cheating Detection in Browser-based Online Exams through Eye Gaze Tracking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Nimesha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Dilini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Asara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Senaratne,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Tharindu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Yasarathna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Nalin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Warnajith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Leelanga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Seneviratne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preventing cheating in online exams using eye-tracking technology.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Future research can focus on enhancing the accuracy of gaze tracking algorithms to minimize false positives and false negatives.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Using eye tracking as a form of cheat detection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12110"/>
                  </a:ext>
                </a:extLst>
              </a:tr>
              <a:tr h="2650374">
                <a:tc>
                  <a:txBody>
                    <a:bodyPr/>
                    <a:lstStyle/>
                    <a:p>
                      <a:pPr marL="74930" marR="0" algn="ctr">
                        <a:lnSpc>
                          <a:spcPts val="11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Online Exam Proctoring System using ML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Mrs.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Peddaboina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Yamuna1,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Purra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Vivek Reddy2,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Katare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 Sai Praneeth3, 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Object Detection Model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Head Pose Model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Lip Movement model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Eye Tracker model.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Further research could improve the integration of different detection methods (e.g., object detection, head pose estimation, lip movement recognition) to create a more cohesive system.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Checking head tilt angle and eye tracking for cheat detection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4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10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9B8255-0F8D-D549-9BE1-92C686926AA2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7124C-3A83-70D6-53FB-F173299CFE2A}"/>
              </a:ext>
            </a:extLst>
          </p:cNvPr>
          <p:cNvSpPr txBox="1"/>
          <p:nvPr/>
        </p:nvSpPr>
        <p:spPr>
          <a:xfrm>
            <a:off x="4788816" y="927698"/>
            <a:ext cx="616513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bjective of project:</a:t>
            </a:r>
          </a:p>
          <a:p>
            <a:pPr algn="just"/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Examination Integrity: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advanced machine learning models for face detection to verify examinee identity.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for unauthorized persons using object detection models.</a:t>
            </a:r>
          </a:p>
          <a:p>
            <a:pPr marL="342900" indent="-342900" algn="just">
              <a:lnSpc>
                <a:spcPct val="150000"/>
              </a:lnSpc>
              <a:buAutoNum type="arabicPeriod" startAt="3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advance tab change detection system prevent user to change the tab.</a:t>
            </a:r>
          </a:p>
          <a:p>
            <a:pPr marL="342900" indent="-342900" algn="just">
              <a:lnSpc>
                <a:spcPct val="150000"/>
              </a:lnSpc>
              <a:buAutoNum type="arabicPeriod" startAt="4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of the  candidate using valid govt. id and candidate’s live photo.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with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942B5-A115-1C14-C250-7ABFB4773D72}"/>
              </a:ext>
            </a:extLst>
          </p:cNvPr>
          <p:cNvSpPr txBox="1"/>
          <p:nvPr/>
        </p:nvSpPr>
        <p:spPr>
          <a:xfrm>
            <a:off x="4743437" y="1249894"/>
            <a:ext cx="708101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esign and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ethods: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Identification of the Examinee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Detection of Unauthorized Persons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Monitoring Eye Movements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System Integration and 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79718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6328"/>
            <a:ext cx="38161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 of Proposed system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6907F6-A53C-4960-89D8-DA86FEEE1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0110" y="634608"/>
            <a:ext cx="7646549" cy="557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Academic Integrity:-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maintain fairness in educational assessments, ensuring that grades and certifications reflect true knowledge and skills.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Cheating and Dishonesty:-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Discourages dishonest practices in online exams, fostering a culture of honesty and accountability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Society for Digital Transformation:-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shift towards remote learning and working by providing secure and effective online assessment solutions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5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1" name="Rectangle 13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23" name="Rectangle 13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9" name="Rectangle 13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1" name="Freeform: Shape 13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3" name="Rectangle 13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78" y="25943"/>
            <a:ext cx="1539222" cy="8671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18" y="154636"/>
            <a:ext cx="1256723" cy="781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6AF4FE-1DFF-2F9B-83FD-7952353D0028}"/>
              </a:ext>
            </a:extLst>
          </p:cNvPr>
          <p:cNvSpPr txBox="1"/>
          <p:nvPr/>
        </p:nvSpPr>
        <p:spPr>
          <a:xfrm>
            <a:off x="84841" y="1065228"/>
            <a:ext cx="3816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02190-9327-427A-9AAF-D118D409F51E}"/>
              </a:ext>
            </a:extLst>
          </p:cNvPr>
          <p:cNvSpPr txBox="1"/>
          <p:nvPr/>
        </p:nvSpPr>
        <p:spPr>
          <a:xfrm>
            <a:off x="4293726" y="224836"/>
            <a:ext cx="7539317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add interactivity to web pages and handle client-side logic.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JavaScript library for building dynamic and responsive user interfaces.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WebRTC: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real-time communication capabilities, such as video streaming from the examinee's webcam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primary programming language for developing back-end logic and machine learning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frameworks to develop, train, and deploy models for face recognition, object detection, and eye movement analysis.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models for real-time object detection used for identifying unauthorized persons and electronic devices.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or PostgreSQL: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 systems to store user data, examination details, and log entries related to detected cheating attempts.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1126</Words>
  <Application>Microsoft Office PowerPoint</Application>
  <PresentationFormat>Widescreen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Karim Mulani</dc:creator>
  <cp:lastModifiedBy>Abhijeet Phute</cp:lastModifiedBy>
  <cp:revision>15</cp:revision>
  <dcterms:created xsi:type="dcterms:W3CDTF">2024-04-22T06:05:52Z</dcterms:created>
  <dcterms:modified xsi:type="dcterms:W3CDTF">2024-10-24T19:36:56Z</dcterms:modified>
</cp:coreProperties>
</file>