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3" r:id="rId2"/>
    <p:sldId id="264" r:id="rId3"/>
    <p:sldId id="271" r:id="rId4"/>
    <p:sldId id="266" r:id="rId5"/>
    <p:sldId id="265" r:id="rId6"/>
    <p:sldId id="267" r:id="rId7"/>
    <p:sldId id="278" r:id="rId8"/>
    <p:sldId id="279" r:id="rId9"/>
    <p:sldId id="280" r:id="rId10"/>
    <p:sldId id="281" r:id="rId11"/>
    <p:sldId id="282" r:id="rId12"/>
    <p:sldId id="274" r:id="rId13"/>
    <p:sldId id="275" r:id="rId14"/>
    <p:sldId id="276" r:id="rId15"/>
    <p:sldId id="277" r:id="rId16"/>
    <p:sldId id="270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E0A6-A775-43EA-B981-F344B6898F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7948-8E02-467D-A767-427438BF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64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350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51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980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128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639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491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32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030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32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13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01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10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3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26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86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21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12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C5CD-8B81-28E4-2075-498BE0FDE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22098-542A-2F34-A9DE-F218CAAE1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0378-8A43-7DD8-35AD-4FF628A6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4BA4-A0E8-3D5C-7C48-60DDA6C4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C4CC-B57E-F253-F16A-3054880D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9DE0-73D2-C16F-D3B5-2537E09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E571B-2FA2-8D50-8D1A-60EB0CFB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445BA-D6DB-07F4-B7BA-5531F9FB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4B9E-85F6-5A70-FCF7-687DF4B1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57194-48EB-BF56-F232-5452F7F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887CC-466E-6B19-2D40-ABEC71B5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2AB7-71A1-337F-4B1E-179C3816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0786-278C-800A-9CD0-6D68338D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45AB-7A05-13FA-4B55-4C9A0AB8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89A0-855D-81DB-913B-A53D6EBF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30B4-02C3-C48F-E1E7-339A984C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AC882-75B0-6198-EF35-9536FD082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A5A84-3D9F-E74A-9DC4-60990D80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0004-D919-FE09-19F1-FA088E67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AF43-147D-B645-4E72-1E95571D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BFD4-A263-F010-D6CA-997ECCAA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0C10-B606-4754-A1AA-90FD35C5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926C-7F30-44F0-35BE-6459719A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A21C-2203-C78F-93E1-1A9D718F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6A58-D9D0-D3E7-E621-22D0A720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F653-C886-266C-80D6-F0A18F6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6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F613-C110-2A8B-C00E-A026FB41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F314-9F0D-B32F-4FCF-5DDA2A7E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C245-BA11-D358-77E9-D618C823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050F-C4D4-1EC9-1259-4AD5980D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920C-2BFF-C7B9-349B-46084736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BE39-818E-150C-AF24-B30FF34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B417-DAC1-EDE6-5377-7A6C18F7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78050-B5B7-65E3-FED7-6FFFD260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47792-9538-6DFB-7783-3AD00B1D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4AF3-7E60-A4FF-F340-8C3A4A76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ACB8-2736-5DAD-FE83-966DF1E7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2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CD14-F29E-520A-09F2-12A2FC64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4B3AE-5FA7-5FC3-EE22-DC9C8FD2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F5362-F873-4655-FE64-E2D54D9D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9E93D-044A-8DAB-8607-CCD401F3B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1E789-3F3F-2532-7B8C-BBD46E099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BC595-D2EF-82E0-9051-06725E79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544FD-DC23-717C-A411-6151F2A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A2A4-719D-BC0A-EDAA-C7B01E0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0893-A9E9-E794-3894-841E1544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A5796-AC12-5B27-E8E6-081042C7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1B887-157F-97D0-2845-26A96AA8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3D9A6-FA3F-1FCD-E8EF-92B8B7CE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9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3B3B3-9A7B-E2D7-78D1-71FF4338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4CED0-6A96-4EC5-4EB1-ECA444DF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4C23C-3FB6-95DD-7F32-1105FA4A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3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45B2-5BFA-F8AC-5674-71CC23B7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7167-26FC-6735-6820-CB7B0D9E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3E497-122B-A42E-5393-91CB31F0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8ED0-662A-EAF5-FB36-357304B7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3ACA-B236-8CFA-F14A-F25C4B6A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EA799-4933-8D55-C934-884F574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D1CC-BCE7-3D0A-A665-023A0D2E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963F-1762-E787-9CCE-1207D052C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1869-95B0-E19B-ACEB-34182A14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E831-17CF-8440-68FA-65A71076B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/>
          <p:cNvSpPr txBox="1">
            <a:spLocks/>
          </p:cNvSpPr>
          <p:nvPr/>
        </p:nvSpPr>
        <p:spPr>
          <a:xfrm>
            <a:off x="1945338" y="3863070"/>
            <a:ext cx="8513151" cy="16361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835" y="18073"/>
            <a:ext cx="11627224" cy="691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–IV</a:t>
            </a: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presentation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FairTestPro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:- New testing platform where no one can cheat.</a:t>
            </a: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lang="en-US" sz="1400" b="1" cap="all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to the Savitribai phule pune university ,pune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partial fulfilment of the requirements for the award of degree of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Bachelor of engineering (computer engineering)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2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Student: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1.Chinmay Inamdar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Abhijeet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Phute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3.Komal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Gandal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4.Tejal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Kamthe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 Prof. : Prof. 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Mulani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K. S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STE’S </a:t>
            </a:r>
            <a:r>
              <a:rPr lang="en-US" sz="1400" b="1" cap="all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Sinhgad</a:t>
            </a: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institute of technology, Lonavala</a:t>
            </a:r>
          </a:p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SAVITRIBAI PHULE PUNE UNIVERSITY</a:t>
            </a:r>
          </a:p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Academic Year-2024-25</a:t>
            </a:r>
            <a:endParaRPr kumimoji="0" lang="en-IN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5339" y="6214746"/>
            <a:ext cx="85131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12" y="4357457"/>
            <a:ext cx="1571717" cy="9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0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Actor: Administrator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E423E-D705-4906-8649-D7D536797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92" y="463969"/>
            <a:ext cx="7498674" cy="63680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4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Actor: Moderator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BA543-578E-4A19-95C6-F6DE4E680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95" y="324757"/>
            <a:ext cx="6801734" cy="62287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3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110842" y="1292669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Identified and Backup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942B5-A115-1C14-C250-7ABFB4773D72}"/>
              </a:ext>
            </a:extLst>
          </p:cNvPr>
          <p:cNvSpPr txBox="1"/>
          <p:nvPr/>
        </p:nvSpPr>
        <p:spPr>
          <a:xfrm>
            <a:off x="4411743" y="789198"/>
            <a:ext cx="7081010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Risks Identified:-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</a:rPr>
              <a:t>Internet Connectivity Issues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</a:rPr>
              <a:t>Privacy and Data Security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in Cheating Detection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Incompatibility</a:t>
            </a:r>
          </a:p>
          <a:p>
            <a:pPr lvl="1" algn="just"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plan:-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Attempts for Reconnects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Review System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2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-148242" y="1292669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6041C-E24C-DABA-26BD-6A286719882C}"/>
              </a:ext>
            </a:extLst>
          </p:cNvPr>
          <p:cNvSpPr txBox="1"/>
          <p:nvPr/>
        </p:nvSpPr>
        <p:spPr>
          <a:xfrm>
            <a:off x="4891636" y="1628036"/>
            <a:ext cx="61697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Efficiency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Cheating Prevention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39529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-148242" y="1292669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3A563-AF5C-1E55-0CE5-A19CB2DD7358}"/>
              </a:ext>
            </a:extLst>
          </p:cNvPr>
          <p:cNvSpPr txBox="1"/>
          <p:nvPr/>
        </p:nvSpPr>
        <p:spPr>
          <a:xfrm>
            <a:off x="5028489" y="2320533"/>
            <a:ext cx="6169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Technical Glitches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False Alarms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52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-148242" y="1292669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6041C-E24C-DABA-26BD-6A286719882C}"/>
              </a:ext>
            </a:extLst>
          </p:cNvPr>
          <p:cNvSpPr txBox="1"/>
          <p:nvPr/>
        </p:nvSpPr>
        <p:spPr>
          <a:xfrm>
            <a:off x="4905054" y="2459032"/>
            <a:ext cx="6169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Latency and Real-Time Processing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Inaccurate Detection</a:t>
            </a:r>
          </a:p>
        </p:txBody>
      </p:sp>
    </p:spTree>
    <p:extLst>
      <p:ext uri="{BB962C8B-B14F-4D97-AF65-F5344CB8AC3E}">
        <p14:creationId xmlns:p14="http://schemas.microsoft.com/office/powerpoint/2010/main" val="382582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942B5-A115-1C14-C250-7ABFB4773D72}"/>
              </a:ext>
            </a:extLst>
          </p:cNvPr>
          <p:cNvSpPr txBox="1"/>
          <p:nvPr/>
        </p:nvSpPr>
        <p:spPr>
          <a:xfrm>
            <a:off x="4613663" y="964894"/>
            <a:ext cx="7081010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Academic Integrity:-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maintain fairness in educational assessments, ensuring that grades and certifications reflect true knowledge and skills.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Cheating and Dishonesty:-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Discourages dishonest practices in online exams, fostering a culture of honesty and accountability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Society for Digital Transformation:-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shift towards remote learning and working by providing secure and effective online assessment solutions</a:t>
            </a:r>
          </a:p>
        </p:txBody>
      </p:sp>
    </p:spTree>
    <p:extLst>
      <p:ext uri="{BB962C8B-B14F-4D97-AF65-F5344CB8AC3E}">
        <p14:creationId xmlns:p14="http://schemas.microsoft.com/office/powerpoint/2010/main" val="53325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904D5-BC46-E5CC-BE14-1A1B3B9D8127}"/>
              </a:ext>
            </a:extLst>
          </p:cNvPr>
          <p:cNvSpPr txBox="1"/>
          <p:nvPr/>
        </p:nvSpPr>
        <p:spPr>
          <a:xfrm>
            <a:off x="5254201" y="2035644"/>
            <a:ext cx="6168188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FairTestPro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make online exams secure and cheat-proof. By using advanced technology to verify identities, detect unauthorized people, monitor eye movements, and spot electronic devices, it ensures a fair testing environment.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6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3DFF4-3F81-4B55-DF65-54EC32708AEB}"/>
              </a:ext>
            </a:extLst>
          </p:cNvPr>
          <p:cNvSpPr txBox="1"/>
          <p:nvPr/>
        </p:nvSpPr>
        <p:spPr>
          <a:xfrm>
            <a:off x="4415679" y="1120940"/>
            <a:ext cx="7395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[1] “</a:t>
            </a:r>
            <a:r>
              <a:rPr lang="en-US" dirty="0"/>
              <a:t>An Intelligent System For Online Exam Monitoring” Swathi </a:t>
            </a:r>
            <a:r>
              <a:rPr lang="en-US" dirty="0" err="1"/>
              <a:t>Prathish</a:t>
            </a:r>
            <a:r>
              <a:rPr lang="en-US" dirty="0"/>
              <a:t>, Athi Narayanan S, Kamal </a:t>
            </a:r>
            <a:r>
              <a:rPr lang="en-US" dirty="0" err="1"/>
              <a:t>Bijlani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[2] “</a:t>
            </a:r>
            <a:r>
              <a:rPr lang="en-US" dirty="0"/>
              <a:t>Detecting cheating in electronic exams using the artificial intelligence approach” Bashar H. Asker Ahmad F. Al-</a:t>
            </a:r>
            <a:r>
              <a:rPr lang="en-US" dirty="0" err="1"/>
              <a:t>allaf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r>
              <a:rPr lang="en-IN" dirty="0"/>
              <a:t>[3] “</a:t>
            </a:r>
            <a:r>
              <a:rPr lang="en-US" dirty="0"/>
              <a:t>Cheating Detection in Browser-based Online Exams through Eye Gaze Tracking” </a:t>
            </a:r>
            <a:r>
              <a:rPr lang="en-US" dirty="0" err="1"/>
              <a:t>Nimesha</a:t>
            </a:r>
            <a:r>
              <a:rPr lang="en-US" dirty="0"/>
              <a:t> </a:t>
            </a:r>
            <a:r>
              <a:rPr lang="en-US" dirty="0" err="1"/>
              <a:t>Dilini</a:t>
            </a:r>
            <a:r>
              <a:rPr lang="en-US" dirty="0"/>
              <a:t>, </a:t>
            </a:r>
            <a:r>
              <a:rPr lang="en-US" dirty="0" err="1"/>
              <a:t>Asara</a:t>
            </a:r>
            <a:r>
              <a:rPr lang="en-US" dirty="0"/>
              <a:t> Senaratne, </a:t>
            </a:r>
            <a:r>
              <a:rPr lang="en-US" dirty="0" err="1"/>
              <a:t>Tharindu</a:t>
            </a:r>
            <a:r>
              <a:rPr lang="en-US" dirty="0"/>
              <a:t> </a:t>
            </a:r>
            <a:r>
              <a:rPr lang="en-US" dirty="0" err="1"/>
              <a:t>Yasarathna</a:t>
            </a:r>
            <a:r>
              <a:rPr lang="en-US" dirty="0"/>
              <a:t> Nalin </a:t>
            </a:r>
            <a:r>
              <a:rPr lang="en-US" dirty="0" err="1"/>
              <a:t>Warnajith</a:t>
            </a:r>
            <a:r>
              <a:rPr lang="en-US" dirty="0"/>
              <a:t>, </a:t>
            </a:r>
            <a:r>
              <a:rPr lang="en-US" dirty="0" err="1"/>
              <a:t>Leelanga</a:t>
            </a:r>
            <a:r>
              <a:rPr lang="en-US" dirty="0"/>
              <a:t> Seneviratne.</a:t>
            </a:r>
            <a:endParaRPr lang="en-IN" dirty="0"/>
          </a:p>
          <a:p>
            <a:endParaRPr lang="en-IN" dirty="0"/>
          </a:p>
          <a:p>
            <a:r>
              <a:rPr lang="en-IN" dirty="0"/>
              <a:t>[4] “</a:t>
            </a:r>
            <a:r>
              <a:rPr lang="en-US" dirty="0"/>
              <a:t>Online Exam Proctoring System using ML” Mrs. </a:t>
            </a:r>
            <a:r>
              <a:rPr lang="en-US" dirty="0" err="1"/>
              <a:t>Peddaboina</a:t>
            </a:r>
            <a:r>
              <a:rPr lang="en-US" dirty="0"/>
              <a:t> Yamuna , </a:t>
            </a:r>
            <a:r>
              <a:rPr lang="en-US" dirty="0" err="1"/>
              <a:t>Purra</a:t>
            </a:r>
            <a:r>
              <a:rPr lang="en-US" dirty="0"/>
              <a:t> Vivek Reddy, </a:t>
            </a:r>
            <a:r>
              <a:rPr lang="en-US" dirty="0" err="1"/>
              <a:t>Katare</a:t>
            </a:r>
            <a:r>
              <a:rPr lang="en-US" dirty="0"/>
              <a:t> Sai </a:t>
            </a:r>
            <a:r>
              <a:rPr lang="en-US" dirty="0" err="1"/>
              <a:t>Praneeth</a:t>
            </a:r>
            <a:r>
              <a:rPr lang="en-US" dirty="0"/>
              <a:t>, </a:t>
            </a:r>
            <a:r>
              <a:rPr lang="en-US" dirty="0" err="1"/>
              <a:t>Uppunuthula</a:t>
            </a:r>
            <a:r>
              <a:rPr lang="en-US" dirty="0"/>
              <a:t> Akhil, Siga Chandu.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8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F0C56-94C3-E743-7620-877717192F98}"/>
              </a:ext>
            </a:extLst>
          </p:cNvPr>
          <p:cNvSpPr txBox="1"/>
          <p:nvPr/>
        </p:nvSpPr>
        <p:spPr>
          <a:xfrm>
            <a:off x="191718" y="999240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E959F-77B1-93C0-49A3-B9060E56E1D3}"/>
              </a:ext>
            </a:extLst>
          </p:cNvPr>
          <p:cNvSpPr txBox="1"/>
          <p:nvPr/>
        </p:nvSpPr>
        <p:spPr>
          <a:xfrm>
            <a:off x="4656841" y="1250994"/>
            <a:ext cx="6617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FairTestPro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prevent impersonation, detect unauthorized persons, and monitor suspicious behaviors in real-time.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not only ensures a fair testing experience but also promotes academic honesty and integrity in educational assessments.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F0C56-94C3-E743-7620-877717192F98}"/>
              </a:ext>
            </a:extLst>
          </p:cNvPr>
          <p:cNvSpPr txBox="1"/>
          <p:nvPr/>
        </p:nvSpPr>
        <p:spPr>
          <a:xfrm>
            <a:off x="191718" y="999240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E959F-77B1-93C0-49A3-B9060E56E1D3}"/>
              </a:ext>
            </a:extLst>
          </p:cNvPr>
          <p:cNvSpPr txBox="1"/>
          <p:nvPr/>
        </p:nvSpPr>
        <p:spPr>
          <a:xfrm>
            <a:off x="4667723" y="2931306"/>
            <a:ext cx="6617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FairTestPro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cutting-edge web-based testing platform designed to create a secure and cheat-proof examination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613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9B8255-0F8D-D549-9BE1-92C686926AA2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7124C-3A83-70D6-53FB-F173299CFE2A}"/>
              </a:ext>
            </a:extLst>
          </p:cNvPr>
          <p:cNvSpPr txBox="1"/>
          <p:nvPr/>
        </p:nvSpPr>
        <p:spPr>
          <a:xfrm>
            <a:off x="4788816" y="927698"/>
            <a:ext cx="6165130" cy="4813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bjective of project:</a:t>
            </a:r>
          </a:p>
          <a:p>
            <a:pPr algn="just"/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Examination Integrity: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advanced machine learning models for face detection to verify examinee identity.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for unauthorized persons using object detection models.</a:t>
            </a:r>
          </a:p>
          <a:p>
            <a:pPr marL="342900" indent="-342900" algn="just">
              <a:lnSpc>
                <a:spcPct val="150000"/>
              </a:lnSpc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advance tab change detection system prevent user to change the tab.</a:t>
            </a:r>
          </a:p>
          <a:p>
            <a:pPr marL="342900" indent="-342900" algn="just">
              <a:lnSpc>
                <a:spcPct val="150000"/>
              </a:lnSpc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 candidate using valid govt. id and candidate’s live photo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255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10A32-51EB-4832-0350-2FEBABD3E567}"/>
              </a:ext>
            </a:extLst>
          </p:cNvPr>
          <p:cNvSpPr txBox="1"/>
          <p:nvPr/>
        </p:nvSpPr>
        <p:spPr>
          <a:xfrm>
            <a:off x="191718" y="1065228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86C14-5AF0-45CB-94CD-BA571CD29546}"/>
              </a:ext>
            </a:extLst>
          </p:cNvPr>
          <p:cNvSpPr txBox="1"/>
          <p:nvPr/>
        </p:nvSpPr>
        <p:spPr>
          <a:xfrm>
            <a:off x="4467471" y="732374"/>
            <a:ext cx="6185306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Requirements:-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Detection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Proctoring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Calculation</a:t>
            </a:r>
          </a:p>
          <a:p>
            <a:pPr lvl="2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Requirements:-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6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and Scope of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D8FBF4-376C-4866-8DB8-990CC0984909}"/>
              </a:ext>
            </a:extLst>
          </p:cNvPr>
          <p:cNvSpPr/>
          <p:nvPr/>
        </p:nvSpPr>
        <p:spPr>
          <a:xfrm>
            <a:off x="4556777" y="64687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Feasibility:-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Feasibility:-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technically feasible because it will leverage proven technologies like machine learning algorithms and proven web based frameworks.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Feasibility:-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economically feasible, as it will reduce the costs of human monitoring.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Feasibility:-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operationally feasible, as the platform will be designed to be user-friendly. Both students and examiners can easily interact.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Scope:-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fully functional online exam platform with basic proctoring and cheating prevention.</a:t>
            </a:r>
          </a:p>
        </p:txBody>
      </p:sp>
    </p:spTree>
    <p:extLst>
      <p:ext uri="{BB962C8B-B14F-4D97-AF65-F5344CB8AC3E}">
        <p14:creationId xmlns:p14="http://schemas.microsoft.com/office/powerpoint/2010/main" val="279718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16805-0E01-4663-98DC-AA46CCEAB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979060"/>
            <a:ext cx="8151126" cy="49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92F2F-6F5B-4D6C-9694-943B63BEC660}"/>
              </a:ext>
            </a:extLst>
          </p:cNvPr>
          <p:cNvSpPr/>
          <p:nvPr/>
        </p:nvSpPr>
        <p:spPr>
          <a:xfrm>
            <a:off x="5055898" y="2551836"/>
            <a:ext cx="5596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Head Pose Estimation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Verification-Dlib's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ResNet50 CNN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Spoofing Detection-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ExtraTreesClassifier</a:t>
            </a:r>
          </a:p>
        </p:txBody>
      </p:sp>
    </p:spTree>
    <p:extLst>
      <p:ext uri="{BB962C8B-B14F-4D97-AF65-F5344CB8AC3E}">
        <p14:creationId xmlns:p14="http://schemas.microsoft.com/office/powerpoint/2010/main" val="240059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Actor: Candidate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BA4BA-003F-4EB7-B4F3-1929BD4FA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67" y="385882"/>
            <a:ext cx="7800392" cy="63251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135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635</Words>
  <Application>Microsoft Office PowerPoint</Application>
  <PresentationFormat>Widescreen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Mulani</dc:creator>
  <cp:lastModifiedBy>Abhijeet Phute</cp:lastModifiedBy>
  <cp:revision>20</cp:revision>
  <dcterms:created xsi:type="dcterms:W3CDTF">2024-04-22T06:05:52Z</dcterms:created>
  <dcterms:modified xsi:type="dcterms:W3CDTF">2024-10-24T19:32:56Z</dcterms:modified>
</cp:coreProperties>
</file>